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tags/tag2.xml" ContentType="application/vnd.openxmlformats-officedocument.presentationml.tags+xml"/>
  <Override PartName="/ppt/notesSlides/notesSlide2.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tags/tag3.xml" ContentType="application/vnd.openxmlformats-officedocument.presentationml.tags+xml"/>
  <Override PartName="/ppt/notesSlides/notesSlide3.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notesSlides/notesSlide8.xml" ContentType="application/vnd.openxmlformats-officedocument.presentationml.notesSlide+xml"/>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notesSlides/notesSlide9.xml" ContentType="application/vnd.openxmlformats-officedocument.presentationml.notesSlide+xml"/>
  <Override PartName="/ppt/embeddings/oleObject27.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30.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31.bin" ContentType="application/vnd.openxmlformats-officedocument.oleObject"/>
  <Override PartName="/ppt/embeddings/oleObject32.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78" r:id="rId3"/>
    <p:sldMasterId id="2147483680" r:id="rId4"/>
    <p:sldMasterId id="2147483713" r:id="rId5"/>
  </p:sldMasterIdLst>
  <p:notesMasterIdLst>
    <p:notesMasterId r:id="rId150"/>
  </p:notesMasterIdLst>
  <p:sldIdLst>
    <p:sldId id="476" r:id="rId6"/>
    <p:sldId id="478" r:id="rId7"/>
    <p:sldId id="479" r:id="rId8"/>
    <p:sldId id="480" r:id="rId9"/>
    <p:sldId id="481" r:id="rId10"/>
    <p:sldId id="482" r:id="rId11"/>
    <p:sldId id="484" r:id="rId12"/>
    <p:sldId id="485" r:id="rId13"/>
    <p:sldId id="487" r:id="rId14"/>
    <p:sldId id="607" r:id="rId15"/>
    <p:sldId id="612" r:id="rId16"/>
    <p:sldId id="737" r:id="rId17"/>
    <p:sldId id="473" r:id="rId18"/>
    <p:sldId id="474" r:id="rId19"/>
    <p:sldId id="477" r:id="rId20"/>
    <p:sldId id="258" r:id="rId21"/>
    <p:sldId id="736" r:id="rId22"/>
    <p:sldId id="260" r:id="rId23"/>
    <p:sldId id="261" r:id="rId24"/>
    <p:sldId id="262" r:id="rId25"/>
    <p:sldId id="263" r:id="rId26"/>
    <p:sldId id="468" r:id="rId27"/>
    <p:sldId id="264" r:id="rId28"/>
    <p:sldId id="265" r:id="rId29"/>
    <p:sldId id="266" r:id="rId30"/>
    <p:sldId id="267" r:id="rId31"/>
    <p:sldId id="268" r:id="rId32"/>
    <p:sldId id="269" r:id="rId33"/>
    <p:sldId id="270" r:id="rId34"/>
    <p:sldId id="271" r:id="rId35"/>
    <p:sldId id="272" r:id="rId36"/>
    <p:sldId id="628" r:id="rId37"/>
    <p:sldId id="273" r:id="rId38"/>
    <p:sldId id="274" r:id="rId39"/>
    <p:sldId id="275" r:id="rId40"/>
    <p:sldId id="276" r:id="rId41"/>
    <p:sldId id="277" r:id="rId42"/>
    <p:sldId id="278" r:id="rId43"/>
    <p:sldId id="279" r:id="rId44"/>
    <p:sldId id="280" r:id="rId45"/>
    <p:sldId id="281" r:id="rId46"/>
    <p:sldId id="282" r:id="rId47"/>
    <p:sldId id="738" r:id="rId48"/>
    <p:sldId id="627" r:id="rId49"/>
    <p:sldId id="283" r:id="rId50"/>
    <p:sldId id="284" r:id="rId51"/>
    <p:sldId id="285" r:id="rId52"/>
    <p:sldId id="286" r:id="rId53"/>
    <p:sldId id="287" r:id="rId54"/>
    <p:sldId id="288" r:id="rId55"/>
    <p:sldId id="289" r:id="rId56"/>
    <p:sldId id="290" r:id="rId57"/>
    <p:sldId id="291" r:id="rId58"/>
    <p:sldId id="292" r:id="rId59"/>
    <p:sldId id="293" r:id="rId60"/>
    <p:sldId id="294" r:id="rId61"/>
    <p:sldId id="295" r:id="rId62"/>
    <p:sldId id="296" r:id="rId63"/>
    <p:sldId id="297" r:id="rId64"/>
    <p:sldId id="298" r:id="rId65"/>
    <p:sldId id="603" r:id="rId66"/>
    <p:sldId id="301" r:id="rId67"/>
    <p:sldId id="299" r:id="rId68"/>
    <p:sldId id="300" r:id="rId69"/>
    <p:sldId id="625" r:id="rId70"/>
    <p:sldId id="307" r:id="rId71"/>
    <p:sldId id="308" r:id="rId72"/>
    <p:sldId id="309" r:id="rId73"/>
    <p:sldId id="310" r:id="rId74"/>
    <p:sldId id="311" r:id="rId75"/>
    <p:sldId id="312" r:id="rId76"/>
    <p:sldId id="313" r:id="rId77"/>
    <p:sldId id="314" r:id="rId78"/>
    <p:sldId id="626" r:id="rId79"/>
    <p:sldId id="316" r:id="rId80"/>
    <p:sldId id="317" r:id="rId81"/>
    <p:sldId id="318" r:id="rId82"/>
    <p:sldId id="319" r:id="rId83"/>
    <p:sldId id="320" r:id="rId84"/>
    <p:sldId id="321" r:id="rId85"/>
    <p:sldId id="322" r:id="rId86"/>
    <p:sldId id="323" r:id="rId87"/>
    <p:sldId id="324" r:id="rId88"/>
    <p:sldId id="325" r:id="rId89"/>
    <p:sldId id="733" r:id="rId90"/>
    <p:sldId id="326" r:id="rId91"/>
    <p:sldId id="327" r:id="rId92"/>
    <p:sldId id="328" r:id="rId93"/>
    <p:sldId id="329" r:id="rId94"/>
    <p:sldId id="330" r:id="rId95"/>
    <p:sldId id="331" r:id="rId96"/>
    <p:sldId id="332" r:id="rId97"/>
    <p:sldId id="333" r:id="rId98"/>
    <p:sldId id="334" r:id="rId99"/>
    <p:sldId id="335" r:id="rId100"/>
    <p:sldId id="336" r:id="rId101"/>
    <p:sldId id="337" r:id="rId102"/>
    <p:sldId id="338" r:id="rId103"/>
    <p:sldId id="339" r:id="rId104"/>
    <p:sldId id="340" r:id="rId105"/>
    <p:sldId id="341" r:id="rId106"/>
    <p:sldId id="342" r:id="rId107"/>
    <p:sldId id="629" r:id="rId108"/>
    <p:sldId id="623" r:id="rId109"/>
    <p:sldId id="439" r:id="rId110"/>
    <p:sldId id="624" r:id="rId111"/>
    <p:sldId id="345" r:id="rId112"/>
    <p:sldId id="346" r:id="rId113"/>
    <p:sldId id="630" r:id="rId114"/>
    <p:sldId id="347" r:id="rId115"/>
    <p:sldId id="348" r:id="rId116"/>
    <p:sldId id="349" r:id="rId117"/>
    <p:sldId id="350" r:id="rId118"/>
    <p:sldId id="351" r:id="rId119"/>
    <p:sldId id="352" r:id="rId120"/>
    <p:sldId id="353" r:id="rId121"/>
    <p:sldId id="354" r:id="rId122"/>
    <p:sldId id="355" r:id="rId123"/>
    <p:sldId id="356" r:id="rId124"/>
    <p:sldId id="357" r:id="rId125"/>
    <p:sldId id="358" r:id="rId126"/>
    <p:sldId id="735" r:id="rId127"/>
    <p:sldId id="359" r:id="rId128"/>
    <p:sldId id="469" r:id="rId129"/>
    <p:sldId id="470" r:id="rId130"/>
    <p:sldId id="471" r:id="rId131"/>
    <p:sldId id="472" r:id="rId132"/>
    <p:sldId id="360" r:id="rId133"/>
    <p:sldId id="361" r:id="rId134"/>
    <p:sldId id="392" r:id="rId135"/>
    <p:sldId id="619" r:id="rId136"/>
    <p:sldId id="440" r:id="rId137"/>
    <p:sldId id="441" r:id="rId138"/>
    <p:sldId id="442" r:id="rId139"/>
    <p:sldId id="443" r:id="rId140"/>
    <p:sldId id="444" r:id="rId141"/>
    <p:sldId id="631" r:id="rId142"/>
    <p:sldId id="445" r:id="rId143"/>
    <p:sldId id="460" r:id="rId144"/>
    <p:sldId id="461" r:id="rId145"/>
    <p:sldId id="731" r:id="rId146"/>
    <p:sldId id="734" r:id="rId147"/>
    <p:sldId id="732" r:id="rId148"/>
    <p:sldId id="739" r:id="rId1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A1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Objects="1" showGuides="1">
      <p:cViewPr varScale="1">
        <p:scale>
          <a:sx n="152" d="100"/>
          <a:sy n="152" d="100"/>
        </p:scale>
        <p:origin x="-120" y="-984"/>
      </p:cViewPr>
      <p:guideLst>
        <p:guide orient="horz" pos="2149"/>
        <p:guide pos="2893"/>
      </p:guideLst>
    </p:cSldViewPr>
  </p:slideViewPr>
  <p:notesTextViewPr>
    <p:cViewPr>
      <p:scale>
        <a:sx n="100" d="100"/>
        <a:sy n="100" d="100"/>
      </p:scale>
      <p:origin x="0" y="0"/>
    </p:cViewPr>
  </p:notesTextViewPr>
  <p:sorterViewPr>
    <p:cViewPr>
      <p:scale>
        <a:sx n="66" d="100"/>
        <a:sy n="66" d="100"/>
      </p:scale>
      <p:origin x="0" y="6232"/>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20" Type="http://schemas.openxmlformats.org/officeDocument/2006/relationships/slide" Target="slides/slide115.xml"/><Relationship Id="rId121" Type="http://schemas.openxmlformats.org/officeDocument/2006/relationships/slide" Target="slides/slide116.xml"/><Relationship Id="rId122" Type="http://schemas.openxmlformats.org/officeDocument/2006/relationships/slide" Target="slides/slide117.xml"/><Relationship Id="rId123" Type="http://schemas.openxmlformats.org/officeDocument/2006/relationships/slide" Target="slides/slide118.xml"/><Relationship Id="rId124" Type="http://schemas.openxmlformats.org/officeDocument/2006/relationships/slide" Target="slides/slide119.xml"/><Relationship Id="rId125" Type="http://schemas.openxmlformats.org/officeDocument/2006/relationships/slide" Target="slides/slide120.xml"/><Relationship Id="rId126" Type="http://schemas.openxmlformats.org/officeDocument/2006/relationships/slide" Target="slides/slide121.xml"/><Relationship Id="rId127" Type="http://schemas.openxmlformats.org/officeDocument/2006/relationships/slide" Target="slides/slide122.xml"/><Relationship Id="rId128" Type="http://schemas.openxmlformats.org/officeDocument/2006/relationships/slide" Target="slides/slide123.xml"/><Relationship Id="rId129" Type="http://schemas.openxmlformats.org/officeDocument/2006/relationships/slide" Target="slides/slide1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101" Type="http://schemas.openxmlformats.org/officeDocument/2006/relationships/slide" Target="slides/slide96.xml"/><Relationship Id="rId102" Type="http://schemas.openxmlformats.org/officeDocument/2006/relationships/slide" Target="slides/slide97.xml"/><Relationship Id="rId103" Type="http://schemas.openxmlformats.org/officeDocument/2006/relationships/slide" Target="slides/slide98.xml"/><Relationship Id="rId104" Type="http://schemas.openxmlformats.org/officeDocument/2006/relationships/slide" Target="slides/slide99.xml"/><Relationship Id="rId105" Type="http://schemas.openxmlformats.org/officeDocument/2006/relationships/slide" Target="slides/slide100.xml"/><Relationship Id="rId106" Type="http://schemas.openxmlformats.org/officeDocument/2006/relationships/slide" Target="slides/slide101.xml"/><Relationship Id="rId107" Type="http://schemas.openxmlformats.org/officeDocument/2006/relationships/slide" Target="slides/slide102.xml"/><Relationship Id="rId108" Type="http://schemas.openxmlformats.org/officeDocument/2006/relationships/slide" Target="slides/slide103.xml"/><Relationship Id="rId109" Type="http://schemas.openxmlformats.org/officeDocument/2006/relationships/slide" Target="slides/slide104.xml"/><Relationship Id="rId97" Type="http://schemas.openxmlformats.org/officeDocument/2006/relationships/slide" Target="slides/slide92.xml"/><Relationship Id="rId98" Type="http://schemas.openxmlformats.org/officeDocument/2006/relationships/slide" Target="slides/slide93.xml"/><Relationship Id="rId99" Type="http://schemas.openxmlformats.org/officeDocument/2006/relationships/slide" Target="slides/slide94.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00" Type="http://schemas.openxmlformats.org/officeDocument/2006/relationships/slide" Target="slides/slide95.xml"/><Relationship Id="rId150" Type="http://schemas.openxmlformats.org/officeDocument/2006/relationships/notesMaster" Target="notesMasters/notesMaster1.xml"/><Relationship Id="rId151" Type="http://schemas.openxmlformats.org/officeDocument/2006/relationships/printerSettings" Target="printerSettings/printerSettings1.bin"/><Relationship Id="rId152" Type="http://schemas.openxmlformats.org/officeDocument/2006/relationships/presProps" Target="presProps.xml"/><Relationship Id="rId153" Type="http://schemas.openxmlformats.org/officeDocument/2006/relationships/viewProps" Target="viewProps.xml"/><Relationship Id="rId154" Type="http://schemas.openxmlformats.org/officeDocument/2006/relationships/theme" Target="theme/theme1.xml"/><Relationship Id="rId155"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30" Type="http://schemas.openxmlformats.org/officeDocument/2006/relationships/slide" Target="slides/slide125.xml"/><Relationship Id="rId131" Type="http://schemas.openxmlformats.org/officeDocument/2006/relationships/slide" Target="slides/slide126.xml"/><Relationship Id="rId132" Type="http://schemas.openxmlformats.org/officeDocument/2006/relationships/slide" Target="slides/slide127.xml"/><Relationship Id="rId133" Type="http://schemas.openxmlformats.org/officeDocument/2006/relationships/slide" Target="slides/slide128.xml"/><Relationship Id="rId134" Type="http://schemas.openxmlformats.org/officeDocument/2006/relationships/slide" Target="slides/slide129.xml"/><Relationship Id="rId135" Type="http://schemas.openxmlformats.org/officeDocument/2006/relationships/slide" Target="slides/slide130.xml"/><Relationship Id="rId136" Type="http://schemas.openxmlformats.org/officeDocument/2006/relationships/slide" Target="slides/slide131.xml"/><Relationship Id="rId137" Type="http://schemas.openxmlformats.org/officeDocument/2006/relationships/slide" Target="slides/slide132.xml"/><Relationship Id="rId138" Type="http://schemas.openxmlformats.org/officeDocument/2006/relationships/slide" Target="slides/slide133.xml"/><Relationship Id="rId139" Type="http://schemas.openxmlformats.org/officeDocument/2006/relationships/slide" Target="slides/slide13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110" Type="http://schemas.openxmlformats.org/officeDocument/2006/relationships/slide" Target="slides/slide105.xml"/><Relationship Id="rId111" Type="http://schemas.openxmlformats.org/officeDocument/2006/relationships/slide" Target="slides/slide106.xml"/><Relationship Id="rId112" Type="http://schemas.openxmlformats.org/officeDocument/2006/relationships/slide" Target="slides/slide107.xml"/><Relationship Id="rId113" Type="http://schemas.openxmlformats.org/officeDocument/2006/relationships/slide" Target="slides/slide108.xml"/><Relationship Id="rId114" Type="http://schemas.openxmlformats.org/officeDocument/2006/relationships/slide" Target="slides/slide109.xml"/><Relationship Id="rId115" Type="http://schemas.openxmlformats.org/officeDocument/2006/relationships/slide" Target="slides/slide110.xml"/><Relationship Id="rId116" Type="http://schemas.openxmlformats.org/officeDocument/2006/relationships/slide" Target="slides/slide111.xml"/><Relationship Id="rId117" Type="http://schemas.openxmlformats.org/officeDocument/2006/relationships/slide" Target="slides/slide112.xml"/><Relationship Id="rId118" Type="http://schemas.openxmlformats.org/officeDocument/2006/relationships/slide" Target="slides/slide113.xml"/><Relationship Id="rId119" Type="http://schemas.openxmlformats.org/officeDocument/2006/relationships/slide" Target="slides/slide1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 Id="rId140" Type="http://schemas.openxmlformats.org/officeDocument/2006/relationships/slide" Target="slides/slide135.xml"/><Relationship Id="rId141" Type="http://schemas.openxmlformats.org/officeDocument/2006/relationships/slide" Target="slides/slide136.xml"/><Relationship Id="rId142" Type="http://schemas.openxmlformats.org/officeDocument/2006/relationships/slide" Target="slides/slide137.xml"/><Relationship Id="rId143" Type="http://schemas.openxmlformats.org/officeDocument/2006/relationships/slide" Target="slides/slide138.xml"/><Relationship Id="rId144" Type="http://schemas.openxmlformats.org/officeDocument/2006/relationships/slide" Target="slides/slide139.xml"/><Relationship Id="rId145" Type="http://schemas.openxmlformats.org/officeDocument/2006/relationships/slide" Target="slides/slide140.xml"/><Relationship Id="rId146" Type="http://schemas.openxmlformats.org/officeDocument/2006/relationships/slide" Target="slides/slide141.xml"/><Relationship Id="rId147" Type="http://schemas.openxmlformats.org/officeDocument/2006/relationships/slide" Target="slides/slide142.xml"/><Relationship Id="rId148" Type="http://schemas.openxmlformats.org/officeDocument/2006/relationships/slide" Target="slides/slide143.xml"/><Relationship Id="rId149" Type="http://schemas.openxmlformats.org/officeDocument/2006/relationships/slide" Target="slides/slide14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4" Type="http://schemas.openxmlformats.org/officeDocument/2006/relationships/image" Target="../media/image7.wmf"/><Relationship Id="rId1" Type="http://schemas.openxmlformats.org/officeDocument/2006/relationships/image" Target="../media/image4.wmf"/><Relationship Id="rId2"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5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69.emf"/><Relationship Id="rId2" Type="http://schemas.openxmlformats.org/officeDocument/2006/relationships/image" Target="../media/image170.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93.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14.png"/><Relationship Id="rId2" Type="http://schemas.openxmlformats.org/officeDocument/2006/relationships/image" Target="../media/image215.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0.emf"/><Relationship Id="rId2" Type="http://schemas.openxmlformats.org/officeDocument/2006/relationships/image" Target="../media/image7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4.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wmf"/><Relationship Id="rId4" Type="http://schemas.openxmlformats.org/officeDocument/2006/relationships/image" Target="../media/image7.wmf"/><Relationship Id="rId1" Type="http://schemas.openxmlformats.org/officeDocument/2006/relationships/image" Target="../media/image4.wmf"/><Relationship Id="rId2"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6.wmf"/><Relationship Id="rId4" Type="http://schemas.openxmlformats.org/officeDocument/2006/relationships/image" Target="../media/image7.wmf"/><Relationship Id="rId1" Type="http://schemas.openxmlformats.org/officeDocument/2006/relationships/image" Target="../media/image4.wmf"/><Relationship Id="rId2"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emf"/><Relationship Id="rId2" Type="http://schemas.openxmlformats.org/officeDocument/2006/relationships/image" Target="../media/image17.emf"/><Relationship Id="rId3" Type="http://schemas.openxmlformats.org/officeDocument/2006/relationships/image" Target="../media/image1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0.emf"/><Relationship Id="rId2" Type="http://schemas.openxmlformats.org/officeDocument/2006/relationships/image" Target="../media/image7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4.png"/><Relationship Id="rId2" Type="http://schemas.openxmlformats.org/officeDocument/2006/relationships/image" Target="../media/image10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04.png"/><Relationship Id="rId2" Type="http://schemas.openxmlformats.org/officeDocument/2006/relationships/image" Target="../media/image109.png"/><Relationship Id="rId3" Type="http://schemas.openxmlformats.org/officeDocument/2006/relationships/image" Target="../media/image1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DB051D-1D04-3C4B-A782-0372311727FA}" type="datetimeFigureOut">
              <a:rPr lang="en-US" smtClean="0"/>
              <a:t>9/25/14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720C54-0BCD-DE48-8FFE-27E2D0B64FCC}" type="slidenum">
              <a:rPr lang="en-US" smtClean="0"/>
              <a:t>‹#›</a:t>
            </a:fld>
            <a:endParaRPr lang="en-US"/>
          </a:p>
        </p:txBody>
      </p:sp>
    </p:spTree>
    <p:extLst>
      <p:ext uri="{BB962C8B-B14F-4D97-AF65-F5344CB8AC3E}">
        <p14:creationId xmlns:p14="http://schemas.microsoft.com/office/powerpoint/2010/main" val="3051872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C946D8C-E683-EC4F-9709-D5C4D13E69D0}" type="slidenum">
              <a:rPr lang="en-US">
                <a:latin typeface="Calibri" charset="0"/>
              </a:rPr>
              <a:pPr eaLnBrk="1" hangingPunct="1"/>
              <a:t>2</a:t>
            </a:fld>
            <a:endParaRPr lang="en-US">
              <a:latin typeface="Calibri" charset="0"/>
            </a:endParaRPr>
          </a:p>
        </p:txBody>
      </p:sp>
      <p:sp>
        <p:nvSpPr>
          <p:cNvPr id="96259"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60"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ones, divide by 9</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p:txBody>
          <a:bodyPr/>
          <a:lstStyle/>
          <a:p>
            <a:fld id="{701ACDF7-7B81-1A48-AAA9-0FC6051BD2B1}" type="slidenum">
              <a:rPr lang="en-US">
                <a:solidFill>
                  <a:prstClr val="black"/>
                </a:solidFill>
                <a:latin typeface="Times New Roman" pitchFamily="-1" charset="0"/>
              </a:rPr>
              <a:pPr/>
              <a:t>92</a:t>
            </a:fld>
            <a:endParaRPr lang="en-US">
              <a:solidFill>
                <a:prstClr val="black"/>
              </a:solidFill>
              <a:latin typeface="Times New Roman" pitchFamily="-1" charset="0"/>
            </a:endParaRPr>
          </a:p>
        </p:txBody>
      </p:sp>
      <p:sp>
        <p:nvSpPr>
          <p:cNvPr id="107523" name="Rectangle 2"/>
          <p:cNvSpPr>
            <a:spLocks noGrp="1" noRot="1" noChangeAspect="1" noChangeArrowheads="1" noTextEdit="1"/>
          </p:cNvSpPr>
          <p:nvPr>
            <p:ph type="sldImg"/>
          </p:nvPr>
        </p:nvSpPr>
        <p:spPr bwMode="auto">
          <a:xfrm>
            <a:off x="1143000" y="682625"/>
            <a:ext cx="4572000" cy="3429000"/>
          </a:xfrm>
          <a:noFill/>
          <a:ln>
            <a:solidFill>
              <a:srgbClr val="000000"/>
            </a:solidFill>
            <a:miter lim="800000"/>
            <a:headEnd/>
            <a:tailEnd/>
          </a:ln>
        </p:spPr>
      </p:sp>
      <p:sp>
        <p:nvSpPr>
          <p:cNvPr id="107524" name="Rectangle 3"/>
          <p:cNvSpPr>
            <a:spLocks noGrp="1" noChangeArrowheads="1"/>
          </p:cNvSpPr>
          <p:nvPr>
            <p:ph type="body" idx="1"/>
          </p:nvPr>
        </p:nvSpPr>
        <p:spPr bwMode="auto">
          <a:xfrm>
            <a:off x="914400" y="4343400"/>
            <a:ext cx="5029200" cy="4117975"/>
          </a:xfrm>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p:txBody>
          <a:bodyPr/>
          <a:lstStyle/>
          <a:p>
            <a:fld id="{23445697-12CC-154B-94ED-A0995C8837AD}" type="slidenum">
              <a:rPr lang="en-US">
                <a:solidFill>
                  <a:prstClr val="black"/>
                </a:solidFill>
                <a:latin typeface="Times New Roman" pitchFamily="-1" charset="0"/>
              </a:rPr>
              <a:pPr/>
              <a:t>93</a:t>
            </a:fld>
            <a:endParaRPr lang="en-US">
              <a:solidFill>
                <a:prstClr val="black"/>
              </a:solidFill>
              <a:latin typeface="Times New Roman" pitchFamily="-1" charset="0"/>
            </a:endParaRPr>
          </a:p>
        </p:txBody>
      </p:sp>
      <p:sp>
        <p:nvSpPr>
          <p:cNvPr id="109571" name="Rectangle 2"/>
          <p:cNvSpPr>
            <a:spLocks noGrp="1" noRot="1" noChangeAspect="1" noChangeArrowheads="1" noTextEdit="1"/>
          </p:cNvSpPr>
          <p:nvPr>
            <p:ph type="sldImg"/>
          </p:nvPr>
        </p:nvSpPr>
        <p:spPr bwMode="auto">
          <a:xfrm>
            <a:off x="1143000" y="682625"/>
            <a:ext cx="4572000" cy="3429000"/>
          </a:xfrm>
          <a:noFill/>
          <a:ln>
            <a:solidFill>
              <a:srgbClr val="000000"/>
            </a:solidFill>
            <a:miter lim="800000"/>
            <a:headEnd/>
            <a:tailEnd/>
          </a:ln>
        </p:spPr>
      </p:sp>
      <p:sp>
        <p:nvSpPr>
          <p:cNvPr id="109572" name="Rectangle 3"/>
          <p:cNvSpPr>
            <a:spLocks noGrp="1" noChangeArrowheads="1"/>
          </p:cNvSpPr>
          <p:nvPr>
            <p:ph type="body" idx="1"/>
          </p:nvPr>
        </p:nvSpPr>
        <p:spPr bwMode="auto">
          <a:xfrm>
            <a:off x="914400" y="4343400"/>
            <a:ext cx="5029200" cy="4117975"/>
          </a:xfrm>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Rot="1" noChangeAspect="1" noTextEdit="1"/>
          </p:cNvSpPr>
          <p:nvPr>
            <p:ph type="sldImg"/>
          </p:nvPr>
        </p:nvSpPr>
        <p:spPr>
          <a:ln/>
        </p:spPr>
      </p:sp>
      <p:sp>
        <p:nvSpPr>
          <p:cNvPr id="385027" name="Rectangle 3"/>
          <p:cNvSpPr>
            <a:spLocks noGrp="1" noChangeArrowheads="1"/>
          </p:cNvSpPr>
          <p:nvPr>
            <p:ph type="body" idx="1"/>
          </p:nvPr>
        </p:nvSpPr>
        <p:spPr/>
        <p:txBody>
          <a:bodyPr/>
          <a:lstStyle/>
          <a:p>
            <a:r>
              <a:rPr lang="en-US"/>
              <a:t>Here is a photo blurred by camera shake. Our algorithm takes this image and removes the camera shake, giving a sharp image, like the one on the right.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Rot="1" noChangeAspect="1" noTextEdit="1"/>
          </p:cNvSpPr>
          <p:nvPr>
            <p:ph type="sldImg"/>
          </p:nvPr>
        </p:nvSpPr>
        <p:spPr>
          <a:ln/>
        </p:spPr>
      </p:sp>
      <p:sp>
        <p:nvSpPr>
          <p:cNvPr id="372739" name="Rectangle 3"/>
          <p:cNvSpPr>
            <a:spLocks noGrp="1" noChangeArrowheads="1"/>
          </p:cNvSpPr>
          <p:nvPr>
            <p:ph type="body" idx="1"/>
          </p:nvPr>
        </p:nvSpPr>
        <p:spPr/>
        <p:txBody>
          <a:bodyPr/>
          <a:lstStyle/>
          <a:p>
            <a:r>
              <a:rPr lang="en-US"/>
              <a:t>Double image in eyes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Rot="1" noChangeAspect="1" noTextEdit="1"/>
          </p:cNvSpPr>
          <p:nvPr>
            <p:ph type="sldImg"/>
          </p:nvPr>
        </p:nvSpPr>
        <p:spPr>
          <a:ln/>
        </p:spPr>
      </p:sp>
      <p:sp>
        <p:nvSpPr>
          <p:cNvPr id="373763" name="Rectangle 3"/>
          <p:cNvSpPr>
            <a:spLocks noGrp="1" noChangeArrowheads="1"/>
          </p:cNvSpPr>
          <p:nvPr>
            <p:ph type="body" idx="1"/>
          </p:nvPr>
        </p:nvSpPr>
        <p:spPr/>
        <p:txBody>
          <a:bodyPr/>
          <a:lstStyle/>
          <a:p>
            <a:r>
              <a:rPr lang="en-US"/>
              <a:t>Even though you  thought the camera was still, in fact lots of things happening while the shutter is open.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Rot="1" noChangeAspect="1" noTextEdit="1"/>
          </p:cNvSpPr>
          <p:nvPr>
            <p:ph type="sldImg"/>
          </p:nvPr>
        </p:nvSpPr>
        <p:spPr>
          <a:ln/>
        </p:spPr>
      </p:sp>
      <p:sp>
        <p:nvSpPr>
          <p:cNvPr id="374787" name="Rectangle 3"/>
          <p:cNvSpPr>
            <a:spLocks noGrp="1" noChangeArrowheads="1"/>
          </p:cNvSpPr>
          <p:nvPr>
            <p:ph type="body" idx="1"/>
          </p:nvPr>
        </p:nvSpPr>
        <p:spPr/>
        <p:txBody>
          <a:bodyPr/>
          <a:lstStyle/>
          <a:p>
            <a:r>
              <a:rPr lang="en-US"/>
              <a:t>Start with: we use the following model. …….</a:t>
            </a:r>
          </a:p>
          <a:p>
            <a:r>
              <a:rPr lang="en-US"/>
              <a:t>Approximation since there are lots of effects we don’t model.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Rot="1" noChangeAspect="1" noTextEdit="1"/>
          </p:cNvSpPr>
          <p:nvPr>
            <p:ph type="sldImg"/>
          </p:nvPr>
        </p:nvSpPr>
        <p:spPr>
          <a:ln/>
        </p:spPr>
      </p:sp>
      <p:sp>
        <p:nvSpPr>
          <p:cNvPr id="345091" name="Rectangle 3"/>
          <p:cNvSpPr>
            <a:spLocks noGrp="1" noChangeArrowheads="1"/>
          </p:cNvSpPr>
          <p:nvPr>
            <p:ph type="body" idx="1"/>
          </p:nvPr>
        </p:nvSpPr>
        <p:spPr/>
        <p:txBody>
          <a:bodyPr/>
          <a:lstStyle/>
          <a:p>
            <a:r>
              <a:rPr lang="en-US"/>
              <a:t>Say middle one does convolve back to blurry. Goal to get true image. </a:t>
            </a:r>
          </a:p>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Rot="1" noChangeAspect="1" noTextEdit="1"/>
          </p:cNvSpPr>
          <p:nvPr>
            <p:ph type="sldImg"/>
          </p:nvPr>
        </p:nvSpPr>
        <p:spPr>
          <a:ln/>
        </p:spPr>
      </p:sp>
      <p:sp>
        <p:nvSpPr>
          <p:cNvPr id="375811" name="Rectangle 3"/>
          <p:cNvSpPr>
            <a:spLocks noGrp="1" noChangeArrowheads="1"/>
          </p:cNvSpPr>
          <p:nvPr>
            <p:ph type="body" idx="1"/>
          </p:nvPr>
        </p:nvSpPr>
        <p:spPr/>
        <p:txBody>
          <a:bodyPr/>
          <a:lstStyle/>
          <a:p>
            <a:r>
              <a:rPr lang="en-US"/>
              <a:t>We use green curve which was fit to the red curve. We use this distribution for all examples in the paper. Remove blur curve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Rot="1" noChangeAspect="1" noTextEdit="1"/>
          </p:cNvSpPr>
          <p:nvPr>
            <p:ph type="sldImg"/>
          </p:nvPr>
        </p:nvSpPr>
        <p:spPr>
          <a:ln/>
        </p:spPr>
      </p:sp>
      <p:sp>
        <p:nvSpPr>
          <p:cNvPr id="376835" name="Rectangle 3"/>
          <p:cNvSpPr>
            <a:spLocks noGrp="1" noChangeArrowheads="1"/>
          </p:cNvSpPr>
          <p:nvPr>
            <p:ph type="body" idx="1"/>
          </p:nvPr>
        </p:nvSpPr>
        <p:spPr/>
        <p:txBody>
          <a:bodyPr/>
          <a:lstStyle/>
          <a:p>
            <a:r>
              <a:rPr lang="en-US"/>
              <a:t>In all these papers, it is assumed that the corruption process, such as the blur kernel, is known.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Rot="1" noChangeAspect="1" noTextEdit="1"/>
          </p:cNvSpPr>
          <p:nvPr>
            <p:ph type="sldImg"/>
          </p:nvPr>
        </p:nvSpPr>
        <p:spPr>
          <a:ln/>
        </p:spPr>
      </p:sp>
      <p:sp>
        <p:nvSpPr>
          <p:cNvPr id="377859" name="Rectangle 3"/>
          <p:cNvSpPr>
            <a:spLocks noGrp="1" noChangeArrowheads="1"/>
          </p:cNvSpPr>
          <p:nvPr>
            <p:ph type="body" idx="1"/>
          </p:nvPr>
        </p:nvSpPr>
        <p:spPr/>
        <p:txBody>
          <a:bodyPr/>
          <a:lstStyle/>
          <a:p>
            <a:r>
              <a:rPr lang="en-US"/>
              <a:t>Previous methods have used image statistics in the form of FD power-laws but these a weak constraints that do not preserve local image structure.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BA6A2B4-74AF-014B-ADF1-9F569454F818}" type="slidenum">
              <a:rPr lang="en-US">
                <a:latin typeface="Calibri" charset="0"/>
              </a:rPr>
              <a:pPr eaLnBrk="1" hangingPunct="1"/>
              <a:t>3</a:t>
            </a:fld>
            <a:endParaRPr lang="en-US">
              <a:latin typeface="Calibri" charset="0"/>
            </a:endParaRPr>
          </a:p>
        </p:txBody>
      </p:sp>
      <p:sp>
        <p:nvSpPr>
          <p:cNvPr id="97283"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4"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ones, divide by 9</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Rot="1" noChangeAspect="1" noTextEdit="1"/>
          </p:cNvSpPr>
          <p:nvPr>
            <p:ph type="sldImg"/>
          </p:nvPr>
        </p:nvSpPr>
        <p:spPr>
          <a:ln/>
        </p:spPr>
      </p:sp>
      <p:sp>
        <p:nvSpPr>
          <p:cNvPr id="378883" name="Rectangle 3"/>
          <p:cNvSpPr>
            <a:spLocks noGrp="1" noChangeArrowheads="1"/>
          </p:cNvSpPr>
          <p:nvPr>
            <p:ph type="body" idx="1"/>
          </p:nvPr>
        </p:nvSpPr>
        <p:spPr/>
        <p:txBody>
          <a:bodyPr/>
          <a:lstStyle/>
          <a:p>
            <a:r>
              <a:rPr lang="en-US"/>
              <a:t>There are a variety of hardware approaches, for example, image stabilizers move the light path to correct for camera motion. Ben-ezra and nayar propose adding a second, video camera to estimate the camera motion. Also the next paper in the session proposes to flutter the shutter to remove blur when the camera or object motion within the scene is known.</a:t>
            </a:r>
          </a:p>
          <a:p>
            <a:endParaRPr lang="en-US"/>
          </a:p>
          <a:p>
            <a:r>
              <a:rPr lang="en-US"/>
              <a:t>These methods all require you to modify the camera, while our approach works with any blurry image.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Rot="1" noChangeAspect="1" noTextEdit="1"/>
          </p:cNvSpPr>
          <p:nvPr>
            <p:ph type="sldImg"/>
          </p:nvPr>
        </p:nvSpPr>
        <p:spPr>
          <a:ln/>
        </p:spPr>
      </p:sp>
      <p:sp>
        <p:nvSpPr>
          <p:cNvPr id="349187" name="Rectangle 3"/>
          <p:cNvSpPr>
            <a:spLocks noGrp="1" noChangeArrowheads="1"/>
          </p:cNvSpPr>
          <p:nvPr>
            <p:ph type="body" idx="1"/>
          </p:nvPr>
        </p:nvSpPr>
        <p:spPr/>
        <p:txBody>
          <a:bodyPr/>
          <a:lstStyle/>
          <a:p>
            <a:r>
              <a:rPr lang="en-US"/>
              <a:t>Add in + noise</a:t>
            </a:r>
          </a:p>
          <a:p>
            <a:endParaRPr lang="en-US"/>
          </a:p>
          <a:p>
            <a:r>
              <a:rPr lang="en-US"/>
              <a:t>Three things we know. </a:t>
            </a:r>
          </a:p>
          <a:p>
            <a:endParaRPr lang="en-US"/>
          </a:p>
          <a:p>
            <a:r>
              <a:rPr lang="en-US"/>
              <a:t>Reconstruct to the blurry image plus noise.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Rot="1" noChangeAspect="1" noTextEdit="1"/>
          </p:cNvSpPr>
          <p:nvPr>
            <p:ph type="sldImg"/>
          </p:nvPr>
        </p:nvSpPr>
        <p:spPr>
          <a:ln/>
        </p:spPr>
      </p:sp>
      <p:sp>
        <p:nvSpPr>
          <p:cNvPr id="363523" name="Rectangle 3"/>
          <p:cNvSpPr>
            <a:spLocks noGrp="1" noChangeArrowheads="1"/>
          </p:cNvSpPr>
          <p:nvPr>
            <p:ph type="body" idx="1"/>
          </p:nvPr>
        </p:nvSpPr>
        <p:spPr/>
        <p:txBody>
          <a:bodyPr/>
          <a:lstStyle/>
          <a:p>
            <a:r>
              <a:rPr lang="en-US"/>
              <a:t>Comment about not runnnig on yther patches themselves.</a:t>
            </a:r>
          </a:p>
          <a:p>
            <a:r>
              <a:rPr lang="en-US"/>
              <a:t>Shape important, not profile. Can’t always find these patterns in all images….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fld id="{99CEDFFC-F4CE-694D-9861-FFD7D077B339}" type="slidenum">
              <a:rPr lang="en-US">
                <a:solidFill>
                  <a:prstClr val="black"/>
                </a:solidFill>
                <a:latin typeface="Times New Roman" pitchFamily="-1" charset="0"/>
              </a:rPr>
              <a:pPr/>
              <a:t>141</a:t>
            </a:fld>
            <a:endParaRPr lang="en-US">
              <a:solidFill>
                <a:prstClr val="black"/>
              </a:solidFill>
              <a:latin typeface="Times New Roman" pitchFamily="-1"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53131EE-3A2B-314A-B5CD-D097E387F93E}" type="slidenum">
              <a:rPr lang="en-US">
                <a:latin typeface="Calibri" charset="0"/>
              </a:rPr>
              <a:pPr eaLnBrk="1" hangingPunct="1"/>
              <a:t>4</a:t>
            </a:fld>
            <a:endParaRPr lang="en-US">
              <a:latin typeface="Calibri" charset="0"/>
            </a:endParaRPr>
          </a:p>
        </p:txBody>
      </p:sp>
      <p:sp>
        <p:nvSpPr>
          <p:cNvPr id="98307" name="Rectangle 2"/>
          <p:cNvSpPr>
            <a:spLocks noGrp="1" noRot="1" noChangeAspect="1" noChangeArrowheads="1" noTextEdit="1"/>
          </p:cNvSpPr>
          <p:nvPr>
            <p:ph type="sldImg"/>
          </p:nvPr>
        </p:nvSpPr>
        <p:spPr bwMode="auto">
          <a:xfrm>
            <a:off x="-200025" y="382588"/>
            <a:ext cx="7264400" cy="5449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8" name="Rectangle 3"/>
          <p:cNvSpPr>
            <a:spLocks noGrp="1" noChangeArrowheads="1"/>
          </p:cNvSpPr>
          <p:nvPr>
            <p:ph type="body" idx="1"/>
          </p:nvPr>
        </p:nvSpPr>
        <p:spPr bwMode="auto">
          <a:xfrm>
            <a:off x="828675" y="6062663"/>
            <a:ext cx="5268913" cy="2416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ones, divide by 9</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p:txBody>
          <a:bodyPr/>
          <a:lstStyle/>
          <a:p>
            <a:fld id="{9F961B2C-839A-C949-A190-D57E87A8A8CA}" type="slidenum">
              <a:rPr lang="en-US">
                <a:solidFill>
                  <a:prstClr val="black"/>
                </a:solidFill>
                <a:latin typeface="Times New Roman" pitchFamily="-1" charset="0"/>
              </a:rPr>
              <a:pPr/>
              <a:t>45</a:t>
            </a:fld>
            <a:endParaRPr lang="en-US">
              <a:solidFill>
                <a:prstClr val="black"/>
              </a:solidFill>
              <a:latin typeface="Times New Roman" pitchFamily="-1" charset="0"/>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p>
            <a:fld id="{2E2D5C12-9FB9-C840-B280-4049249194AD}" type="slidenum">
              <a:rPr lang="en-US">
                <a:solidFill>
                  <a:prstClr val="black"/>
                </a:solidFill>
                <a:latin typeface="Times New Roman" pitchFamily="-1" charset="0"/>
              </a:rPr>
              <a:pPr/>
              <a:t>46</a:t>
            </a:fld>
            <a:endParaRPr lang="en-US">
              <a:solidFill>
                <a:prstClr val="black"/>
              </a:solidFill>
              <a:latin typeface="Times New Roman" pitchFamily="-1" charset="0"/>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8"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fld id="{E61FA267-A6D9-2144-A512-D2DDABE78C43}" type="slidenum">
              <a:rPr lang="en-US">
                <a:solidFill>
                  <a:prstClr val="black"/>
                </a:solidFill>
                <a:latin typeface="Times New Roman" pitchFamily="-1" charset="0"/>
              </a:rPr>
              <a:pPr/>
              <a:t>47</a:t>
            </a:fld>
            <a:endParaRPr lang="en-US">
              <a:solidFill>
                <a:prstClr val="black"/>
              </a:solidFill>
              <a:latin typeface="Times New Roman" pitchFamily="-1"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6"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fld id="{99CEDFFC-F4CE-694D-9861-FFD7D077B339}" type="slidenum">
              <a:rPr lang="en-US">
                <a:solidFill>
                  <a:prstClr val="black"/>
                </a:solidFill>
                <a:latin typeface="Times New Roman" pitchFamily="-1" charset="0"/>
              </a:rPr>
              <a:pPr/>
              <a:t>48</a:t>
            </a:fld>
            <a:endParaRPr lang="en-US">
              <a:solidFill>
                <a:prstClr val="black"/>
              </a:solidFill>
              <a:latin typeface="Times New Roman" pitchFamily="-1"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Rectangle 3"/>
          <p:cNvSpPr>
            <a:spLocks noGrp="1" noChangeArrowheads="1"/>
          </p:cNvSpPr>
          <p:nvPr>
            <p:ph type="body" idx="1"/>
          </p:nvPr>
        </p:nvSpPr>
        <p:spPr bwMode="auto">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4B2984DF-2433-2243-8ECF-DC27B807ED7D}" type="slidenum">
              <a:rPr lang="en-US">
                <a:solidFill>
                  <a:prstClr val="black"/>
                </a:solidFill>
              </a:rPr>
              <a:pPr/>
              <a:t>64</a:t>
            </a:fld>
            <a:endParaRPr lang="en-US">
              <a:solidFill>
                <a:prstClr val="black"/>
              </a:solidFill>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xfrm>
            <a:off x="914400" y="4343400"/>
            <a:ext cx="5029200" cy="4114800"/>
          </a:xfrm>
          <a:noFill/>
        </p:spPr>
        <p:txBody>
          <a:bodyPr/>
          <a:lstStyle/>
          <a:p>
            <a:r>
              <a:rPr lang="en-US">
                <a:ea typeface="ＭＳ Ｐゴシック" pitchFamily="-1" charset="-128"/>
                <a:cs typeface="ＭＳ Ｐゴシック" pitchFamily="-1" charset="-128"/>
              </a:rPr>
              <a:t>Each scene category is made with different building blocks. Different scene categories show different spectral signatures.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p:txBody>
          <a:bodyPr/>
          <a:lstStyle/>
          <a:p>
            <a:fld id="{167562EC-7E5F-5E40-896E-84181FA0C269}" type="slidenum">
              <a:rPr lang="en-US">
                <a:solidFill>
                  <a:prstClr val="black"/>
                </a:solidFill>
                <a:latin typeface="Times New Roman" pitchFamily="-1" charset="0"/>
              </a:rPr>
              <a:pPr/>
              <a:t>91</a:t>
            </a:fld>
            <a:endParaRPr lang="en-US">
              <a:solidFill>
                <a:prstClr val="black"/>
              </a:solidFill>
              <a:latin typeface="Times New Roman" pitchFamily="-1" charset="0"/>
            </a:endParaRPr>
          </a:p>
        </p:txBody>
      </p:sp>
      <p:sp>
        <p:nvSpPr>
          <p:cNvPr id="105475" name="Rectangle 2"/>
          <p:cNvSpPr>
            <a:spLocks noGrp="1" noRot="1" noChangeAspect="1" noChangeArrowheads="1" noTextEdit="1"/>
          </p:cNvSpPr>
          <p:nvPr>
            <p:ph type="sldImg"/>
          </p:nvPr>
        </p:nvSpPr>
        <p:spPr bwMode="auto">
          <a:xfrm>
            <a:off x="1143000" y="682625"/>
            <a:ext cx="4572000" cy="3429000"/>
          </a:xfrm>
          <a:noFill/>
          <a:ln>
            <a:solidFill>
              <a:srgbClr val="000000"/>
            </a:solidFill>
            <a:miter lim="800000"/>
            <a:headEnd/>
            <a:tailEnd/>
          </a:ln>
        </p:spPr>
      </p:sp>
      <p:sp>
        <p:nvSpPr>
          <p:cNvPr id="105476" name="Rectangle 3"/>
          <p:cNvSpPr>
            <a:spLocks noGrp="1" noChangeArrowheads="1"/>
          </p:cNvSpPr>
          <p:nvPr>
            <p:ph type="body" idx="1"/>
          </p:nvPr>
        </p:nvSpPr>
        <p:spPr bwMode="auto">
          <a:xfrm>
            <a:off x="914400" y="4343400"/>
            <a:ext cx="5029200" cy="4117975"/>
          </a:xfrm>
          <a:noFill/>
        </p:spPr>
        <p:txBody>
          <a:bodyPr/>
          <a:lstStyle/>
          <a:p>
            <a:pPr eaLnBrk="1" hangingPunct="1"/>
            <a:endParaRPr lang="en-US">
              <a:latin typeface="Times New Roman" pitchFamily="-1" charset="0"/>
              <a:ea typeface="ＭＳ Ｐゴシック" pitchFamily="-1" charset="-128"/>
              <a:cs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BDF2378-5BF7-0B41-B710-817F37EB58E9}" type="datetime1">
              <a:rPr lang="en-US"/>
              <a:pPr/>
              <a:t>9/25/14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F66019F-9669-4E41-8985-2454BAFE561B}" type="slidenum">
              <a:rPr lang="en-US"/>
              <a:pPr/>
              <a:t>‹#›</a:t>
            </a:fld>
            <a:endParaRPr lang="en-US"/>
          </a:p>
        </p:txBody>
      </p:sp>
    </p:spTree>
    <p:extLst>
      <p:ext uri="{BB962C8B-B14F-4D97-AF65-F5344CB8AC3E}">
        <p14:creationId xmlns:p14="http://schemas.microsoft.com/office/powerpoint/2010/main" val="3244158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3940015-5670-A44D-82A9-C1C2D39CFFA0}" type="datetime1">
              <a:rPr lang="en-US"/>
              <a:pPr/>
              <a:t>9/25/14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1D8552-6D5C-C44E-977A-0DEB0075CA9F}" type="slidenum">
              <a:rPr lang="en-US"/>
              <a:pPr/>
              <a:t>‹#›</a:t>
            </a:fld>
            <a:endParaRPr lang="en-US"/>
          </a:p>
        </p:txBody>
      </p:sp>
    </p:spTree>
    <p:extLst>
      <p:ext uri="{BB962C8B-B14F-4D97-AF65-F5344CB8AC3E}">
        <p14:creationId xmlns:p14="http://schemas.microsoft.com/office/powerpoint/2010/main" val="164868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6DA8098-306B-1841-9F75-BA3BAEF47389}" type="datetime1">
              <a:rPr lang="en-US"/>
              <a:pPr/>
              <a:t>9/25/14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BE9012-8F39-D94C-B88F-68696285925A}" type="slidenum">
              <a:rPr lang="en-US"/>
              <a:pPr/>
              <a:t>‹#›</a:t>
            </a:fld>
            <a:endParaRPr lang="en-US"/>
          </a:p>
        </p:txBody>
      </p:sp>
    </p:spTree>
    <p:extLst>
      <p:ext uri="{BB962C8B-B14F-4D97-AF65-F5344CB8AC3E}">
        <p14:creationId xmlns:p14="http://schemas.microsoft.com/office/powerpoint/2010/main" val="1248865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969A4C55-A58B-E741-A4A0-959C2F114162}" type="slidenum">
              <a:rPr lang="en-US"/>
              <a:pPr/>
              <a:t>‹#›</a:t>
            </a:fld>
            <a:endParaRPr lang="en-US"/>
          </a:p>
        </p:txBody>
      </p:sp>
    </p:spTree>
    <p:extLst>
      <p:ext uri="{BB962C8B-B14F-4D97-AF65-F5344CB8AC3E}">
        <p14:creationId xmlns:p14="http://schemas.microsoft.com/office/powerpoint/2010/main" val="2088202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4D1DAFA-9341-E94F-88BA-5D53148893F4}" type="slidenum">
              <a:rPr lang="en-US"/>
              <a:pPr/>
              <a:t>‹#›</a:t>
            </a:fld>
            <a:endParaRPr lang="en-US"/>
          </a:p>
        </p:txBody>
      </p:sp>
    </p:spTree>
    <p:extLst>
      <p:ext uri="{BB962C8B-B14F-4D97-AF65-F5344CB8AC3E}">
        <p14:creationId xmlns:p14="http://schemas.microsoft.com/office/powerpoint/2010/main" val="3414078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0F82BD5B-44AB-8D4D-A262-5F731AD1F555}" type="datetime1">
              <a:rPr lang="en-US"/>
              <a:pPr/>
              <a:t>9/25/14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FB24C315-A5C4-4A45-BF74-5B5203EA0780}" type="slidenum">
              <a:rPr lang="en-US"/>
              <a:pPr/>
              <a:t>‹#›</a:t>
            </a:fld>
            <a:endParaRPr lang="en-US"/>
          </a:p>
        </p:txBody>
      </p:sp>
    </p:spTree>
    <p:extLst>
      <p:ext uri="{BB962C8B-B14F-4D97-AF65-F5344CB8AC3E}">
        <p14:creationId xmlns:p14="http://schemas.microsoft.com/office/powerpoint/2010/main" val="2426048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6882D0C-8AD3-C947-A923-800B2C1D5B90}" type="datetime1">
              <a:rPr lang="en-US"/>
              <a:pPr/>
              <a:t>9/25/14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16A568C5-CE40-F240-8744-692A3E9A4561}" type="slidenum">
              <a:rPr lang="en-US"/>
              <a:pPr/>
              <a:t>‹#›</a:t>
            </a:fld>
            <a:endParaRPr lang="en-US"/>
          </a:p>
        </p:txBody>
      </p:sp>
    </p:spTree>
    <p:extLst>
      <p:ext uri="{BB962C8B-B14F-4D97-AF65-F5344CB8AC3E}">
        <p14:creationId xmlns:p14="http://schemas.microsoft.com/office/powerpoint/2010/main" val="2626176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D473796-E5D0-1F47-B5A7-38812C906D75}" type="datetime1">
              <a:rPr lang="en-US"/>
              <a:pPr/>
              <a:t>9/25/14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9752640-15AA-D645-9B95-F957DC3332D0}" type="slidenum">
              <a:rPr lang="en-US"/>
              <a:pPr/>
              <a:t>‹#›</a:t>
            </a:fld>
            <a:endParaRPr lang="en-US"/>
          </a:p>
        </p:txBody>
      </p:sp>
    </p:spTree>
    <p:extLst>
      <p:ext uri="{BB962C8B-B14F-4D97-AF65-F5344CB8AC3E}">
        <p14:creationId xmlns:p14="http://schemas.microsoft.com/office/powerpoint/2010/main" val="1125156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endParaRPr lang="en-US"/>
          </a:p>
        </p:txBody>
      </p:sp>
      <p:sp>
        <p:nvSpPr>
          <p:cNvPr id="4" name="Rectangle 5"/>
          <p:cNvSpPr>
            <a:spLocks noGrp="1" noChangeArrowheads="1"/>
          </p:cNvSpPr>
          <p:nvPr>
            <p:ph type="ftr" sz="quarter" idx="11"/>
          </p:nvPr>
        </p:nvSpPr>
        <p:spPr/>
        <p:txBody>
          <a:bodyPr/>
          <a:lstStyle>
            <a:lvl1pPr>
              <a:defRPr/>
            </a:lvl1pPr>
          </a:lstStyle>
          <a:p>
            <a:endParaRPr lang="en-US"/>
          </a:p>
        </p:txBody>
      </p:sp>
      <p:sp>
        <p:nvSpPr>
          <p:cNvPr id="5" name="Rectangle 6"/>
          <p:cNvSpPr>
            <a:spLocks noGrp="1" noChangeArrowheads="1"/>
          </p:cNvSpPr>
          <p:nvPr>
            <p:ph type="sldNum" sz="quarter" idx="12"/>
          </p:nvPr>
        </p:nvSpPr>
        <p:spPr/>
        <p:txBody>
          <a:bodyPr/>
          <a:lstStyle>
            <a:lvl1pPr>
              <a:defRPr/>
            </a:lvl1pPr>
          </a:lstStyle>
          <a:p>
            <a:fld id="{31C23A53-8EDD-EA49-9F20-A4EFD1ACE6D3}" type="slidenum">
              <a:rPr lang="en-US"/>
              <a:pPr/>
              <a:t>‹#›</a:t>
            </a:fld>
            <a:endParaRPr lang="en-US"/>
          </a:p>
        </p:txBody>
      </p:sp>
    </p:spTree>
    <p:extLst>
      <p:ext uri="{BB962C8B-B14F-4D97-AF65-F5344CB8AC3E}">
        <p14:creationId xmlns:p14="http://schemas.microsoft.com/office/powerpoint/2010/main" val="2210802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6A7C7E9-3C66-CA4A-B115-57BA3DC8E6FE}" type="datetime1">
              <a:rPr lang="en-US"/>
              <a:pPr/>
              <a:t>9/25/14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10FED0-5A3C-5546-9B92-561317B84087}" type="slidenum">
              <a:rPr lang="en-US"/>
              <a:pPr/>
              <a:t>‹#›</a:t>
            </a:fld>
            <a:endParaRPr lang="en-US"/>
          </a:p>
        </p:txBody>
      </p:sp>
    </p:spTree>
    <p:extLst>
      <p:ext uri="{BB962C8B-B14F-4D97-AF65-F5344CB8AC3E}">
        <p14:creationId xmlns:p14="http://schemas.microsoft.com/office/powerpoint/2010/main" val="1014542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01600"/>
            <a:ext cx="8458200" cy="1098550"/>
          </a:xfrm>
        </p:spPr>
        <p:txBody>
          <a:bodyPr/>
          <a:lstStyle/>
          <a:p>
            <a:r>
              <a:rPr lang="en-US" smtClean="0"/>
              <a:t>Click to edit Master title style</a:t>
            </a:r>
            <a:endParaRPr lang="en-US"/>
          </a:p>
        </p:txBody>
      </p:sp>
      <p:sp>
        <p:nvSpPr>
          <p:cNvPr id="3" name="Content Placeholder 2"/>
          <p:cNvSpPr>
            <a:spLocks noGrp="1"/>
          </p:cNvSpPr>
          <p:nvPr>
            <p:ph idx="1"/>
          </p:nvPr>
        </p:nvSpPr>
        <p:spPr>
          <a:xfrm>
            <a:off x="304800" y="1476375"/>
            <a:ext cx="8415338" cy="5000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3872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9048354-1049-C946-B4BE-D4F10A96EEF3}" type="datetime1">
              <a:rPr lang="en-US"/>
              <a:pPr/>
              <a:t>9/25/14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E23A1D2-4597-6143-AC83-3400E3526B0A}" type="slidenum">
              <a:rPr lang="en-US"/>
              <a:pPr/>
              <a:t>‹#›</a:t>
            </a:fld>
            <a:endParaRPr lang="en-US"/>
          </a:p>
        </p:txBody>
      </p:sp>
    </p:spTree>
    <p:extLst>
      <p:ext uri="{BB962C8B-B14F-4D97-AF65-F5344CB8AC3E}">
        <p14:creationId xmlns:p14="http://schemas.microsoft.com/office/powerpoint/2010/main" val="70896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01600"/>
            <a:ext cx="8458200" cy="10985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476375"/>
            <a:ext cx="4130675"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7875" y="1476375"/>
            <a:ext cx="4132263"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9548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465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75793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55B62D-6C0B-F54C-99CB-0A06B21F7F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9187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C64552-57ED-4248-B0CB-CB2BA2879A7D}" type="slidenum">
              <a:rPr lang="en-US"/>
              <a:pPr>
                <a:defRPr/>
              </a:pPr>
              <a:t>‹#›</a:t>
            </a:fld>
            <a:endParaRPr lang="en-US"/>
          </a:p>
        </p:txBody>
      </p:sp>
    </p:spTree>
    <p:extLst>
      <p:ext uri="{BB962C8B-B14F-4D97-AF65-F5344CB8AC3E}">
        <p14:creationId xmlns:p14="http://schemas.microsoft.com/office/powerpoint/2010/main" val="357254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9AA3C57-6F60-514C-80E2-AE6037DF012A}" type="datetime1">
              <a:rPr lang="en-US"/>
              <a:pPr/>
              <a:t>9/25/14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1F7E6AF-A7DC-B047-ADA5-98ACB6235F79}" type="slidenum">
              <a:rPr lang="en-US"/>
              <a:pPr/>
              <a:t>‹#›</a:t>
            </a:fld>
            <a:endParaRPr lang="en-US"/>
          </a:p>
        </p:txBody>
      </p:sp>
    </p:spTree>
    <p:extLst>
      <p:ext uri="{BB962C8B-B14F-4D97-AF65-F5344CB8AC3E}">
        <p14:creationId xmlns:p14="http://schemas.microsoft.com/office/powerpoint/2010/main" val="1619051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910B2DCF-ED7B-704B-952A-B16BFA964F92}" type="datetime1">
              <a:rPr lang="en-US"/>
              <a:pPr/>
              <a:t>9/25/14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0EC62003-0CE6-0247-88F2-CFB4EFB23FAD}" type="slidenum">
              <a:rPr lang="en-US"/>
              <a:pPr/>
              <a:t>‹#›</a:t>
            </a:fld>
            <a:endParaRPr lang="en-US"/>
          </a:p>
        </p:txBody>
      </p:sp>
    </p:spTree>
    <p:extLst>
      <p:ext uri="{BB962C8B-B14F-4D97-AF65-F5344CB8AC3E}">
        <p14:creationId xmlns:p14="http://schemas.microsoft.com/office/powerpoint/2010/main" val="182993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6E96AE2-DB4F-5F45-A76D-CD96651BCEA2}" type="datetime1">
              <a:rPr lang="en-US"/>
              <a:pPr/>
              <a:t>9/25/14</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3B8415CB-4E16-E246-A2BA-6C8A634DA36A}" type="slidenum">
              <a:rPr lang="en-US"/>
              <a:pPr/>
              <a:t>‹#›</a:t>
            </a:fld>
            <a:endParaRPr lang="en-US"/>
          </a:p>
        </p:txBody>
      </p:sp>
    </p:spTree>
    <p:extLst>
      <p:ext uri="{BB962C8B-B14F-4D97-AF65-F5344CB8AC3E}">
        <p14:creationId xmlns:p14="http://schemas.microsoft.com/office/powerpoint/2010/main" val="3411377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54CC1A2E-C3CF-9149-B83F-359C08804732}" type="datetime1">
              <a:rPr lang="en-US"/>
              <a:pPr/>
              <a:t>9/25/14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79B4F4B-00C5-344B-B277-659D0AE50AA3}" type="slidenum">
              <a:rPr lang="en-US"/>
              <a:pPr/>
              <a:t>‹#›</a:t>
            </a:fld>
            <a:endParaRPr lang="en-US"/>
          </a:p>
        </p:txBody>
      </p:sp>
    </p:spTree>
    <p:extLst>
      <p:ext uri="{BB962C8B-B14F-4D97-AF65-F5344CB8AC3E}">
        <p14:creationId xmlns:p14="http://schemas.microsoft.com/office/powerpoint/2010/main" val="884304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9492680-693D-B74D-ABA0-9BFA8DB928D1}" type="datetime1">
              <a:rPr lang="en-US"/>
              <a:pPr/>
              <a:t>9/25/14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957477EB-DF15-1A4F-A12B-36B6FBF17820}" type="slidenum">
              <a:rPr lang="en-US"/>
              <a:pPr/>
              <a:t>‹#›</a:t>
            </a:fld>
            <a:endParaRPr lang="en-US"/>
          </a:p>
        </p:txBody>
      </p:sp>
    </p:spTree>
    <p:extLst>
      <p:ext uri="{BB962C8B-B14F-4D97-AF65-F5344CB8AC3E}">
        <p14:creationId xmlns:p14="http://schemas.microsoft.com/office/powerpoint/2010/main" val="2198931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7697336C-B904-EA40-AC4C-975A91C2E97B}" type="datetime1">
              <a:rPr lang="en-US"/>
              <a:pPr/>
              <a:t>9/25/14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1D84CF5-F68C-FE43-9664-774C22059689}" type="slidenum">
              <a:rPr lang="en-US"/>
              <a:pPr/>
              <a:t>‹#›</a:t>
            </a:fld>
            <a:endParaRPr lang="en-US"/>
          </a:p>
        </p:txBody>
      </p:sp>
    </p:spTree>
    <p:extLst>
      <p:ext uri="{BB962C8B-B14F-4D97-AF65-F5344CB8AC3E}">
        <p14:creationId xmlns:p14="http://schemas.microsoft.com/office/powerpoint/2010/main" val="647826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F9AAF8A-6A18-244B-A98A-1746372D4DDB}" type="datetime1">
              <a:rPr lang="en-US"/>
              <a:pPr/>
              <a:t>9/25/14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42F4936-EE78-D646-A5C6-AE1D1EC018BD}" type="slidenum">
              <a:rPr lang="en-US"/>
              <a:pPr/>
              <a:t>‹#›</a:t>
            </a:fld>
            <a:endParaRPr lang="en-US"/>
          </a:p>
        </p:txBody>
      </p:sp>
    </p:spTree>
    <p:extLst>
      <p:ext uri="{BB962C8B-B14F-4D97-AF65-F5344CB8AC3E}">
        <p14:creationId xmlns:p14="http://schemas.microsoft.com/office/powerpoint/2010/main" val="12331651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theme" Target="../theme/theme4.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8921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81088"/>
            <a:ext cx="8229600" cy="5045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fontAlgn="base">
              <a:spcBef>
                <a:spcPct val="0"/>
              </a:spcBef>
              <a:spcAft>
                <a:spcPct val="0"/>
              </a:spcAft>
            </a:pPr>
            <a:fld id="{0AC8F132-B721-D94D-9740-35D96756DA21}" type="datetime1">
              <a:rPr lang="en-US">
                <a:ea typeface="ＭＳ Ｐゴシック" pitchFamily="-1" charset="-128"/>
                <a:cs typeface="ＭＳ Ｐゴシック" pitchFamily="-1" charset="-128"/>
              </a:rPr>
              <a:pPr fontAlgn="base">
                <a:spcBef>
                  <a:spcPct val="0"/>
                </a:spcBef>
                <a:spcAft>
                  <a:spcPct val="0"/>
                </a:spcAft>
              </a:pPr>
              <a:t>9/25/14</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fontAlgn="base">
              <a:spcBef>
                <a:spcPct val="0"/>
              </a:spcBef>
              <a:spcAft>
                <a:spcPct val="0"/>
              </a:spcAft>
            </a:pPr>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fontAlgn="base">
              <a:spcBef>
                <a:spcPct val="0"/>
              </a:spcBef>
              <a:spcAft>
                <a:spcPct val="0"/>
              </a:spcAft>
            </a:pPr>
            <a:fld id="{30AF7FF1-AE61-A741-8BEA-E38CB721E1A5}" type="slidenum">
              <a:rPr lang="en-US">
                <a:ea typeface="ＭＳ Ｐゴシック" pitchFamily="-1" charset="-128"/>
                <a:cs typeface="ＭＳ Ｐゴシック" pitchFamily="-1" charset="-128"/>
              </a:rPr>
              <a:pPr fontAlgn="base">
                <a:spcBef>
                  <a:spcPct val="0"/>
                </a:spcBef>
                <a:spcAft>
                  <a:spcPct val="0"/>
                </a:spcAft>
              </a:pPr>
              <a:t>‹#›</a:t>
            </a:fld>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716869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12"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34925"/>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fontAlgn="base">
              <a:spcBef>
                <a:spcPct val="0"/>
              </a:spcBef>
              <a:spcAft>
                <a:spcPct val="0"/>
              </a:spcAft>
            </a:pPr>
            <a:fld id="{98DD2670-D8E0-9849-8D35-535399EA6E6C}" type="datetime1">
              <a:rPr lang="en-US">
                <a:ea typeface="ＭＳ Ｐゴシック" pitchFamily="-1" charset="-128"/>
                <a:cs typeface="ＭＳ Ｐゴシック" pitchFamily="-1" charset="-128"/>
              </a:rPr>
              <a:pPr fontAlgn="base">
                <a:spcBef>
                  <a:spcPct val="0"/>
                </a:spcBef>
                <a:spcAft>
                  <a:spcPct val="0"/>
                </a:spcAft>
              </a:pPr>
              <a:t>9/25/14</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fontAlgn="base">
              <a:spcBef>
                <a:spcPct val="0"/>
              </a:spcBef>
              <a:spcAft>
                <a:spcPct val="0"/>
              </a:spcAft>
            </a:pPr>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fontAlgn="base">
              <a:spcBef>
                <a:spcPct val="0"/>
              </a:spcBef>
              <a:spcAft>
                <a:spcPct val="0"/>
              </a:spcAft>
            </a:pPr>
            <a:fld id="{10ED17EC-936C-B545-9E9D-667108BF42E8}" type="slidenum">
              <a:rPr lang="en-US">
                <a:ea typeface="ＭＳ Ｐゴシック" pitchFamily="-1" charset="-128"/>
                <a:cs typeface="ＭＳ Ｐゴシック" pitchFamily="-1" charset="-128"/>
              </a:rPr>
              <a:pPr fontAlgn="base">
                <a:spcBef>
                  <a:spcPct val="0"/>
                </a:spcBef>
                <a:spcAft>
                  <a:spcPct val="0"/>
                </a:spcAft>
              </a:pPr>
              <a:t>‹#›</a:t>
            </a:fld>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408125682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fontAlgn="base">
              <a:spcBef>
                <a:spcPct val="0"/>
              </a:spcBef>
              <a:spcAft>
                <a:spcPct val="0"/>
              </a:spcAft>
            </a:pPr>
            <a:fld id="{8454EAF0-008C-4941-A271-99AAD14BD31F}" type="datetime1">
              <a:rPr lang="en-US">
                <a:ea typeface="ＭＳ Ｐゴシック" pitchFamily="-1" charset="-128"/>
                <a:cs typeface="ＭＳ Ｐゴシック" pitchFamily="-1" charset="-128"/>
              </a:rPr>
              <a:pPr fontAlgn="base">
                <a:spcBef>
                  <a:spcPct val="0"/>
                </a:spcBef>
                <a:spcAft>
                  <a:spcPct val="0"/>
                </a:spcAft>
              </a:pPr>
              <a:t>9/25/14</a:t>
            </a:fld>
            <a:endParaRPr lang="en-US">
              <a:ea typeface="ＭＳ Ｐゴシック" pitchFamily="-1" charset="-128"/>
              <a:cs typeface="ＭＳ Ｐゴシック" pitchFamily="-1"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 charset="0"/>
              </a:defRPr>
            </a:lvl1pPr>
          </a:lstStyle>
          <a:p>
            <a:pPr fontAlgn="base">
              <a:spcBef>
                <a:spcPct val="0"/>
              </a:spcBef>
              <a:spcAft>
                <a:spcPct val="0"/>
              </a:spcAft>
            </a:pPr>
            <a:endParaRPr lang="en-US">
              <a:ea typeface="ＭＳ Ｐゴシック" pitchFamily="-1" charset="-128"/>
              <a:cs typeface="ＭＳ Ｐゴシック" pitchFamily="-1"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fontAlgn="base">
              <a:spcBef>
                <a:spcPct val="0"/>
              </a:spcBef>
              <a:spcAft>
                <a:spcPct val="0"/>
              </a:spcAft>
            </a:pPr>
            <a:fld id="{26BA0C63-0D3A-5D42-AD44-AFDFCD1F2A48}" type="slidenum">
              <a:rPr lang="en-US">
                <a:ea typeface="ＭＳ Ｐゴシック" pitchFamily="-1" charset="-128"/>
                <a:cs typeface="ＭＳ Ｐゴシック" pitchFamily="-1" charset="-128"/>
              </a:rPr>
              <a:pPr fontAlgn="base">
                <a:spcBef>
                  <a:spcPct val="0"/>
                </a:spcBef>
                <a:spcAft>
                  <a:spcPct val="0"/>
                </a:spcAft>
              </a:pPr>
              <a:t>‹#›</a:t>
            </a:fld>
            <a:endParaRPr lang="en-US">
              <a:ea typeface="ＭＳ Ｐゴシック" pitchFamily="-1" charset="-128"/>
              <a:cs typeface="ＭＳ Ｐゴシック" pitchFamily="-1" charset="-128"/>
            </a:endParaRPr>
          </a:p>
        </p:txBody>
      </p:sp>
    </p:spTree>
    <p:extLst>
      <p:ext uri="{BB962C8B-B14F-4D97-AF65-F5344CB8AC3E}">
        <p14:creationId xmlns:p14="http://schemas.microsoft.com/office/powerpoint/2010/main" val="2122674591"/>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01600"/>
            <a:ext cx="8458200" cy="109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17961"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304800" y="1476375"/>
            <a:ext cx="8415338"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994529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timing>
    <p:tnLst>
      <p:par>
        <p:cTn xmlns:p14="http://schemas.microsoft.com/office/powerpoint/2010/main" id="1" dur="indefinite" restart="never" nodeType="tmRoot"/>
      </p:par>
    </p:tnLst>
  </p:timing>
  <p:txStyles>
    <p:titleStyle>
      <a:lvl1pPr algn="l" rtl="0" eaLnBrk="0" fontAlgn="base">
        <a:spcBef>
          <a:spcPct val="0"/>
        </a:spcBef>
        <a:spcAft>
          <a:spcPct val="0"/>
        </a:spcAft>
        <a:defRPr sz="3700">
          <a:solidFill>
            <a:schemeClr val="bg1"/>
          </a:solidFill>
          <a:latin typeface="+mj-lt"/>
          <a:ea typeface="+mj-ea"/>
          <a:cs typeface="+mj-cs"/>
        </a:defRPr>
      </a:lvl1pPr>
      <a:lvl2pPr algn="l" rtl="0" eaLnBrk="0" fontAlgn="base">
        <a:spcBef>
          <a:spcPct val="0"/>
        </a:spcBef>
        <a:spcAft>
          <a:spcPct val="0"/>
        </a:spcAft>
        <a:defRPr sz="3700">
          <a:solidFill>
            <a:schemeClr val="bg1"/>
          </a:solidFill>
          <a:latin typeface="Albertus Extra Bold" charset="0"/>
          <a:ea typeface="ＭＳ Ｐゴシック" charset="0"/>
        </a:defRPr>
      </a:lvl2pPr>
      <a:lvl3pPr algn="l" rtl="0" eaLnBrk="0" fontAlgn="base">
        <a:spcBef>
          <a:spcPct val="0"/>
        </a:spcBef>
        <a:spcAft>
          <a:spcPct val="0"/>
        </a:spcAft>
        <a:defRPr sz="3700">
          <a:solidFill>
            <a:schemeClr val="bg1"/>
          </a:solidFill>
          <a:latin typeface="Albertus Extra Bold" charset="0"/>
          <a:ea typeface="ＭＳ Ｐゴシック" charset="0"/>
        </a:defRPr>
      </a:lvl3pPr>
      <a:lvl4pPr algn="l" rtl="0" eaLnBrk="0" fontAlgn="base">
        <a:spcBef>
          <a:spcPct val="0"/>
        </a:spcBef>
        <a:spcAft>
          <a:spcPct val="0"/>
        </a:spcAft>
        <a:defRPr sz="3700">
          <a:solidFill>
            <a:schemeClr val="bg1"/>
          </a:solidFill>
          <a:latin typeface="Albertus Extra Bold" charset="0"/>
          <a:ea typeface="ＭＳ Ｐゴシック" charset="0"/>
        </a:defRPr>
      </a:lvl4pPr>
      <a:lvl5pPr algn="l" rtl="0" eaLnBrk="0" fontAlgn="base">
        <a:spcBef>
          <a:spcPct val="0"/>
        </a:spcBef>
        <a:spcAft>
          <a:spcPct val="0"/>
        </a:spcAft>
        <a:defRPr sz="3700">
          <a:solidFill>
            <a:schemeClr val="bg1"/>
          </a:solidFill>
          <a:latin typeface="Albertus Extra Bold" charset="0"/>
          <a:ea typeface="ＭＳ Ｐゴシック" charset="0"/>
        </a:defRPr>
      </a:lvl5pPr>
      <a:lvl6pPr marL="457200" algn="l" rtl="0" eaLnBrk="0" fontAlgn="base">
        <a:spcBef>
          <a:spcPct val="0"/>
        </a:spcBef>
        <a:spcAft>
          <a:spcPct val="0"/>
        </a:spcAft>
        <a:defRPr sz="3700">
          <a:solidFill>
            <a:schemeClr val="bg1"/>
          </a:solidFill>
          <a:latin typeface="Albertus Extra Bold" charset="0"/>
          <a:ea typeface="ＭＳ Ｐゴシック" charset="0"/>
        </a:defRPr>
      </a:lvl6pPr>
      <a:lvl7pPr marL="914400" algn="l" rtl="0" eaLnBrk="0" fontAlgn="base">
        <a:spcBef>
          <a:spcPct val="0"/>
        </a:spcBef>
        <a:spcAft>
          <a:spcPct val="0"/>
        </a:spcAft>
        <a:defRPr sz="3700">
          <a:solidFill>
            <a:schemeClr val="bg1"/>
          </a:solidFill>
          <a:latin typeface="Albertus Extra Bold" charset="0"/>
          <a:ea typeface="ＭＳ Ｐゴシック" charset="0"/>
        </a:defRPr>
      </a:lvl7pPr>
      <a:lvl8pPr marL="1371600" algn="l" rtl="0" eaLnBrk="0" fontAlgn="base">
        <a:spcBef>
          <a:spcPct val="0"/>
        </a:spcBef>
        <a:spcAft>
          <a:spcPct val="0"/>
        </a:spcAft>
        <a:defRPr sz="3700">
          <a:solidFill>
            <a:schemeClr val="bg1"/>
          </a:solidFill>
          <a:latin typeface="Albertus Extra Bold" charset="0"/>
          <a:ea typeface="ＭＳ Ｐゴシック" charset="0"/>
        </a:defRPr>
      </a:lvl8pPr>
      <a:lvl9pPr marL="1828800" algn="l" rtl="0" eaLnBrk="0" fontAlgn="base">
        <a:spcBef>
          <a:spcPct val="0"/>
        </a:spcBef>
        <a:spcAft>
          <a:spcPct val="0"/>
        </a:spcAft>
        <a:defRPr sz="3700">
          <a:solidFill>
            <a:schemeClr val="bg1"/>
          </a:solidFill>
          <a:latin typeface="Albertus Extra Bold" charset="0"/>
          <a:ea typeface="ＭＳ Ｐゴシック" charset="0"/>
        </a:defRPr>
      </a:lvl9pPr>
    </p:titleStyle>
    <p:bodyStyle>
      <a:lvl1pPr marL="342900" indent="-342900" algn="l" rtl="0" eaLnBrk="0" fontAlgn="base">
        <a:lnSpc>
          <a:spcPct val="110000"/>
        </a:lnSpc>
        <a:spcBef>
          <a:spcPts val="600"/>
        </a:spcBef>
        <a:spcAft>
          <a:spcPts val="600"/>
        </a:spcAft>
        <a:buClr>
          <a:schemeClr val="bg1"/>
        </a:buClr>
        <a:buSzPct val="110000"/>
        <a:buChar char="•"/>
        <a:defRPr sz="3100">
          <a:solidFill>
            <a:schemeClr val="bg1"/>
          </a:solidFill>
          <a:latin typeface="+mn-lt"/>
          <a:ea typeface="+mn-ea"/>
          <a:cs typeface="+mn-cs"/>
        </a:defRPr>
      </a:lvl1pPr>
      <a:lvl2pPr marL="742950" indent="-285750" algn="l" rtl="0" eaLnBrk="0" fontAlgn="base">
        <a:lnSpc>
          <a:spcPct val="110000"/>
        </a:lnSpc>
        <a:spcBef>
          <a:spcPts val="600"/>
        </a:spcBef>
        <a:spcAft>
          <a:spcPts val="600"/>
        </a:spcAft>
        <a:buClr>
          <a:schemeClr val="bg1"/>
        </a:buClr>
        <a:buSzPct val="110000"/>
        <a:buFont typeface="Arial" charset="0"/>
        <a:buChar char="–"/>
        <a:defRPr sz="2600">
          <a:solidFill>
            <a:schemeClr val="bg1"/>
          </a:solidFill>
          <a:latin typeface="+mn-lt"/>
          <a:ea typeface="+mn-ea"/>
        </a:defRPr>
      </a:lvl2pPr>
      <a:lvl3pPr marL="1143000" indent="-228600" algn="l" rtl="0" eaLnBrk="0" fontAlgn="base">
        <a:lnSpc>
          <a:spcPct val="110000"/>
        </a:lnSpc>
        <a:spcBef>
          <a:spcPts val="600"/>
        </a:spcBef>
        <a:spcAft>
          <a:spcPts val="600"/>
        </a:spcAft>
        <a:buClr>
          <a:schemeClr val="bg1"/>
        </a:buClr>
        <a:buSzPct val="110000"/>
        <a:buChar char="•"/>
        <a:defRPr sz="2100">
          <a:solidFill>
            <a:schemeClr val="bg1"/>
          </a:solidFill>
          <a:latin typeface="+mn-lt"/>
          <a:ea typeface="+mn-ea"/>
        </a:defRPr>
      </a:lvl3pPr>
      <a:lvl4pPr marL="16002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4pPr>
      <a:lvl5pPr marL="20574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5pPr>
      <a:lvl6pPr marL="25146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6pPr>
      <a:lvl7pPr marL="29718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7pPr>
      <a:lvl8pPr marL="34290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8pPr>
      <a:lvl9pPr marL="3886200" indent="-228600" algn="l" rtl="0" eaLnBrk="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pitchFamily="-84" charset="0"/>
                <a:cs typeface="Arial" pitchFamily="-84" charset="0"/>
              </a:defRPr>
            </a:lvl1pPr>
          </a:lstStyle>
          <a:p>
            <a:pPr fontAlgn="base">
              <a:spcBef>
                <a:spcPct val="0"/>
              </a:spcBef>
              <a:spcAft>
                <a:spcPct val="0"/>
              </a:spcAft>
            </a:pPr>
            <a:endParaRPr lang="en-US">
              <a:solidFill>
                <a:srgbClr val="000000"/>
              </a:solidFill>
              <a:latin typeface="Arial" pitchFamily="-8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pitchFamily="-84" charset="0"/>
                <a:cs typeface="Arial" pitchFamily="-84" charset="0"/>
              </a:defRPr>
            </a:lvl1pPr>
          </a:lstStyle>
          <a:p>
            <a:pPr fontAlgn="base">
              <a:spcBef>
                <a:spcPct val="0"/>
              </a:spcBef>
              <a:spcAft>
                <a:spcPct val="0"/>
              </a:spcAft>
            </a:pPr>
            <a:endParaRPr lang="en-US">
              <a:solidFill>
                <a:srgbClr val="000000"/>
              </a:solidFill>
              <a:latin typeface="Arial" pitchFamily="-8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Arial" pitchFamily="-84" charset="0"/>
                <a:cs typeface="Arial" pitchFamily="-84" charset="0"/>
              </a:defRPr>
            </a:lvl1pPr>
          </a:lstStyle>
          <a:p>
            <a:pPr fontAlgn="base">
              <a:spcBef>
                <a:spcPct val="0"/>
              </a:spcBef>
              <a:spcAft>
                <a:spcPct val="0"/>
              </a:spcAft>
            </a:pPr>
            <a:fld id="{4CE42FAD-2115-1A41-B298-23F60FC216B2}" type="slidenum">
              <a:rPr lang="en-US">
                <a:solidFill>
                  <a:srgbClr val="000000"/>
                </a:solidFill>
                <a:latin typeface="Arial" pitchFamily="-84" charset="0"/>
              </a:rPr>
              <a:pPr fontAlgn="base">
                <a:spcBef>
                  <a:spcPct val="0"/>
                </a:spcBef>
                <a:spcAft>
                  <a:spcPct val="0"/>
                </a:spcAft>
              </a:pPr>
              <a:t>‹#›</a:t>
            </a:fld>
            <a:endParaRPr lang="en-US">
              <a:solidFill>
                <a:srgbClr val="000000"/>
              </a:solidFill>
              <a:latin typeface="Arial" pitchFamily="-84" charset="0"/>
            </a:endParaRPr>
          </a:p>
        </p:txBody>
      </p:sp>
    </p:spTree>
    <p:extLst>
      <p:ext uri="{BB962C8B-B14F-4D97-AF65-F5344CB8AC3E}">
        <p14:creationId xmlns:p14="http://schemas.microsoft.com/office/powerpoint/2010/main" val="390010063"/>
      </p:ext>
    </p:extLst>
  </p:cSld>
  <p:clrMap bg1="lt1" tx1="dk1" bg2="lt2" tx2="dk2" accent1="accent1" accent2="accent2" accent3="accent3" accent4="accent4" accent5="accent5" accent6="accent6" hlink="hlink" folHlink="folHlink"/>
  <p:sldLayoutIdLst>
    <p:sldLayoutId id="2147483716" r:id="rId1"/>
    <p:sldLayoutId id="2147483719"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Arial" pitchFamily="-112"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1" Type="http://schemas.openxmlformats.org/officeDocument/2006/relationships/image" Target="../media/image16.emf"/><Relationship Id="rId12" Type="http://schemas.openxmlformats.org/officeDocument/2006/relationships/oleObject" Target="../embeddings/oleObject15.bin"/><Relationship Id="rId13" Type="http://schemas.openxmlformats.org/officeDocument/2006/relationships/image" Target="../media/image17.emf"/><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oleObject" Target="../embeddings/oleObject16.bin"/><Relationship Id="rId17" Type="http://schemas.openxmlformats.org/officeDocument/2006/relationships/image" Target="../media/image18.e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oleObject" Target="../embeddings/oleObject14.bin"/></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7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7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7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1" Type="http://schemas.openxmlformats.org/officeDocument/2006/relationships/slideLayout" Target="../slideLayouts/slideLayout16.xml"/><Relationship Id="rId2" Type="http://schemas.openxmlformats.org/officeDocument/2006/relationships/image" Target="../media/image175.png"/></Relationships>
</file>

<file path=ppt/slides/_rels/slide105.xml.rels><?xml version="1.0" encoding="UTF-8" standalone="yes"?>
<Relationships xmlns="http://schemas.openxmlformats.org/package/2006/relationships"><Relationship Id="rId3" Type="http://schemas.openxmlformats.org/officeDocument/2006/relationships/image" Target="../media/image179.png"/><Relationship Id="rId4" Type="http://schemas.openxmlformats.org/officeDocument/2006/relationships/image" Target="../media/image180.png"/><Relationship Id="rId5" Type="http://schemas.openxmlformats.org/officeDocument/2006/relationships/image" Target="../media/image181.png"/><Relationship Id="rId1" Type="http://schemas.openxmlformats.org/officeDocument/2006/relationships/slideLayout" Target="../slideLayouts/slideLayout16.xml"/><Relationship Id="rId2" Type="http://schemas.openxmlformats.org/officeDocument/2006/relationships/image" Target="../media/image17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82.jpeg"/><Relationship Id="rId4" Type="http://schemas.openxmlformats.org/officeDocument/2006/relationships/image" Target="../media/image183.png"/><Relationship Id="rId1" Type="http://schemas.openxmlformats.org/officeDocument/2006/relationships/slideLayout" Target="../slideLayouts/slideLayout19.xml"/><Relationship Id="rId2" Type="http://schemas.openxmlformats.org/officeDocument/2006/relationships/notesSlide" Target="../notesSlides/notesSlide12.xml"/></Relationships>
</file>

<file path=ppt/slides/_rels/slide108.xml.rels><?xml version="1.0" encoding="UTF-8" standalone="yes"?>
<Relationships xmlns="http://schemas.openxmlformats.org/package/2006/relationships"><Relationship Id="rId3" Type="http://schemas.openxmlformats.org/officeDocument/2006/relationships/image" Target="../media/image182.jpeg"/><Relationship Id="rId4" Type="http://schemas.openxmlformats.org/officeDocument/2006/relationships/image" Target="../media/image184.jpeg"/><Relationship Id="rId5" Type="http://schemas.openxmlformats.org/officeDocument/2006/relationships/image" Target="../media/image185.jpeg"/><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image" Target="../media/image186.jpeg"/><Relationship Id="rId5" Type="http://schemas.openxmlformats.org/officeDocument/2006/relationships/image" Target="../media/image187.png"/><Relationship Id="rId1" Type="http://schemas.microsoft.com/office/2007/relationships/media" Target="file://localhost/Users/xj/Documents/talks/2014_COS429/MIT/deblur_fergus_all/fast.wmv" TargetMode="External"/><Relationship Id="rId2" Type="http://schemas.openxmlformats.org/officeDocument/2006/relationships/video" Target="file://localhost/Users/xj/Documents/talks/2014_COS429/MIT/deblur_fergus_all/fast.wmv" TargetMode="External"/></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image" Target="../media/image188.png"/><Relationship Id="rId1" Type="http://schemas.microsoft.com/office/2007/relationships/media" Target="file://localhost/Users/xj/Documents/talks/2014_COS429/MIT/deblur_fergus_all/before_move-1.wmv" TargetMode="External"/><Relationship Id="rId2" Type="http://schemas.openxmlformats.org/officeDocument/2006/relationships/video" Target="file://localhost/Users/xj/Documents/talks/2014_COS429/MIT/deblur_fergus_all/before_move-1.wmv" TargetMode="External"/></Relationships>
</file>

<file path=ppt/slides/_rels/slide112.xml.rels><?xml version="1.0" encoding="UTF-8" standalone="yes"?>
<Relationships xmlns="http://schemas.openxmlformats.org/package/2006/relationships"><Relationship Id="rId3" Type="http://schemas.microsoft.com/office/2007/relationships/media" Target="file://localhost/Users/xj/Documents/talks/2014_COS429/MIT/deblur_fergus_all/traj2.avi" TargetMode="External"/><Relationship Id="rId4" Type="http://schemas.openxmlformats.org/officeDocument/2006/relationships/video" Target="file://localhost/Users/xj/Documents/talks/2014_COS429/MIT/deblur_fergus_all/traj2.avi" TargetMode="External"/><Relationship Id="rId5" Type="http://schemas.openxmlformats.org/officeDocument/2006/relationships/slideLayout" Target="../slideLayouts/slideLayout20.xml"/><Relationship Id="rId6" Type="http://schemas.openxmlformats.org/officeDocument/2006/relationships/notesSlide" Target="../notesSlides/notesSlide14.xml"/><Relationship Id="rId7" Type="http://schemas.openxmlformats.org/officeDocument/2006/relationships/image" Target="../media/image189.png"/><Relationship Id="rId8" Type="http://schemas.openxmlformats.org/officeDocument/2006/relationships/image" Target="../media/image190.png"/><Relationship Id="rId1" Type="http://schemas.microsoft.com/office/2007/relationships/media" Target="file://localhost/Users/xj/Documents/talks/2014_COS429/MIT/deblur_fergus_all/move_zoom_after.wmv" TargetMode="External"/><Relationship Id="rId2" Type="http://schemas.openxmlformats.org/officeDocument/2006/relationships/video" Target="file://localhost/Users/xj/Documents/talks/2014_COS429/MIT/deblur_fergus_all/move_zoom_after.wmv"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192.png"/><Relationship Id="rId5" Type="http://schemas.openxmlformats.org/officeDocument/2006/relationships/image" Target="../media/image186.jpeg"/><Relationship Id="rId1" Type="http://schemas.openxmlformats.org/officeDocument/2006/relationships/slideLayout" Target="../slideLayouts/slideLayout19.xml"/><Relationship Id="rId2" Type="http://schemas.openxmlformats.org/officeDocument/2006/relationships/notesSlide" Target="../notesSlides/notesSlide1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186.jpeg"/><Relationship Id="rId5" Type="http://schemas.openxmlformats.org/officeDocument/2006/relationships/image" Target="../media/image191.png"/><Relationship Id="rId6" Type="http://schemas.openxmlformats.org/officeDocument/2006/relationships/image" Target="../media/image192.png"/><Relationship Id="rId7" Type="http://schemas.openxmlformats.org/officeDocument/2006/relationships/image" Target="../media/image194.wmf"/><Relationship Id="rId8" Type="http://schemas.openxmlformats.org/officeDocument/2006/relationships/image" Target="../media/image195.wmf"/><Relationship Id="rId9" Type="http://schemas.openxmlformats.org/officeDocument/2006/relationships/oleObject" Target="../embeddings/oleObject30.bin"/><Relationship Id="rId10" Type="http://schemas.openxmlformats.org/officeDocument/2006/relationships/image" Target="../media/image193.png"/><Relationship Id="rId11" Type="http://schemas.openxmlformats.org/officeDocument/2006/relationships/image" Target="../media/image196.wmf"/><Relationship Id="rId1" Type="http://schemas.openxmlformats.org/officeDocument/2006/relationships/vmlDrawing" Target="../drawings/vmlDrawing14.vml"/><Relationship Id="rId2"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97.png"/><Relationship Id="rId3" Type="http://schemas.openxmlformats.org/officeDocument/2006/relationships/image" Target="../media/image19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199.png"/><Relationship Id="rId3" Type="http://schemas.openxmlformats.org/officeDocument/2006/relationships/image" Target="../media/image200.png"/></Relationships>
</file>

<file path=ppt/slides/_rels/slide118.xml.rels><?xml version="1.0" encoding="UTF-8" standalone="yes"?>
<Relationships xmlns="http://schemas.openxmlformats.org/package/2006/relationships"><Relationship Id="rId3" Type="http://schemas.openxmlformats.org/officeDocument/2006/relationships/image" Target="../media/image201.png"/><Relationship Id="rId4" Type="http://schemas.openxmlformats.org/officeDocument/2006/relationships/image" Target="../media/image198.png"/><Relationship Id="rId5" Type="http://schemas.openxmlformats.org/officeDocument/2006/relationships/image" Target="../media/image202.png"/><Relationship Id="rId1" Type="http://schemas.openxmlformats.org/officeDocument/2006/relationships/slideLayout" Target="../slideLayouts/slideLayout19.xml"/><Relationship Id="rId2" Type="http://schemas.openxmlformats.org/officeDocument/2006/relationships/notesSlide" Target="../notesSlides/notesSlide1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203.wmf"/></Relationships>
</file>

<file path=ppt/slides/_rels/slide121.xml.rels><?xml version="1.0" encoding="UTF-8" standalone="yes"?>
<Relationships xmlns="http://schemas.openxmlformats.org/package/2006/relationships"><Relationship Id="rId3" Type="http://schemas.openxmlformats.org/officeDocument/2006/relationships/image" Target="../media/image204.png"/><Relationship Id="rId4" Type="http://schemas.openxmlformats.org/officeDocument/2006/relationships/image" Target="../media/image205.png"/><Relationship Id="rId5" Type="http://schemas.openxmlformats.org/officeDocument/2006/relationships/image" Target="../media/image206.png"/><Relationship Id="rId6" Type="http://schemas.openxmlformats.org/officeDocument/2006/relationships/image" Target="../media/image207.png"/><Relationship Id="rId1" Type="http://schemas.openxmlformats.org/officeDocument/2006/relationships/slideLayout" Target="../slideLayouts/slideLayout19.xml"/><Relationship Id="rId2" Type="http://schemas.openxmlformats.org/officeDocument/2006/relationships/notesSlide" Target="../notesSlides/notesSlide2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8.png"/></Relationships>
</file>

<file path=ppt/slides/_rels/slide123.xml.rels><?xml version="1.0" encoding="UTF-8" standalone="yes"?>
<Relationships xmlns="http://schemas.openxmlformats.org/package/2006/relationships"><Relationship Id="rId3" Type="http://schemas.openxmlformats.org/officeDocument/2006/relationships/image" Target="../media/image191.png"/><Relationship Id="rId4" Type="http://schemas.openxmlformats.org/officeDocument/2006/relationships/image" Target="../media/image192.png"/><Relationship Id="rId5" Type="http://schemas.openxmlformats.org/officeDocument/2006/relationships/image" Target="../media/image186.jpeg"/><Relationship Id="rId6" Type="http://schemas.openxmlformats.org/officeDocument/2006/relationships/image" Target="../media/image209.png"/><Relationship Id="rId1" Type="http://schemas.openxmlformats.org/officeDocument/2006/relationships/slideLayout" Target="../slideLayouts/slideLayout19.xml"/><Relationship Id="rId2" Type="http://schemas.openxmlformats.org/officeDocument/2006/relationships/notesSlide" Target="../notesSlides/notesSlide2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1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11.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1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1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214.png"/><Relationship Id="rId5" Type="http://schemas.openxmlformats.org/officeDocument/2006/relationships/image" Target="../media/image216.png"/><Relationship Id="rId6" Type="http://schemas.openxmlformats.org/officeDocument/2006/relationships/oleObject" Target="../embeddings/oleObject32.bin"/><Relationship Id="rId7" Type="http://schemas.openxmlformats.org/officeDocument/2006/relationships/image" Target="../media/image215.png"/><Relationship Id="rId8" Type="http://schemas.openxmlformats.org/officeDocument/2006/relationships/image" Target="../media/image217.png"/><Relationship Id="rId9" Type="http://schemas.openxmlformats.org/officeDocument/2006/relationships/image" Target="../media/image218.wmf"/><Relationship Id="rId1" Type="http://schemas.openxmlformats.org/officeDocument/2006/relationships/vmlDrawing" Target="../drawings/vmlDrawing15.vml"/><Relationship Id="rId2"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30.xml.rels><?xml version="1.0" encoding="UTF-8" standalone="yes"?>
<Relationships xmlns="http://schemas.openxmlformats.org/package/2006/relationships"><Relationship Id="rId3" Type="http://schemas.openxmlformats.org/officeDocument/2006/relationships/image" Target="../media/image219.png"/><Relationship Id="rId4" Type="http://schemas.openxmlformats.org/officeDocument/2006/relationships/image" Target="../media/image220.wmf"/><Relationship Id="rId5" Type="http://schemas.openxmlformats.org/officeDocument/2006/relationships/image" Target="../media/image221.jpeg"/><Relationship Id="rId1" Type="http://schemas.openxmlformats.org/officeDocument/2006/relationships/slideLayout" Target="../slideLayouts/slideLayout19.xml"/><Relationship Id="rId2" Type="http://schemas.openxmlformats.org/officeDocument/2006/relationships/notesSlide" Target="../notesSlides/notesSlide2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22.png"/></Relationships>
</file>

<file path=ppt/slides/_rels/slide13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223.jpeg"/><Relationship Id="rId1" Type="http://schemas.openxmlformats.org/officeDocument/2006/relationships/slideLayout" Target="../slideLayouts/slideLayout16.xml"/><Relationship Id="rId2" Type="http://schemas.openxmlformats.org/officeDocument/2006/relationships/image" Target="../media/image49.png"/></Relationships>
</file>

<file path=ppt/slides/_rels/slide134.xml.rels><?xml version="1.0" encoding="UTF-8" standalone="yes"?>
<Relationships xmlns="http://schemas.openxmlformats.org/package/2006/relationships"><Relationship Id="rId3" Type="http://schemas.openxmlformats.org/officeDocument/2006/relationships/image" Target="../media/image225.png"/><Relationship Id="rId4" Type="http://schemas.openxmlformats.org/officeDocument/2006/relationships/image" Target="../media/image226.png"/><Relationship Id="rId1" Type="http://schemas.openxmlformats.org/officeDocument/2006/relationships/slideLayout" Target="../slideLayouts/slideLayout17.xml"/><Relationship Id="rId2" Type="http://schemas.openxmlformats.org/officeDocument/2006/relationships/image" Target="../media/image224.png"/></Relationships>
</file>

<file path=ppt/slides/_rels/slide135.xml.rels><?xml version="1.0" encoding="UTF-8" standalone="yes"?>
<Relationships xmlns="http://schemas.openxmlformats.org/package/2006/relationships"><Relationship Id="rId3" Type="http://schemas.openxmlformats.org/officeDocument/2006/relationships/hyperlink" Target="http://www.cs.dartmouth.edu/farid/publications/deception09.pdf" TargetMode="External"/><Relationship Id="rId4" Type="http://schemas.openxmlformats.org/officeDocument/2006/relationships/hyperlink" Target="http://www.cs.dartmouth.edu/farid/publications/significance06.pdf" TargetMode="External"/><Relationship Id="rId1" Type="http://schemas.openxmlformats.org/officeDocument/2006/relationships/slideLayout" Target="../slideLayouts/slideLayout16.xml"/><Relationship Id="rId2" Type="http://schemas.openxmlformats.org/officeDocument/2006/relationships/image" Target="../media/image227.jpeg"/></Relationships>
</file>

<file path=ppt/slides/_rels/slide136.xml.rels><?xml version="1.0" encoding="UTF-8" standalone="yes"?>
<Relationships xmlns="http://schemas.openxmlformats.org/package/2006/relationships"><Relationship Id="rId3" Type="http://schemas.openxmlformats.org/officeDocument/2006/relationships/image" Target="../media/image229.jpeg"/><Relationship Id="rId4" Type="http://schemas.openxmlformats.org/officeDocument/2006/relationships/image" Target="../media/image230.jpeg"/><Relationship Id="rId1" Type="http://schemas.openxmlformats.org/officeDocument/2006/relationships/slideLayout" Target="../slideLayouts/slideLayout16.xml"/><Relationship Id="rId2" Type="http://schemas.openxmlformats.org/officeDocument/2006/relationships/image" Target="../media/image228.jpeg"/></Relationships>
</file>

<file path=ppt/slides/_rels/slide137.xml.rels><?xml version="1.0" encoding="UTF-8" standalone="yes"?>
<Relationships xmlns="http://schemas.openxmlformats.org/package/2006/relationships"><Relationship Id="rId3" Type="http://schemas.openxmlformats.org/officeDocument/2006/relationships/image" Target="../media/image232.png"/><Relationship Id="rId4" Type="http://schemas.openxmlformats.org/officeDocument/2006/relationships/image" Target="../media/image233.png"/><Relationship Id="rId1" Type="http://schemas.openxmlformats.org/officeDocument/2006/relationships/slideLayout" Target="../slideLayouts/slideLayout16.xml"/><Relationship Id="rId2" Type="http://schemas.openxmlformats.org/officeDocument/2006/relationships/image" Target="../media/image23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34.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3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36.jpe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33.bin"/><Relationship Id="rId5" Type="http://schemas.openxmlformats.org/officeDocument/2006/relationships/image" Target="../media/image70.emf"/><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oleObject" Target="../embeddings/oleObject34.bin"/><Relationship Id="rId10" Type="http://schemas.openxmlformats.org/officeDocument/2006/relationships/image" Target="../media/image71.emf"/><Relationship Id="rId1" Type="http://schemas.openxmlformats.org/officeDocument/2006/relationships/vmlDrawing" Target="../drawings/vmlDrawing16.vml"/><Relationship Id="rId2" Type="http://schemas.openxmlformats.org/officeDocument/2006/relationships/slideLayout" Target="../slideLayouts/slideLayout2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97.png"/><Relationship Id="rId3" Type="http://schemas.openxmlformats.org/officeDocument/2006/relationships/image" Target="../media/image198.png"/></Relationships>
</file>

<file path=ppt/slides/_rels/slide143.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oleObject" Target="../embeddings/oleObject35.bin"/><Relationship Id="rId5" Type="http://schemas.openxmlformats.org/officeDocument/2006/relationships/image" Target="../media/image104.png"/><Relationship Id="rId6" Type="http://schemas.openxmlformats.org/officeDocument/2006/relationships/image" Target="../media/image107.png"/><Relationship Id="rId7" Type="http://schemas.openxmlformats.org/officeDocument/2006/relationships/image" Target="../media/image108.png"/><Relationship Id="rId1" Type="http://schemas.openxmlformats.org/officeDocument/2006/relationships/vmlDrawing" Target="../drawings/vmlDrawing17.vml"/><Relationship Id="rId2"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3" Type="http://schemas.openxmlformats.org/officeDocument/2006/relationships/image" Target="../media/image238.png"/><Relationship Id="rId4" Type="http://schemas.openxmlformats.org/officeDocument/2006/relationships/image" Target="../media/image239.png"/><Relationship Id="rId5" Type="http://schemas.openxmlformats.org/officeDocument/2006/relationships/image" Target="../media/image240.png"/><Relationship Id="rId1" Type="http://schemas.openxmlformats.org/officeDocument/2006/relationships/slideLayout" Target="../slideLayouts/slideLayout24.xml"/><Relationship Id="rId2" Type="http://schemas.openxmlformats.org/officeDocument/2006/relationships/image" Target="../media/image2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34.pn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1" Type="http://schemas.openxmlformats.org/officeDocument/2006/relationships/vmlDrawing" Target="../drawings/vmlDrawing6.vml"/><Relationship Id="rId2"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6.jpeg"/></Relationships>
</file>

<file path=ppt/slides/_rels/slide2.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oleObject" Target="../embeddings/oleObject4.bin"/><Relationship Id="rId13" Type="http://schemas.openxmlformats.org/officeDocument/2006/relationships/image" Target="../media/image7.wmf"/><Relationship Id="rId1" Type="http://schemas.openxmlformats.org/officeDocument/2006/relationships/vmlDrawing" Target="../drawings/vmlDrawing1.vml"/><Relationship Id="rId2" Type="http://schemas.openxmlformats.org/officeDocument/2006/relationships/tags" Target="../tags/tag1.xml"/><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oleObject" Target="../embeddings/oleObject1.bin"/><Relationship Id="rId6" Type="http://schemas.openxmlformats.org/officeDocument/2006/relationships/image" Target="../media/image4.wmf"/><Relationship Id="rId7" Type="http://schemas.openxmlformats.org/officeDocument/2006/relationships/oleObject" Target="../embeddings/oleObject2.bin"/><Relationship Id="rId8" Type="http://schemas.openxmlformats.org/officeDocument/2006/relationships/image" Target="../media/image5.wmf"/><Relationship Id="rId9" Type="http://schemas.openxmlformats.org/officeDocument/2006/relationships/oleObject" Target="../embeddings/oleObject3.bin"/><Relationship Id="rId10" Type="http://schemas.openxmlformats.org/officeDocument/2006/relationships/image" Target="../media/image6.wmf"/></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5.xml"/><Relationship Id="rId2"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8.png"/></Relationships>
</file>

<file path=ppt/slides/_rels/slide3.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oleObject" Target="../embeddings/oleObject8.bin"/><Relationship Id="rId13" Type="http://schemas.openxmlformats.org/officeDocument/2006/relationships/image" Target="../media/image7.wmf"/><Relationship Id="rId1" Type="http://schemas.openxmlformats.org/officeDocument/2006/relationships/vmlDrawing" Target="../drawings/vmlDrawing2.vml"/><Relationship Id="rId2" Type="http://schemas.openxmlformats.org/officeDocument/2006/relationships/tags" Target="../tags/tag2.xml"/><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oleObject" Target="../embeddings/oleObject5.bin"/><Relationship Id="rId6" Type="http://schemas.openxmlformats.org/officeDocument/2006/relationships/image" Target="../media/image4.wmf"/><Relationship Id="rId7" Type="http://schemas.openxmlformats.org/officeDocument/2006/relationships/oleObject" Target="../embeddings/oleObject6.bin"/><Relationship Id="rId8" Type="http://schemas.openxmlformats.org/officeDocument/2006/relationships/image" Target="../media/image5.wmf"/><Relationship Id="rId9" Type="http://schemas.openxmlformats.org/officeDocument/2006/relationships/oleObject" Target="../embeddings/oleObject7.bin"/><Relationship Id="rId10" Type="http://schemas.openxmlformats.org/officeDocument/2006/relationships/image" Target="../media/image6.w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eg"/><Relationship Id="rId3"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4.xml.rels><?xml version="1.0" encoding="UTF-8" standalone="yes"?>
<Relationships xmlns="http://schemas.openxmlformats.org/package/2006/relationships"><Relationship Id="rId11" Type="http://schemas.openxmlformats.org/officeDocument/2006/relationships/image" Target="../media/image8.png"/><Relationship Id="rId12" Type="http://schemas.openxmlformats.org/officeDocument/2006/relationships/oleObject" Target="../embeddings/oleObject12.bin"/><Relationship Id="rId13" Type="http://schemas.openxmlformats.org/officeDocument/2006/relationships/image" Target="../media/image7.wmf"/><Relationship Id="rId1" Type="http://schemas.openxmlformats.org/officeDocument/2006/relationships/vmlDrawing" Target="../drawings/vmlDrawing3.vml"/><Relationship Id="rId2" Type="http://schemas.openxmlformats.org/officeDocument/2006/relationships/tags" Target="../tags/tag3.xml"/><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oleObject" Target="../embeddings/oleObject9.bin"/><Relationship Id="rId6" Type="http://schemas.openxmlformats.org/officeDocument/2006/relationships/image" Target="../media/image4.wmf"/><Relationship Id="rId7" Type="http://schemas.openxmlformats.org/officeDocument/2006/relationships/oleObject" Target="../embeddings/oleObject10.bin"/><Relationship Id="rId8" Type="http://schemas.openxmlformats.org/officeDocument/2006/relationships/image" Target="../media/image5.wmf"/><Relationship Id="rId9" Type="http://schemas.openxmlformats.org/officeDocument/2006/relationships/oleObject" Target="../embeddings/oleObject11.bin"/><Relationship Id="rId10" Type="http://schemas.openxmlformats.org/officeDocument/2006/relationships/image" Target="../media/image6.wmf"/></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18.bin"/><Relationship Id="rId5" Type="http://schemas.openxmlformats.org/officeDocument/2006/relationships/image" Target="../media/image70.emf"/><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oleObject" Target="../embeddings/oleObject19.bin"/><Relationship Id="rId10" Type="http://schemas.openxmlformats.org/officeDocument/2006/relationships/image" Target="../media/image71.emf"/><Relationship Id="rId1" Type="http://schemas.openxmlformats.org/officeDocument/2006/relationships/vmlDrawing" Target="../drawings/vmlDrawing7.vml"/><Relationship Id="rId2"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 Id="rId3"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 Id="rId3"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 Id="rId3" Type="http://schemas.openxmlformats.org/officeDocument/2006/relationships/image" Target="../media/image78.pn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78.png"/><Relationship Id="rId5"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78.png"/><Relationship Id="rId6" Type="http://schemas.openxmlformats.org/officeDocument/2006/relationships/image" Target="../media/image88.png"/><Relationship Id="rId1" Type="http://schemas.openxmlformats.org/officeDocument/2006/relationships/slideLayout" Target="../slideLayouts/slideLayout6.xml"/><Relationship Id="rId2" Type="http://schemas.openxmlformats.org/officeDocument/2006/relationships/image" Target="../media/image8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png"/><Relationship Id="rId3"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png"/><Relationship Id="rId1" Type="http://schemas.openxmlformats.org/officeDocument/2006/relationships/slideLayout" Target="../slideLayouts/slideLayout6.xml"/><Relationship Id="rId2"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png"/><Relationship Id="rId3" Type="http://schemas.openxmlformats.org/officeDocument/2006/relationships/image" Target="../media/image9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jpeg"/><Relationship Id="rId5" Type="http://schemas.openxmlformats.org/officeDocument/2006/relationships/image" Target="../media/image101.jpeg"/><Relationship Id="rId6" Type="http://schemas.openxmlformats.org/officeDocument/2006/relationships/image" Target="../media/image102.png"/><Relationship Id="rId7" Type="http://schemas.openxmlformats.org/officeDocument/2006/relationships/image" Target="../media/image103.jpeg"/><Relationship Id="rId1" Type="http://schemas.openxmlformats.org/officeDocument/2006/relationships/slideLayout" Target="../slideLayouts/slideLayout12.xml"/><Relationship Id="rId2" Type="http://schemas.openxmlformats.org/officeDocument/2006/relationships/image" Target="../media/image98.jpeg"/></Relationships>
</file>

<file path=ppt/slides/_rels/slide63.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oleObject" Target="../embeddings/oleObject20.bin"/><Relationship Id="rId5" Type="http://schemas.openxmlformats.org/officeDocument/2006/relationships/image" Target="../media/image104.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oleObject" Target="../embeddings/oleObject21.bin"/><Relationship Id="rId9" Type="http://schemas.openxmlformats.org/officeDocument/2006/relationships/image" Target="../media/image105.emf"/><Relationship Id="rId1" Type="http://schemas.openxmlformats.org/officeDocument/2006/relationships/vmlDrawing" Target="../drawings/vmlDrawing8.vml"/><Relationship Id="rId2"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1" Type="http://schemas.openxmlformats.org/officeDocument/2006/relationships/image" Target="../media/image111.png"/><Relationship Id="rId12" Type="http://schemas.openxmlformats.org/officeDocument/2006/relationships/image" Target="../media/image112.jpeg"/><Relationship Id="rId13" Type="http://schemas.openxmlformats.org/officeDocument/2006/relationships/image" Target="../media/image113.jpeg"/><Relationship Id="rId1" Type="http://schemas.openxmlformats.org/officeDocument/2006/relationships/vmlDrawing" Target="../drawings/vmlDrawing9.vml"/><Relationship Id="rId2" Type="http://schemas.openxmlformats.org/officeDocument/2006/relationships/slideLayout" Target="../slideLayouts/slideLayout7.xml"/><Relationship Id="rId3" Type="http://schemas.openxmlformats.org/officeDocument/2006/relationships/notesSlide" Target="../notesSlides/notesSlide8.xml"/><Relationship Id="rId4" Type="http://schemas.openxmlformats.org/officeDocument/2006/relationships/oleObject" Target="../embeddings/oleObject22.bin"/><Relationship Id="rId5" Type="http://schemas.openxmlformats.org/officeDocument/2006/relationships/image" Target="../media/image104.png"/><Relationship Id="rId6" Type="http://schemas.openxmlformats.org/officeDocument/2006/relationships/oleObject" Target="../embeddings/oleObject23.bin"/><Relationship Id="rId7" Type="http://schemas.openxmlformats.org/officeDocument/2006/relationships/image" Target="../media/image109.png"/><Relationship Id="rId8" Type="http://schemas.openxmlformats.org/officeDocument/2006/relationships/oleObject" Target="../embeddings/oleObject24.bin"/><Relationship Id="rId9" Type="http://schemas.openxmlformats.org/officeDocument/2006/relationships/image" Target="../media/image110.png"/><Relationship Id="rId10" Type="http://schemas.openxmlformats.org/officeDocument/2006/relationships/image" Target="../media/image10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image" Target="../media/image122.png"/><Relationship Id="rId1" Type="http://schemas.openxmlformats.org/officeDocument/2006/relationships/slideLayout" Target="../slideLayouts/slideLayout18.xml"/><Relationship Id="rId2" Type="http://schemas.openxmlformats.org/officeDocument/2006/relationships/image" Target="../media/image114.png"/></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8.png"/><Relationship Id="rId5" Type="http://schemas.openxmlformats.org/officeDocument/2006/relationships/image" Target="../media/image122.png"/><Relationship Id="rId6" Type="http://schemas.openxmlformats.org/officeDocument/2006/relationships/image" Target="../media/image114.png"/><Relationship Id="rId7" Type="http://schemas.openxmlformats.org/officeDocument/2006/relationships/image" Target="../media/image119.png"/><Relationship Id="rId8" Type="http://schemas.openxmlformats.org/officeDocument/2006/relationships/image" Target="../media/image123.png"/><Relationship Id="rId9" Type="http://schemas.openxmlformats.org/officeDocument/2006/relationships/image" Target="../media/image124.png"/><Relationship Id="rId10" Type="http://schemas.openxmlformats.org/officeDocument/2006/relationships/image" Target="../media/image125.png"/><Relationship Id="rId11" Type="http://schemas.openxmlformats.org/officeDocument/2006/relationships/image" Target="../media/image126.png"/><Relationship Id="rId1" Type="http://schemas.openxmlformats.org/officeDocument/2006/relationships/slideLayout" Target="../slideLayouts/slideLayout18.xml"/><Relationship Id="rId2" Type="http://schemas.openxmlformats.org/officeDocument/2006/relationships/image" Target="../media/image120.png"/></Relationships>
</file>

<file path=ppt/slides/_rels/slide68.xml.rels><?xml version="1.0" encoding="UTF-8" standalone="yes"?>
<Relationships xmlns="http://schemas.openxmlformats.org/package/2006/relationships"><Relationship Id="rId11" Type="http://schemas.openxmlformats.org/officeDocument/2006/relationships/image" Target="../media/image126.png"/><Relationship Id="rId12" Type="http://schemas.openxmlformats.org/officeDocument/2006/relationships/image" Target="../media/image127.png"/><Relationship Id="rId13" Type="http://schemas.openxmlformats.org/officeDocument/2006/relationships/image" Target="../media/image128.png"/><Relationship Id="rId1" Type="http://schemas.openxmlformats.org/officeDocument/2006/relationships/slideLayout" Target="../slideLayouts/slideLayout18.xml"/><Relationship Id="rId2" Type="http://schemas.openxmlformats.org/officeDocument/2006/relationships/image" Target="../media/image120.png"/><Relationship Id="rId3" Type="http://schemas.openxmlformats.org/officeDocument/2006/relationships/image" Target="../media/image115.png"/><Relationship Id="rId4" Type="http://schemas.openxmlformats.org/officeDocument/2006/relationships/image" Target="../media/image118.png"/><Relationship Id="rId5" Type="http://schemas.openxmlformats.org/officeDocument/2006/relationships/image" Target="../media/image122.png"/><Relationship Id="rId6" Type="http://schemas.openxmlformats.org/officeDocument/2006/relationships/image" Target="../media/image114.png"/><Relationship Id="rId7" Type="http://schemas.openxmlformats.org/officeDocument/2006/relationships/image" Target="../media/image119.png"/><Relationship Id="rId8" Type="http://schemas.openxmlformats.org/officeDocument/2006/relationships/image" Target="../media/image123.png"/><Relationship Id="rId9" Type="http://schemas.openxmlformats.org/officeDocument/2006/relationships/image" Target="../media/image124.png"/><Relationship Id="rId10" Type="http://schemas.openxmlformats.org/officeDocument/2006/relationships/image" Target="../media/image125.png"/></Relationships>
</file>

<file path=ppt/slides/_rels/slide69.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129.png"/><Relationship Id="rId9" Type="http://schemas.openxmlformats.org/officeDocument/2006/relationships/image" Target="../media/image130.png"/><Relationship Id="rId10" Type="http://schemas.openxmlformats.org/officeDocument/2006/relationships/image" Target="../media/image131.png"/><Relationship Id="rId11" Type="http://schemas.openxmlformats.org/officeDocument/2006/relationships/hyperlink" Target="http://www.cns.nyu.edu/pub/lcv/simoncelli05a-preprint.pdf" TargetMode="External"/><Relationship Id="rId1" Type="http://schemas.openxmlformats.org/officeDocument/2006/relationships/slideLayout" Target="../slideLayouts/slideLayout18.xml"/><Relationship Id="rId2" Type="http://schemas.openxmlformats.org/officeDocument/2006/relationships/image" Target="../media/image1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1" Type="http://schemas.openxmlformats.org/officeDocument/2006/relationships/image" Target="../media/image132.png"/><Relationship Id="rId12" Type="http://schemas.openxmlformats.org/officeDocument/2006/relationships/image" Target="../media/image133.png"/><Relationship Id="rId1" Type="http://schemas.openxmlformats.org/officeDocument/2006/relationships/slideLayout" Target="../slideLayouts/slideLayout18.xml"/><Relationship Id="rId2" Type="http://schemas.openxmlformats.org/officeDocument/2006/relationships/image" Target="../media/image114.png"/><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image" Target="../media/image122.png"/></Relationships>
</file>

<file path=ppt/slides/_rels/slide71.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image" Target="../media/image115.png"/><Relationship Id="rId9" Type="http://schemas.openxmlformats.org/officeDocument/2006/relationships/image" Target="../media/image114.png"/><Relationship Id="rId1" Type="http://schemas.openxmlformats.org/officeDocument/2006/relationships/slideLayout" Target="../slideLayouts/slideLayout18.xml"/><Relationship Id="rId2" Type="http://schemas.openxmlformats.org/officeDocument/2006/relationships/image" Target="../media/image134.png"/></Relationships>
</file>

<file path=ppt/slides/_rels/slide72.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3.png"/><Relationship Id="rId6" Type="http://schemas.openxmlformats.org/officeDocument/2006/relationships/image" Target="../media/image131.png"/><Relationship Id="rId1" Type="http://schemas.openxmlformats.org/officeDocument/2006/relationships/slideLayout" Target="../slideLayouts/slideLayout18.xml"/><Relationship Id="rId2" Type="http://schemas.openxmlformats.org/officeDocument/2006/relationships/image" Target="../media/image117.png"/></Relationships>
</file>

<file path=ppt/slides/_rels/slide73.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15.png"/><Relationship Id="rId5" Type="http://schemas.openxmlformats.org/officeDocument/2006/relationships/image" Target="../media/image114.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2.png"/><Relationship Id="rId1" Type="http://schemas.openxmlformats.org/officeDocument/2006/relationships/slideLayout" Target="../slideLayouts/slideLayout18.xml"/><Relationship Id="rId2" Type="http://schemas.openxmlformats.org/officeDocument/2006/relationships/image" Target="../media/image13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8.png"/><Relationship Id="rId3" Type="http://schemas.openxmlformats.org/officeDocument/2006/relationships/image" Target="../media/image4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139.emf"/><Relationship Id="rId5" Type="http://schemas.openxmlformats.org/officeDocument/2006/relationships/image" Target="../media/image138.png"/><Relationship Id="rId6" Type="http://schemas.openxmlformats.org/officeDocument/2006/relationships/image" Target="../media/image140.png"/><Relationship Id="rId1" Type="http://schemas.openxmlformats.org/officeDocument/2006/relationships/vmlDrawing" Target="../drawings/vmlDrawing10.vml"/><Relationship Id="rId2"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141.emf"/><Relationship Id="rId5" Type="http://schemas.openxmlformats.org/officeDocument/2006/relationships/image" Target="../media/image138.png"/><Relationship Id="rId6" Type="http://schemas.openxmlformats.org/officeDocument/2006/relationships/image" Target="../media/image142.png"/><Relationship Id="rId1" Type="http://schemas.openxmlformats.org/officeDocument/2006/relationships/vmlDrawing" Target="../drawings/vmlDrawing11.vml"/><Relationship Id="rId2"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2.png"/><Relationship Id="rId5" Type="http://schemas.openxmlformats.org/officeDocument/2006/relationships/image" Target="../media/image143.png"/><Relationship Id="rId6" Type="http://schemas.openxmlformats.org/officeDocument/2006/relationships/image" Target="../media/image144.png"/><Relationship Id="rId7" Type="http://schemas.openxmlformats.org/officeDocument/2006/relationships/image" Target="../media/image145.png"/><Relationship Id="rId1" Type="http://schemas.openxmlformats.org/officeDocument/2006/relationships/slideLayout" Target="../slideLayouts/slideLayout16.xml"/><Relationship Id="rId2" Type="http://schemas.openxmlformats.org/officeDocument/2006/relationships/image" Target="../media/image138.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0.png"/><Relationship Id="rId3" Type="http://schemas.openxmlformats.org/officeDocument/2006/relationships/image" Target="../media/image14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46.png"/><Relationship Id="rId3" Type="http://schemas.openxmlformats.org/officeDocument/2006/relationships/image" Target="../media/image147.png"/></Relationships>
</file>

<file path=ppt/slides/_rels/slide84.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46.png"/><Relationship Id="rId1" Type="http://schemas.openxmlformats.org/officeDocument/2006/relationships/slideLayout" Target="../slideLayouts/slideLayout16.xml"/><Relationship Id="rId2" Type="http://schemas.openxmlformats.org/officeDocument/2006/relationships/image" Target="../media/image14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1.png"/><Relationship Id="rId3" Type="http://schemas.openxmlformats.org/officeDocument/2006/relationships/image" Target="../media/image15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3.png"/><Relationship Id="rId3" Type="http://schemas.openxmlformats.org/officeDocument/2006/relationships/image" Target="../media/image15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1.png"/></Relationships>
</file>

<file path=ppt/slides/_rels/slide8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17.xml"/><Relationship Id="rId2" Type="http://schemas.openxmlformats.org/officeDocument/2006/relationships/image" Target="../media/image5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 Id="rId3" Type="http://schemas.openxmlformats.org/officeDocument/2006/relationships/image" Target="../media/image15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57.png"/><Relationship Id="rId3" Type="http://schemas.openxmlformats.org/officeDocument/2006/relationships/image" Target="../media/image158.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60.jpeg"/><Relationship Id="rId5" Type="http://schemas.openxmlformats.org/officeDocument/2006/relationships/oleObject" Target="../embeddings/oleObject27.bin"/><Relationship Id="rId6" Type="http://schemas.openxmlformats.org/officeDocument/2006/relationships/image" Target="../media/image159.wmf"/><Relationship Id="rId7" Type="http://schemas.openxmlformats.org/officeDocument/2006/relationships/image" Target="../media/image161.jpeg"/><Relationship Id="rId1" Type="http://schemas.openxmlformats.org/officeDocument/2006/relationships/vmlDrawing" Target="../drawings/vmlDrawing12.vml"/><Relationship Id="rId2"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162.jpeg"/><Relationship Id="rId4" Type="http://schemas.openxmlformats.org/officeDocument/2006/relationships/image" Target="../media/image163.jpeg"/><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93.xml.rels><?xml version="1.0" encoding="UTF-8" standalone="yes"?>
<Relationships xmlns="http://schemas.openxmlformats.org/package/2006/relationships"><Relationship Id="rId3" Type="http://schemas.openxmlformats.org/officeDocument/2006/relationships/image" Target="../media/image164.jpeg"/><Relationship Id="rId4" Type="http://schemas.openxmlformats.org/officeDocument/2006/relationships/image" Target="../media/image161.jpeg"/><Relationship Id="rId5" Type="http://schemas.openxmlformats.org/officeDocument/2006/relationships/image" Target="../media/image163.jpeg"/><Relationship Id="rId1" Type="http://schemas.openxmlformats.org/officeDocument/2006/relationships/slideLayout" Target="../slideLayouts/slideLayout16.xml"/><Relationship Id="rId2" Type="http://schemas.openxmlformats.org/officeDocument/2006/relationships/notesSlide" Target="../notesSlides/notesSlide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5.png"/></Relationships>
</file>

<file path=ppt/slides/_rels/slide95.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1" Type="http://schemas.openxmlformats.org/officeDocument/2006/relationships/slideLayout" Target="../slideLayouts/slideLayout16.xml"/><Relationship Id="rId2" Type="http://schemas.openxmlformats.org/officeDocument/2006/relationships/image" Target="../media/image166.png"/></Relationships>
</file>

<file path=ppt/slides/_rels/slide96.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66.png"/><Relationship Id="rId5" Type="http://schemas.openxmlformats.org/officeDocument/2006/relationships/oleObject" Target="../embeddings/oleObject28.bin"/><Relationship Id="rId6" Type="http://schemas.openxmlformats.org/officeDocument/2006/relationships/image" Target="../media/image169.emf"/><Relationship Id="rId7" Type="http://schemas.openxmlformats.org/officeDocument/2006/relationships/oleObject" Target="../embeddings/oleObject29.bin"/><Relationship Id="rId8" Type="http://schemas.openxmlformats.org/officeDocument/2006/relationships/image" Target="../media/image170.emf"/><Relationship Id="rId9" Type="http://schemas.openxmlformats.org/officeDocument/2006/relationships/image" Target="../media/image167.png"/><Relationship Id="rId1" Type="http://schemas.openxmlformats.org/officeDocument/2006/relationships/vmlDrawing" Target="../drawings/vmlDrawing13.vml"/><Relationship Id="rId2"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7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7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4543" y="1143000"/>
            <a:ext cx="7772400" cy="1470025"/>
          </a:xfrm>
        </p:spPr>
        <p:txBody>
          <a:bodyPr/>
          <a:lstStyle/>
          <a:p>
            <a:r>
              <a:rPr lang="en-US" sz="5300" b="1" dirty="0" smtClean="0">
                <a:latin typeface="Myriad Pro"/>
                <a:cs typeface="Myriad Pro"/>
              </a:rPr>
              <a:t>Natural Image Statistics</a:t>
            </a:r>
            <a:endParaRPr lang="en-US" sz="5300" b="1" dirty="0">
              <a:latin typeface="Myriad Pro"/>
              <a:cs typeface="Myriad Pro"/>
            </a:endParaRPr>
          </a:p>
        </p:txBody>
      </p:sp>
      <p:pic>
        <p:nvPicPr>
          <p:cNvPr id="6" name="Picture 5"/>
          <p:cNvPicPr>
            <a:picLocks noChangeAspect="1"/>
          </p:cNvPicPr>
          <p:nvPr/>
        </p:nvPicPr>
        <p:blipFill>
          <a:blip r:embed="rId2"/>
          <a:stretch>
            <a:fillRect/>
          </a:stretch>
        </p:blipFill>
        <p:spPr>
          <a:xfrm>
            <a:off x="6507499" y="190444"/>
            <a:ext cx="2407901" cy="668445"/>
          </a:xfrm>
          <a:prstGeom prst="rect">
            <a:avLst/>
          </a:prstGeom>
        </p:spPr>
      </p:pic>
      <p:sp>
        <p:nvSpPr>
          <p:cNvPr id="7" name="Subtitle 2"/>
          <p:cNvSpPr txBox="1">
            <a:spLocks/>
          </p:cNvSpPr>
          <p:nvPr/>
        </p:nvSpPr>
        <p:spPr>
          <a:xfrm>
            <a:off x="180400" y="143666"/>
            <a:ext cx="6220400" cy="7620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4200" b="1" dirty="0" smtClean="0">
                <a:solidFill>
                  <a:srgbClr val="EE6B27"/>
                </a:solidFill>
                <a:latin typeface="Myriad Pro"/>
                <a:cs typeface="Myriad Pro"/>
              </a:rPr>
              <a:t>COS429 Computer Vision</a:t>
            </a:r>
            <a:endParaRPr lang="en-US" sz="4200" b="1" dirty="0">
              <a:solidFill>
                <a:srgbClr val="EE6B27"/>
              </a:solidFill>
              <a:latin typeface="Myriad Pro"/>
              <a:cs typeface="Myriad Pro"/>
            </a:endParaRPr>
          </a:p>
        </p:txBody>
      </p:sp>
      <p:cxnSp>
        <p:nvCxnSpPr>
          <p:cNvPr id="8" name="Straight Connector 7"/>
          <p:cNvCxnSpPr/>
          <p:nvPr/>
        </p:nvCxnSpPr>
        <p:spPr>
          <a:xfrm>
            <a:off x="0" y="1014413"/>
            <a:ext cx="9144000" cy="0"/>
          </a:xfrm>
          <a:prstGeom prst="line">
            <a:avLst/>
          </a:prstGeom>
          <a:ln w="38100" cmpd="sng">
            <a:solidFill>
              <a:srgbClr val="E55427"/>
            </a:solidFill>
          </a:ln>
          <a:effectLst/>
        </p:spPr>
        <p:style>
          <a:lnRef idx="2">
            <a:schemeClr val="accent1"/>
          </a:lnRef>
          <a:fillRef idx="0">
            <a:schemeClr val="accent1"/>
          </a:fillRef>
          <a:effectRef idx="1">
            <a:schemeClr val="accent1"/>
          </a:effectRef>
          <a:fontRef idx="minor">
            <a:schemeClr val="tx1"/>
          </a:fontRef>
        </p:style>
      </p:cxnSp>
      <p:grpSp>
        <p:nvGrpSpPr>
          <p:cNvPr id="9" name="Group 6"/>
          <p:cNvGrpSpPr>
            <a:grpSpLocks/>
          </p:cNvGrpSpPr>
          <p:nvPr/>
        </p:nvGrpSpPr>
        <p:grpSpPr bwMode="auto">
          <a:xfrm>
            <a:off x="515938" y="2438400"/>
            <a:ext cx="8153400" cy="3905422"/>
            <a:chOff x="3472041" y="2001845"/>
            <a:chExt cx="5671959" cy="2717211"/>
          </a:xfrm>
        </p:grpSpPr>
        <p:pic>
          <p:nvPicPr>
            <p:cNvPr id="10" name="Picture 3" descr="I_c.jpg"/>
            <p:cNvPicPr>
              <a:picLocks noChangeAspect="1"/>
            </p:cNvPicPr>
            <p:nvPr/>
          </p:nvPicPr>
          <p:blipFill>
            <a:blip r:embed="rId3"/>
            <a:srcRect/>
            <a:stretch>
              <a:fillRect/>
            </a:stretch>
          </p:blipFill>
          <p:spPr bwMode="auto">
            <a:xfrm>
              <a:off x="6343997" y="2001845"/>
              <a:ext cx="2800003" cy="2715155"/>
            </a:xfrm>
            <a:prstGeom prst="rect">
              <a:avLst/>
            </a:prstGeom>
            <a:noFill/>
            <a:ln w="9525">
              <a:noFill/>
              <a:miter lim="800000"/>
              <a:headEnd/>
              <a:tailEnd/>
            </a:ln>
          </p:spPr>
        </p:pic>
        <p:pic>
          <p:nvPicPr>
            <p:cNvPr id="11" name="Picture 4" descr="I_a.jpg"/>
            <p:cNvPicPr>
              <a:picLocks noChangeAspect="1"/>
            </p:cNvPicPr>
            <p:nvPr/>
          </p:nvPicPr>
          <p:blipFill>
            <a:blip r:embed="rId4"/>
            <a:srcRect/>
            <a:stretch>
              <a:fillRect/>
            </a:stretch>
          </p:blipFill>
          <p:spPr bwMode="auto">
            <a:xfrm>
              <a:off x="3472041" y="2003901"/>
              <a:ext cx="2800003" cy="2715155"/>
            </a:xfrm>
            <a:prstGeom prst="rect">
              <a:avLst/>
            </a:prstGeom>
            <a:noFill/>
            <a:ln w="9525">
              <a:noFill/>
              <a:miter lim="800000"/>
              <a:headEnd/>
              <a:tailEnd/>
            </a:ln>
          </p:spPr>
        </p:pic>
      </p:grpSp>
    </p:spTree>
    <p:extLst>
      <p:ext uri="{BB962C8B-B14F-4D97-AF65-F5344CB8AC3E}">
        <p14:creationId xmlns:p14="http://schemas.microsoft.com/office/powerpoint/2010/main" val="59722202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7370" y="990600"/>
            <a:ext cx="2155030" cy="215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3" name="Picture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094" y="991212"/>
            <a:ext cx="2153807" cy="2153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4" name="Picture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4808" y="990600"/>
            <a:ext cx="2155030" cy="215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5" name="Picture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7370" y="3276600"/>
            <a:ext cx="2155030" cy="215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6" name="Picture 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0991" y="3279109"/>
            <a:ext cx="2150012" cy="215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7" name="Picture 1"/>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86802" y="3278594"/>
            <a:ext cx="2151042" cy="2151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8" name="Rectangle 1"/>
          <p:cNvSpPr>
            <a:spLocks noGrp="1" noChangeArrowheads="1"/>
          </p:cNvSpPr>
          <p:nvPr>
            <p:ph type="title"/>
          </p:nvPr>
        </p:nvSpPr>
        <p:spPr>
          <a:xfrm>
            <a:off x="0" y="0"/>
            <a:ext cx="8686800" cy="892175"/>
          </a:xfrm>
          <a:ln/>
        </p:spPr>
        <p:txBody>
          <a:bodyPr rIns="132080"/>
          <a:lstStyle/>
          <a:p>
            <a:pPr algn="l"/>
            <a:r>
              <a:rPr lang="en-US" sz="4000" b="1" dirty="0">
                <a:latin typeface="Myriad Pro"/>
                <a:cs typeface="Myriad Pro"/>
              </a:rPr>
              <a:t>Phase and Magnitude</a:t>
            </a:r>
          </a:p>
        </p:txBody>
      </p:sp>
      <p:pic>
        <p:nvPicPr>
          <p:cNvPr id="2" name="Picture 1"/>
          <p:cNvPicPr>
            <a:picLocks noChangeAspect="1"/>
          </p:cNvPicPr>
          <p:nvPr/>
        </p:nvPicPr>
        <p:blipFill>
          <a:blip r:embed="rId9"/>
          <a:stretch>
            <a:fillRect/>
          </a:stretch>
        </p:blipFill>
        <p:spPr>
          <a:xfrm>
            <a:off x="559326" y="5521562"/>
            <a:ext cx="3565125" cy="1240421"/>
          </a:xfrm>
          <a:prstGeom prst="rect">
            <a:avLst/>
          </a:prstGeom>
        </p:spPr>
      </p:pic>
      <p:graphicFrame>
        <p:nvGraphicFramePr>
          <p:cNvPr id="10" name="Object 27"/>
          <p:cNvGraphicFramePr>
            <a:graphicFrameLocks noChangeAspect="1"/>
          </p:cNvGraphicFramePr>
          <p:nvPr>
            <p:extLst>
              <p:ext uri="{D42A27DB-BD31-4B8C-83A1-F6EECF244321}">
                <p14:modId xmlns:p14="http://schemas.microsoft.com/office/powerpoint/2010/main" val="3893148877"/>
              </p:ext>
            </p:extLst>
          </p:nvPr>
        </p:nvGraphicFramePr>
        <p:xfrm>
          <a:off x="4318728" y="5924550"/>
          <a:ext cx="2014538" cy="371475"/>
        </p:xfrm>
        <a:graphic>
          <a:graphicData uri="http://schemas.openxmlformats.org/presentationml/2006/ole">
            <mc:AlternateContent xmlns:mc="http://schemas.openxmlformats.org/markup-compatibility/2006">
              <mc:Choice xmlns:v="urn:schemas-microsoft-com:vml" Requires="v">
                <p:oleObj spid="_x0000_s457833" name="Equation" r:id="rId10" imgW="1511300" imgH="279400" progId="Equation.3">
                  <p:embed/>
                </p:oleObj>
              </mc:Choice>
              <mc:Fallback>
                <p:oleObj name="Equation" r:id="rId10" imgW="1511300" imgH="279400" progId="Equation.3">
                  <p:embed/>
                  <p:pic>
                    <p:nvPicPr>
                      <p:cNvPr id="0" name=""/>
                      <p:cNvPicPr>
                        <a:picLocks noChangeAspect="1" noChangeArrowheads="1"/>
                      </p:cNvPicPr>
                      <p:nvPr/>
                    </p:nvPicPr>
                    <p:blipFill>
                      <a:blip r:embed="rId11"/>
                      <a:srcRect/>
                      <a:stretch>
                        <a:fillRect/>
                      </a:stretch>
                    </p:blipFill>
                    <p:spPr bwMode="auto">
                      <a:xfrm>
                        <a:off x="4318728" y="5924550"/>
                        <a:ext cx="2014538" cy="371475"/>
                      </a:xfrm>
                      <a:prstGeom prst="rect">
                        <a:avLst/>
                      </a:prstGeom>
                      <a:noFill/>
                      <a:ln>
                        <a:noFill/>
                      </a:ln>
                      <a:extLst/>
                    </p:spPr>
                  </p:pic>
                </p:oleObj>
              </mc:Fallback>
            </mc:AlternateContent>
          </a:graphicData>
        </a:graphic>
      </p:graphicFrame>
      <p:sp>
        <p:nvSpPr>
          <p:cNvPr id="11" name="TextBox 10"/>
          <p:cNvSpPr txBox="1">
            <a:spLocks noChangeArrowheads="1"/>
          </p:cNvSpPr>
          <p:nvPr/>
        </p:nvSpPr>
        <p:spPr bwMode="auto">
          <a:xfrm>
            <a:off x="4487797" y="5512565"/>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eaLnBrk="1" fontAlgn="base" hangingPunct="1">
              <a:spcBef>
                <a:spcPct val="0"/>
              </a:spcBef>
              <a:spcAft>
                <a:spcPct val="0"/>
              </a:spcAft>
            </a:pPr>
            <a:r>
              <a:rPr lang="en-US" dirty="0" smtClean="0">
                <a:latin typeface="Calibri" charset="0"/>
              </a:rPr>
              <a:t>Magnitude</a:t>
            </a:r>
            <a:endParaRPr lang="en-US" dirty="0" smtClean="0">
              <a:solidFill>
                <a:prstClr val="black"/>
              </a:solidFill>
            </a:endParaRPr>
          </a:p>
        </p:txBody>
      </p:sp>
      <p:graphicFrame>
        <p:nvGraphicFramePr>
          <p:cNvPr id="12" name="Object 28"/>
          <p:cNvGraphicFramePr>
            <a:graphicFrameLocks noChangeAspect="1"/>
          </p:cNvGraphicFramePr>
          <p:nvPr>
            <p:extLst>
              <p:ext uri="{D42A27DB-BD31-4B8C-83A1-F6EECF244321}">
                <p14:modId xmlns:p14="http://schemas.microsoft.com/office/powerpoint/2010/main" val="110097963"/>
              </p:ext>
            </p:extLst>
          </p:nvPr>
        </p:nvGraphicFramePr>
        <p:xfrm>
          <a:off x="7067550" y="5819775"/>
          <a:ext cx="1389063" cy="581025"/>
        </p:xfrm>
        <a:graphic>
          <a:graphicData uri="http://schemas.openxmlformats.org/presentationml/2006/ole">
            <mc:AlternateContent xmlns:mc="http://schemas.openxmlformats.org/markup-compatibility/2006">
              <mc:Choice xmlns:v="urn:schemas-microsoft-com:vml" Requires="v">
                <p:oleObj spid="_x0000_s457834" name="Equation" r:id="rId12" imgW="1003300" imgH="419100" progId="Equation.3">
                  <p:embed/>
                </p:oleObj>
              </mc:Choice>
              <mc:Fallback>
                <p:oleObj name="Equation" r:id="rId12" imgW="1003300" imgH="419100" progId="Equation.3">
                  <p:embed/>
                  <p:pic>
                    <p:nvPicPr>
                      <p:cNvPr id="0" name=""/>
                      <p:cNvPicPr>
                        <a:picLocks noChangeAspect="1" noChangeArrowheads="1"/>
                      </p:cNvPicPr>
                      <p:nvPr/>
                    </p:nvPicPr>
                    <p:blipFill>
                      <a:blip r:embed="rId13"/>
                      <a:srcRect/>
                      <a:stretch>
                        <a:fillRect/>
                      </a:stretch>
                    </p:blipFill>
                    <p:spPr bwMode="auto">
                      <a:xfrm>
                        <a:off x="7067550" y="5819775"/>
                        <a:ext cx="13890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Box 12"/>
          <p:cNvSpPr txBox="1">
            <a:spLocks noChangeArrowheads="1"/>
          </p:cNvSpPr>
          <p:nvPr/>
        </p:nvSpPr>
        <p:spPr bwMode="auto">
          <a:xfrm>
            <a:off x="6924123" y="5512288"/>
            <a:ext cx="167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defTabSz="914400" eaLnBrk="1" fontAlgn="base" hangingPunct="1">
              <a:spcBef>
                <a:spcPct val="0"/>
              </a:spcBef>
              <a:spcAft>
                <a:spcPct val="0"/>
              </a:spcAft>
            </a:pPr>
            <a:r>
              <a:rPr lang="en-US" dirty="0" smtClean="0">
                <a:solidFill>
                  <a:prstClr val="black"/>
                </a:solidFill>
              </a:rPr>
              <a:t>Phase</a:t>
            </a:r>
          </a:p>
        </p:txBody>
      </p:sp>
      <p:grpSp>
        <p:nvGrpSpPr>
          <p:cNvPr id="15" name="Group 14"/>
          <p:cNvGrpSpPr/>
          <p:nvPr/>
        </p:nvGrpSpPr>
        <p:grpSpPr>
          <a:xfrm>
            <a:off x="152400" y="3886200"/>
            <a:ext cx="1447799" cy="1244096"/>
            <a:chOff x="8062806" y="1059855"/>
            <a:chExt cx="2136323" cy="1835745"/>
          </a:xfrm>
        </p:grpSpPr>
        <p:pic>
          <p:nvPicPr>
            <p:cNvPr id="9" name="Picture 8"/>
            <p:cNvPicPr>
              <a:picLocks noChangeAspect="1"/>
            </p:cNvPicPr>
            <p:nvPr/>
          </p:nvPicPr>
          <p:blipFill>
            <a:blip r:embed="rId14"/>
            <a:stretch>
              <a:fillRect/>
            </a:stretch>
          </p:blipFill>
          <p:spPr>
            <a:xfrm>
              <a:off x="8088871" y="1059855"/>
              <a:ext cx="2110258" cy="1611955"/>
            </a:xfrm>
            <a:prstGeom prst="rect">
              <a:avLst/>
            </a:prstGeom>
          </p:spPr>
        </p:pic>
        <p:pic>
          <p:nvPicPr>
            <p:cNvPr id="14" name="Picture 13"/>
            <p:cNvPicPr>
              <a:picLocks noChangeAspect="1"/>
            </p:cNvPicPr>
            <p:nvPr/>
          </p:nvPicPr>
          <p:blipFill>
            <a:blip r:embed="rId15"/>
            <a:stretch>
              <a:fillRect/>
            </a:stretch>
          </p:blipFill>
          <p:spPr>
            <a:xfrm>
              <a:off x="8062806" y="2724226"/>
              <a:ext cx="1635397" cy="171374"/>
            </a:xfrm>
            <a:prstGeom prst="rect">
              <a:avLst/>
            </a:prstGeom>
          </p:spPr>
        </p:pic>
      </p:grpSp>
      <p:sp>
        <p:nvSpPr>
          <p:cNvPr id="16" name="TextBox 15"/>
          <p:cNvSpPr txBox="1"/>
          <p:nvPr/>
        </p:nvSpPr>
        <p:spPr>
          <a:xfrm>
            <a:off x="4142804" y="6324600"/>
            <a:ext cx="2366387" cy="253916"/>
          </a:xfrm>
          <a:prstGeom prst="rect">
            <a:avLst/>
          </a:prstGeom>
          <a:noFill/>
        </p:spPr>
        <p:txBody>
          <a:bodyPr wrap="none" rtlCol="0">
            <a:spAutoFit/>
          </a:bodyPr>
          <a:lstStyle/>
          <a:p>
            <a:pPr algn="ctr"/>
            <a:r>
              <a:rPr lang="en-US" sz="1050" dirty="0" smtClean="0">
                <a:solidFill>
                  <a:prstClr val="black"/>
                </a:solidFill>
                <a:latin typeface="Courier New" charset="0"/>
                <a:cs typeface="Courier New" charset="0"/>
              </a:rPr>
              <a:t>log</a:t>
            </a:r>
            <a:r>
              <a:rPr lang="en-US" sz="1050" dirty="0">
                <a:solidFill>
                  <a:prstClr val="black"/>
                </a:solidFill>
                <a:latin typeface="Courier New" charset="0"/>
                <a:cs typeface="Courier New" charset="0"/>
              </a:rPr>
              <a:t>(abs(</a:t>
            </a:r>
            <a:r>
              <a:rPr lang="en-US" sz="1050" dirty="0" err="1">
                <a:solidFill>
                  <a:prstClr val="black"/>
                </a:solidFill>
                <a:latin typeface="Courier New" charset="0"/>
                <a:cs typeface="Courier New" charset="0"/>
              </a:rPr>
              <a:t>fftshift</a:t>
            </a:r>
            <a:r>
              <a:rPr lang="en-US" sz="1050" dirty="0">
                <a:solidFill>
                  <a:prstClr val="black"/>
                </a:solidFill>
                <a:latin typeface="Courier New" charset="0"/>
                <a:cs typeface="Courier New" charset="0"/>
              </a:rPr>
              <a:t>(</a:t>
            </a:r>
            <a:r>
              <a:rPr lang="en-US" sz="1050" dirty="0" err="1">
                <a:solidFill>
                  <a:prstClr val="black"/>
                </a:solidFill>
                <a:latin typeface="Courier New" charset="0"/>
                <a:cs typeface="Courier New" charset="0"/>
              </a:rPr>
              <a:t>im_fft</a:t>
            </a:r>
            <a:r>
              <a:rPr lang="en-US" sz="1050" dirty="0">
                <a:solidFill>
                  <a:prstClr val="black"/>
                </a:solidFill>
                <a:latin typeface="Courier New" charset="0"/>
                <a:cs typeface="Courier New" charset="0"/>
              </a:rPr>
              <a:t>))</a:t>
            </a:r>
            <a:r>
              <a:rPr lang="en-US" sz="1050" dirty="0" smtClean="0">
                <a:solidFill>
                  <a:prstClr val="black"/>
                </a:solidFill>
                <a:latin typeface="Courier New" charset="0"/>
                <a:cs typeface="Courier New" charset="0"/>
              </a:rPr>
              <a:t>)</a:t>
            </a:r>
            <a:endParaRPr lang="en-US" sz="1050" dirty="0"/>
          </a:p>
        </p:txBody>
      </p:sp>
      <p:graphicFrame>
        <p:nvGraphicFramePr>
          <p:cNvPr id="18" name="Object 5"/>
          <p:cNvGraphicFramePr>
            <a:graphicFrameLocks noGrp="1" noChangeAspect="1"/>
          </p:cNvGraphicFramePr>
          <p:nvPr>
            <p:ph sz="half" idx="4294967295"/>
            <p:extLst>
              <p:ext uri="{D42A27DB-BD31-4B8C-83A1-F6EECF244321}">
                <p14:modId xmlns:p14="http://schemas.microsoft.com/office/powerpoint/2010/main" val="2444093117"/>
              </p:ext>
            </p:extLst>
          </p:nvPr>
        </p:nvGraphicFramePr>
        <p:xfrm>
          <a:off x="118180" y="3308765"/>
          <a:ext cx="1397024" cy="338726"/>
        </p:xfrm>
        <a:graphic>
          <a:graphicData uri="http://schemas.openxmlformats.org/presentationml/2006/ole">
            <mc:AlternateContent xmlns:mc="http://schemas.openxmlformats.org/markup-compatibility/2006">
              <mc:Choice xmlns:v="urn:schemas-microsoft-com:vml" Requires="v">
                <p:oleObj spid="_x0000_s457835" name="Equation" r:id="rId16" imgW="838200" imgH="203200" progId="Equation.3">
                  <p:embed/>
                </p:oleObj>
              </mc:Choice>
              <mc:Fallback>
                <p:oleObj name="Equation" r:id="rId16" imgW="838200" imgH="203200" progId="Equation.3">
                  <p:embed/>
                  <p:pic>
                    <p:nvPicPr>
                      <p:cNvPr id="0" name=""/>
                      <p:cNvPicPr>
                        <a:picLocks noChangeAspect="1" noChangeArrowheads="1"/>
                      </p:cNvPicPr>
                      <p:nvPr/>
                    </p:nvPicPr>
                    <p:blipFill>
                      <a:blip r:embed="rId17"/>
                      <a:srcRect/>
                      <a:stretch>
                        <a:fillRect/>
                      </a:stretch>
                    </p:blipFill>
                    <p:spPr bwMode="auto">
                      <a:xfrm>
                        <a:off x="118180" y="3308765"/>
                        <a:ext cx="1397024" cy="33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Rectangle 2"/>
          <p:cNvSpPr txBox="1">
            <a:spLocks noChangeArrowheads="1"/>
          </p:cNvSpPr>
          <p:nvPr/>
        </p:nvSpPr>
        <p:spPr bwMode="auto">
          <a:xfrm>
            <a:off x="5715001" y="0"/>
            <a:ext cx="3429000" cy="991212"/>
          </a:xfrm>
          <a:prstGeom prst="rect">
            <a:avLst/>
          </a:prstGeom>
          <a:noFill/>
          <a:ln w="9525">
            <a:noFill/>
            <a:miter lim="800000"/>
            <a:headEnd/>
            <a:tailEnd/>
          </a:ln>
        </p:spPr>
        <p:txBody>
          <a:bodyPr vert="horz" wrap="square" lIns="91440" tIns="45720" rIns="13208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1" charset="0"/>
              <a:buChar char="•"/>
              <a:defRPr sz="3200" kern="1200">
                <a:solidFill>
                  <a:schemeClr val="tx1"/>
                </a:solidFill>
                <a:latin typeface="+mn-lt"/>
                <a:ea typeface="ＭＳ Ｐゴシック" pitchFamily="-65" charset="-128"/>
                <a:cs typeface="ＭＳ Ｐゴシック" pitchFamily="-65" charset="-128"/>
              </a:defRPr>
            </a:lvl1pPr>
            <a:lvl2pPr marL="742950" indent="-285750" algn="l" defTabSz="457200" rtl="0" eaLnBrk="0" fontAlgn="base" hangingPunct="0">
              <a:spcBef>
                <a:spcPct val="20000"/>
              </a:spcBef>
              <a:spcAft>
                <a:spcPct val="0"/>
              </a:spcAft>
              <a:buFont typeface="Arial" pitchFamily="-1" charset="0"/>
              <a:buChar char="–"/>
              <a:defRPr sz="2800" kern="1200">
                <a:solidFill>
                  <a:schemeClr val="tx1"/>
                </a:solidFill>
                <a:latin typeface="+mn-lt"/>
                <a:ea typeface="ＭＳ Ｐゴシック" pitchFamily="-65" charset="-128"/>
                <a:cs typeface="+mn-cs"/>
              </a:defRPr>
            </a:lvl2pPr>
            <a:lvl3pPr marL="1143000" indent="-228600" algn="l" defTabSz="457200" rtl="0" eaLnBrk="0" fontAlgn="base" hangingPunct="0">
              <a:spcBef>
                <a:spcPct val="20000"/>
              </a:spcBef>
              <a:spcAft>
                <a:spcPct val="0"/>
              </a:spcAft>
              <a:buFont typeface="Arial" pitchFamily="-1" charset="0"/>
              <a:buChar char="•"/>
              <a:defRPr sz="2400" kern="1200">
                <a:solidFill>
                  <a:schemeClr val="tx1"/>
                </a:solidFill>
                <a:latin typeface="+mn-lt"/>
                <a:ea typeface="ＭＳ Ｐゴシック" pitchFamily="-65" charset="-128"/>
                <a:cs typeface="+mn-cs"/>
              </a:defRPr>
            </a:lvl3pPr>
            <a:lvl4pPr marL="16002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4pPr>
            <a:lvl5pPr marL="2057400" indent="-228600" algn="l" defTabSz="457200" rtl="0" eaLnBrk="0" fontAlgn="base" hangingPunct="0">
              <a:spcBef>
                <a:spcPct val="20000"/>
              </a:spcBef>
              <a:spcAft>
                <a:spcPct val="0"/>
              </a:spcAft>
              <a:buFont typeface="Arial" pitchFamily="-1" charset="0"/>
              <a:buChar char="»"/>
              <a:defRPr sz="2000" kern="1200">
                <a:solidFill>
                  <a:schemeClr val="tx1"/>
                </a:solidFill>
                <a:latin typeface="+mn-lt"/>
                <a:ea typeface="ＭＳ Ｐゴシック" pitchFamily="-65"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9688" indent="0">
              <a:lnSpc>
                <a:spcPct val="90000"/>
              </a:lnSpc>
              <a:buNone/>
            </a:pPr>
            <a:r>
              <a:rPr lang="en-US" sz="1500" dirty="0" smtClean="0">
                <a:solidFill>
                  <a:srgbClr val="FF0000"/>
                </a:solidFill>
              </a:rPr>
              <a:t>all natural images have about the same magnitude transform</a:t>
            </a:r>
          </a:p>
          <a:p>
            <a:pPr marL="39688" indent="0">
              <a:lnSpc>
                <a:spcPct val="90000"/>
              </a:lnSpc>
              <a:buNone/>
            </a:pPr>
            <a:r>
              <a:rPr lang="en-US" sz="1500" dirty="0" smtClean="0">
                <a:solidFill>
                  <a:srgbClr val="FF0000"/>
                </a:solidFill>
              </a:rPr>
              <a:t>hence, phase seems to matter, but magnitude largely doesn</a:t>
            </a:r>
            <a:r>
              <a:rPr lang="en-US" altLang="ja-JP" sz="1500" dirty="0" smtClean="0">
                <a:solidFill>
                  <a:srgbClr val="FF0000"/>
                </a:solidFill>
                <a:latin typeface="Arial"/>
              </a:rPr>
              <a:t>’</a:t>
            </a:r>
            <a:r>
              <a:rPr lang="en-US" sz="1500" dirty="0" smtClean="0">
                <a:solidFill>
                  <a:srgbClr val="FF0000"/>
                </a:solidFill>
              </a:rPr>
              <a:t>t</a:t>
            </a:r>
            <a:endParaRPr lang="en-US" sz="1500" dirty="0">
              <a:solidFill>
                <a:srgbClr val="FF0000"/>
              </a:solidFill>
            </a:endParaRPr>
          </a:p>
        </p:txBody>
      </p:sp>
    </p:spTree>
    <p:extLst>
      <p:ext uri="{BB962C8B-B14F-4D97-AF65-F5344CB8AC3E}">
        <p14:creationId xmlns:p14="http://schemas.microsoft.com/office/powerpoint/2010/main" val="2382056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3"/>
          <p:cNvPicPr>
            <a:picLocks noChangeAspect="1"/>
          </p:cNvPicPr>
          <p:nvPr/>
        </p:nvPicPr>
        <p:blipFill>
          <a:blip r:embed="rId2"/>
          <a:srcRect l="11758" t="48647" r="9378" b="-24"/>
          <a:stretch>
            <a:fillRect/>
          </a:stretch>
        </p:blipFill>
        <p:spPr bwMode="auto">
          <a:xfrm>
            <a:off x="0" y="0"/>
            <a:ext cx="9144000" cy="6251575"/>
          </a:xfrm>
          <a:prstGeom prst="rect">
            <a:avLst/>
          </a:prstGeom>
          <a:noFill/>
          <a:ln w="9525">
            <a:noFill/>
            <a:miter lim="800000"/>
            <a:headEnd/>
            <a:tailEnd/>
          </a:ln>
        </p:spPr>
      </p:pic>
    </p:spTree>
    <p:extLst>
      <p:ext uri="{BB962C8B-B14F-4D97-AF65-F5344CB8AC3E}">
        <p14:creationId xmlns:p14="http://schemas.microsoft.com/office/powerpoint/2010/main" val="89509218"/>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p:cNvPicPr>
            <a:picLocks noChangeAspect="1"/>
          </p:cNvPicPr>
          <p:nvPr/>
        </p:nvPicPr>
        <p:blipFill>
          <a:blip r:embed="rId2"/>
          <a:srcRect l="11758" r="6476" b="51300"/>
          <a:stretch>
            <a:fillRect/>
          </a:stretch>
        </p:blipFill>
        <p:spPr bwMode="auto">
          <a:xfrm>
            <a:off x="0" y="0"/>
            <a:ext cx="9170988" cy="5730875"/>
          </a:xfrm>
          <a:prstGeom prst="rect">
            <a:avLst/>
          </a:prstGeom>
          <a:noFill/>
          <a:ln w="9525">
            <a:noFill/>
            <a:miter lim="800000"/>
            <a:headEnd/>
            <a:tailEnd/>
          </a:ln>
        </p:spPr>
      </p:pic>
      <p:sp>
        <p:nvSpPr>
          <p:cNvPr id="117763" name="Rectangle 4"/>
          <p:cNvSpPr>
            <a:spLocks noChangeArrowheads="1"/>
          </p:cNvSpPr>
          <p:nvPr/>
        </p:nvSpPr>
        <p:spPr bwMode="auto">
          <a:xfrm>
            <a:off x="3175000" y="6223000"/>
            <a:ext cx="2859088"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Knill and Kersten's illusion</a:t>
            </a:r>
          </a:p>
        </p:txBody>
      </p:sp>
    </p:spTree>
    <p:extLst>
      <p:ext uri="{BB962C8B-B14F-4D97-AF65-F5344CB8AC3E}">
        <p14:creationId xmlns:p14="http://schemas.microsoft.com/office/powerpoint/2010/main" val="251479609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3"/>
          <p:cNvPicPr>
            <a:picLocks noChangeAspect="1"/>
          </p:cNvPicPr>
          <p:nvPr/>
        </p:nvPicPr>
        <p:blipFill>
          <a:blip r:embed="rId2"/>
          <a:srcRect l="11758"/>
          <a:stretch>
            <a:fillRect/>
          </a:stretch>
        </p:blipFill>
        <p:spPr bwMode="auto">
          <a:xfrm>
            <a:off x="0" y="0"/>
            <a:ext cx="5767388" cy="6858000"/>
          </a:xfrm>
          <a:prstGeom prst="rect">
            <a:avLst/>
          </a:prstGeom>
          <a:noFill/>
          <a:ln w="9525">
            <a:noFill/>
            <a:miter lim="800000"/>
            <a:headEnd/>
            <a:tailEnd/>
          </a:ln>
        </p:spPr>
      </p:pic>
      <p:sp>
        <p:nvSpPr>
          <p:cNvPr id="118787" name="Rectangle 4"/>
          <p:cNvSpPr>
            <a:spLocks noChangeArrowheads="1"/>
          </p:cNvSpPr>
          <p:nvPr/>
        </p:nvSpPr>
        <p:spPr bwMode="auto">
          <a:xfrm>
            <a:off x="1435100" y="3171825"/>
            <a:ext cx="2859088"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Knill and Kersten's illusion</a:t>
            </a:r>
          </a:p>
        </p:txBody>
      </p:sp>
      <p:cxnSp>
        <p:nvCxnSpPr>
          <p:cNvPr id="7" name="Straight Arrow Connector 6"/>
          <p:cNvCxnSpPr/>
          <p:nvPr/>
        </p:nvCxnSpPr>
        <p:spPr>
          <a:xfrm rot="10800000" flipV="1">
            <a:off x="5889625" y="1682750"/>
            <a:ext cx="314325" cy="7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8789" name="TextBox 7"/>
          <p:cNvSpPr txBox="1">
            <a:spLocks noChangeArrowheads="1"/>
          </p:cNvSpPr>
          <p:nvPr/>
        </p:nvSpPr>
        <p:spPr bwMode="auto">
          <a:xfrm>
            <a:off x="6245225" y="1489075"/>
            <a:ext cx="2014538"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The effect is gone</a:t>
            </a:r>
          </a:p>
        </p:txBody>
      </p:sp>
      <p:sp>
        <p:nvSpPr>
          <p:cNvPr id="118790" name="TextBox 8"/>
          <p:cNvSpPr txBox="1">
            <a:spLocks noChangeArrowheads="1"/>
          </p:cNvSpPr>
          <p:nvPr/>
        </p:nvSpPr>
        <p:spPr bwMode="auto">
          <a:xfrm>
            <a:off x="6569075" y="112713"/>
            <a:ext cx="2493963" cy="92392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This illusion highlights</a:t>
            </a:r>
            <a:br>
              <a:rPr lang="en-US">
                <a:solidFill>
                  <a:prstClr val="black"/>
                </a:solidFill>
                <a:latin typeface="Arial" pitchFamily="-1" charset="0"/>
                <a:ea typeface="ＭＳ Ｐゴシック" pitchFamily="-1" charset="-128"/>
                <a:cs typeface="ＭＳ Ｐゴシック" pitchFamily="-1" charset="-128"/>
              </a:rPr>
            </a:br>
            <a:r>
              <a:rPr lang="en-US">
                <a:solidFill>
                  <a:prstClr val="black"/>
                </a:solidFill>
                <a:latin typeface="Arial" pitchFamily="-1" charset="0"/>
                <a:ea typeface="ＭＳ Ｐゴシック" pitchFamily="-1" charset="-128"/>
                <a:cs typeface="ＭＳ Ｐゴシック" pitchFamily="-1" charset="-128"/>
              </a:rPr>
              <a:t>the importance of</a:t>
            </a:r>
            <a:br>
              <a:rPr lang="en-US">
                <a:solidFill>
                  <a:prstClr val="black"/>
                </a:solidFill>
                <a:latin typeface="Arial" pitchFamily="-1" charset="0"/>
                <a:ea typeface="ＭＳ Ｐゴシック" pitchFamily="-1" charset="-128"/>
                <a:cs typeface="ＭＳ Ｐゴシック" pitchFamily="-1" charset="-128"/>
              </a:rPr>
            </a:br>
            <a:r>
              <a:rPr lang="en-US">
                <a:solidFill>
                  <a:prstClr val="black"/>
                </a:solidFill>
                <a:latin typeface="Arial" pitchFamily="-1" charset="0"/>
                <a:ea typeface="ＭＳ Ｐゴシック" pitchFamily="-1" charset="-128"/>
                <a:cs typeface="ＭＳ Ｐゴシック" pitchFamily="-1" charset="-128"/>
              </a:rPr>
              <a:t>scene interpretation.</a:t>
            </a:r>
          </a:p>
        </p:txBody>
      </p:sp>
      <p:cxnSp>
        <p:nvCxnSpPr>
          <p:cNvPr id="10" name="Straight Arrow Connector 9"/>
          <p:cNvCxnSpPr/>
          <p:nvPr/>
        </p:nvCxnSpPr>
        <p:spPr>
          <a:xfrm rot="10800000" flipV="1">
            <a:off x="5838825" y="4876800"/>
            <a:ext cx="315913" cy="7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8792" name="TextBox 10"/>
          <p:cNvSpPr txBox="1">
            <a:spLocks noChangeArrowheads="1"/>
          </p:cNvSpPr>
          <p:nvPr/>
        </p:nvSpPr>
        <p:spPr bwMode="auto">
          <a:xfrm>
            <a:off x="6138863" y="4683125"/>
            <a:ext cx="3071812" cy="92233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and it comes back when</a:t>
            </a:r>
            <a:br>
              <a:rPr lang="en-US">
                <a:solidFill>
                  <a:prstClr val="black"/>
                </a:solidFill>
                <a:latin typeface="Arial" pitchFamily="-1" charset="0"/>
                <a:ea typeface="ＭＳ Ｐゴシック" pitchFamily="-1" charset="-128"/>
                <a:cs typeface="ＭＳ Ｐゴシック" pitchFamily="-1" charset="-128"/>
              </a:rPr>
            </a:br>
            <a:r>
              <a:rPr lang="en-US">
                <a:solidFill>
                  <a:prstClr val="black"/>
                </a:solidFill>
                <a:latin typeface="Arial" pitchFamily="-1" charset="0"/>
                <a:ea typeface="ＭＳ Ｐゴシック" pitchFamily="-1" charset="-128"/>
                <a:cs typeface="ＭＳ Ｐゴシック" pitchFamily="-1" charset="-128"/>
              </a:rPr>
              <a:t>the gradient is not explained</a:t>
            </a:r>
            <a:br>
              <a:rPr lang="en-US">
                <a:solidFill>
                  <a:prstClr val="black"/>
                </a:solidFill>
                <a:latin typeface="Arial" pitchFamily="-1" charset="0"/>
                <a:ea typeface="ＭＳ Ｐゴシック" pitchFamily="-1" charset="-128"/>
                <a:cs typeface="ＭＳ Ｐゴシック" pitchFamily="-1" charset="-128"/>
              </a:rPr>
            </a:br>
            <a:r>
              <a:rPr lang="en-US">
                <a:solidFill>
                  <a:prstClr val="black"/>
                </a:solidFill>
                <a:latin typeface="Arial" pitchFamily="-1" charset="0"/>
                <a:ea typeface="ＭＳ Ｐゴシック" pitchFamily="-1" charset="-128"/>
                <a:cs typeface="ＭＳ Ｐゴシック" pitchFamily="-1" charset="-128"/>
              </a:rPr>
              <a:t>by the shape.</a:t>
            </a:r>
          </a:p>
        </p:txBody>
      </p:sp>
    </p:spTree>
    <p:extLst>
      <p:ext uri="{BB962C8B-B14F-4D97-AF65-F5344CB8AC3E}">
        <p14:creationId xmlns:p14="http://schemas.microsoft.com/office/powerpoint/2010/main" val="4119196461"/>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46087"/>
            <a:ext cx="8229600" cy="892175"/>
          </a:xfrm>
        </p:spPr>
        <p:txBody>
          <a:bodyPr/>
          <a:lstStyle/>
          <a:p>
            <a:r>
              <a:rPr lang="en-US" b="1" dirty="0" smtClean="0">
                <a:latin typeface="Myriad Pro"/>
                <a:cs typeface="Myriad Pro"/>
              </a:rPr>
              <a:t>Natural Image Statistics</a:t>
            </a:r>
            <a:endParaRPr lang="en-US" b="1" dirty="0">
              <a:latin typeface="Myriad Pro"/>
              <a:cs typeface="Myriad Pro"/>
            </a:endParaRPr>
          </a:p>
        </p:txBody>
      </p:sp>
      <p:sp>
        <p:nvSpPr>
          <p:cNvPr id="4" name="Content Placeholder 3"/>
          <p:cNvSpPr>
            <a:spLocks noGrp="1"/>
          </p:cNvSpPr>
          <p:nvPr>
            <p:ph idx="1"/>
          </p:nvPr>
        </p:nvSpPr>
        <p:spPr>
          <a:xfrm>
            <a:off x="457200" y="1081088"/>
            <a:ext cx="8686800" cy="5045075"/>
          </a:xfrm>
        </p:spPr>
        <p:txBody>
          <a:bodyPr/>
          <a:lstStyle/>
          <a:p>
            <a:endParaRPr lang="en-US" dirty="0"/>
          </a:p>
          <a:p>
            <a:r>
              <a:rPr lang="en-US" dirty="0"/>
              <a:t>Motivation: </a:t>
            </a:r>
            <a:r>
              <a:rPr lang="en-US" dirty="0">
                <a:ea typeface="ＭＳ Ｐゴシック" pitchFamily="-1" charset="-128"/>
                <a:cs typeface="ＭＳ Ｐゴシック" pitchFamily="-1" charset="-128"/>
              </a:rPr>
              <a:t>Separating into components</a:t>
            </a:r>
            <a:endParaRPr lang="en-US" dirty="0"/>
          </a:p>
          <a:p>
            <a:r>
              <a:rPr lang="en-US" dirty="0"/>
              <a:t>Deal with ill pose: Bayesian Approach!</a:t>
            </a:r>
          </a:p>
          <a:p>
            <a:r>
              <a:rPr lang="en-US" dirty="0"/>
              <a:t>Application 1: </a:t>
            </a:r>
            <a:r>
              <a:rPr lang="en-US" dirty="0" err="1"/>
              <a:t>Denoising</a:t>
            </a:r>
            <a:endParaRPr lang="en-US" dirty="0"/>
          </a:p>
          <a:p>
            <a:r>
              <a:rPr lang="en-US" dirty="0"/>
              <a:t>Application 2: Intrinsic Image</a:t>
            </a:r>
          </a:p>
          <a:p>
            <a:r>
              <a:rPr lang="en-US" dirty="0">
                <a:solidFill>
                  <a:srgbClr val="FF0000"/>
                </a:solidFill>
              </a:rPr>
              <a:t>Application 3: Reflection Separation</a:t>
            </a:r>
          </a:p>
          <a:p>
            <a:r>
              <a:rPr lang="en-US" dirty="0"/>
              <a:t>Application 4: </a:t>
            </a:r>
            <a:r>
              <a:rPr lang="en-US" dirty="0" err="1">
                <a:solidFill>
                  <a:srgbClr val="000000"/>
                </a:solidFill>
              </a:rPr>
              <a:t>Deblurring</a:t>
            </a:r>
            <a:endParaRPr lang="en-US" dirty="0"/>
          </a:p>
          <a:p>
            <a:r>
              <a:rPr lang="en-US" dirty="0">
                <a:solidFill>
                  <a:srgbClr val="000000"/>
                </a:solidFill>
              </a:rPr>
              <a:t>Application 5: </a:t>
            </a:r>
            <a:r>
              <a:rPr lang="en-US" dirty="0"/>
              <a:t>Digital </a:t>
            </a:r>
            <a:r>
              <a:rPr lang="en-US" dirty="0" smtClean="0"/>
              <a:t>Forensics</a:t>
            </a:r>
            <a:endParaRPr lang="en-US" dirty="0"/>
          </a:p>
        </p:txBody>
      </p:sp>
    </p:spTree>
    <p:extLst>
      <p:ext uri="{BB962C8B-B14F-4D97-AF65-F5344CB8AC3E}">
        <p14:creationId xmlns:p14="http://schemas.microsoft.com/office/powerpoint/2010/main" val="4064914120"/>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Separating reflection</a:t>
            </a:r>
            <a:endParaRPr lang="en-US" dirty="0"/>
          </a:p>
        </p:txBody>
      </p:sp>
      <p:sp>
        <p:nvSpPr>
          <p:cNvPr id="4" name="TextBox 3"/>
          <p:cNvSpPr txBox="1"/>
          <p:nvPr/>
        </p:nvSpPr>
        <p:spPr>
          <a:xfrm>
            <a:off x="622436" y="3923348"/>
            <a:ext cx="7755781" cy="1200329"/>
          </a:xfrm>
          <a:prstGeom prst="rect">
            <a:avLst/>
          </a:prstGeom>
          <a:noFill/>
        </p:spPr>
        <p:txBody>
          <a:bodyPr wrap="square" rtlCol="0">
            <a:spAutoFit/>
          </a:bodyPr>
          <a:lstStyle/>
          <a:p>
            <a:r>
              <a:rPr lang="en-US" dirty="0"/>
              <a:t>When we take a picture through a window, the image we obtain is often a linear superposition of two images: the image of the scene beyond the window plus the image of the scene reflected by the window. Decomposing the single input image into two images is a massively ill-posed problem</a:t>
            </a:r>
          </a:p>
        </p:txBody>
      </p:sp>
      <p:pic>
        <p:nvPicPr>
          <p:cNvPr id="5" name="Picture 4"/>
          <p:cNvPicPr>
            <a:picLocks noChangeAspect="1"/>
          </p:cNvPicPr>
          <p:nvPr/>
        </p:nvPicPr>
        <p:blipFill>
          <a:blip r:embed="rId2"/>
          <a:stretch>
            <a:fillRect/>
          </a:stretch>
        </p:blipFill>
        <p:spPr>
          <a:xfrm>
            <a:off x="832873" y="1739871"/>
            <a:ext cx="2184400" cy="2108200"/>
          </a:xfrm>
          <a:prstGeom prst="rect">
            <a:avLst/>
          </a:prstGeom>
        </p:spPr>
      </p:pic>
      <p:pic>
        <p:nvPicPr>
          <p:cNvPr id="6" name="Picture 5"/>
          <p:cNvPicPr>
            <a:picLocks noChangeAspect="1"/>
          </p:cNvPicPr>
          <p:nvPr/>
        </p:nvPicPr>
        <p:blipFill>
          <a:blip r:embed="rId3"/>
          <a:stretch>
            <a:fillRect/>
          </a:stretch>
        </p:blipFill>
        <p:spPr>
          <a:xfrm>
            <a:off x="4070285" y="1718453"/>
            <a:ext cx="2202697" cy="2120096"/>
          </a:xfrm>
          <a:prstGeom prst="rect">
            <a:avLst/>
          </a:prstGeom>
        </p:spPr>
      </p:pic>
      <p:pic>
        <p:nvPicPr>
          <p:cNvPr id="7" name="Picture 6"/>
          <p:cNvPicPr>
            <a:picLocks noChangeAspect="1"/>
          </p:cNvPicPr>
          <p:nvPr/>
        </p:nvPicPr>
        <p:blipFill>
          <a:blip r:embed="rId4"/>
          <a:stretch>
            <a:fillRect/>
          </a:stretch>
        </p:blipFill>
        <p:spPr>
          <a:xfrm>
            <a:off x="6331548" y="1730348"/>
            <a:ext cx="2200232" cy="2117723"/>
          </a:xfrm>
          <a:prstGeom prst="rect">
            <a:avLst/>
          </a:prstGeom>
        </p:spPr>
      </p:pic>
    </p:spTree>
    <p:extLst>
      <p:ext uri="{BB962C8B-B14F-4D97-AF65-F5344CB8AC3E}">
        <p14:creationId xmlns:p14="http://schemas.microsoft.com/office/powerpoint/2010/main" val="4244224154"/>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0" y="923925"/>
            <a:ext cx="4198938" cy="5934075"/>
          </a:xfrm>
          <a:prstGeom prst="rect">
            <a:avLst/>
          </a:prstGeom>
          <a:noFill/>
          <a:ln w="9525">
            <a:noFill/>
            <a:miter lim="800000"/>
            <a:headEnd/>
            <a:tailEnd/>
          </a:ln>
        </p:spPr>
      </p:pic>
      <p:pic>
        <p:nvPicPr>
          <p:cNvPr id="72707" name="Picture 4"/>
          <p:cNvPicPr>
            <a:picLocks noChangeAspect="1"/>
          </p:cNvPicPr>
          <p:nvPr/>
        </p:nvPicPr>
        <p:blipFill>
          <a:blip r:embed="rId3"/>
          <a:srcRect/>
          <a:stretch>
            <a:fillRect/>
          </a:stretch>
        </p:blipFill>
        <p:spPr bwMode="auto">
          <a:xfrm>
            <a:off x="660400" y="0"/>
            <a:ext cx="8180388" cy="919163"/>
          </a:xfrm>
          <a:prstGeom prst="rect">
            <a:avLst/>
          </a:prstGeom>
          <a:noFill/>
          <a:ln w="9525">
            <a:noFill/>
            <a:miter lim="800000"/>
            <a:headEnd/>
            <a:tailEnd/>
          </a:ln>
        </p:spPr>
      </p:pic>
      <p:sp>
        <p:nvSpPr>
          <p:cNvPr id="6" name="Freeform 5"/>
          <p:cNvSpPr/>
          <p:nvPr/>
        </p:nvSpPr>
        <p:spPr>
          <a:xfrm>
            <a:off x="174625" y="2738438"/>
            <a:ext cx="2068513" cy="1066800"/>
          </a:xfrm>
          <a:custGeom>
            <a:avLst/>
            <a:gdLst>
              <a:gd name="connsiteX0" fmla="*/ 328510 w 2068653"/>
              <a:gd name="connsiteY0" fmla="*/ 1039059 h 1067922"/>
              <a:gd name="connsiteX1" fmla="*/ 130579 w 2068653"/>
              <a:gd name="connsiteY1" fmla="*/ 841143 h 1067922"/>
              <a:gd name="connsiteX2" fmla="*/ 56355 w 2068653"/>
              <a:gd name="connsiteY2" fmla="*/ 379339 h 1067922"/>
              <a:gd name="connsiteX3" fmla="*/ 188309 w 2068653"/>
              <a:gd name="connsiteY3" fmla="*/ 90711 h 1067922"/>
              <a:gd name="connsiteX4" fmla="*/ 1186211 w 2068653"/>
              <a:gd name="connsiteY4" fmla="*/ 24739 h 1067922"/>
              <a:gd name="connsiteX5" fmla="*/ 1944946 w 2068653"/>
              <a:gd name="connsiteY5" fmla="*/ 239148 h 1067922"/>
              <a:gd name="connsiteX6" fmla="*/ 1928452 w 2068653"/>
              <a:gd name="connsiteY6" fmla="*/ 898869 h 1067922"/>
              <a:gd name="connsiteX7" fmla="*/ 1367647 w 2068653"/>
              <a:gd name="connsiteY7" fmla="*/ 1055552 h 1067922"/>
              <a:gd name="connsiteX8" fmla="*/ 353251 w 2068653"/>
              <a:gd name="connsiteY8" fmla="*/ 973087 h 106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653" h="1067922">
                <a:moveTo>
                  <a:pt x="328510" y="1039059"/>
                </a:moveTo>
                <a:cubicBezTo>
                  <a:pt x="252224" y="995077"/>
                  <a:pt x="175938" y="951096"/>
                  <a:pt x="130579" y="841143"/>
                </a:cubicBezTo>
                <a:cubicBezTo>
                  <a:pt x="85220" y="731190"/>
                  <a:pt x="46733" y="504411"/>
                  <a:pt x="56355" y="379339"/>
                </a:cubicBezTo>
                <a:cubicBezTo>
                  <a:pt x="65977" y="254267"/>
                  <a:pt x="0" y="149811"/>
                  <a:pt x="188309" y="90711"/>
                </a:cubicBezTo>
                <a:cubicBezTo>
                  <a:pt x="376618" y="31611"/>
                  <a:pt x="893438" y="0"/>
                  <a:pt x="1186211" y="24739"/>
                </a:cubicBezTo>
                <a:cubicBezTo>
                  <a:pt x="1478984" y="49478"/>
                  <a:pt x="1821239" y="93460"/>
                  <a:pt x="1944946" y="239148"/>
                </a:cubicBezTo>
                <a:cubicBezTo>
                  <a:pt x="2068653" y="384836"/>
                  <a:pt x="2024668" y="762802"/>
                  <a:pt x="1928452" y="898869"/>
                </a:cubicBezTo>
                <a:cubicBezTo>
                  <a:pt x="1832236" y="1034936"/>
                  <a:pt x="1630181" y="1043182"/>
                  <a:pt x="1367647" y="1055552"/>
                </a:cubicBezTo>
                <a:cubicBezTo>
                  <a:pt x="1105114" y="1067922"/>
                  <a:pt x="353251" y="973087"/>
                  <a:pt x="353251" y="973087"/>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a:endParaRPr lang="en-US"/>
          </a:p>
        </p:txBody>
      </p:sp>
      <p:grpSp>
        <p:nvGrpSpPr>
          <p:cNvPr id="2" name="Group 8"/>
          <p:cNvGrpSpPr>
            <a:grpSpLocks/>
          </p:cNvGrpSpPr>
          <p:nvPr/>
        </p:nvGrpSpPr>
        <p:grpSpPr bwMode="auto">
          <a:xfrm>
            <a:off x="4552950" y="1177925"/>
            <a:ext cx="4486275" cy="4821238"/>
            <a:chOff x="4552413" y="1177472"/>
            <a:chExt cx="4486436" cy="4822297"/>
          </a:xfrm>
        </p:grpSpPr>
        <p:pic>
          <p:nvPicPr>
            <p:cNvPr id="72710" name="Picture 6"/>
            <p:cNvPicPr>
              <a:picLocks noChangeAspect="1"/>
            </p:cNvPicPr>
            <p:nvPr/>
          </p:nvPicPr>
          <p:blipFill>
            <a:blip r:embed="rId4"/>
            <a:srcRect/>
            <a:stretch>
              <a:fillRect/>
            </a:stretch>
          </p:blipFill>
          <p:spPr bwMode="auto">
            <a:xfrm>
              <a:off x="4552413" y="1177472"/>
              <a:ext cx="4486436" cy="889552"/>
            </a:xfrm>
            <a:prstGeom prst="rect">
              <a:avLst/>
            </a:prstGeom>
            <a:noFill/>
            <a:ln w="9525">
              <a:noFill/>
              <a:miter lim="800000"/>
              <a:headEnd/>
              <a:tailEnd/>
            </a:ln>
          </p:spPr>
        </p:pic>
        <p:pic>
          <p:nvPicPr>
            <p:cNvPr id="72711" name="Picture 7"/>
            <p:cNvPicPr>
              <a:picLocks noChangeAspect="1"/>
            </p:cNvPicPr>
            <p:nvPr/>
          </p:nvPicPr>
          <p:blipFill>
            <a:blip r:embed="rId5"/>
            <a:srcRect/>
            <a:stretch>
              <a:fillRect/>
            </a:stretch>
          </p:blipFill>
          <p:spPr bwMode="auto">
            <a:xfrm>
              <a:off x="4746525" y="2177078"/>
              <a:ext cx="4018508" cy="3822691"/>
            </a:xfrm>
            <a:prstGeom prst="rect">
              <a:avLst/>
            </a:prstGeom>
            <a:noFill/>
            <a:ln w="9525">
              <a:noFill/>
              <a:miter lim="800000"/>
              <a:headEnd/>
              <a:tailEnd/>
            </a:ln>
          </p:spPr>
        </p:pic>
      </p:grpSp>
    </p:spTree>
    <p:extLst>
      <p:ext uri="{BB962C8B-B14F-4D97-AF65-F5344CB8AC3E}">
        <p14:creationId xmlns:p14="http://schemas.microsoft.com/office/powerpoint/2010/main" val="3742361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46087"/>
            <a:ext cx="8229600" cy="892175"/>
          </a:xfrm>
        </p:spPr>
        <p:txBody>
          <a:bodyPr/>
          <a:lstStyle/>
          <a:p>
            <a:r>
              <a:rPr lang="en-US" b="1" dirty="0" smtClean="0">
                <a:latin typeface="Myriad Pro"/>
                <a:cs typeface="Myriad Pro"/>
              </a:rPr>
              <a:t>Natural Image Statistics</a:t>
            </a:r>
            <a:endParaRPr lang="en-US" b="1" dirty="0">
              <a:latin typeface="Myriad Pro"/>
              <a:cs typeface="Myriad Pro"/>
            </a:endParaRPr>
          </a:p>
        </p:txBody>
      </p:sp>
      <p:sp>
        <p:nvSpPr>
          <p:cNvPr id="4" name="Content Placeholder 3"/>
          <p:cNvSpPr>
            <a:spLocks noGrp="1"/>
          </p:cNvSpPr>
          <p:nvPr>
            <p:ph idx="1"/>
          </p:nvPr>
        </p:nvSpPr>
        <p:spPr>
          <a:xfrm>
            <a:off x="457200" y="1081088"/>
            <a:ext cx="8686800" cy="5045075"/>
          </a:xfrm>
        </p:spPr>
        <p:txBody>
          <a:bodyPr/>
          <a:lstStyle/>
          <a:p>
            <a:endParaRPr lang="en-US" dirty="0"/>
          </a:p>
          <a:p>
            <a:r>
              <a:rPr lang="en-US" dirty="0"/>
              <a:t>Motivation: </a:t>
            </a:r>
            <a:r>
              <a:rPr lang="en-US" dirty="0">
                <a:ea typeface="ＭＳ Ｐゴシック" pitchFamily="-1" charset="-128"/>
                <a:cs typeface="ＭＳ Ｐゴシック" pitchFamily="-1" charset="-128"/>
              </a:rPr>
              <a:t>Separating into components</a:t>
            </a:r>
            <a:endParaRPr lang="en-US" dirty="0"/>
          </a:p>
          <a:p>
            <a:r>
              <a:rPr lang="en-US" dirty="0"/>
              <a:t>Deal with ill pose: Bayesian Approach!</a:t>
            </a:r>
          </a:p>
          <a:p>
            <a:r>
              <a:rPr lang="en-US" dirty="0"/>
              <a:t>Application 1: </a:t>
            </a:r>
            <a:r>
              <a:rPr lang="en-US" dirty="0" err="1"/>
              <a:t>Denoising</a:t>
            </a:r>
            <a:endParaRPr lang="en-US" dirty="0"/>
          </a:p>
          <a:p>
            <a:r>
              <a:rPr lang="en-US" dirty="0"/>
              <a:t>Application 2: Intrinsic Image</a:t>
            </a:r>
          </a:p>
          <a:p>
            <a:r>
              <a:rPr lang="en-US" dirty="0"/>
              <a:t>Application 3: Reflection Separation</a:t>
            </a:r>
          </a:p>
          <a:p>
            <a:r>
              <a:rPr lang="en-US" dirty="0">
                <a:solidFill>
                  <a:srgbClr val="FF0000"/>
                </a:solidFill>
              </a:rPr>
              <a:t>Application 4: </a:t>
            </a:r>
            <a:r>
              <a:rPr lang="en-US" dirty="0" err="1">
                <a:solidFill>
                  <a:srgbClr val="FF0000"/>
                </a:solidFill>
              </a:rPr>
              <a:t>Deblurring</a:t>
            </a:r>
            <a:endParaRPr lang="en-US" dirty="0">
              <a:solidFill>
                <a:srgbClr val="FF0000"/>
              </a:solidFill>
            </a:endParaRPr>
          </a:p>
          <a:p>
            <a:r>
              <a:rPr lang="en-US" dirty="0">
                <a:solidFill>
                  <a:srgbClr val="000000"/>
                </a:solidFill>
              </a:rPr>
              <a:t>Application 5: </a:t>
            </a:r>
            <a:r>
              <a:rPr lang="en-US" dirty="0"/>
              <a:t>Digital </a:t>
            </a:r>
            <a:r>
              <a:rPr lang="en-US" dirty="0" smtClean="0"/>
              <a:t>Forensics</a:t>
            </a:r>
            <a:endParaRPr lang="en-US" dirty="0"/>
          </a:p>
        </p:txBody>
      </p:sp>
    </p:spTree>
    <p:extLst>
      <p:ext uri="{BB962C8B-B14F-4D97-AF65-F5344CB8AC3E}">
        <p14:creationId xmlns:p14="http://schemas.microsoft.com/office/powerpoint/2010/main" val="2498413118"/>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GB"/>
              <a:t>Overview</a:t>
            </a:r>
            <a:endParaRPr lang="en-US"/>
          </a:p>
        </p:txBody>
      </p:sp>
      <p:pic>
        <p:nvPicPr>
          <p:cNvPr id="22533" name="Picture 5" descr="mukta1_blurry"/>
          <p:cNvPicPr>
            <a:picLocks noChangeAspect="1" noChangeArrowheads="1"/>
          </p:cNvPicPr>
          <p:nvPr/>
        </p:nvPicPr>
        <p:blipFill>
          <a:blip r:embed="rId3">
            <a:extLst>
              <a:ext uri="{28A0092B-C50C-407E-A947-70E740481C1C}">
                <a14:useLocalDpi xmlns:a14="http://schemas.microsoft.com/office/drawing/2010/main" val="0"/>
              </a:ext>
            </a:extLst>
          </a:blip>
          <a:srcRect t="8000" b="22426"/>
          <a:stretch>
            <a:fillRect/>
          </a:stretch>
        </p:blipFill>
        <p:spPr bwMode="auto">
          <a:xfrm>
            <a:off x="-76200" y="1828800"/>
            <a:ext cx="4670425" cy="4868863"/>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p:cNvPicPr>
            <a:picLocks noChangeAspect="1" noChangeArrowheads="1"/>
          </p:cNvPicPr>
          <p:nvPr/>
        </p:nvPicPr>
        <p:blipFill>
          <a:blip r:embed="rId4">
            <a:extLst>
              <a:ext uri="{28A0092B-C50C-407E-A947-70E740481C1C}">
                <a14:useLocalDpi xmlns:a14="http://schemas.microsoft.com/office/drawing/2010/main" val="0"/>
              </a:ext>
            </a:extLst>
          </a:blip>
          <a:srcRect t="7452" b="21518"/>
          <a:stretch>
            <a:fillRect/>
          </a:stretch>
        </p:blipFill>
        <p:spPr bwMode="auto">
          <a:xfrm>
            <a:off x="4724400" y="1828800"/>
            <a:ext cx="457993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535" name="Text Box 7"/>
          <p:cNvSpPr txBox="1">
            <a:spLocks noChangeArrowheads="1"/>
          </p:cNvSpPr>
          <p:nvPr/>
        </p:nvSpPr>
        <p:spPr bwMode="auto">
          <a:xfrm>
            <a:off x="1347788" y="1316038"/>
            <a:ext cx="14954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b="0" dirty="0">
                <a:solidFill>
                  <a:schemeClr val="bg1"/>
                </a:solidFill>
              </a:rPr>
              <a:t>Original</a:t>
            </a:r>
          </a:p>
        </p:txBody>
      </p:sp>
      <p:sp>
        <p:nvSpPr>
          <p:cNvPr id="22536" name="Text Box 8"/>
          <p:cNvSpPr txBox="1">
            <a:spLocks noChangeArrowheads="1"/>
          </p:cNvSpPr>
          <p:nvPr/>
        </p:nvSpPr>
        <p:spPr bwMode="auto">
          <a:xfrm>
            <a:off x="5824538" y="1306513"/>
            <a:ext cx="12960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0" dirty="0" err="1" smtClean="0">
                <a:solidFill>
                  <a:schemeClr val="bg1"/>
                </a:solidFill>
              </a:rPr>
              <a:t>Deblur</a:t>
            </a:r>
            <a:endParaRPr lang="en-US" sz="2800" b="0" dirty="0">
              <a:solidFill>
                <a:schemeClr val="bg1"/>
              </a:solidFill>
            </a:endParaRPr>
          </a:p>
        </p:txBody>
      </p:sp>
      <p:sp>
        <p:nvSpPr>
          <p:cNvPr id="22537" name="Line 20"/>
          <p:cNvSpPr>
            <a:spLocks/>
          </p:cNvSpPr>
          <p:nvPr/>
        </p:nvSpPr>
        <p:spPr bwMode="auto">
          <a:xfrm>
            <a:off x="307975" y="1260475"/>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68821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GB"/>
              <a:t>Close-up</a:t>
            </a:r>
            <a:endParaRPr lang="en-US"/>
          </a:p>
        </p:txBody>
      </p:sp>
      <p:pic>
        <p:nvPicPr>
          <p:cNvPr id="23557" name="Picture 5" descr="mukta1_blurry"/>
          <p:cNvPicPr>
            <a:picLocks noChangeAspect="1" noChangeArrowheads="1"/>
          </p:cNvPicPr>
          <p:nvPr/>
        </p:nvPicPr>
        <p:blipFill>
          <a:blip r:embed="rId3">
            <a:extLst>
              <a:ext uri="{28A0092B-C50C-407E-A947-70E740481C1C}">
                <a14:useLocalDpi xmlns:a14="http://schemas.microsoft.com/office/drawing/2010/main" val="0"/>
              </a:ext>
            </a:extLst>
          </a:blip>
          <a:srcRect l="33022" t="23082" r="27928" b="45245"/>
          <a:stretch>
            <a:fillRect/>
          </a:stretch>
        </p:blipFill>
        <p:spPr bwMode="auto">
          <a:xfrm>
            <a:off x="0" y="2660650"/>
            <a:ext cx="3008313"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mukta1_sharpen"/>
          <p:cNvPicPr>
            <a:picLocks noChangeAspect="1" noChangeArrowheads="1"/>
          </p:cNvPicPr>
          <p:nvPr/>
        </p:nvPicPr>
        <p:blipFill>
          <a:blip r:embed="rId4">
            <a:extLst>
              <a:ext uri="{28A0092B-C50C-407E-A947-70E740481C1C}">
                <a14:useLocalDpi xmlns:a14="http://schemas.microsoft.com/office/drawing/2010/main" val="0"/>
              </a:ext>
            </a:extLst>
          </a:blip>
          <a:srcRect l="31804" t="22728" r="27589" b="43939"/>
          <a:stretch>
            <a:fillRect/>
          </a:stretch>
        </p:blipFill>
        <p:spPr bwMode="auto">
          <a:xfrm>
            <a:off x="3124200" y="2660650"/>
            <a:ext cx="2971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3559" name="Picture 7" descr="mukta1_final2"/>
          <p:cNvPicPr>
            <a:picLocks noChangeAspect="1" noChangeArrowheads="1"/>
          </p:cNvPicPr>
          <p:nvPr/>
        </p:nvPicPr>
        <p:blipFill>
          <a:blip r:embed="rId5">
            <a:extLst>
              <a:ext uri="{28A0092B-C50C-407E-A947-70E740481C1C}">
                <a14:useLocalDpi xmlns:a14="http://schemas.microsoft.com/office/drawing/2010/main" val="0"/>
              </a:ext>
            </a:extLst>
          </a:blip>
          <a:srcRect l="33000" t="22580" r="27608" b="44225"/>
          <a:stretch>
            <a:fillRect/>
          </a:stretch>
        </p:blipFill>
        <p:spPr bwMode="auto">
          <a:xfrm>
            <a:off x="6248400" y="2660650"/>
            <a:ext cx="2895600" cy="3657600"/>
          </a:xfrm>
          <a:prstGeom prst="rect">
            <a:avLst/>
          </a:prstGeom>
          <a:noFill/>
          <a:extLst>
            <a:ext uri="{909E8E84-426E-40dd-AFC4-6F175D3DCCD1}">
              <a14:hiddenFill xmlns:a14="http://schemas.microsoft.com/office/drawing/2010/main">
                <a:solidFill>
                  <a:srgbClr val="FFFFFF"/>
                </a:solidFill>
              </a14:hiddenFill>
            </a:ext>
          </a:extLst>
        </p:spPr>
      </p:pic>
      <p:sp>
        <p:nvSpPr>
          <p:cNvPr id="23560" name="Text Box 8"/>
          <p:cNvSpPr txBox="1">
            <a:spLocks noChangeArrowheads="1"/>
          </p:cNvSpPr>
          <p:nvPr/>
        </p:nvSpPr>
        <p:spPr bwMode="auto">
          <a:xfrm>
            <a:off x="762000" y="2074863"/>
            <a:ext cx="14954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0">
                <a:solidFill>
                  <a:schemeClr val="bg1"/>
                </a:solidFill>
              </a:rPr>
              <a:t>Original</a:t>
            </a:r>
          </a:p>
        </p:txBody>
      </p:sp>
      <p:sp>
        <p:nvSpPr>
          <p:cNvPr id="23561" name="Text Box 9"/>
          <p:cNvSpPr txBox="1">
            <a:spLocks noChangeArrowheads="1"/>
          </p:cNvSpPr>
          <p:nvPr/>
        </p:nvSpPr>
        <p:spPr bwMode="auto">
          <a:xfrm>
            <a:off x="3124200" y="2073275"/>
            <a:ext cx="30305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0">
                <a:solidFill>
                  <a:schemeClr val="bg1"/>
                </a:solidFill>
              </a:rPr>
              <a:t>Naïve Sharpening</a:t>
            </a:r>
          </a:p>
        </p:txBody>
      </p:sp>
      <p:sp>
        <p:nvSpPr>
          <p:cNvPr id="23562" name="Text Box 10"/>
          <p:cNvSpPr txBox="1">
            <a:spLocks noChangeArrowheads="1"/>
          </p:cNvSpPr>
          <p:nvPr/>
        </p:nvSpPr>
        <p:spPr bwMode="auto">
          <a:xfrm>
            <a:off x="6477000" y="2073275"/>
            <a:ext cx="25479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0">
                <a:solidFill>
                  <a:schemeClr val="bg1"/>
                </a:solidFill>
              </a:rPr>
              <a:t>Our algorithm </a:t>
            </a:r>
          </a:p>
        </p:txBody>
      </p:sp>
      <p:sp>
        <p:nvSpPr>
          <p:cNvPr id="23570" name="Line 20"/>
          <p:cNvSpPr>
            <a:spLocks/>
          </p:cNvSpPr>
          <p:nvPr/>
        </p:nvSpPr>
        <p:spPr bwMode="auto">
          <a:xfrm>
            <a:off x="307975" y="1260475"/>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642660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6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5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P spid="2356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6"/>
          <p:cNvSpPr>
            <a:spLocks noGrp="1"/>
          </p:cNvSpPr>
          <p:nvPr>
            <p:ph type="title"/>
          </p:nvPr>
        </p:nvSpPr>
        <p:spPr/>
        <p:txBody>
          <a:bodyPr/>
          <a:lstStyle/>
          <a:p>
            <a:pPr hangingPunct="1"/>
            <a:r>
              <a:rPr lang="en-US" smtClean="0">
                <a:ea typeface="ＭＳ Ｐゴシック" pitchFamily="-1" charset="-128"/>
                <a:cs typeface="ＭＳ Ｐゴシック" pitchFamily="-1" charset="-128"/>
              </a:rPr>
              <a:t>Why does picture appear blurry?</a:t>
            </a:r>
          </a:p>
        </p:txBody>
      </p:sp>
    </p:spTree>
    <p:extLst>
      <p:ext uri="{BB962C8B-B14F-4D97-AF65-F5344CB8AC3E}">
        <p14:creationId xmlns:p14="http://schemas.microsoft.com/office/powerpoint/2010/main" val="293954687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3" name="Picture 3"/>
          <p:cNvPicPr>
            <a:picLocks noGrp="1" noChangeAspect="1" noChangeArrowheads="1"/>
          </p:cNvPicPr>
          <p:nvPr>
            <p:ph sz="quarter" idx="1"/>
          </p:nvPr>
        </p:nvPicPr>
        <p:blipFill>
          <a:blip r:embed="rId2"/>
          <a:srcRect/>
          <a:stretch>
            <a:fillRect/>
          </a:stretch>
        </p:blipFill>
        <p:spPr>
          <a:xfrm>
            <a:off x="5562600" y="4595813"/>
            <a:ext cx="2185988" cy="2185987"/>
          </a:xfrm>
          <a:noFill/>
          <a:ln w="28575">
            <a:solidFill>
              <a:srgbClr val="FF3300"/>
            </a:solidFill>
          </a:ln>
        </p:spPr>
      </p:pic>
      <p:sp>
        <p:nvSpPr>
          <p:cNvPr id="153604" name="Rectangle 5"/>
          <p:cNvSpPr>
            <a:spLocks noChangeArrowheads="1"/>
          </p:cNvSpPr>
          <p:nvPr/>
        </p:nvSpPr>
        <p:spPr bwMode="auto">
          <a:xfrm>
            <a:off x="228600" y="6553200"/>
            <a:ext cx="5410200" cy="152400"/>
          </a:xfrm>
          <a:prstGeom prst="rect">
            <a:avLst/>
          </a:prstGeom>
          <a:noFill/>
          <a:ln w="9525">
            <a:noFill/>
            <a:miter lim="800000"/>
            <a:headEnd/>
            <a:tailEnd/>
          </a:ln>
        </p:spPr>
        <p:txBody>
          <a:bodyPr>
            <a:prstTxWarp prst="textNoShape">
              <a:avLst/>
            </a:prstTxWarp>
          </a:bodyPr>
          <a:lstStyle/>
          <a:p>
            <a:pPr algn="ctr" eaLnBrk="0" hangingPunct="0"/>
            <a:r>
              <a:rPr lang="en-GB" sz="1000">
                <a:latin typeface="Times" pitchFamily="-1" charset="0"/>
              </a:rPr>
              <a:t>Computer Vision - A Modern Approach - Set:  Pyramids and Texture - Slides by D.A. Forsyth</a:t>
            </a:r>
            <a:endParaRPr lang="en-US" sz="1000">
              <a:latin typeface="Times" pitchFamily="-1" charset="0"/>
            </a:endParaRPr>
          </a:p>
        </p:txBody>
      </p:sp>
      <p:pic>
        <p:nvPicPr>
          <p:cNvPr id="153605" name="Picture 6"/>
          <p:cNvPicPr>
            <a:picLocks noChangeAspect="1" noChangeArrowheads="1"/>
          </p:cNvPicPr>
          <p:nvPr/>
        </p:nvPicPr>
        <p:blipFill>
          <a:blip r:embed="rId3"/>
          <a:srcRect/>
          <a:stretch>
            <a:fillRect/>
          </a:stretch>
        </p:blipFill>
        <p:spPr bwMode="auto">
          <a:xfrm>
            <a:off x="381000" y="2989263"/>
            <a:ext cx="1981200" cy="1981200"/>
          </a:xfrm>
          <a:prstGeom prst="rect">
            <a:avLst/>
          </a:prstGeom>
          <a:noFill/>
          <a:ln w="28575">
            <a:solidFill>
              <a:srgbClr val="FF3300"/>
            </a:solidFill>
            <a:miter lim="800000"/>
            <a:headEnd/>
            <a:tailEnd/>
          </a:ln>
        </p:spPr>
      </p:pic>
      <p:pic>
        <p:nvPicPr>
          <p:cNvPr id="153606" name="Picture 7"/>
          <p:cNvPicPr>
            <a:picLocks noChangeAspect="1" noChangeArrowheads="1"/>
          </p:cNvPicPr>
          <p:nvPr/>
        </p:nvPicPr>
        <p:blipFill>
          <a:blip r:embed="rId4"/>
          <a:srcRect/>
          <a:stretch>
            <a:fillRect/>
          </a:stretch>
        </p:blipFill>
        <p:spPr bwMode="auto">
          <a:xfrm>
            <a:off x="2514600" y="2989263"/>
            <a:ext cx="1981200" cy="1981200"/>
          </a:xfrm>
          <a:prstGeom prst="rect">
            <a:avLst/>
          </a:prstGeom>
          <a:noFill/>
          <a:ln w="28575">
            <a:solidFill>
              <a:srgbClr val="FF3300"/>
            </a:solidFill>
            <a:miter lim="800000"/>
            <a:headEnd/>
            <a:tailEnd/>
          </a:ln>
        </p:spPr>
      </p:pic>
      <p:pic>
        <p:nvPicPr>
          <p:cNvPr id="153607" name="Picture 8"/>
          <p:cNvPicPr>
            <a:picLocks noGrp="1" noChangeAspect="1" noChangeArrowheads="1"/>
          </p:cNvPicPr>
          <p:nvPr>
            <p:ph sz="quarter" idx="2"/>
          </p:nvPr>
        </p:nvPicPr>
        <p:blipFill>
          <a:blip r:embed="rId5"/>
          <a:srcRect/>
          <a:stretch>
            <a:fillRect/>
          </a:stretch>
        </p:blipFill>
        <p:spPr>
          <a:xfrm>
            <a:off x="5562600" y="1774825"/>
            <a:ext cx="2187575" cy="2187575"/>
          </a:xfrm>
          <a:noFill/>
          <a:ln w="28575">
            <a:solidFill>
              <a:srgbClr val="FF3300"/>
            </a:solidFill>
          </a:ln>
        </p:spPr>
      </p:pic>
      <p:sp>
        <p:nvSpPr>
          <p:cNvPr id="153608" name="Text Box 9"/>
          <p:cNvSpPr txBox="1">
            <a:spLocks noChangeArrowheads="1"/>
          </p:cNvSpPr>
          <p:nvPr/>
        </p:nvSpPr>
        <p:spPr bwMode="auto">
          <a:xfrm>
            <a:off x="5387975" y="1171575"/>
            <a:ext cx="2613025" cy="581025"/>
          </a:xfrm>
          <a:prstGeom prst="rect">
            <a:avLst/>
          </a:prstGeom>
          <a:noFill/>
          <a:ln w="9525">
            <a:noFill/>
            <a:miter lim="800000"/>
            <a:headEnd/>
            <a:tailEnd/>
          </a:ln>
        </p:spPr>
        <p:txBody>
          <a:bodyPr wrap="none">
            <a:prstTxWarp prst="textNoShape">
              <a:avLst/>
            </a:prstTxWarp>
            <a:spAutoFit/>
          </a:bodyPr>
          <a:lstStyle/>
          <a:p>
            <a:r>
              <a:rPr lang="en-US" sz="1600"/>
              <a:t>Image with cheetah phase </a:t>
            </a:r>
          </a:p>
          <a:p>
            <a:r>
              <a:rPr lang="en-US" sz="1600"/>
              <a:t>(and zebra magnitude)</a:t>
            </a:r>
          </a:p>
        </p:txBody>
      </p:sp>
      <p:sp>
        <p:nvSpPr>
          <p:cNvPr id="153609" name="Text Box 10"/>
          <p:cNvSpPr txBox="1">
            <a:spLocks noChangeArrowheads="1"/>
          </p:cNvSpPr>
          <p:nvPr/>
        </p:nvSpPr>
        <p:spPr bwMode="auto">
          <a:xfrm>
            <a:off x="5430838" y="4006850"/>
            <a:ext cx="2443162" cy="581025"/>
          </a:xfrm>
          <a:prstGeom prst="rect">
            <a:avLst/>
          </a:prstGeom>
          <a:noFill/>
          <a:ln w="9525">
            <a:noFill/>
            <a:miter lim="800000"/>
            <a:headEnd/>
            <a:tailEnd/>
          </a:ln>
        </p:spPr>
        <p:txBody>
          <a:bodyPr wrap="none">
            <a:prstTxWarp prst="textNoShape">
              <a:avLst/>
            </a:prstTxWarp>
            <a:spAutoFit/>
          </a:bodyPr>
          <a:lstStyle/>
          <a:p>
            <a:r>
              <a:rPr lang="en-US" sz="1600"/>
              <a:t>Image with zebra phase</a:t>
            </a:r>
          </a:p>
          <a:p>
            <a:r>
              <a:rPr lang="en-US" sz="1600"/>
              <a:t>(and cheetah magnitude)</a:t>
            </a:r>
          </a:p>
        </p:txBody>
      </p:sp>
      <p:sp>
        <p:nvSpPr>
          <p:cNvPr id="2" name="Title 1"/>
          <p:cNvSpPr>
            <a:spLocks noGrp="1"/>
          </p:cNvSpPr>
          <p:nvPr>
            <p:ph type="title"/>
          </p:nvPr>
        </p:nvSpPr>
        <p:spPr/>
        <p:txBody>
          <a:bodyPr/>
          <a:lstStyle/>
          <a:p>
            <a:pPr algn="l">
              <a:lnSpc>
                <a:spcPct val="90000"/>
              </a:lnSpc>
            </a:pPr>
            <a:r>
              <a:rPr lang="en-US" sz="2400" dirty="0" smtClean="0"/>
              <a:t>Demo: Take </a:t>
            </a:r>
            <a:r>
              <a:rPr lang="en-US" sz="2400" dirty="0"/>
              <a:t>two pictures, swap the phase transforms, compute the inverse - what does the result look like?</a:t>
            </a:r>
            <a:br>
              <a:rPr lang="en-US" sz="2400" dirty="0"/>
            </a:br>
            <a:endParaRPr lang="en-US" sz="2400" dirty="0"/>
          </a:p>
        </p:txBody>
      </p:sp>
    </p:spTree>
    <p:extLst>
      <p:ext uri="{BB962C8B-B14F-4D97-AF65-F5344CB8AC3E}">
        <p14:creationId xmlns:p14="http://schemas.microsoft.com/office/powerpoint/2010/main" val="66013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r>
              <a:rPr lang="en-US"/>
              <a:t>Let’s take a p</a:t>
            </a:r>
            <a:r>
              <a:rPr lang="en-GB">
                <a:sym typeface="Wingdings" charset="0"/>
              </a:rPr>
              <a:t>h</a:t>
            </a:r>
            <a:r>
              <a:rPr lang="en-US"/>
              <a:t>oto</a:t>
            </a:r>
          </a:p>
        </p:txBody>
      </p:sp>
      <p:pic>
        <p:nvPicPr>
          <p:cNvPr id="267274" name="Picture 10" descr="stata_blur"/>
          <p:cNvPicPr>
            <a:picLocks noChangeAspect="1" noChangeArrowheads="1"/>
          </p:cNvPicPr>
          <p:nvPr/>
        </p:nvPicPr>
        <p:blipFill>
          <a:blip r:embed="rId4">
            <a:extLst>
              <a:ext uri="{28A0092B-C50C-407E-A947-70E740481C1C}">
                <a14:useLocalDpi xmlns:a14="http://schemas.microsoft.com/office/drawing/2010/main" val="0"/>
              </a:ext>
            </a:extLst>
          </a:blip>
          <a:srcRect l="2849" t="13071" r="20229" b="2490"/>
          <a:stretch>
            <a:fillRect/>
          </a:stretch>
        </p:blipFill>
        <p:spPr bwMode="auto">
          <a:xfrm>
            <a:off x="4000500" y="2576513"/>
            <a:ext cx="5143500" cy="3876675"/>
          </a:xfrm>
          <a:prstGeom prst="rect">
            <a:avLst/>
          </a:prstGeom>
          <a:noFill/>
          <a:extLst>
            <a:ext uri="{909E8E84-426E-40dd-AFC4-6F175D3DCCD1}">
              <a14:hiddenFill xmlns:a14="http://schemas.microsoft.com/office/drawing/2010/main">
                <a:solidFill>
                  <a:srgbClr val="FFFFFF"/>
                </a:solidFill>
              </a14:hiddenFill>
            </a:ext>
          </a:extLst>
        </p:spPr>
      </p:pic>
      <p:pic>
        <p:nvPicPr>
          <p:cNvPr id="267275" name="fast.wmv">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206375" y="1570038"/>
            <a:ext cx="3657600" cy="4876800"/>
          </a:xfrm>
        </p:spPr>
      </p:pic>
      <p:sp>
        <p:nvSpPr>
          <p:cNvPr id="267277" name="Text Box 13"/>
          <p:cNvSpPr txBox="1">
            <a:spLocks noChangeArrowheads="1"/>
          </p:cNvSpPr>
          <p:nvPr/>
        </p:nvSpPr>
        <p:spPr bwMode="auto">
          <a:xfrm>
            <a:off x="5608638" y="2012950"/>
            <a:ext cx="21082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700" b="0">
                <a:solidFill>
                  <a:schemeClr val="bg1"/>
                </a:solidFill>
              </a:rPr>
              <a:t>Blurry result</a:t>
            </a:r>
          </a:p>
        </p:txBody>
      </p:sp>
      <p:sp>
        <p:nvSpPr>
          <p:cNvPr id="267278" name="Line 20"/>
          <p:cNvSpPr>
            <a:spLocks/>
          </p:cNvSpPr>
          <p:nvPr/>
        </p:nvSpPr>
        <p:spPr bwMode="auto">
          <a:xfrm>
            <a:off x="307975" y="1260475"/>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475314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
                                      <p:cBhvr>
                                        <p:cTn id="6" dur="12132" fill="hold"/>
                                        <p:tgtEl>
                                          <p:spTgt spid="267275"/>
                                        </p:tgtEl>
                                      </p:cBhvr>
                                    </p:cmd>
                                  </p:childTnLst>
                                </p:cTn>
                              </p:par>
                            </p:childTnLst>
                          </p:cTn>
                        </p:par>
                        <p:par>
                          <p:cTn id="7" fill="hold" nodeType="afterGroup">
                            <p:stCondLst>
                              <p:cond delay="12132"/>
                            </p:stCondLst>
                            <p:childTnLst>
                              <p:par>
                                <p:cTn id="8" presetID="1" presetClass="entr" presetSubtype="0" fill="hold" nodeType="afterEffect">
                                  <p:stCondLst>
                                    <p:cond delay="0"/>
                                  </p:stCondLst>
                                  <p:childTnLst>
                                    <p:set>
                                      <p:cBhvr>
                                        <p:cTn id="9" dur="1" fill="hold">
                                          <p:stCondLst>
                                            <p:cond delay="0"/>
                                          </p:stCondLst>
                                        </p:cTn>
                                        <p:tgtEl>
                                          <p:spTgt spid="26727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67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267275"/>
                </p:tgtEl>
              </p:cMediaNode>
            </p:video>
          </p:childTnLst>
        </p:cTn>
      </p:par>
    </p:tnLst>
    <p:bldLst>
      <p:bldP spid="26727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a:t>Slow-motion replay</a:t>
            </a:r>
          </a:p>
        </p:txBody>
      </p:sp>
      <p:pic>
        <p:nvPicPr>
          <p:cNvPr id="268297" name="before_move-1.wmv">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238125" y="1538288"/>
            <a:ext cx="3657600" cy="4876800"/>
          </a:xfrm>
        </p:spPr>
      </p:pic>
      <p:sp>
        <p:nvSpPr>
          <p:cNvPr id="268299" name="Line 20"/>
          <p:cNvSpPr>
            <a:spLocks/>
          </p:cNvSpPr>
          <p:nvPr/>
        </p:nvSpPr>
        <p:spPr bwMode="auto">
          <a:xfrm>
            <a:off x="307975" y="1260475"/>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059514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4)">
                                      <p:cBhvr>
                                        <p:cTn id="6" dur="12666" fill="hold"/>
                                        <p:tgtEl>
                                          <p:spTgt spid="2682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68297"/>
                </p:tgtEl>
              </p:cMediaNode>
            </p:video>
            <p:seq concurrent="1" nextAc="seek">
              <p:cTn id="8" restart="whenNotActive" fill="hold" evtFilter="cancelBubble" nodeType="interactiveSeq">
                <p:stCondLst>
                  <p:cond evt="onClick" delay="0">
                    <p:tgtEl>
                      <p:spTgt spid="26829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68297"/>
                                        </p:tgtEl>
                                      </p:cBhvr>
                                    </p:cmd>
                                  </p:childTnLst>
                                </p:cTn>
                              </p:par>
                            </p:childTnLst>
                          </p:cTn>
                        </p:par>
                      </p:childTnLst>
                    </p:cTn>
                  </p:par>
                </p:childTnLst>
              </p:cTn>
              <p:nextCondLst>
                <p:cond evt="onClick" delay="0">
                  <p:tgtEl>
                    <p:spTgt spid="268297"/>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r>
              <a:rPr lang="en-US"/>
              <a:t>Slow-motion replay</a:t>
            </a:r>
          </a:p>
        </p:txBody>
      </p:sp>
      <p:pic>
        <p:nvPicPr>
          <p:cNvPr id="271374" name="move_zoom_after.wmv">
            <a:hlinkClick r:id="" action="ppaction://media"/>
          </p:cNvPr>
          <p:cNvPicPr>
            <a:picLocks noGrp="1" noRot="1" noChangeAspect="1" noChangeArrowheads="1"/>
          </p:cNvPicPr>
          <p:nvPr>
            <p:ph sz="half" idx="1"/>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a:xfrm>
            <a:off x="541338" y="1538288"/>
            <a:ext cx="3657600" cy="4876800"/>
          </a:xfrm>
        </p:spPr>
      </p:pic>
      <p:pic>
        <p:nvPicPr>
          <p:cNvPr id="271376" name="traj2.avi">
            <a:hlinkClick r:id="" action="ppaction://media"/>
          </p:cNvPr>
          <p:cNvPicPr>
            <a:picLocks noGrp="1" noRot="1" noChangeAspect="1" noChangeArrowheads="1"/>
          </p:cNvPicPr>
          <p:nvPr>
            <p:ph sz="half" idx="2"/>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a:xfrm>
            <a:off x="5308600" y="2722563"/>
            <a:ext cx="2566988" cy="2566987"/>
          </a:xfrm>
        </p:spPr>
      </p:pic>
      <p:sp>
        <p:nvSpPr>
          <p:cNvPr id="271366" name="Rectangle 6"/>
          <p:cNvSpPr>
            <a:spLocks noChangeArrowheads="1"/>
          </p:cNvSpPr>
          <p:nvPr/>
        </p:nvSpPr>
        <p:spPr bwMode="auto">
          <a:xfrm>
            <a:off x="7867650" y="2727325"/>
            <a:ext cx="57150" cy="2509838"/>
          </a:xfrm>
          <a:prstGeom prst="rect">
            <a:avLst/>
          </a:prstGeom>
          <a:solidFill>
            <a:srgbClr val="00CCFF"/>
          </a:soli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1379" name="Rectangle 19"/>
          <p:cNvSpPr>
            <a:spLocks noChangeArrowheads="1"/>
          </p:cNvSpPr>
          <p:nvPr/>
        </p:nvSpPr>
        <p:spPr bwMode="auto">
          <a:xfrm>
            <a:off x="7791450" y="2714625"/>
            <a:ext cx="96838" cy="2571750"/>
          </a:xfrm>
          <a:prstGeom prst="rect">
            <a:avLst/>
          </a:prstGeom>
          <a:solidFill>
            <a:srgbClr val="000000"/>
          </a:soli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1380" name="Rectangle 20"/>
          <p:cNvSpPr>
            <a:spLocks noChangeArrowheads="1"/>
          </p:cNvSpPr>
          <p:nvPr/>
        </p:nvSpPr>
        <p:spPr bwMode="auto">
          <a:xfrm>
            <a:off x="7818438" y="5237163"/>
            <a:ext cx="127000" cy="88900"/>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1381" name="Rectangle 21"/>
          <p:cNvSpPr>
            <a:spLocks noChangeArrowheads="1"/>
          </p:cNvSpPr>
          <p:nvPr/>
        </p:nvSpPr>
        <p:spPr bwMode="auto">
          <a:xfrm rot="-5400000">
            <a:off x="6453188" y="3875088"/>
            <a:ext cx="152400" cy="26670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1367" name="Rectangle 7"/>
          <p:cNvSpPr>
            <a:spLocks noChangeArrowheads="1"/>
          </p:cNvSpPr>
          <p:nvPr/>
        </p:nvSpPr>
        <p:spPr bwMode="auto">
          <a:xfrm rot="-5400000">
            <a:off x="6591300" y="1438275"/>
            <a:ext cx="55563" cy="2519363"/>
          </a:xfrm>
          <a:prstGeom prst="rect">
            <a:avLst/>
          </a:prstGeom>
          <a:solidFill>
            <a:srgbClr val="DDDDDD"/>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1382" name="Line 20"/>
          <p:cNvSpPr>
            <a:spLocks/>
          </p:cNvSpPr>
          <p:nvPr/>
        </p:nvSpPr>
        <p:spPr bwMode="auto">
          <a:xfrm>
            <a:off x="307975" y="1260475"/>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71383" name="Text Box 23"/>
          <p:cNvSpPr txBox="1">
            <a:spLocks noChangeArrowheads="1"/>
          </p:cNvSpPr>
          <p:nvPr/>
        </p:nvSpPr>
        <p:spPr bwMode="auto">
          <a:xfrm>
            <a:off x="5262563" y="5532438"/>
            <a:ext cx="2641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2400">
                <a:solidFill>
                  <a:schemeClr val="bg1"/>
                </a:solidFill>
              </a:rPr>
              <a:t>Motion of camera</a:t>
            </a:r>
          </a:p>
        </p:txBody>
      </p:sp>
    </p:spTree>
    <p:extLst>
      <p:ext uri="{BB962C8B-B14F-4D97-AF65-F5344CB8AC3E}">
        <p14:creationId xmlns:p14="http://schemas.microsoft.com/office/powerpoint/2010/main" val="1266983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0765" fill="hold"/>
                                        <p:tgtEl>
                                          <p:spTgt spid="271374"/>
                                        </p:tgtEl>
                                      </p:cBhvr>
                                    </p:cmd>
                                  </p:childTnLst>
                                </p:cTn>
                              </p:par>
                              <p:par>
                                <p:cTn id="7" presetID="1" presetClass="mediacall" presetSubtype="0" fill="hold" nodeType="withEffect">
                                  <p:stCondLst>
                                    <p:cond delay="2700"/>
                                  </p:stCondLst>
                                  <p:childTnLst>
                                    <p:cmd type="call" cmd="playFrom(0.0)">
                                      <p:cBhvr>
                                        <p:cTn id="8" dur="22567" fill="hold"/>
                                        <p:tgtEl>
                                          <p:spTgt spid="271376"/>
                                        </p:tgtEl>
                                      </p:cBhvr>
                                    </p:cmd>
                                  </p:childTnLst>
                                </p:cTn>
                              </p:par>
                              <p:par>
                                <p:cTn id="9" presetID="1" presetClass="entr" presetSubtype="0" fill="hold" grpId="0" nodeType="withEffect">
                                  <p:stCondLst>
                                    <p:cond delay="2700"/>
                                  </p:stCondLst>
                                  <p:childTnLst>
                                    <p:set>
                                      <p:cBhvr>
                                        <p:cTn id="10" dur="1" fill="hold">
                                          <p:stCondLst>
                                            <p:cond delay="0"/>
                                          </p:stCondLst>
                                        </p:cTn>
                                        <p:tgtEl>
                                          <p:spTgt spid="271366"/>
                                        </p:tgtEl>
                                        <p:attrNameLst>
                                          <p:attrName>style.visibility</p:attrName>
                                        </p:attrNameLst>
                                      </p:cBhvr>
                                      <p:to>
                                        <p:strVal val="visible"/>
                                      </p:to>
                                    </p:set>
                                  </p:childTnLst>
                                </p:cTn>
                              </p:par>
                              <p:par>
                                <p:cTn id="11" presetID="1" presetClass="entr" presetSubtype="0" fill="hold" grpId="0" nodeType="withEffect">
                                  <p:stCondLst>
                                    <p:cond delay="2700"/>
                                  </p:stCondLst>
                                  <p:childTnLst>
                                    <p:set>
                                      <p:cBhvr>
                                        <p:cTn id="12" dur="1" fill="hold">
                                          <p:stCondLst>
                                            <p:cond delay="0"/>
                                          </p:stCondLst>
                                        </p:cTn>
                                        <p:tgtEl>
                                          <p:spTgt spid="271367"/>
                                        </p:tgtEl>
                                        <p:attrNameLst>
                                          <p:attrName>style.visibility</p:attrName>
                                        </p:attrNameLst>
                                      </p:cBhvr>
                                      <p:to>
                                        <p:strVal val="visible"/>
                                      </p:to>
                                    </p:set>
                                  </p:childTnLst>
                                </p:cTn>
                              </p:par>
                              <p:par>
                                <p:cTn id="13" presetID="1" presetClass="exit" presetSubtype="0" fill="hold" grpId="0" nodeType="withEffect">
                                  <p:stCondLst>
                                    <p:cond delay="2700"/>
                                  </p:stCondLst>
                                  <p:childTnLst>
                                    <p:set>
                                      <p:cBhvr>
                                        <p:cTn id="14" dur="1" fill="hold">
                                          <p:stCondLst>
                                            <p:cond delay="0"/>
                                          </p:stCondLst>
                                        </p:cTn>
                                        <p:tgtEl>
                                          <p:spTgt spid="271379"/>
                                        </p:tgtEl>
                                        <p:attrNameLst>
                                          <p:attrName>style.visibility</p:attrName>
                                        </p:attrNameLst>
                                      </p:cBhvr>
                                      <p:to>
                                        <p:strVal val="hidden"/>
                                      </p:to>
                                    </p:set>
                                  </p:childTnLst>
                                </p:cTn>
                              </p:par>
                              <p:par>
                                <p:cTn id="15" presetID="1" presetClass="entr" presetSubtype="0" fill="hold" grpId="0" nodeType="withEffect">
                                  <p:stCondLst>
                                    <p:cond delay="2700"/>
                                  </p:stCondLst>
                                  <p:childTnLst>
                                    <p:set>
                                      <p:cBhvr>
                                        <p:cTn id="16" dur="1" fill="hold">
                                          <p:stCondLst>
                                            <p:cond delay="0"/>
                                          </p:stCondLst>
                                        </p:cTn>
                                        <p:tgtEl>
                                          <p:spTgt spid="271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271374"/>
                </p:tgtEl>
              </p:cMediaNode>
            </p:video>
            <p:seq concurrent="1" nextAc="seek">
              <p:cTn id="18" restart="whenNotActive" fill="hold" evtFilter="cancelBubble" nodeType="interactiveSeq">
                <p:stCondLst>
                  <p:cond evt="onClick" delay="0">
                    <p:tgtEl>
                      <p:spTgt spid="271374"/>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271374"/>
                                        </p:tgtEl>
                                      </p:cBhvr>
                                    </p:cmd>
                                  </p:childTnLst>
                                </p:cTn>
                              </p:par>
                            </p:childTnLst>
                          </p:cTn>
                        </p:par>
                      </p:childTnLst>
                    </p:cTn>
                  </p:par>
                </p:childTnLst>
              </p:cTn>
              <p:nextCondLst>
                <p:cond evt="onClick" delay="0">
                  <p:tgtEl>
                    <p:spTgt spid="271374"/>
                  </p:tgtEl>
                </p:cond>
              </p:nextCondLst>
            </p:seq>
            <p:video>
              <p:cMediaNode>
                <p:cTn id="23" fill="hold" display="0">
                  <p:stCondLst>
                    <p:cond delay="indefinite"/>
                  </p:stCondLst>
                  <p:endCondLst>
                    <p:cond evt="onNext" delay="0">
                      <p:tgtEl>
                        <p:sldTgt/>
                      </p:tgtEl>
                    </p:cond>
                    <p:cond evt="onPrev" delay="0">
                      <p:tgtEl>
                        <p:sldTgt/>
                      </p:tgtEl>
                    </p:cond>
                  </p:endCondLst>
                </p:cTn>
                <p:tgtEl>
                  <p:spTgt spid="271376"/>
                </p:tgtEl>
              </p:cMediaNode>
            </p:video>
            <p:seq concurrent="1" nextAc="seek">
              <p:cTn id="24" restart="whenNotActive" fill="hold" evtFilter="cancelBubble" nodeType="interactiveSeq">
                <p:stCondLst>
                  <p:cond evt="onClick" delay="0">
                    <p:tgtEl>
                      <p:spTgt spid="271376"/>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2" presetClass="mediacall" presetSubtype="0" fill="hold" nodeType="clickEffect">
                                  <p:stCondLst>
                                    <p:cond delay="0"/>
                                  </p:stCondLst>
                                  <p:childTnLst>
                                    <p:cmd type="call" cmd="togglePause">
                                      <p:cBhvr>
                                        <p:cTn id="28" dur="1" fill="hold"/>
                                        <p:tgtEl>
                                          <p:spTgt spid="271376"/>
                                        </p:tgtEl>
                                      </p:cBhvr>
                                    </p:cmd>
                                  </p:childTnLst>
                                </p:cTn>
                              </p:par>
                            </p:childTnLst>
                          </p:cTn>
                        </p:par>
                      </p:childTnLst>
                    </p:cTn>
                  </p:par>
                </p:childTnLst>
              </p:cTn>
              <p:nextCondLst>
                <p:cond evt="onClick" delay="0">
                  <p:tgtEl>
                    <p:spTgt spid="271376"/>
                  </p:tgtEl>
                </p:cond>
              </p:nextCondLst>
            </p:seq>
          </p:childTnLst>
        </p:cTn>
      </p:par>
    </p:tnLst>
    <p:bldLst>
      <p:bldP spid="271366" grpId="0" animBg="1"/>
      <p:bldP spid="271379" grpId="0" animBg="1"/>
      <p:bldP spid="271367" grpId="0" animBg="1"/>
      <p:bldP spid="27138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r>
              <a:rPr lang="en-US"/>
              <a:t>Image formation process</a:t>
            </a:r>
          </a:p>
        </p:txBody>
      </p:sp>
      <p:pic>
        <p:nvPicPr>
          <p:cNvPr id="269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0" y="2519363"/>
            <a:ext cx="1295400" cy="128905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69317" name="Picture 5"/>
          <p:cNvPicPr>
            <a:picLocks noChangeAspect="1" noChangeArrowheads="1"/>
          </p:cNvPicPr>
          <p:nvPr/>
        </p:nvPicPr>
        <p:blipFill>
          <a:blip r:embed="rId4">
            <a:extLst>
              <a:ext uri="{28A0092B-C50C-407E-A947-70E740481C1C}">
                <a14:useLocalDpi xmlns:a14="http://schemas.microsoft.com/office/drawing/2010/main" val="0"/>
              </a:ext>
            </a:extLst>
          </a:blip>
          <a:srcRect l="2803" t="12834" r="19760" b="2528"/>
          <a:stretch>
            <a:fillRect/>
          </a:stretch>
        </p:blipFill>
        <p:spPr bwMode="auto">
          <a:xfrm>
            <a:off x="3962400" y="1752600"/>
            <a:ext cx="3429000" cy="2573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9318" name="Picture 6" descr="stata_blur"/>
          <p:cNvPicPr>
            <a:picLocks noChangeAspect="1" noChangeArrowheads="1"/>
          </p:cNvPicPr>
          <p:nvPr/>
        </p:nvPicPr>
        <p:blipFill>
          <a:blip r:embed="rId5">
            <a:extLst>
              <a:ext uri="{28A0092B-C50C-407E-A947-70E740481C1C}">
                <a14:useLocalDpi xmlns:a14="http://schemas.microsoft.com/office/drawing/2010/main" val="0"/>
              </a:ext>
            </a:extLst>
          </a:blip>
          <a:srcRect l="2849" t="13071" r="20229" b="2490"/>
          <a:stretch>
            <a:fillRect/>
          </a:stretch>
        </p:blipFill>
        <p:spPr bwMode="auto">
          <a:xfrm>
            <a:off x="0" y="1765300"/>
            <a:ext cx="3419475" cy="2578100"/>
          </a:xfrm>
          <a:prstGeom prst="rect">
            <a:avLst/>
          </a:prstGeom>
          <a:noFill/>
          <a:extLst>
            <a:ext uri="{909E8E84-426E-40dd-AFC4-6F175D3DCCD1}">
              <a14:hiddenFill xmlns:a14="http://schemas.microsoft.com/office/drawing/2010/main">
                <a:solidFill>
                  <a:srgbClr val="FFFFFF"/>
                </a:solidFill>
              </a14:hiddenFill>
            </a:ext>
          </a:extLst>
        </p:spPr>
      </p:pic>
      <p:sp>
        <p:nvSpPr>
          <p:cNvPr id="269319" name="Text Box 7"/>
          <p:cNvSpPr txBox="1">
            <a:spLocks noChangeArrowheads="1"/>
          </p:cNvSpPr>
          <p:nvPr/>
        </p:nvSpPr>
        <p:spPr bwMode="auto">
          <a:xfrm>
            <a:off x="3489325" y="2786063"/>
            <a:ext cx="450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solidFill>
                  <a:schemeClr val="bg1"/>
                </a:solidFill>
                <a:latin typeface="Arial" charset="0"/>
              </a:rPr>
              <a:t>=</a:t>
            </a:r>
          </a:p>
        </p:txBody>
      </p:sp>
      <p:sp>
        <p:nvSpPr>
          <p:cNvPr id="269320" name="Text Box 8"/>
          <p:cNvSpPr txBox="1">
            <a:spLocks noChangeArrowheads="1"/>
          </p:cNvSpPr>
          <p:nvPr/>
        </p:nvSpPr>
        <p:spPr bwMode="auto">
          <a:xfrm>
            <a:off x="7312025" y="2779713"/>
            <a:ext cx="5349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solidFill>
                  <a:schemeClr val="bg1"/>
                </a:solidFill>
                <a:latin typeface="Arial" charset="0"/>
                <a:sym typeface="Symbol" charset="0"/>
              </a:rPr>
              <a:t></a:t>
            </a:r>
          </a:p>
        </p:txBody>
      </p:sp>
      <p:sp>
        <p:nvSpPr>
          <p:cNvPr id="269321" name="Text Box 9"/>
          <p:cNvSpPr txBox="1">
            <a:spLocks noChangeArrowheads="1"/>
          </p:cNvSpPr>
          <p:nvPr/>
        </p:nvSpPr>
        <p:spPr bwMode="auto">
          <a:xfrm>
            <a:off x="715963" y="4349750"/>
            <a:ext cx="200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bg1"/>
                </a:solidFill>
              </a:rPr>
              <a:t>Blurry image</a:t>
            </a:r>
          </a:p>
        </p:txBody>
      </p:sp>
      <p:sp>
        <p:nvSpPr>
          <p:cNvPr id="269322" name="Text Box 10"/>
          <p:cNvSpPr txBox="1">
            <a:spLocks noChangeArrowheads="1"/>
          </p:cNvSpPr>
          <p:nvPr/>
        </p:nvSpPr>
        <p:spPr bwMode="auto">
          <a:xfrm>
            <a:off x="4778375" y="4364038"/>
            <a:ext cx="1936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bg1"/>
                </a:solidFill>
              </a:rPr>
              <a:t>Sharp image</a:t>
            </a:r>
          </a:p>
        </p:txBody>
      </p:sp>
      <p:sp>
        <p:nvSpPr>
          <p:cNvPr id="269323" name="Text Box 11"/>
          <p:cNvSpPr txBox="1">
            <a:spLocks noChangeArrowheads="1"/>
          </p:cNvSpPr>
          <p:nvPr/>
        </p:nvSpPr>
        <p:spPr bwMode="auto">
          <a:xfrm>
            <a:off x="7939088" y="3787775"/>
            <a:ext cx="10810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400">
                <a:solidFill>
                  <a:schemeClr val="bg1"/>
                </a:solidFill>
              </a:rPr>
              <a:t>Blur </a:t>
            </a:r>
            <a:br>
              <a:rPr lang="en-US" sz="2400">
                <a:solidFill>
                  <a:schemeClr val="bg1"/>
                </a:solidFill>
              </a:rPr>
            </a:br>
            <a:r>
              <a:rPr lang="en-US" sz="2400">
                <a:solidFill>
                  <a:schemeClr val="bg1"/>
                </a:solidFill>
              </a:rPr>
              <a:t>kernel</a:t>
            </a:r>
          </a:p>
        </p:txBody>
      </p:sp>
      <p:sp>
        <p:nvSpPr>
          <p:cNvPr id="269324" name="Line 20"/>
          <p:cNvSpPr>
            <a:spLocks/>
          </p:cNvSpPr>
          <p:nvPr/>
        </p:nvSpPr>
        <p:spPr bwMode="auto">
          <a:xfrm>
            <a:off x="307975" y="1260475"/>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69325" name="AutoShape 13"/>
          <p:cNvSpPr>
            <a:spLocks/>
          </p:cNvSpPr>
          <p:nvPr/>
        </p:nvSpPr>
        <p:spPr bwMode="auto">
          <a:xfrm rot="-5400000">
            <a:off x="1467644" y="3975894"/>
            <a:ext cx="422275" cy="1989137"/>
          </a:xfrm>
          <a:prstGeom prst="leftBrace">
            <a:avLst>
              <a:gd name="adj1" fmla="val 39254"/>
              <a:gd name="adj2" fmla="val 50000"/>
            </a:avLst>
          </a:prstGeom>
          <a:noFill/>
          <a:ln w="19050">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9326" name="AutoShape 14"/>
          <p:cNvSpPr>
            <a:spLocks/>
          </p:cNvSpPr>
          <p:nvPr/>
        </p:nvSpPr>
        <p:spPr bwMode="auto">
          <a:xfrm rot="-5400000">
            <a:off x="5520531" y="3956844"/>
            <a:ext cx="422275" cy="1989138"/>
          </a:xfrm>
          <a:prstGeom prst="leftBrace">
            <a:avLst>
              <a:gd name="adj1" fmla="val 39254"/>
              <a:gd name="adj2" fmla="val 50000"/>
            </a:avLst>
          </a:prstGeom>
          <a:noFill/>
          <a:ln w="19050">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9327" name="Text Box 15"/>
          <p:cNvSpPr txBox="1">
            <a:spLocks noChangeArrowheads="1"/>
          </p:cNvSpPr>
          <p:nvPr/>
        </p:nvSpPr>
        <p:spPr bwMode="auto">
          <a:xfrm>
            <a:off x="450850" y="5348288"/>
            <a:ext cx="2759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bg1"/>
                </a:solidFill>
              </a:rPr>
              <a:t>Input to algorithm</a:t>
            </a:r>
          </a:p>
        </p:txBody>
      </p:sp>
      <p:sp>
        <p:nvSpPr>
          <p:cNvPr id="269328" name="Text Box 16"/>
          <p:cNvSpPr txBox="1">
            <a:spLocks noChangeArrowheads="1"/>
          </p:cNvSpPr>
          <p:nvPr/>
        </p:nvSpPr>
        <p:spPr bwMode="auto">
          <a:xfrm>
            <a:off x="4632325" y="5375275"/>
            <a:ext cx="2290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solidFill>
                  <a:schemeClr val="bg1"/>
                </a:solidFill>
              </a:rPr>
              <a:t>Desired output</a:t>
            </a:r>
          </a:p>
        </p:txBody>
      </p:sp>
      <p:sp>
        <p:nvSpPr>
          <p:cNvPr id="269330" name="Line 18"/>
          <p:cNvSpPr>
            <a:spLocks noChangeShapeType="1"/>
          </p:cNvSpPr>
          <p:nvPr/>
        </p:nvSpPr>
        <p:spPr bwMode="auto">
          <a:xfrm flipH="1" flipV="1">
            <a:off x="7589838" y="3394075"/>
            <a:ext cx="11112" cy="2481263"/>
          </a:xfrm>
          <a:prstGeom prst="line">
            <a:avLst/>
          </a:prstGeom>
          <a:noFill/>
          <a:ln w="25400">
            <a:solidFill>
              <a:schemeClr val="bg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9332" name="Text Box 20"/>
          <p:cNvSpPr txBox="1">
            <a:spLocks noChangeArrowheads="1"/>
          </p:cNvSpPr>
          <p:nvPr/>
        </p:nvSpPr>
        <p:spPr bwMode="auto">
          <a:xfrm>
            <a:off x="6627813" y="5846763"/>
            <a:ext cx="19462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400">
                <a:solidFill>
                  <a:schemeClr val="bg1"/>
                </a:solidFill>
              </a:rPr>
              <a:t>Convolution</a:t>
            </a:r>
            <a:br>
              <a:rPr lang="en-US" sz="2400">
                <a:solidFill>
                  <a:schemeClr val="bg1"/>
                </a:solidFill>
              </a:rPr>
            </a:br>
            <a:r>
              <a:rPr lang="en-US" sz="2400">
                <a:solidFill>
                  <a:schemeClr val="bg1"/>
                </a:solidFill>
              </a:rPr>
              <a:t>operator</a:t>
            </a:r>
          </a:p>
        </p:txBody>
      </p:sp>
      <p:sp>
        <p:nvSpPr>
          <p:cNvPr id="269333" name="Rectangle 21"/>
          <p:cNvSpPr>
            <a:spLocks noChangeArrowheads="1"/>
          </p:cNvSpPr>
          <p:nvPr/>
        </p:nvSpPr>
        <p:spPr bwMode="auto">
          <a:xfrm>
            <a:off x="417513" y="6051550"/>
            <a:ext cx="46656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GB" sz="2800" b="0">
                <a:solidFill>
                  <a:srgbClr val="FF9900"/>
                </a:solidFill>
              </a:rPr>
              <a:t>Model is approximation</a:t>
            </a:r>
            <a:endParaRPr lang="en-GB" sz="2000" b="0">
              <a:solidFill>
                <a:srgbClr val="FF9900"/>
              </a:solidFill>
            </a:endParaRPr>
          </a:p>
          <a:p>
            <a:pPr marL="342900" indent="-342900">
              <a:spcBef>
                <a:spcPct val="20000"/>
              </a:spcBef>
            </a:pPr>
            <a:endParaRPr lang="en-US" sz="2800" b="0">
              <a:solidFill>
                <a:srgbClr val="FF9900"/>
              </a:solidFill>
            </a:endParaRPr>
          </a:p>
        </p:txBody>
      </p:sp>
    </p:spTree>
    <p:extLst>
      <p:ext uri="{BB962C8B-B14F-4D97-AF65-F5344CB8AC3E}">
        <p14:creationId xmlns:p14="http://schemas.microsoft.com/office/powerpoint/2010/main" val="3904928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3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932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93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93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93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933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9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25" grpId="0" animBg="1"/>
      <p:bldP spid="269326" grpId="0" animBg="1"/>
      <p:bldP spid="269327" grpId="0"/>
      <p:bldP spid="269328" grpId="0"/>
      <p:bldP spid="269330" grpId="0" animBg="1"/>
      <p:bldP spid="269333"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lstStyle/>
          <a:p>
            <a:r>
              <a:rPr lang="en-US"/>
              <a:t>Why is this hard?</a:t>
            </a:r>
          </a:p>
        </p:txBody>
      </p:sp>
      <p:sp>
        <p:nvSpPr>
          <p:cNvPr id="290827" name="Line 20"/>
          <p:cNvSpPr>
            <a:spLocks/>
          </p:cNvSpPr>
          <p:nvPr/>
        </p:nvSpPr>
        <p:spPr bwMode="auto">
          <a:xfrm>
            <a:off x="307975" y="1260475"/>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90828" name="Rectangle 12"/>
          <p:cNvSpPr>
            <a:spLocks noChangeArrowheads="1"/>
          </p:cNvSpPr>
          <p:nvPr/>
        </p:nvSpPr>
        <p:spPr bwMode="auto">
          <a:xfrm>
            <a:off x="293688" y="1354138"/>
            <a:ext cx="841533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GB" sz="2800" b="0">
                <a:solidFill>
                  <a:schemeClr val="bg1"/>
                </a:solidFill>
              </a:rPr>
              <a:t>Simple analogy:</a:t>
            </a:r>
          </a:p>
          <a:p>
            <a:pPr marL="342900" indent="-342900">
              <a:spcBef>
                <a:spcPct val="20000"/>
              </a:spcBef>
            </a:pPr>
            <a:r>
              <a:rPr lang="en-GB" sz="2800" b="0">
                <a:solidFill>
                  <a:schemeClr val="bg1"/>
                </a:solidFill>
              </a:rPr>
              <a:t>		11 is the product of two numbers.</a:t>
            </a:r>
          </a:p>
          <a:p>
            <a:pPr marL="342900" indent="-342900">
              <a:spcBef>
                <a:spcPct val="20000"/>
              </a:spcBef>
            </a:pPr>
            <a:r>
              <a:rPr lang="en-GB" sz="2800" b="0">
                <a:solidFill>
                  <a:schemeClr val="bg1"/>
                </a:solidFill>
              </a:rPr>
              <a:t>		What are they?</a:t>
            </a:r>
          </a:p>
          <a:p>
            <a:pPr marL="342900" indent="-342900">
              <a:spcBef>
                <a:spcPct val="20000"/>
              </a:spcBef>
            </a:pPr>
            <a:endParaRPr lang="en-US" sz="2800" b="0">
              <a:solidFill>
                <a:schemeClr val="bg1"/>
              </a:solidFill>
            </a:endParaRPr>
          </a:p>
        </p:txBody>
      </p:sp>
      <p:sp>
        <p:nvSpPr>
          <p:cNvPr id="290829" name="Rectangle 13"/>
          <p:cNvSpPr>
            <a:spLocks noChangeArrowheads="1"/>
          </p:cNvSpPr>
          <p:nvPr/>
        </p:nvSpPr>
        <p:spPr bwMode="auto">
          <a:xfrm>
            <a:off x="238125" y="3170238"/>
            <a:ext cx="8555038"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GB" sz="2800" b="0">
                <a:solidFill>
                  <a:schemeClr val="bg1"/>
                </a:solidFill>
              </a:rPr>
              <a:t>No unique solution: </a:t>
            </a:r>
          </a:p>
          <a:p>
            <a:pPr marL="342900" indent="-342900">
              <a:spcBef>
                <a:spcPct val="20000"/>
              </a:spcBef>
            </a:pPr>
            <a:r>
              <a:rPr lang="en-GB" sz="2800" b="0">
                <a:solidFill>
                  <a:schemeClr val="bg1"/>
                </a:solidFill>
              </a:rPr>
              <a:t>		11 = 1 x 11</a:t>
            </a:r>
          </a:p>
          <a:p>
            <a:pPr marL="342900" indent="-342900">
              <a:spcBef>
                <a:spcPct val="20000"/>
              </a:spcBef>
            </a:pPr>
            <a:r>
              <a:rPr lang="en-GB" sz="2800" b="0">
                <a:solidFill>
                  <a:schemeClr val="bg1"/>
                </a:solidFill>
              </a:rPr>
              <a:t>		11 = 2 x 5.5</a:t>
            </a:r>
          </a:p>
          <a:p>
            <a:pPr marL="342900" indent="-342900">
              <a:spcBef>
                <a:spcPct val="20000"/>
              </a:spcBef>
            </a:pPr>
            <a:r>
              <a:rPr lang="en-GB" sz="2800" b="0">
                <a:solidFill>
                  <a:schemeClr val="bg1"/>
                </a:solidFill>
              </a:rPr>
              <a:t>		11 = 3 x 3.667 </a:t>
            </a:r>
            <a:br>
              <a:rPr lang="en-GB" sz="2800" b="0">
                <a:solidFill>
                  <a:schemeClr val="bg1"/>
                </a:solidFill>
              </a:rPr>
            </a:br>
            <a:r>
              <a:rPr lang="en-GB" sz="2800" b="0">
                <a:solidFill>
                  <a:schemeClr val="bg1"/>
                </a:solidFill>
              </a:rPr>
              <a:t>	etc…..</a:t>
            </a:r>
            <a:endParaRPr lang="en-US" sz="3600" b="0">
              <a:solidFill>
                <a:schemeClr val="bg1"/>
              </a:solidFill>
            </a:endParaRPr>
          </a:p>
        </p:txBody>
      </p:sp>
      <p:sp>
        <p:nvSpPr>
          <p:cNvPr id="290831" name="Rectangle 15"/>
          <p:cNvSpPr>
            <a:spLocks noChangeArrowheads="1"/>
          </p:cNvSpPr>
          <p:nvPr/>
        </p:nvSpPr>
        <p:spPr bwMode="auto">
          <a:xfrm>
            <a:off x="244475" y="5948363"/>
            <a:ext cx="8415338"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GB" sz="2800" b="0">
                <a:solidFill>
                  <a:srgbClr val="FF9900"/>
                </a:solidFill>
              </a:rPr>
              <a:t>Need more information !!!!</a:t>
            </a:r>
            <a:endParaRPr lang="en-US" sz="2800" b="0">
              <a:solidFill>
                <a:srgbClr val="FF9900"/>
              </a:solidFill>
            </a:endParaRPr>
          </a:p>
        </p:txBody>
      </p:sp>
    </p:spTree>
    <p:extLst>
      <p:ext uri="{BB962C8B-B14F-4D97-AF65-F5344CB8AC3E}">
        <p14:creationId xmlns:p14="http://schemas.microsoft.com/office/powerpoint/2010/main" val="37063180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8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08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9" grpId="0"/>
      <p:bldP spid="290831"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r>
              <a:rPr lang="en-US"/>
              <a:t>Multiple possible solutions</a:t>
            </a:r>
          </a:p>
        </p:txBody>
      </p:sp>
      <p:sp>
        <p:nvSpPr>
          <p:cNvPr id="334852" name="Line 20"/>
          <p:cNvSpPr>
            <a:spLocks/>
          </p:cNvSpPr>
          <p:nvPr/>
        </p:nvSpPr>
        <p:spPr bwMode="auto">
          <a:xfrm>
            <a:off x="307975" y="1204913"/>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pic>
        <p:nvPicPr>
          <p:cNvPr id="334856" name="Picture 8" descr="stata_blur"/>
          <p:cNvPicPr>
            <a:picLocks noChangeAspect="1" noChangeArrowheads="1"/>
          </p:cNvPicPr>
          <p:nvPr/>
        </p:nvPicPr>
        <p:blipFill>
          <a:blip r:embed="rId4">
            <a:extLst>
              <a:ext uri="{28A0092B-C50C-407E-A947-70E740481C1C}">
                <a14:useLocalDpi xmlns:a14="http://schemas.microsoft.com/office/drawing/2010/main" val="0"/>
              </a:ext>
            </a:extLst>
          </a:blip>
          <a:srcRect l="2849" t="13071" r="20229" b="2490"/>
          <a:stretch>
            <a:fillRect/>
          </a:stretch>
        </p:blipFill>
        <p:spPr bwMode="auto">
          <a:xfrm>
            <a:off x="100013" y="2805113"/>
            <a:ext cx="2219325" cy="1673225"/>
          </a:xfrm>
          <a:prstGeom prst="rect">
            <a:avLst/>
          </a:prstGeom>
          <a:noFill/>
          <a:extLst>
            <a:ext uri="{909E8E84-426E-40dd-AFC4-6F175D3DCCD1}">
              <a14:hiddenFill xmlns:a14="http://schemas.microsoft.com/office/drawing/2010/main">
                <a:solidFill>
                  <a:srgbClr val="FFFFFF"/>
                </a:solidFill>
              </a14:hiddenFill>
            </a:ext>
          </a:extLst>
        </p:spPr>
      </p:pic>
      <p:grpSp>
        <p:nvGrpSpPr>
          <p:cNvPr id="334878" name="Group 30"/>
          <p:cNvGrpSpPr>
            <a:grpSpLocks/>
          </p:cNvGrpSpPr>
          <p:nvPr/>
        </p:nvGrpSpPr>
        <p:grpSpPr bwMode="auto">
          <a:xfrm>
            <a:off x="3179763" y="5187950"/>
            <a:ext cx="4999037" cy="1670050"/>
            <a:chOff x="1990" y="2137"/>
            <a:chExt cx="3149" cy="1052"/>
          </a:xfrm>
        </p:grpSpPr>
        <p:pic>
          <p:nvPicPr>
            <p:cNvPr id="3348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3" y="2311"/>
              <a:ext cx="816" cy="81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34855" name="Picture 7"/>
            <p:cNvPicPr>
              <a:picLocks noChangeAspect="1" noChangeArrowheads="1"/>
            </p:cNvPicPr>
            <p:nvPr/>
          </p:nvPicPr>
          <p:blipFill>
            <a:blip r:embed="rId6">
              <a:extLst>
                <a:ext uri="{28A0092B-C50C-407E-A947-70E740481C1C}">
                  <a14:useLocalDpi xmlns:a14="http://schemas.microsoft.com/office/drawing/2010/main" val="0"/>
                </a:ext>
              </a:extLst>
            </a:blip>
            <a:srcRect l="2803" t="12834" r="19760" b="2528"/>
            <a:stretch>
              <a:fillRect/>
            </a:stretch>
          </p:blipFill>
          <p:spPr bwMode="auto">
            <a:xfrm>
              <a:off x="2504" y="2137"/>
              <a:ext cx="1401" cy="10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34857" name="Text Box 9"/>
            <p:cNvSpPr txBox="1">
              <a:spLocks noChangeArrowheads="1"/>
            </p:cNvSpPr>
            <p:nvPr/>
          </p:nvSpPr>
          <p:spPr bwMode="auto">
            <a:xfrm>
              <a:off x="1990" y="2443"/>
              <a:ext cx="28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solidFill>
                    <a:schemeClr val="bg1"/>
                  </a:solidFill>
                  <a:latin typeface="Arial" charset="0"/>
                </a:rPr>
                <a:t>=</a:t>
              </a:r>
            </a:p>
          </p:txBody>
        </p:sp>
        <p:sp>
          <p:nvSpPr>
            <p:cNvPr id="334858" name="Text Box 10"/>
            <p:cNvSpPr txBox="1">
              <a:spLocks noChangeArrowheads="1"/>
            </p:cNvSpPr>
            <p:nvPr/>
          </p:nvSpPr>
          <p:spPr bwMode="auto">
            <a:xfrm>
              <a:off x="3959" y="2469"/>
              <a:ext cx="33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solidFill>
                    <a:schemeClr val="bg1"/>
                  </a:solidFill>
                  <a:latin typeface="Arial" charset="0"/>
                  <a:sym typeface="Symbol" charset="0"/>
                </a:rPr>
                <a:t></a:t>
              </a:r>
            </a:p>
          </p:txBody>
        </p:sp>
      </p:grpSp>
      <p:sp>
        <p:nvSpPr>
          <p:cNvPr id="334859" name="Text Box 11"/>
          <p:cNvSpPr txBox="1">
            <a:spLocks noChangeArrowheads="1"/>
          </p:cNvSpPr>
          <p:nvPr/>
        </p:nvSpPr>
        <p:spPr bwMode="auto">
          <a:xfrm>
            <a:off x="296863" y="4475163"/>
            <a:ext cx="1549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1"/>
                </a:solidFill>
              </a:rPr>
              <a:t>Blurry image</a:t>
            </a:r>
          </a:p>
        </p:txBody>
      </p:sp>
      <p:sp>
        <p:nvSpPr>
          <p:cNvPr id="334860" name="Text Box 12"/>
          <p:cNvSpPr txBox="1">
            <a:spLocks noChangeArrowheads="1"/>
          </p:cNvSpPr>
          <p:nvPr/>
        </p:nvSpPr>
        <p:spPr bwMode="auto">
          <a:xfrm>
            <a:off x="4330700" y="1198563"/>
            <a:ext cx="1498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1"/>
                </a:solidFill>
              </a:rPr>
              <a:t>Sharp image</a:t>
            </a:r>
          </a:p>
        </p:txBody>
      </p:sp>
      <p:sp>
        <p:nvSpPr>
          <p:cNvPr id="334861" name="Text Box 13"/>
          <p:cNvSpPr txBox="1">
            <a:spLocks noChangeArrowheads="1"/>
          </p:cNvSpPr>
          <p:nvPr/>
        </p:nvSpPr>
        <p:spPr bwMode="auto">
          <a:xfrm>
            <a:off x="6780213" y="1238250"/>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1"/>
                </a:solidFill>
              </a:rPr>
              <a:t>Blur kernel</a:t>
            </a:r>
          </a:p>
        </p:txBody>
      </p:sp>
      <p:grpSp>
        <p:nvGrpSpPr>
          <p:cNvPr id="334877" name="Group 29"/>
          <p:cNvGrpSpPr>
            <a:grpSpLocks/>
          </p:cNvGrpSpPr>
          <p:nvPr/>
        </p:nvGrpSpPr>
        <p:grpSpPr bwMode="auto">
          <a:xfrm>
            <a:off x="3136900" y="1597025"/>
            <a:ext cx="5011738" cy="1673225"/>
            <a:chOff x="1976" y="1006"/>
            <a:chExt cx="3157" cy="1054"/>
          </a:xfrm>
        </p:grpSpPr>
        <p:pic>
          <p:nvPicPr>
            <p:cNvPr id="334863" name="Picture 15"/>
            <p:cNvPicPr>
              <a:picLocks noChangeAspect="1" noChangeArrowheads="1"/>
            </p:cNvPicPr>
            <p:nvPr/>
          </p:nvPicPr>
          <p:blipFill>
            <a:blip r:embed="rId7">
              <a:extLst>
                <a:ext uri="{28A0092B-C50C-407E-A947-70E740481C1C}">
                  <a14:useLocalDpi xmlns:a14="http://schemas.microsoft.com/office/drawing/2010/main" val="0"/>
                </a:ext>
              </a:extLst>
            </a:blip>
            <a:srcRect l="20815" t="7761" r="17992" b="11288"/>
            <a:stretch>
              <a:fillRect/>
            </a:stretch>
          </p:blipFill>
          <p:spPr bwMode="auto">
            <a:xfrm>
              <a:off x="4324" y="1218"/>
              <a:ext cx="809" cy="80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4865" name="Picture 17" descr="stata_blur"/>
            <p:cNvPicPr>
              <a:picLocks noChangeAspect="1" noChangeArrowheads="1"/>
            </p:cNvPicPr>
            <p:nvPr/>
          </p:nvPicPr>
          <p:blipFill>
            <a:blip r:embed="rId4">
              <a:extLst>
                <a:ext uri="{28A0092B-C50C-407E-A947-70E740481C1C}">
                  <a14:useLocalDpi xmlns:a14="http://schemas.microsoft.com/office/drawing/2010/main" val="0"/>
                </a:ext>
              </a:extLst>
            </a:blip>
            <a:srcRect l="2849" t="13071" r="20229" b="2490"/>
            <a:stretch>
              <a:fillRect/>
            </a:stretch>
          </p:blipFill>
          <p:spPr bwMode="auto">
            <a:xfrm>
              <a:off x="2512" y="1006"/>
              <a:ext cx="1398" cy="1054"/>
            </a:xfrm>
            <a:prstGeom prst="rect">
              <a:avLst/>
            </a:prstGeom>
            <a:noFill/>
            <a:extLst>
              <a:ext uri="{909E8E84-426E-40dd-AFC4-6F175D3DCCD1}">
                <a14:hiddenFill xmlns:a14="http://schemas.microsoft.com/office/drawing/2010/main">
                  <a:solidFill>
                    <a:srgbClr val="FFFFFF"/>
                  </a:solidFill>
                </a14:hiddenFill>
              </a:ext>
            </a:extLst>
          </p:spPr>
        </p:pic>
        <p:sp>
          <p:nvSpPr>
            <p:cNvPr id="334866" name="Text Box 18"/>
            <p:cNvSpPr txBox="1">
              <a:spLocks noChangeArrowheads="1"/>
            </p:cNvSpPr>
            <p:nvPr/>
          </p:nvSpPr>
          <p:spPr bwMode="auto">
            <a:xfrm>
              <a:off x="1976" y="1395"/>
              <a:ext cx="28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solidFill>
                    <a:schemeClr val="bg1"/>
                  </a:solidFill>
                  <a:latin typeface="Arial" charset="0"/>
                </a:rPr>
                <a:t>=</a:t>
              </a:r>
            </a:p>
          </p:txBody>
        </p:sp>
        <p:sp>
          <p:nvSpPr>
            <p:cNvPr id="334867" name="Text Box 19"/>
            <p:cNvSpPr txBox="1">
              <a:spLocks noChangeArrowheads="1"/>
            </p:cNvSpPr>
            <p:nvPr/>
          </p:nvSpPr>
          <p:spPr bwMode="auto">
            <a:xfrm>
              <a:off x="3949" y="1408"/>
              <a:ext cx="33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solidFill>
                    <a:schemeClr val="bg1"/>
                  </a:solidFill>
                  <a:latin typeface="Arial" charset="0"/>
                  <a:sym typeface="Symbol" charset="0"/>
                </a:rPr>
                <a:t></a:t>
              </a:r>
            </a:p>
          </p:txBody>
        </p:sp>
      </p:grpSp>
      <p:sp>
        <p:nvSpPr>
          <p:cNvPr id="334874" name="AutoShape 26"/>
          <p:cNvSpPr>
            <a:spLocks/>
          </p:cNvSpPr>
          <p:nvPr/>
        </p:nvSpPr>
        <p:spPr bwMode="auto">
          <a:xfrm>
            <a:off x="2733675" y="1533525"/>
            <a:ext cx="446088" cy="5162550"/>
          </a:xfrm>
          <a:prstGeom prst="leftBrace">
            <a:avLst>
              <a:gd name="adj1" fmla="val 96441"/>
              <a:gd name="adj2" fmla="val 50000"/>
            </a:avLst>
          </a:prstGeom>
          <a:noFill/>
          <a:ln w="9525">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334872" name="Picture 24"/>
          <p:cNvPicPr>
            <a:picLocks noChangeAspect="1" noChangeArrowheads="1"/>
          </p:cNvPicPr>
          <p:nvPr/>
        </p:nvPicPr>
        <p:blipFill>
          <a:blip r:embed="rId8">
            <a:extLst>
              <a:ext uri="{28A0092B-C50C-407E-A947-70E740481C1C}">
                <a14:useLocalDpi xmlns:a14="http://schemas.microsoft.com/office/drawing/2010/main" val="0"/>
              </a:ext>
            </a:extLst>
          </a:blip>
          <a:srcRect l="21167" t="7526" r="17815" b="11523"/>
          <a:stretch>
            <a:fillRect/>
          </a:stretch>
        </p:blipFill>
        <p:spPr bwMode="auto">
          <a:xfrm>
            <a:off x="6865938" y="3481388"/>
            <a:ext cx="1303337" cy="12985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aphicFrame>
        <p:nvGraphicFramePr>
          <p:cNvPr id="334873" name="Object 25"/>
          <p:cNvGraphicFramePr>
            <a:graphicFrameLocks noChangeAspect="1"/>
          </p:cNvGraphicFramePr>
          <p:nvPr/>
        </p:nvGraphicFramePr>
        <p:xfrm>
          <a:off x="4000500" y="3406775"/>
          <a:ext cx="2211388" cy="1682750"/>
        </p:xfrm>
        <a:graphic>
          <a:graphicData uri="http://schemas.openxmlformats.org/presentationml/2006/ole">
            <mc:AlternateContent xmlns:mc="http://schemas.openxmlformats.org/markup-compatibility/2006">
              <mc:Choice xmlns:v="urn:schemas-microsoft-com:vml" Requires="v">
                <p:oleObj spid="_x0000_s259261" name="Image" r:id="rId9" imgW="8914286" imgH="6120635" progId="Photoshop.Image.9">
                  <p:embed/>
                </p:oleObj>
              </mc:Choice>
              <mc:Fallback>
                <p:oleObj name="Image" r:id="rId9" imgW="8914286" imgH="6120635" progId="Photoshop.Image.9">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l="4791" t="4640" r="5254" b="-108"/>
                      <a:stretch>
                        <a:fillRect/>
                      </a:stretch>
                    </p:blipFill>
                    <p:spPr bwMode="auto">
                      <a:xfrm>
                        <a:off x="4000500" y="3406775"/>
                        <a:ext cx="2211388" cy="168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334875" name="Text Box 27"/>
          <p:cNvSpPr txBox="1">
            <a:spLocks noChangeArrowheads="1"/>
          </p:cNvSpPr>
          <p:nvPr/>
        </p:nvSpPr>
        <p:spPr bwMode="auto">
          <a:xfrm>
            <a:off x="3178175" y="3795713"/>
            <a:ext cx="450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solidFill>
                  <a:schemeClr val="bg1"/>
                </a:solidFill>
                <a:latin typeface="Arial" charset="0"/>
              </a:rPr>
              <a:t>=</a:t>
            </a:r>
          </a:p>
        </p:txBody>
      </p:sp>
      <p:sp>
        <p:nvSpPr>
          <p:cNvPr id="334876" name="Text Box 28"/>
          <p:cNvSpPr txBox="1">
            <a:spLocks noChangeArrowheads="1"/>
          </p:cNvSpPr>
          <p:nvPr/>
        </p:nvSpPr>
        <p:spPr bwMode="auto">
          <a:xfrm>
            <a:off x="6303963" y="3836988"/>
            <a:ext cx="5349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solidFill>
                  <a:schemeClr val="bg1"/>
                </a:solidFill>
                <a:latin typeface="Arial" charset="0"/>
                <a:sym typeface="Symbol" charset="0"/>
              </a:rPr>
              <a:t></a:t>
            </a:r>
          </a:p>
        </p:txBody>
      </p:sp>
      <p:sp>
        <p:nvSpPr>
          <p:cNvPr id="334880" name="Rectangle 32"/>
          <p:cNvSpPr>
            <a:spLocks noChangeArrowheads="1"/>
          </p:cNvSpPr>
          <p:nvPr/>
        </p:nvSpPr>
        <p:spPr bwMode="auto">
          <a:xfrm>
            <a:off x="2743200" y="5121275"/>
            <a:ext cx="5761038" cy="1736725"/>
          </a:xfrm>
          <a:prstGeom prst="rect">
            <a:avLst/>
          </a:prstGeom>
          <a:noFill/>
          <a:ln w="38100">
            <a:solidFill>
              <a:srgbClr val="00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pic>
        <p:nvPicPr>
          <p:cNvPr id="334871" name="Picture 23"/>
          <p:cNvPicPr>
            <a:picLocks noChangeAspect="1" noChangeArrowheads="1"/>
          </p:cNvPicPr>
          <p:nvPr/>
        </p:nvPicPr>
        <p:blipFill>
          <a:blip r:embed="rId11">
            <a:extLst>
              <a:ext uri="{28A0092B-C50C-407E-A947-70E740481C1C}">
                <a14:useLocalDpi xmlns:a14="http://schemas.microsoft.com/office/drawing/2010/main" val="0"/>
              </a:ext>
            </a:extLst>
          </a:blip>
          <a:srcRect l="27884" t="27234" r="17714" b="23338"/>
          <a:stretch>
            <a:fillRect/>
          </a:stretch>
        </p:blipFill>
        <p:spPr bwMode="auto">
          <a:xfrm>
            <a:off x="4006850" y="3406775"/>
            <a:ext cx="2211388" cy="167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3575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48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486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48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48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348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487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487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48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487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3487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48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60" grpId="0"/>
      <p:bldP spid="334861" grpId="0"/>
      <p:bldP spid="334874" grpId="0" animBg="1"/>
      <p:bldP spid="334875" grpId="0"/>
      <p:bldP spid="334876" grpId="0"/>
      <p:bldP spid="33488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r>
              <a:rPr lang="en-US"/>
              <a:t>Natural image statistics</a:t>
            </a:r>
          </a:p>
        </p:txBody>
      </p:sp>
      <p:sp>
        <p:nvSpPr>
          <p:cNvPr id="265221" name="Text Box 5"/>
          <p:cNvSpPr txBox="1">
            <a:spLocks noChangeArrowheads="1"/>
          </p:cNvSpPr>
          <p:nvPr/>
        </p:nvSpPr>
        <p:spPr bwMode="auto">
          <a:xfrm>
            <a:off x="4654550" y="2036763"/>
            <a:ext cx="4327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400">
                <a:solidFill>
                  <a:schemeClr val="bg1"/>
                </a:solidFill>
              </a:rPr>
              <a:t>Histogram of image gradients</a:t>
            </a:r>
            <a:endParaRPr lang="en-US" sz="2400">
              <a:solidFill>
                <a:schemeClr val="bg1"/>
              </a:solidFill>
            </a:endParaRPr>
          </a:p>
        </p:txBody>
      </p:sp>
      <p:sp>
        <p:nvSpPr>
          <p:cNvPr id="265225" name="Line 20"/>
          <p:cNvSpPr>
            <a:spLocks/>
          </p:cNvSpPr>
          <p:nvPr/>
        </p:nvSpPr>
        <p:spPr bwMode="auto">
          <a:xfrm>
            <a:off x="307975" y="1260475"/>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pic>
        <p:nvPicPr>
          <p:cNvPr id="265228" name="Picture 12"/>
          <p:cNvPicPr>
            <a:picLocks noChangeAspect="1" noChangeArrowheads="1"/>
          </p:cNvPicPr>
          <p:nvPr/>
        </p:nvPicPr>
        <p:blipFill>
          <a:blip r:embed="rId2">
            <a:extLst>
              <a:ext uri="{28A0092B-C50C-407E-A947-70E740481C1C}">
                <a14:useLocalDpi xmlns:a14="http://schemas.microsoft.com/office/drawing/2010/main" val="0"/>
              </a:ext>
            </a:extLst>
          </a:blip>
          <a:srcRect l="7423"/>
          <a:stretch>
            <a:fillRect/>
          </a:stretch>
        </p:blipFill>
        <p:spPr bwMode="auto">
          <a:xfrm>
            <a:off x="5000625" y="2613025"/>
            <a:ext cx="4019550" cy="3475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5229" name="Picture 13" descr="image_0001_shar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97150"/>
            <a:ext cx="4487863" cy="2989263"/>
          </a:xfrm>
          <a:prstGeom prst="rect">
            <a:avLst/>
          </a:prstGeom>
          <a:noFill/>
          <a:extLst>
            <a:ext uri="{909E8E84-426E-40dd-AFC4-6F175D3DCCD1}">
              <a14:hiddenFill xmlns:a14="http://schemas.microsoft.com/office/drawing/2010/main">
                <a:solidFill>
                  <a:srgbClr val="FFFFFF"/>
                </a:solidFill>
              </a14:hiddenFill>
            </a:ext>
          </a:extLst>
        </p:spPr>
      </p:pic>
      <p:sp>
        <p:nvSpPr>
          <p:cNvPr id="265230" name="Rectangle 14"/>
          <p:cNvSpPr>
            <a:spLocks noChangeArrowheads="1"/>
          </p:cNvSpPr>
          <p:nvPr/>
        </p:nvSpPr>
        <p:spPr bwMode="auto">
          <a:xfrm>
            <a:off x="155575" y="1471613"/>
            <a:ext cx="8415338"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GB" sz="2800" b="0">
                <a:solidFill>
                  <a:schemeClr val="bg1"/>
                </a:solidFill>
              </a:rPr>
              <a:t>Characteristic distribution with heavy tails</a:t>
            </a:r>
            <a:endParaRPr lang="en-GB" sz="2000" b="0">
              <a:solidFill>
                <a:schemeClr val="bg1"/>
              </a:solidFill>
            </a:endParaRPr>
          </a:p>
          <a:p>
            <a:pPr marL="342900" indent="-342900">
              <a:spcBef>
                <a:spcPct val="20000"/>
              </a:spcBef>
            </a:pPr>
            <a:endParaRPr lang="en-US" sz="2800" b="0">
              <a:solidFill>
                <a:schemeClr val="bg1"/>
              </a:solidFill>
            </a:endParaRPr>
          </a:p>
        </p:txBody>
      </p:sp>
      <p:sp>
        <p:nvSpPr>
          <p:cNvPr id="2" name="TextBox 1"/>
          <p:cNvSpPr txBox="1"/>
          <p:nvPr/>
        </p:nvSpPr>
        <p:spPr>
          <a:xfrm>
            <a:off x="178951" y="6324600"/>
            <a:ext cx="8803124" cy="369332"/>
          </a:xfrm>
          <a:prstGeom prst="rect">
            <a:avLst/>
          </a:prstGeom>
          <a:noFill/>
        </p:spPr>
        <p:txBody>
          <a:bodyPr wrap="none" rtlCol="0">
            <a:spAutoFit/>
          </a:bodyPr>
          <a:lstStyle/>
          <a:p>
            <a:r>
              <a:rPr lang="en-US" dirty="0">
                <a:solidFill>
                  <a:schemeClr val="bg1"/>
                </a:solidFill>
              </a:rPr>
              <a:t>FIELD, D. 1994. What is the goal of sensory coding? Neural Computation 6, 559–601.</a:t>
            </a:r>
          </a:p>
        </p:txBody>
      </p:sp>
    </p:spTree>
    <p:extLst>
      <p:ext uri="{BB962C8B-B14F-4D97-AF65-F5344CB8AC3E}">
        <p14:creationId xmlns:p14="http://schemas.microsoft.com/office/powerpoint/2010/main" val="4073656599"/>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a:t>Blury images have different statistics</a:t>
            </a:r>
          </a:p>
        </p:txBody>
      </p:sp>
      <p:sp>
        <p:nvSpPr>
          <p:cNvPr id="335875" name="Rectangle 3"/>
          <p:cNvSpPr>
            <a:spLocks noGrp="1" noChangeArrowheads="1"/>
          </p:cNvSpPr>
          <p:nvPr>
            <p:ph type="body" idx="1"/>
          </p:nvPr>
        </p:nvSpPr>
        <p:spPr/>
        <p:txBody>
          <a:bodyPr/>
          <a:lstStyle/>
          <a:p>
            <a:endParaRPr lang="en-US"/>
          </a:p>
        </p:txBody>
      </p:sp>
      <p:pic>
        <p:nvPicPr>
          <p:cNvPr id="335876" name="Picture 4" descr="image_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8425"/>
            <a:ext cx="4495800" cy="2995613"/>
          </a:xfrm>
          <a:prstGeom prst="rect">
            <a:avLst/>
          </a:prstGeom>
          <a:noFill/>
          <a:extLst>
            <a:ext uri="{909E8E84-426E-40dd-AFC4-6F175D3DCCD1}">
              <a14:hiddenFill xmlns:a14="http://schemas.microsoft.com/office/drawing/2010/main">
                <a:solidFill>
                  <a:srgbClr val="FFFFFF"/>
                </a:solidFill>
              </a14:hiddenFill>
            </a:ext>
          </a:extLst>
        </p:spPr>
      </p:pic>
      <p:sp>
        <p:nvSpPr>
          <p:cNvPr id="335877" name="Text Box 5"/>
          <p:cNvSpPr txBox="1">
            <a:spLocks noChangeArrowheads="1"/>
          </p:cNvSpPr>
          <p:nvPr/>
        </p:nvSpPr>
        <p:spPr bwMode="auto">
          <a:xfrm>
            <a:off x="4654550" y="2036763"/>
            <a:ext cx="4327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400">
                <a:solidFill>
                  <a:schemeClr val="bg1"/>
                </a:solidFill>
              </a:rPr>
              <a:t>Histogram of image gradients</a:t>
            </a:r>
            <a:endParaRPr lang="en-US" sz="2400">
              <a:solidFill>
                <a:schemeClr val="bg1"/>
              </a:solidFill>
            </a:endParaRPr>
          </a:p>
        </p:txBody>
      </p:sp>
      <p:sp>
        <p:nvSpPr>
          <p:cNvPr id="335878" name="Line 20"/>
          <p:cNvSpPr>
            <a:spLocks/>
          </p:cNvSpPr>
          <p:nvPr/>
        </p:nvSpPr>
        <p:spPr bwMode="auto">
          <a:xfrm>
            <a:off x="307975" y="1260475"/>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pic>
        <p:nvPicPr>
          <p:cNvPr id="335881" name="Picture 9"/>
          <p:cNvPicPr>
            <a:picLocks noChangeAspect="1" noChangeArrowheads="1"/>
          </p:cNvPicPr>
          <p:nvPr/>
        </p:nvPicPr>
        <p:blipFill>
          <a:blip r:embed="rId3">
            <a:extLst>
              <a:ext uri="{28A0092B-C50C-407E-A947-70E740481C1C}">
                <a14:useLocalDpi xmlns:a14="http://schemas.microsoft.com/office/drawing/2010/main" val="0"/>
              </a:ext>
            </a:extLst>
          </a:blip>
          <a:srcRect l="7474"/>
          <a:stretch>
            <a:fillRect/>
          </a:stretch>
        </p:blipFill>
        <p:spPr bwMode="auto">
          <a:xfrm>
            <a:off x="5005388" y="2614613"/>
            <a:ext cx="4029075" cy="3486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1042590"/>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a:xfrm>
            <a:off x="304800" y="101600"/>
            <a:ext cx="8839200" cy="1098550"/>
          </a:xfrm>
        </p:spPr>
        <p:txBody>
          <a:bodyPr/>
          <a:lstStyle/>
          <a:p>
            <a:r>
              <a:rPr lang="en-US"/>
              <a:t>Parametric distribution</a:t>
            </a:r>
          </a:p>
        </p:txBody>
      </p:sp>
      <p:sp>
        <p:nvSpPr>
          <p:cNvPr id="336899" name="Rectangle 3"/>
          <p:cNvSpPr>
            <a:spLocks noGrp="1" noChangeArrowheads="1"/>
          </p:cNvSpPr>
          <p:nvPr>
            <p:ph type="body" idx="1"/>
          </p:nvPr>
        </p:nvSpPr>
        <p:spPr/>
        <p:txBody>
          <a:bodyPr/>
          <a:lstStyle/>
          <a:p>
            <a:endParaRPr lang="en-US"/>
          </a:p>
        </p:txBody>
      </p:sp>
      <p:sp>
        <p:nvSpPr>
          <p:cNvPr id="336901" name="Text Box 5"/>
          <p:cNvSpPr txBox="1">
            <a:spLocks noChangeArrowheads="1"/>
          </p:cNvSpPr>
          <p:nvPr/>
        </p:nvSpPr>
        <p:spPr bwMode="auto">
          <a:xfrm>
            <a:off x="4654550" y="2036763"/>
            <a:ext cx="4327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400">
                <a:solidFill>
                  <a:schemeClr val="bg1"/>
                </a:solidFill>
              </a:rPr>
              <a:t>Histogram of image gradients</a:t>
            </a:r>
            <a:endParaRPr lang="en-US" sz="2400">
              <a:solidFill>
                <a:schemeClr val="bg1"/>
              </a:solidFill>
            </a:endParaRPr>
          </a:p>
        </p:txBody>
      </p:sp>
      <p:sp>
        <p:nvSpPr>
          <p:cNvPr id="336902" name="Line 20"/>
          <p:cNvSpPr>
            <a:spLocks/>
          </p:cNvSpPr>
          <p:nvPr/>
        </p:nvSpPr>
        <p:spPr bwMode="auto">
          <a:xfrm>
            <a:off x="307975" y="1260475"/>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36903" name="Rectangle 7"/>
          <p:cNvSpPr>
            <a:spLocks noChangeArrowheads="1"/>
          </p:cNvSpPr>
          <p:nvPr/>
        </p:nvSpPr>
        <p:spPr bwMode="auto">
          <a:xfrm>
            <a:off x="222250" y="6142038"/>
            <a:ext cx="8415338"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GB" sz="2800" b="0">
                <a:solidFill>
                  <a:schemeClr val="bg1"/>
                </a:solidFill>
              </a:rPr>
              <a:t>Use parametric model of sharp image statistics</a:t>
            </a:r>
            <a:endParaRPr lang="en-GB" sz="2000" b="0">
              <a:solidFill>
                <a:schemeClr val="bg1"/>
              </a:solidFill>
            </a:endParaRPr>
          </a:p>
          <a:p>
            <a:pPr marL="342900" indent="-342900">
              <a:spcBef>
                <a:spcPct val="20000"/>
              </a:spcBef>
            </a:pPr>
            <a:endParaRPr lang="en-US" sz="2800" b="0">
              <a:solidFill>
                <a:schemeClr val="bg1"/>
              </a:solidFill>
            </a:endParaRPr>
          </a:p>
        </p:txBody>
      </p:sp>
      <p:pic>
        <p:nvPicPr>
          <p:cNvPr id="336905" name="Picture 9"/>
          <p:cNvPicPr>
            <a:picLocks noChangeAspect="1" noChangeArrowheads="1"/>
          </p:cNvPicPr>
          <p:nvPr/>
        </p:nvPicPr>
        <p:blipFill>
          <a:blip r:embed="rId3">
            <a:extLst>
              <a:ext uri="{28A0092B-C50C-407E-A947-70E740481C1C}">
                <a14:useLocalDpi xmlns:a14="http://schemas.microsoft.com/office/drawing/2010/main" val="0"/>
              </a:ext>
            </a:extLst>
          </a:blip>
          <a:srcRect l="7448"/>
          <a:stretch>
            <a:fillRect/>
          </a:stretch>
        </p:blipFill>
        <p:spPr bwMode="auto">
          <a:xfrm>
            <a:off x="4991100" y="2603500"/>
            <a:ext cx="4024313" cy="347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36906" name="Picture 10" descr="image_0001_shar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97150"/>
            <a:ext cx="4487863" cy="2989263"/>
          </a:xfrm>
          <a:prstGeom prst="rect">
            <a:avLst/>
          </a:prstGeom>
          <a:noFill/>
          <a:extLst>
            <a:ext uri="{909E8E84-426E-40dd-AFC4-6F175D3DCCD1}">
              <a14:hiddenFill xmlns:a14="http://schemas.microsoft.com/office/drawing/2010/main">
                <a:solidFill>
                  <a:srgbClr val="FFFFFF"/>
                </a:solidFill>
              </a14:hiddenFill>
            </a:ext>
          </a:extLst>
        </p:spPr>
      </p:pic>
      <p:pic>
        <p:nvPicPr>
          <p:cNvPr id="336907" name="Picture 11"/>
          <p:cNvPicPr>
            <a:picLocks noChangeAspect="1" noChangeArrowheads="1"/>
          </p:cNvPicPr>
          <p:nvPr/>
        </p:nvPicPr>
        <p:blipFill>
          <a:blip r:embed="rId5">
            <a:extLst>
              <a:ext uri="{28A0092B-C50C-407E-A947-70E740481C1C}">
                <a14:useLocalDpi xmlns:a14="http://schemas.microsoft.com/office/drawing/2010/main" val="0"/>
              </a:ext>
            </a:extLst>
          </a:blip>
          <a:srcRect l="7516"/>
          <a:stretch>
            <a:fillRect/>
          </a:stretch>
        </p:blipFill>
        <p:spPr bwMode="auto">
          <a:xfrm>
            <a:off x="5002213" y="2614613"/>
            <a:ext cx="4032250" cy="3490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29573754"/>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r>
              <a:rPr lang="en-US" sz="3300"/>
              <a:t>Uses of natural image statistics</a:t>
            </a:r>
          </a:p>
        </p:txBody>
      </p:sp>
      <p:sp>
        <p:nvSpPr>
          <p:cNvPr id="299011" name="Rectangle 3"/>
          <p:cNvSpPr>
            <a:spLocks noGrp="1" noChangeArrowheads="1"/>
          </p:cNvSpPr>
          <p:nvPr>
            <p:ph type="body" idx="1"/>
          </p:nvPr>
        </p:nvSpPr>
        <p:spPr/>
        <p:txBody>
          <a:bodyPr/>
          <a:lstStyle/>
          <a:p>
            <a:r>
              <a:rPr lang="en-US" sz="2700"/>
              <a:t>Denoising [Roth and Black 2005]</a:t>
            </a:r>
          </a:p>
          <a:p>
            <a:r>
              <a:rPr lang="en-US" sz="2700"/>
              <a:t>Superresolution [Tappen et al. 2005]</a:t>
            </a:r>
          </a:p>
          <a:p>
            <a:r>
              <a:rPr lang="en-US" sz="2700"/>
              <a:t>Intrinsic images [Weiss 2001]</a:t>
            </a:r>
          </a:p>
          <a:p>
            <a:r>
              <a:rPr lang="en-US" sz="2700"/>
              <a:t>Inpainting [Levin et al. 2003]</a:t>
            </a:r>
          </a:p>
          <a:p>
            <a:r>
              <a:rPr lang="en-US" sz="2700"/>
              <a:t>Reflections [Levin and Weiss 2004]</a:t>
            </a:r>
          </a:p>
          <a:p>
            <a:r>
              <a:rPr lang="en-US" sz="2700"/>
              <a:t>Video matting [Apostoloff &amp; Fitzgibbon 2005]</a:t>
            </a:r>
          </a:p>
          <a:p>
            <a:pPr>
              <a:buFontTx/>
              <a:buNone/>
            </a:pPr>
            <a:endParaRPr lang="en-US" sz="2700"/>
          </a:p>
          <a:p>
            <a:pPr>
              <a:buFontTx/>
              <a:buNone/>
            </a:pPr>
            <a:r>
              <a:rPr lang="en-US" sz="2700">
                <a:solidFill>
                  <a:schemeClr val="accent2"/>
                </a:solidFill>
              </a:rPr>
              <a:t>Corruption process assumed known</a:t>
            </a:r>
          </a:p>
        </p:txBody>
      </p:sp>
      <p:sp>
        <p:nvSpPr>
          <p:cNvPr id="299012" name="Line 20"/>
          <p:cNvSpPr>
            <a:spLocks/>
          </p:cNvSpPr>
          <p:nvPr/>
        </p:nvSpPr>
        <p:spPr bwMode="auto">
          <a:xfrm>
            <a:off x="307975" y="1260475"/>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9660210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4543" y="1143000"/>
            <a:ext cx="7772400" cy="1470025"/>
          </a:xfrm>
        </p:spPr>
        <p:txBody>
          <a:bodyPr/>
          <a:lstStyle/>
          <a:p>
            <a:r>
              <a:rPr lang="en-US" sz="5300" b="1" dirty="0" smtClean="0">
                <a:latin typeface="Myriad Pro"/>
                <a:cs typeface="Myriad Pro"/>
              </a:rPr>
              <a:t>Natural Image Statistics</a:t>
            </a:r>
            <a:endParaRPr lang="en-US" sz="5300" b="1" dirty="0">
              <a:latin typeface="Myriad Pro"/>
              <a:cs typeface="Myriad Pro"/>
            </a:endParaRPr>
          </a:p>
        </p:txBody>
      </p:sp>
      <p:pic>
        <p:nvPicPr>
          <p:cNvPr id="6" name="Picture 5"/>
          <p:cNvPicPr>
            <a:picLocks noChangeAspect="1"/>
          </p:cNvPicPr>
          <p:nvPr/>
        </p:nvPicPr>
        <p:blipFill>
          <a:blip r:embed="rId2"/>
          <a:stretch>
            <a:fillRect/>
          </a:stretch>
        </p:blipFill>
        <p:spPr>
          <a:xfrm>
            <a:off x="6507499" y="190444"/>
            <a:ext cx="2407901" cy="668445"/>
          </a:xfrm>
          <a:prstGeom prst="rect">
            <a:avLst/>
          </a:prstGeom>
        </p:spPr>
      </p:pic>
      <p:sp>
        <p:nvSpPr>
          <p:cNvPr id="7" name="Subtitle 2"/>
          <p:cNvSpPr txBox="1">
            <a:spLocks/>
          </p:cNvSpPr>
          <p:nvPr/>
        </p:nvSpPr>
        <p:spPr>
          <a:xfrm>
            <a:off x="180400" y="143666"/>
            <a:ext cx="6220400" cy="76200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4200" b="1" dirty="0" smtClean="0">
                <a:solidFill>
                  <a:srgbClr val="EE6B27"/>
                </a:solidFill>
                <a:latin typeface="Myriad Pro"/>
                <a:cs typeface="Myriad Pro"/>
              </a:rPr>
              <a:t>COS429 Computer Vision</a:t>
            </a:r>
            <a:endParaRPr lang="en-US" sz="4200" b="1" dirty="0">
              <a:solidFill>
                <a:srgbClr val="EE6B27"/>
              </a:solidFill>
              <a:latin typeface="Myriad Pro"/>
              <a:cs typeface="Myriad Pro"/>
            </a:endParaRPr>
          </a:p>
        </p:txBody>
      </p:sp>
      <p:cxnSp>
        <p:nvCxnSpPr>
          <p:cNvPr id="8" name="Straight Connector 7"/>
          <p:cNvCxnSpPr/>
          <p:nvPr/>
        </p:nvCxnSpPr>
        <p:spPr>
          <a:xfrm>
            <a:off x="0" y="1014413"/>
            <a:ext cx="9144000" cy="0"/>
          </a:xfrm>
          <a:prstGeom prst="line">
            <a:avLst/>
          </a:prstGeom>
          <a:ln w="38100" cmpd="sng">
            <a:solidFill>
              <a:srgbClr val="E55427"/>
            </a:solidFill>
          </a:ln>
          <a:effectLst/>
        </p:spPr>
        <p:style>
          <a:lnRef idx="2">
            <a:schemeClr val="accent1"/>
          </a:lnRef>
          <a:fillRef idx="0">
            <a:schemeClr val="accent1"/>
          </a:fillRef>
          <a:effectRef idx="1">
            <a:schemeClr val="accent1"/>
          </a:effectRef>
          <a:fontRef idx="minor">
            <a:schemeClr val="tx1"/>
          </a:fontRef>
        </p:style>
      </p:cxnSp>
      <p:grpSp>
        <p:nvGrpSpPr>
          <p:cNvPr id="9" name="Group 6"/>
          <p:cNvGrpSpPr>
            <a:grpSpLocks/>
          </p:cNvGrpSpPr>
          <p:nvPr/>
        </p:nvGrpSpPr>
        <p:grpSpPr bwMode="auto">
          <a:xfrm>
            <a:off x="515938" y="2438400"/>
            <a:ext cx="8153400" cy="3905422"/>
            <a:chOff x="3472041" y="2001845"/>
            <a:chExt cx="5671959" cy="2717211"/>
          </a:xfrm>
        </p:grpSpPr>
        <p:pic>
          <p:nvPicPr>
            <p:cNvPr id="10" name="Picture 3" descr="I_c.jpg"/>
            <p:cNvPicPr>
              <a:picLocks noChangeAspect="1"/>
            </p:cNvPicPr>
            <p:nvPr/>
          </p:nvPicPr>
          <p:blipFill>
            <a:blip r:embed="rId3"/>
            <a:srcRect/>
            <a:stretch>
              <a:fillRect/>
            </a:stretch>
          </p:blipFill>
          <p:spPr bwMode="auto">
            <a:xfrm>
              <a:off x="6343997" y="2001845"/>
              <a:ext cx="2800003" cy="2715155"/>
            </a:xfrm>
            <a:prstGeom prst="rect">
              <a:avLst/>
            </a:prstGeom>
            <a:noFill/>
            <a:ln w="9525">
              <a:noFill/>
              <a:miter lim="800000"/>
              <a:headEnd/>
              <a:tailEnd/>
            </a:ln>
          </p:spPr>
        </p:pic>
        <p:pic>
          <p:nvPicPr>
            <p:cNvPr id="11" name="Picture 4" descr="I_a.jpg"/>
            <p:cNvPicPr>
              <a:picLocks noChangeAspect="1"/>
            </p:cNvPicPr>
            <p:nvPr/>
          </p:nvPicPr>
          <p:blipFill>
            <a:blip r:embed="rId4"/>
            <a:srcRect/>
            <a:stretch>
              <a:fillRect/>
            </a:stretch>
          </p:blipFill>
          <p:spPr bwMode="auto">
            <a:xfrm>
              <a:off x="3472041" y="2003901"/>
              <a:ext cx="2800003" cy="2715155"/>
            </a:xfrm>
            <a:prstGeom prst="rect">
              <a:avLst/>
            </a:prstGeom>
            <a:noFill/>
            <a:ln w="9525">
              <a:noFill/>
              <a:miter lim="800000"/>
              <a:headEnd/>
              <a:tailEnd/>
            </a:ln>
          </p:spPr>
        </p:pic>
      </p:grpSp>
    </p:spTree>
    <p:extLst>
      <p:ext uri="{BB962C8B-B14F-4D97-AF65-F5344CB8AC3E}">
        <p14:creationId xmlns:p14="http://schemas.microsoft.com/office/powerpoint/2010/main" val="1960147426"/>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t>Existing work on image deblurring</a:t>
            </a:r>
          </a:p>
        </p:txBody>
      </p:sp>
      <p:sp>
        <p:nvSpPr>
          <p:cNvPr id="149507" name="Rectangle 3"/>
          <p:cNvSpPr>
            <a:spLocks noGrp="1" noChangeArrowheads="1"/>
          </p:cNvSpPr>
          <p:nvPr>
            <p:ph type="body" idx="1"/>
          </p:nvPr>
        </p:nvSpPr>
        <p:spPr>
          <a:xfrm>
            <a:off x="284163" y="1182688"/>
            <a:ext cx="8610600" cy="4648200"/>
          </a:xfrm>
        </p:spPr>
        <p:txBody>
          <a:bodyPr/>
          <a:lstStyle/>
          <a:p>
            <a:pPr>
              <a:buFontTx/>
              <a:buNone/>
            </a:pPr>
            <a:r>
              <a:rPr lang="en-US">
                <a:solidFill>
                  <a:schemeClr val="accent2"/>
                </a:solidFill>
              </a:rPr>
              <a:t>Software algorithms:</a:t>
            </a:r>
          </a:p>
          <a:p>
            <a:pPr lvl="1"/>
            <a:r>
              <a:rPr lang="en-US"/>
              <a:t>Extensive literature in signal processing community</a:t>
            </a:r>
          </a:p>
        </p:txBody>
      </p:sp>
      <p:sp>
        <p:nvSpPr>
          <p:cNvPr id="149518" name="Rectangle 14"/>
          <p:cNvSpPr>
            <a:spLocks noChangeArrowheads="1"/>
          </p:cNvSpPr>
          <p:nvPr/>
        </p:nvSpPr>
        <p:spPr bwMode="auto">
          <a:xfrm>
            <a:off x="285750" y="2406650"/>
            <a:ext cx="9228138" cy="155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eaLnBrk="0">
              <a:lnSpc>
                <a:spcPct val="110000"/>
              </a:lnSpc>
              <a:spcBef>
                <a:spcPts val="600"/>
              </a:spcBef>
              <a:spcAft>
                <a:spcPts val="600"/>
              </a:spcAft>
              <a:buClr>
                <a:schemeClr val="bg1"/>
              </a:buClr>
              <a:buSzPct val="110000"/>
              <a:buFont typeface="Arial" charset="0"/>
              <a:buChar char="–"/>
            </a:pPr>
            <a:r>
              <a:rPr lang="en-GB" sz="2600" b="0">
                <a:solidFill>
                  <a:schemeClr val="bg1"/>
                </a:solidFill>
              </a:rPr>
              <a:t> Mainly Fourier and/or Wavelet based</a:t>
            </a:r>
            <a:endParaRPr lang="en-US" sz="2600" b="0">
              <a:solidFill>
                <a:schemeClr val="bg1"/>
              </a:solidFill>
            </a:endParaRPr>
          </a:p>
          <a:p>
            <a:pPr lvl="1" eaLnBrk="0">
              <a:lnSpc>
                <a:spcPct val="110000"/>
              </a:lnSpc>
              <a:spcBef>
                <a:spcPts val="600"/>
              </a:spcBef>
              <a:spcAft>
                <a:spcPts val="600"/>
              </a:spcAft>
              <a:buClr>
                <a:schemeClr val="bg1"/>
              </a:buClr>
              <a:buSzPct val="110000"/>
              <a:buFont typeface="Arial" charset="0"/>
              <a:buChar char="–"/>
            </a:pPr>
            <a:r>
              <a:rPr lang="en-US" sz="2600" b="0">
                <a:solidFill>
                  <a:schemeClr val="bg1"/>
                </a:solidFill>
              </a:rPr>
              <a:t> Strong assumptions about blur </a:t>
            </a:r>
            <a:br>
              <a:rPr lang="en-US" sz="2600" b="0">
                <a:solidFill>
                  <a:schemeClr val="bg1"/>
                </a:solidFill>
              </a:rPr>
            </a:br>
            <a:r>
              <a:rPr lang="en-US" sz="2600" b="0">
                <a:solidFill>
                  <a:schemeClr val="bg1"/>
                </a:solidFill>
              </a:rPr>
              <a:t>		</a:t>
            </a:r>
            <a:r>
              <a:rPr lang="en-US" sz="2600" b="0">
                <a:solidFill>
                  <a:schemeClr val="bg1"/>
                </a:solidFill>
                <a:sym typeface="Wingdings" charset="0"/>
              </a:rPr>
              <a:t> not true for camera shake</a:t>
            </a:r>
          </a:p>
        </p:txBody>
      </p:sp>
      <p:sp>
        <p:nvSpPr>
          <p:cNvPr id="149523" name="Rectangle 19"/>
          <p:cNvSpPr>
            <a:spLocks noChangeArrowheads="1"/>
          </p:cNvSpPr>
          <p:nvPr/>
        </p:nvSpPr>
        <p:spPr bwMode="auto">
          <a:xfrm>
            <a:off x="266700" y="5919788"/>
            <a:ext cx="8877300"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lvl="1" eaLnBrk="0">
              <a:lnSpc>
                <a:spcPct val="110000"/>
              </a:lnSpc>
              <a:spcBef>
                <a:spcPts val="600"/>
              </a:spcBef>
              <a:spcAft>
                <a:spcPts val="600"/>
              </a:spcAft>
              <a:buClr>
                <a:schemeClr val="bg1"/>
              </a:buClr>
              <a:buSzPct val="110000"/>
              <a:buFont typeface="Arial" charset="0"/>
              <a:buChar char="–"/>
            </a:pPr>
            <a:r>
              <a:rPr lang="en-GB" sz="2600" b="0">
                <a:solidFill>
                  <a:schemeClr val="bg1"/>
                </a:solidFill>
              </a:rPr>
              <a:t> Image constraints are frequency-domain power-laws</a:t>
            </a:r>
            <a:endParaRPr lang="en-US" sz="2600" b="0">
              <a:solidFill>
                <a:schemeClr val="bg1"/>
              </a:solidFill>
              <a:sym typeface="Wingdings" charset="0"/>
            </a:endParaRPr>
          </a:p>
        </p:txBody>
      </p:sp>
      <p:sp>
        <p:nvSpPr>
          <p:cNvPr id="149525" name="Line 20"/>
          <p:cNvSpPr>
            <a:spLocks/>
          </p:cNvSpPr>
          <p:nvPr/>
        </p:nvSpPr>
        <p:spPr bwMode="auto">
          <a:xfrm>
            <a:off x="307975" y="1260475"/>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49528" name="Group 24"/>
          <p:cNvGrpSpPr>
            <a:grpSpLocks/>
          </p:cNvGrpSpPr>
          <p:nvPr/>
        </p:nvGrpSpPr>
        <p:grpSpPr bwMode="auto">
          <a:xfrm>
            <a:off x="2143125" y="4133850"/>
            <a:ext cx="4694238" cy="1665288"/>
            <a:chOff x="1344" y="2784"/>
            <a:chExt cx="2957" cy="1049"/>
          </a:xfrm>
        </p:grpSpPr>
        <p:sp>
          <p:nvSpPr>
            <p:cNvPr id="149511" name="Rectangle 7"/>
            <p:cNvSpPr>
              <a:spLocks noChangeArrowheads="1"/>
            </p:cNvSpPr>
            <p:nvPr/>
          </p:nvSpPr>
          <p:spPr bwMode="auto">
            <a:xfrm>
              <a:off x="1344" y="2784"/>
              <a:ext cx="768" cy="768"/>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9512" name="Line 8"/>
            <p:cNvSpPr>
              <a:spLocks noChangeShapeType="1"/>
            </p:cNvSpPr>
            <p:nvPr/>
          </p:nvSpPr>
          <p:spPr bwMode="auto">
            <a:xfrm flipV="1">
              <a:off x="1728" y="2928"/>
              <a:ext cx="0" cy="480"/>
            </a:xfrm>
            <a:prstGeom prst="line">
              <a:avLst/>
            </a:prstGeom>
            <a:noFill/>
            <a:ln w="444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49513" name="Rectangle 9"/>
            <p:cNvSpPr>
              <a:spLocks noChangeArrowheads="1"/>
            </p:cNvSpPr>
            <p:nvPr/>
          </p:nvSpPr>
          <p:spPr bwMode="auto">
            <a:xfrm>
              <a:off x="2448" y="2784"/>
              <a:ext cx="768" cy="768"/>
            </a:xfrm>
            <a:prstGeom prst="rect">
              <a:avLst/>
            </a:prstGeom>
            <a:solidFill>
              <a:srgbClr val="0000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9514" name="Line 10"/>
            <p:cNvSpPr>
              <a:spLocks noChangeShapeType="1"/>
            </p:cNvSpPr>
            <p:nvPr/>
          </p:nvSpPr>
          <p:spPr bwMode="auto">
            <a:xfrm flipV="1">
              <a:off x="2544" y="3024"/>
              <a:ext cx="576" cy="288"/>
            </a:xfrm>
            <a:prstGeom prst="line">
              <a:avLst/>
            </a:prstGeom>
            <a:noFill/>
            <a:ln w="444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pic>
          <p:nvPicPr>
            <p:cNvPr id="149516" name="Picture 1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2127" t="7878" r="18869" b="11366"/>
            <a:stretch>
              <a:fillRect/>
            </a:stretch>
          </p:blipFill>
          <p:spPr bwMode="auto">
            <a:xfrm>
              <a:off x="3552" y="2784"/>
              <a:ext cx="749" cy="76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9527" name="Text Box 23"/>
            <p:cNvSpPr txBox="1">
              <a:spLocks noChangeArrowheads="1"/>
            </p:cNvSpPr>
            <p:nvPr/>
          </p:nvSpPr>
          <p:spPr bwMode="auto">
            <a:xfrm>
              <a:off x="1575" y="3583"/>
              <a:ext cx="2390"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r>
                <a:rPr lang="en-US" sz="2000">
                  <a:solidFill>
                    <a:schemeClr val="bg1"/>
                  </a:solidFill>
                </a:rPr>
                <a:t>Assumed forms of blur kernels</a:t>
              </a:r>
            </a:p>
          </p:txBody>
        </p:sp>
      </p:grpSp>
    </p:spTree>
    <p:extLst>
      <p:ext uri="{BB962C8B-B14F-4D97-AF65-F5344CB8AC3E}">
        <p14:creationId xmlns:p14="http://schemas.microsoft.com/office/powerpoint/2010/main" val="1824046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95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8" grpId="0"/>
      <p:bldP spid="14952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47638" y="1065213"/>
            <a:ext cx="8458200" cy="1098550"/>
          </a:xfrm>
        </p:spPr>
        <p:txBody>
          <a:bodyPr/>
          <a:lstStyle/>
          <a:p>
            <a:r>
              <a:rPr lang="en-US" sz="3200">
                <a:solidFill>
                  <a:srgbClr val="FF9900"/>
                </a:solidFill>
                <a:latin typeface="Book Antiqua" charset="0"/>
              </a:rPr>
              <a:t>Hardware approaches</a:t>
            </a:r>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98738"/>
            <a:ext cx="3425825"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64000"/>
            <a:ext cx="3454400" cy="92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8683" name="Text Box 11"/>
          <p:cNvSpPr txBox="1">
            <a:spLocks noChangeArrowheads="1"/>
          </p:cNvSpPr>
          <p:nvPr/>
        </p:nvSpPr>
        <p:spPr bwMode="auto">
          <a:xfrm>
            <a:off x="152400" y="6172200"/>
            <a:ext cx="85533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400" dirty="0" smtClean="0">
                <a:solidFill>
                  <a:schemeClr val="bg1"/>
                </a:solidFill>
              </a:rPr>
              <a:t>This approach </a:t>
            </a:r>
            <a:r>
              <a:rPr lang="en-GB" sz="2400" dirty="0">
                <a:solidFill>
                  <a:schemeClr val="bg1"/>
                </a:solidFill>
              </a:rPr>
              <a:t>can be combined with these hardware methods</a:t>
            </a:r>
            <a:endParaRPr lang="en-US" sz="2400" dirty="0">
              <a:solidFill>
                <a:schemeClr val="bg1"/>
              </a:solidFill>
            </a:endParaRPr>
          </a:p>
        </p:txBody>
      </p:sp>
      <p:sp>
        <p:nvSpPr>
          <p:cNvPr id="28684" name="Line 20"/>
          <p:cNvSpPr>
            <a:spLocks/>
          </p:cNvSpPr>
          <p:nvPr/>
        </p:nvSpPr>
        <p:spPr bwMode="auto">
          <a:xfrm>
            <a:off x="307975" y="1260475"/>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8685" name="Rectangle 13"/>
          <p:cNvSpPr>
            <a:spLocks noChangeArrowheads="1"/>
          </p:cNvSpPr>
          <p:nvPr/>
        </p:nvSpPr>
        <p:spPr bwMode="auto">
          <a:xfrm>
            <a:off x="249238" y="150813"/>
            <a:ext cx="8458200" cy="109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17961" dir="2700000" algn="ctr" rotWithShape="0">
                    <a:srgbClr val="000000">
                      <a:alpha val="74998"/>
                    </a:srgbClr>
                  </a:outerShdw>
                </a:effectLst>
              </a14:hiddenEffects>
            </a:ext>
          </a:extLst>
        </p:spPr>
        <p:txBody>
          <a:bodyPr anchor="ctr"/>
          <a:lstStyle/>
          <a:p>
            <a:pPr eaLnBrk="0"/>
            <a:r>
              <a:rPr lang="en-US" sz="3700" b="0">
                <a:solidFill>
                  <a:schemeClr val="bg1"/>
                </a:solidFill>
                <a:latin typeface="Albertus Extra Bold" charset="0"/>
              </a:rPr>
              <a:t>Existing work on image deblurring</a:t>
            </a:r>
          </a:p>
        </p:txBody>
      </p:sp>
      <p:pic>
        <p:nvPicPr>
          <p:cNvPr id="28688"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2038" y="2554288"/>
            <a:ext cx="2382837" cy="242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8689" name="Text Box 17"/>
          <p:cNvSpPr txBox="1">
            <a:spLocks noChangeArrowheads="1"/>
          </p:cNvSpPr>
          <p:nvPr/>
        </p:nvSpPr>
        <p:spPr bwMode="auto">
          <a:xfrm>
            <a:off x="3790950" y="5062538"/>
            <a:ext cx="20367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400">
                <a:solidFill>
                  <a:schemeClr val="bg1"/>
                </a:solidFill>
              </a:rPr>
              <a:t>Ben-Ezra and</a:t>
            </a:r>
            <a:br>
              <a:rPr lang="en-US" sz="2400">
                <a:solidFill>
                  <a:schemeClr val="bg1"/>
                </a:solidFill>
              </a:rPr>
            </a:br>
            <a:r>
              <a:rPr lang="en-US" sz="2400">
                <a:solidFill>
                  <a:schemeClr val="bg1"/>
                </a:solidFill>
              </a:rPr>
              <a:t> Nayar 2004</a:t>
            </a:r>
          </a:p>
        </p:txBody>
      </p:sp>
      <p:pic>
        <p:nvPicPr>
          <p:cNvPr id="28690"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8075" y="2638425"/>
            <a:ext cx="2955925" cy="220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91" name="Text Box 19"/>
          <p:cNvSpPr txBox="1">
            <a:spLocks noChangeArrowheads="1"/>
          </p:cNvSpPr>
          <p:nvPr/>
        </p:nvSpPr>
        <p:spPr bwMode="auto">
          <a:xfrm>
            <a:off x="6245225" y="5046663"/>
            <a:ext cx="28987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400">
                <a:solidFill>
                  <a:schemeClr val="bg1"/>
                </a:solidFill>
              </a:rPr>
              <a:t>Raskar et al. SIGGRAPH 2006</a:t>
            </a:r>
          </a:p>
        </p:txBody>
      </p:sp>
      <p:sp>
        <p:nvSpPr>
          <p:cNvPr id="28692" name="Text Box 20"/>
          <p:cNvSpPr txBox="1">
            <a:spLocks noChangeArrowheads="1"/>
          </p:cNvSpPr>
          <p:nvPr/>
        </p:nvSpPr>
        <p:spPr bwMode="auto">
          <a:xfrm>
            <a:off x="3746500" y="2032000"/>
            <a:ext cx="2071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400">
                <a:solidFill>
                  <a:schemeClr val="bg1"/>
                </a:solidFill>
              </a:rPr>
              <a:t>Dual cameras</a:t>
            </a:r>
          </a:p>
        </p:txBody>
      </p:sp>
      <p:sp>
        <p:nvSpPr>
          <p:cNvPr id="28693" name="Text Box 21"/>
          <p:cNvSpPr txBox="1">
            <a:spLocks noChangeArrowheads="1"/>
          </p:cNvSpPr>
          <p:nvPr/>
        </p:nvSpPr>
        <p:spPr bwMode="auto">
          <a:xfrm>
            <a:off x="6557963" y="2014538"/>
            <a:ext cx="2155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400">
                <a:solidFill>
                  <a:schemeClr val="bg1"/>
                </a:solidFill>
              </a:rPr>
              <a:t>Coded shutter</a:t>
            </a:r>
          </a:p>
        </p:txBody>
      </p:sp>
      <p:sp>
        <p:nvSpPr>
          <p:cNvPr id="28694" name="Text Box 22"/>
          <p:cNvSpPr txBox="1">
            <a:spLocks noChangeArrowheads="1"/>
          </p:cNvSpPr>
          <p:nvPr/>
        </p:nvSpPr>
        <p:spPr bwMode="auto">
          <a:xfrm>
            <a:off x="409575" y="2051050"/>
            <a:ext cx="2563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400">
                <a:solidFill>
                  <a:schemeClr val="bg1"/>
                </a:solidFill>
              </a:rPr>
              <a:t>Image stabilizers</a:t>
            </a:r>
          </a:p>
        </p:txBody>
      </p:sp>
    </p:spTree>
    <p:extLst>
      <p:ext uri="{BB962C8B-B14F-4D97-AF65-F5344CB8AC3E}">
        <p14:creationId xmlns:p14="http://schemas.microsoft.com/office/powerpoint/2010/main" val="42917996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6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6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6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9" grpId="0"/>
      <p:bldP spid="28691" grpId="0"/>
      <p:bldP spid="28692" grpId="0"/>
      <p:bldP spid="28693"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4300" y="0"/>
            <a:ext cx="8913794" cy="6858000"/>
          </a:xfrm>
          <a:prstGeom prst="rect">
            <a:avLst/>
          </a:prstGeom>
        </p:spPr>
      </p:pic>
    </p:spTree>
    <p:extLst>
      <p:ext uri="{BB962C8B-B14F-4D97-AF65-F5344CB8AC3E}">
        <p14:creationId xmlns:p14="http://schemas.microsoft.com/office/powerpoint/2010/main" val="3758118149"/>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p:txBody>
          <a:bodyPr/>
          <a:lstStyle/>
          <a:p>
            <a:r>
              <a:rPr lang="en-US"/>
              <a:t>Three sources of information</a:t>
            </a:r>
          </a:p>
        </p:txBody>
      </p:sp>
      <p:sp>
        <p:nvSpPr>
          <p:cNvPr id="348163" name="Rectangle 3"/>
          <p:cNvSpPr>
            <a:spLocks noGrp="1" noChangeArrowheads="1"/>
          </p:cNvSpPr>
          <p:nvPr>
            <p:ph type="body" idx="1"/>
          </p:nvPr>
        </p:nvSpPr>
        <p:spPr>
          <a:xfrm>
            <a:off x="179388" y="1042988"/>
            <a:ext cx="8415337" cy="622300"/>
          </a:xfrm>
        </p:spPr>
        <p:txBody>
          <a:bodyPr/>
          <a:lstStyle/>
          <a:p>
            <a:pPr>
              <a:buFontTx/>
              <a:buNone/>
            </a:pPr>
            <a:r>
              <a:rPr lang="en-US"/>
              <a:t>1. Reconstruction constraint:</a:t>
            </a:r>
          </a:p>
        </p:txBody>
      </p:sp>
      <p:grpSp>
        <p:nvGrpSpPr>
          <p:cNvPr id="348164" name="Group 4"/>
          <p:cNvGrpSpPr>
            <a:grpSpLocks/>
          </p:cNvGrpSpPr>
          <p:nvPr/>
        </p:nvGrpSpPr>
        <p:grpSpPr bwMode="auto">
          <a:xfrm>
            <a:off x="566738" y="1954213"/>
            <a:ext cx="7434262" cy="2479675"/>
            <a:chOff x="357" y="1231"/>
            <a:chExt cx="4683" cy="1562"/>
          </a:xfrm>
        </p:grpSpPr>
        <p:pic>
          <p:nvPicPr>
            <p:cNvPr id="3481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 y="1526"/>
              <a:ext cx="816" cy="81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48166" name="Picture 6"/>
            <p:cNvPicPr>
              <a:picLocks noChangeAspect="1" noChangeArrowheads="1"/>
            </p:cNvPicPr>
            <p:nvPr/>
          </p:nvPicPr>
          <p:blipFill>
            <a:blip r:embed="rId4">
              <a:extLst>
                <a:ext uri="{28A0092B-C50C-407E-A947-70E740481C1C}">
                  <a14:useLocalDpi xmlns:a14="http://schemas.microsoft.com/office/drawing/2010/main" val="0"/>
                </a:ext>
              </a:extLst>
            </a:blip>
            <a:srcRect l="2803" t="12834" r="19760" b="2528"/>
            <a:stretch>
              <a:fillRect/>
            </a:stretch>
          </p:blipFill>
          <p:spPr bwMode="auto">
            <a:xfrm>
              <a:off x="459" y="1352"/>
              <a:ext cx="1401" cy="10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167" name="Picture 7" descr="stata_blur"/>
            <p:cNvPicPr>
              <a:picLocks noChangeAspect="1" noChangeArrowheads="1"/>
            </p:cNvPicPr>
            <p:nvPr/>
          </p:nvPicPr>
          <p:blipFill>
            <a:blip r:embed="rId5">
              <a:extLst>
                <a:ext uri="{28A0092B-C50C-407E-A947-70E740481C1C}">
                  <a14:useLocalDpi xmlns:a14="http://schemas.microsoft.com/office/drawing/2010/main" val="0"/>
                </a:ext>
              </a:extLst>
            </a:blip>
            <a:srcRect l="2849" t="13071" r="20229" b="2490"/>
            <a:stretch>
              <a:fillRect/>
            </a:stretch>
          </p:blipFill>
          <p:spPr bwMode="auto">
            <a:xfrm>
              <a:off x="3642" y="1390"/>
              <a:ext cx="1398" cy="1054"/>
            </a:xfrm>
            <a:prstGeom prst="rect">
              <a:avLst/>
            </a:prstGeom>
            <a:noFill/>
            <a:extLst>
              <a:ext uri="{909E8E84-426E-40dd-AFC4-6F175D3DCCD1}">
                <a14:hiddenFill xmlns:a14="http://schemas.microsoft.com/office/drawing/2010/main">
                  <a:solidFill>
                    <a:srgbClr val="FFFFFF"/>
                  </a:solidFill>
                </a14:hiddenFill>
              </a:ext>
            </a:extLst>
          </p:spPr>
        </p:pic>
        <p:sp>
          <p:nvSpPr>
            <p:cNvPr id="348168" name="Text Box 8"/>
            <p:cNvSpPr txBox="1">
              <a:spLocks noChangeArrowheads="1"/>
            </p:cNvSpPr>
            <p:nvPr/>
          </p:nvSpPr>
          <p:spPr bwMode="auto">
            <a:xfrm>
              <a:off x="3277" y="1707"/>
              <a:ext cx="28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solidFill>
                    <a:schemeClr val="bg1"/>
                  </a:solidFill>
                  <a:latin typeface="Arial" charset="0"/>
                </a:rPr>
                <a:t>=</a:t>
              </a:r>
            </a:p>
          </p:txBody>
        </p:sp>
        <p:sp>
          <p:nvSpPr>
            <p:cNvPr id="348169" name="Text Box 9"/>
            <p:cNvSpPr txBox="1">
              <a:spLocks noChangeArrowheads="1"/>
            </p:cNvSpPr>
            <p:nvPr/>
          </p:nvSpPr>
          <p:spPr bwMode="auto">
            <a:xfrm>
              <a:off x="1908" y="1714"/>
              <a:ext cx="337"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600">
                  <a:solidFill>
                    <a:schemeClr val="bg1"/>
                  </a:solidFill>
                  <a:latin typeface="Arial" charset="0"/>
                  <a:sym typeface="Symbol" charset="0"/>
                </a:rPr>
                <a:t></a:t>
              </a:r>
            </a:p>
          </p:txBody>
        </p:sp>
        <p:sp>
          <p:nvSpPr>
            <p:cNvPr id="348170" name="Text Box 10"/>
            <p:cNvSpPr txBox="1">
              <a:spLocks noChangeArrowheads="1"/>
            </p:cNvSpPr>
            <p:nvPr/>
          </p:nvSpPr>
          <p:spPr bwMode="auto">
            <a:xfrm>
              <a:off x="3644" y="2444"/>
              <a:ext cx="13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1"/>
                  </a:solidFill>
                </a:rPr>
                <a:t>Input blurry image</a:t>
              </a:r>
            </a:p>
          </p:txBody>
        </p:sp>
        <p:sp>
          <p:nvSpPr>
            <p:cNvPr id="348171" name="Text Box 11"/>
            <p:cNvSpPr txBox="1">
              <a:spLocks noChangeArrowheads="1"/>
            </p:cNvSpPr>
            <p:nvPr/>
          </p:nvSpPr>
          <p:spPr bwMode="auto">
            <a:xfrm>
              <a:off x="365" y="2432"/>
              <a:ext cx="161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1"/>
                  </a:solidFill>
                </a:rPr>
                <a:t>Estimated sharp image</a:t>
              </a:r>
            </a:p>
          </p:txBody>
        </p:sp>
        <p:sp>
          <p:nvSpPr>
            <p:cNvPr id="348172" name="Text Box 12"/>
            <p:cNvSpPr txBox="1">
              <a:spLocks noChangeArrowheads="1"/>
            </p:cNvSpPr>
            <p:nvPr/>
          </p:nvSpPr>
          <p:spPr bwMode="auto">
            <a:xfrm>
              <a:off x="2246" y="2320"/>
              <a:ext cx="85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bg1"/>
                  </a:solidFill>
                </a:rPr>
                <a:t>Estimated</a:t>
              </a:r>
              <a:br>
                <a:rPr lang="en-US">
                  <a:solidFill>
                    <a:schemeClr val="bg1"/>
                  </a:solidFill>
                </a:rPr>
              </a:br>
              <a:r>
                <a:rPr lang="en-US">
                  <a:solidFill>
                    <a:schemeClr val="bg1"/>
                  </a:solidFill>
                </a:rPr>
                <a:t>blur kernel</a:t>
              </a:r>
            </a:p>
          </p:txBody>
        </p:sp>
        <p:sp>
          <p:nvSpPr>
            <p:cNvPr id="348173" name="AutoShape 13"/>
            <p:cNvSpPr>
              <a:spLocks noChangeArrowheads="1"/>
            </p:cNvSpPr>
            <p:nvPr/>
          </p:nvSpPr>
          <p:spPr bwMode="auto">
            <a:xfrm>
              <a:off x="357" y="1231"/>
              <a:ext cx="2844" cy="1562"/>
            </a:xfrm>
            <a:prstGeom prst="bracketPair">
              <a:avLst>
                <a:gd name="adj" fmla="val 16667"/>
              </a:avLst>
            </a:prstGeom>
            <a:noFill/>
            <a:ln w="31750">
              <a:solidFill>
                <a:schemeClr val="bg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48175" name="Rectangle 15"/>
          <p:cNvSpPr>
            <a:spLocks noChangeArrowheads="1"/>
          </p:cNvSpPr>
          <p:nvPr/>
        </p:nvSpPr>
        <p:spPr bwMode="auto">
          <a:xfrm>
            <a:off x="312738" y="4654550"/>
            <a:ext cx="33750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a:lnSpc>
                <a:spcPct val="110000"/>
              </a:lnSpc>
              <a:spcBef>
                <a:spcPts val="600"/>
              </a:spcBef>
              <a:spcAft>
                <a:spcPts val="600"/>
              </a:spcAft>
              <a:buClr>
                <a:schemeClr val="bg1"/>
              </a:buClr>
              <a:buSzPct val="110000"/>
            </a:pPr>
            <a:r>
              <a:rPr lang="en-US" sz="3100" b="0">
                <a:solidFill>
                  <a:srgbClr val="FF33CC"/>
                </a:solidFill>
              </a:rPr>
              <a:t>2. Image prior:</a:t>
            </a:r>
          </a:p>
        </p:txBody>
      </p:sp>
      <p:pic>
        <p:nvPicPr>
          <p:cNvPr id="34817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275" y="5289550"/>
            <a:ext cx="1978025" cy="156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8177" name="Rectangle 17"/>
          <p:cNvSpPr>
            <a:spLocks noChangeArrowheads="1"/>
          </p:cNvSpPr>
          <p:nvPr/>
        </p:nvSpPr>
        <p:spPr bwMode="auto">
          <a:xfrm>
            <a:off x="708025" y="2138363"/>
            <a:ext cx="2263775" cy="1689100"/>
          </a:xfrm>
          <a:prstGeom prst="rect">
            <a:avLst/>
          </a:prstGeom>
          <a:noFill/>
          <a:ln w="50800">
            <a:solidFill>
              <a:srgbClr val="FF00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8182" name="Line 20"/>
          <p:cNvSpPr>
            <a:spLocks/>
          </p:cNvSpPr>
          <p:nvPr/>
        </p:nvSpPr>
        <p:spPr bwMode="auto">
          <a:xfrm>
            <a:off x="307975" y="1038225"/>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48183" name="Group 23"/>
          <p:cNvGrpSpPr>
            <a:grpSpLocks/>
          </p:cNvGrpSpPr>
          <p:nvPr/>
        </p:nvGrpSpPr>
        <p:grpSpPr bwMode="auto">
          <a:xfrm>
            <a:off x="3582988" y="2413000"/>
            <a:ext cx="4970462" cy="4273550"/>
            <a:chOff x="2257" y="1520"/>
            <a:chExt cx="3131" cy="2692"/>
          </a:xfrm>
        </p:grpSpPr>
        <p:sp>
          <p:nvSpPr>
            <p:cNvPr id="348184" name="Rectangle 24"/>
            <p:cNvSpPr>
              <a:spLocks noChangeArrowheads="1"/>
            </p:cNvSpPr>
            <p:nvPr/>
          </p:nvSpPr>
          <p:spPr bwMode="auto">
            <a:xfrm>
              <a:off x="3262" y="2923"/>
              <a:ext cx="2126"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a:lnSpc>
                  <a:spcPct val="110000"/>
                </a:lnSpc>
                <a:spcBef>
                  <a:spcPts val="600"/>
                </a:spcBef>
                <a:spcAft>
                  <a:spcPts val="600"/>
                </a:spcAft>
                <a:buClr>
                  <a:schemeClr val="bg1"/>
                </a:buClr>
                <a:buSzPct val="110000"/>
              </a:pPr>
              <a:r>
                <a:rPr lang="en-US" sz="3100" b="0">
                  <a:solidFill>
                    <a:srgbClr val="FFFF00"/>
                  </a:solidFill>
                </a:rPr>
                <a:t>3. Blur prior:</a:t>
              </a:r>
            </a:p>
          </p:txBody>
        </p:sp>
        <p:pic>
          <p:nvPicPr>
            <p:cNvPr id="34818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7" y="3393"/>
              <a:ext cx="816" cy="81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48186" name="Text Box 26"/>
            <p:cNvSpPr txBox="1">
              <a:spLocks noChangeArrowheads="1"/>
            </p:cNvSpPr>
            <p:nvPr/>
          </p:nvSpPr>
          <p:spPr bwMode="auto">
            <a:xfrm>
              <a:off x="4350" y="3411"/>
              <a:ext cx="820" cy="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400">
                  <a:solidFill>
                    <a:schemeClr val="bg1"/>
                  </a:solidFill>
                </a:rPr>
                <a:t>Positive</a:t>
              </a:r>
            </a:p>
            <a:p>
              <a:pPr algn="ctr"/>
              <a:r>
                <a:rPr lang="en-US" sz="2400">
                  <a:solidFill>
                    <a:schemeClr val="bg1"/>
                  </a:solidFill>
                </a:rPr>
                <a:t>&amp;</a:t>
              </a:r>
            </a:p>
            <a:p>
              <a:pPr algn="ctr"/>
              <a:r>
                <a:rPr lang="en-US" sz="2400">
                  <a:solidFill>
                    <a:schemeClr val="bg1"/>
                  </a:solidFill>
                </a:rPr>
                <a:t>Sparse</a:t>
              </a:r>
            </a:p>
          </p:txBody>
        </p:sp>
        <p:sp>
          <p:nvSpPr>
            <p:cNvPr id="348187" name="Rectangle 27"/>
            <p:cNvSpPr>
              <a:spLocks noChangeArrowheads="1"/>
            </p:cNvSpPr>
            <p:nvPr/>
          </p:nvSpPr>
          <p:spPr bwMode="auto">
            <a:xfrm>
              <a:off x="3428" y="3383"/>
              <a:ext cx="855" cy="829"/>
            </a:xfrm>
            <a:prstGeom prst="rect">
              <a:avLst/>
            </a:prstGeom>
            <a:noFill/>
            <a:ln w="5080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48188" name="Rectangle 28"/>
            <p:cNvSpPr>
              <a:spLocks noChangeArrowheads="1"/>
            </p:cNvSpPr>
            <p:nvPr/>
          </p:nvSpPr>
          <p:spPr bwMode="auto">
            <a:xfrm>
              <a:off x="2257" y="1520"/>
              <a:ext cx="855" cy="829"/>
            </a:xfrm>
            <a:prstGeom prst="rect">
              <a:avLst/>
            </a:prstGeom>
            <a:noFill/>
            <a:ln w="5080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348189" name="Rectangle 29"/>
          <p:cNvSpPr>
            <a:spLocks noChangeArrowheads="1"/>
          </p:cNvSpPr>
          <p:nvPr/>
        </p:nvSpPr>
        <p:spPr bwMode="auto">
          <a:xfrm>
            <a:off x="2489200" y="5759450"/>
            <a:ext cx="1782763"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r>
              <a:rPr lang="en-US" sz="2000">
                <a:solidFill>
                  <a:schemeClr val="bg1"/>
                </a:solidFill>
              </a:rPr>
              <a:t>Distribution of gradients</a:t>
            </a:r>
          </a:p>
        </p:txBody>
      </p:sp>
    </p:spTree>
    <p:extLst>
      <p:ext uri="{BB962C8B-B14F-4D97-AF65-F5344CB8AC3E}">
        <p14:creationId xmlns:p14="http://schemas.microsoft.com/office/powerpoint/2010/main" val="1305565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81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4817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1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817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817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48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build="p"/>
      <p:bldP spid="348175" grpId="0"/>
      <p:bldP spid="348177" grpId="0" animBg="1"/>
      <p:bldP spid="34818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453259"/>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Number Placeholder 1"/>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E1B1E3-89CA-CB42-B86A-DE1A9BD39977}" type="slidenum">
              <a:rPr lang="en-US" sz="1400">
                <a:latin typeface="Times New Roman" charset="0"/>
              </a:rPr>
              <a:pPr eaLnBrk="1" hangingPunct="1"/>
              <a:t>125</a:t>
            </a:fld>
            <a:endParaRPr lang="en-US" sz="1400">
              <a:latin typeface="Times New Roman" charset="0"/>
            </a:endParaRPr>
          </a:p>
        </p:txBody>
      </p:sp>
      <p:pic>
        <p:nvPicPr>
          <p:cNvPr id="12493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775233"/>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1"/>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6EF43C-00EA-0C45-BA34-A569F9E1658E}" type="slidenum">
              <a:rPr lang="en-US" sz="1400">
                <a:latin typeface="Times New Roman" charset="0"/>
              </a:rPr>
              <a:pPr eaLnBrk="1" hangingPunct="1"/>
              <a:t>126</a:t>
            </a:fld>
            <a:endParaRPr lang="en-US" sz="1400">
              <a:latin typeface="Times New Roman" charset="0"/>
            </a:endParaRPr>
          </a:p>
        </p:txBody>
      </p:sp>
      <p:pic>
        <p:nvPicPr>
          <p:cNvPr id="1259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758252"/>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Number Placeholder 1"/>
          <p:cNvSpPr>
            <a:spLocks noGrp="1"/>
          </p:cNvSpPr>
          <p:nvPr>
            <p:ph type="sldNum" sz="quarter" idx="4294967295"/>
          </p:nvPr>
        </p:nvSpPr>
        <p:spPr>
          <a:xfrm>
            <a:off x="6553200" y="6248400"/>
            <a:ext cx="19050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91B794-1270-504B-8965-55E2C60C0FF8}" type="slidenum">
              <a:rPr lang="en-US" sz="1400">
                <a:latin typeface="Times New Roman" charset="0"/>
              </a:rPr>
              <a:pPr eaLnBrk="1" hangingPunct="1"/>
              <a:t>127</a:t>
            </a:fld>
            <a:endParaRPr lang="en-US" sz="1400">
              <a:latin typeface="Times New Roman" charset="0"/>
            </a:endParaRPr>
          </a:p>
        </p:txBody>
      </p:sp>
      <p:pic>
        <p:nvPicPr>
          <p:cNvPr id="12697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290649"/>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p:txBody>
          <a:bodyPr/>
          <a:lstStyle/>
          <a:p>
            <a:r>
              <a:rPr lang="en-US"/>
              <a:t>How do we use this information?</a:t>
            </a:r>
          </a:p>
        </p:txBody>
      </p:sp>
      <p:sp>
        <p:nvSpPr>
          <p:cNvPr id="350211" name="Rectangle 3"/>
          <p:cNvSpPr>
            <a:spLocks noGrp="1" noChangeArrowheads="1"/>
          </p:cNvSpPr>
          <p:nvPr>
            <p:ph type="body" idx="1"/>
          </p:nvPr>
        </p:nvSpPr>
        <p:spPr>
          <a:xfrm>
            <a:off x="138113" y="1604963"/>
            <a:ext cx="9005887" cy="3519487"/>
          </a:xfrm>
        </p:spPr>
        <p:txBody>
          <a:bodyPr/>
          <a:lstStyle/>
          <a:p>
            <a:pPr>
              <a:buFontTx/>
              <a:buNone/>
            </a:pPr>
            <a:r>
              <a:rPr lang="en-US" sz="2600"/>
              <a:t>Obvious thing to do:</a:t>
            </a:r>
          </a:p>
          <a:p>
            <a:pPr lvl="1"/>
            <a:r>
              <a:rPr lang="en-US" sz="2400"/>
              <a:t>Combine 3 terms into an objective function  </a:t>
            </a:r>
          </a:p>
          <a:p>
            <a:pPr lvl="1"/>
            <a:r>
              <a:rPr lang="en-US" sz="2400"/>
              <a:t>Run conjugate gradient descent </a:t>
            </a:r>
          </a:p>
          <a:p>
            <a:pPr lvl="1"/>
            <a:r>
              <a:rPr lang="en-US" sz="2400"/>
              <a:t>This is Maximum a-Posteriori (MAP) </a:t>
            </a:r>
          </a:p>
          <a:p>
            <a:pPr lvl="1">
              <a:buFont typeface="Arial" charset="0"/>
              <a:buNone/>
            </a:pPr>
            <a:endParaRPr lang="en-US" sz="2400"/>
          </a:p>
          <a:p>
            <a:pPr lvl="1">
              <a:buFont typeface="Arial" charset="0"/>
              <a:buNone/>
            </a:pPr>
            <a:endParaRPr lang="en-US" sz="2400"/>
          </a:p>
        </p:txBody>
      </p:sp>
    </p:spTree>
    <p:extLst>
      <p:ext uri="{BB962C8B-B14F-4D97-AF65-F5344CB8AC3E}">
        <p14:creationId xmlns:p14="http://schemas.microsoft.com/office/powerpoint/2010/main" val="122814574"/>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r>
              <a:rPr lang="en-US"/>
              <a:t>Results from MAP estimation</a:t>
            </a:r>
          </a:p>
        </p:txBody>
      </p:sp>
      <p:sp>
        <p:nvSpPr>
          <p:cNvPr id="386052" name="Text Box 4"/>
          <p:cNvSpPr txBox="1">
            <a:spLocks noChangeArrowheads="1"/>
          </p:cNvSpPr>
          <p:nvPr/>
        </p:nvSpPr>
        <p:spPr bwMode="auto">
          <a:xfrm>
            <a:off x="0" y="3776663"/>
            <a:ext cx="4770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400" b="0">
                <a:solidFill>
                  <a:schemeClr val="bg1"/>
                </a:solidFill>
                <a:latin typeface="Century Schoolbook" charset="0"/>
              </a:rPr>
              <a:t>Maximum a-Posteriori (MAP)</a:t>
            </a:r>
          </a:p>
        </p:txBody>
      </p:sp>
      <p:sp>
        <p:nvSpPr>
          <p:cNvPr id="386053" name="Text Box 5"/>
          <p:cNvSpPr txBox="1">
            <a:spLocks noChangeArrowheads="1"/>
          </p:cNvSpPr>
          <p:nvPr/>
        </p:nvSpPr>
        <p:spPr bwMode="auto">
          <a:xfrm>
            <a:off x="3305175" y="3795713"/>
            <a:ext cx="7283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400" b="0" dirty="0" smtClean="0">
                <a:solidFill>
                  <a:schemeClr val="bg1"/>
                </a:solidFill>
                <a:latin typeface="Century Schoolbook" charset="0"/>
              </a:rPr>
              <a:t>   </a:t>
            </a:r>
            <a:r>
              <a:rPr lang="en-US" sz="2400" b="0" dirty="0" err="1" smtClean="0">
                <a:solidFill>
                  <a:schemeClr val="bg1"/>
                </a:solidFill>
                <a:latin typeface="Century Schoolbook" charset="0"/>
              </a:rPr>
              <a:t>Variational</a:t>
            </a:r>
            <a:r>
              <a:rPr lang="en-US" sz="2400" b="0" dirty="0" smtClean="0">
                <a:solidFill>
                  <a:schemeClr val="bg1"/>
                </a:solidFill>
                <a:latin typeface="Century Schoolbook" charset="0"/>
              </a:rPr>
              <a:t> </a:t>
            </a:r>
            <a:r>
              <a:rPr lang="en-US" sz="2400" b="0" dirty="0">
                <a:solidFill>
                  <a:schemeClr val="bg1"/>
                </a:solidFill>
                <a:latin typeface="Century Schoolbook" charset="0"/>
              </a:rPr>
              <a:t>Bayes</a:t>
            </a:r>
          </a:p>
        </p:txBody>
      </p:sp>
      <p:graphicFrame>
        <p:nvGraphicFramePr>
          <p:cNvPr id="386054" name="Object 6"/>
          <p:cNvGraphicFramePr>
            <a:graphicFrameLocks noChangeAspect="1"/>
          </p:cNvGraphicFramePr>
          <p:nvPr/>
        </p:nvGraphicFramePr>
        <p:xfrm>
          <a:off x="5310188" y="4270375"/>
          <a:ext cx="3762375" cy="2406650"/>
        </p:xfrm>
        <a:graphic>
          <a:graphicData uri="http://schemas.openxmlformats.org/presentationml/2006/ole">
            <mc:AlternateContent xmlns:mc="http://schemas.openxmlformats.org/markup-compatibility/2006">
              <mc:Choice xmlns:v="urn:schemas-microsoft-com:vml" Requires="v">
                <p:oleObj spid="_x0000_s274796" name="Image" r:id="rId3" imgW="9320635" imgH="6044444" progId="Photoshop.Image.9">
                  <p:embed/>
                </p:oleObj>
              </mc:Choice>
              <mc:Fallback>
                <p:oleObj name="Image" r:id="rId3" imgW="9320635" imgH="6044444"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0188" y="4270375"/>
                        <a:ext cx="3762375" cy="2406650"/>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386055" name="Picture 7"/>
          <p:cNvPicPr>
            <a:picLocks noChangeAspect="1" noChangeArrowheads="1"/>
          </p:cNvPicPr>
          <p:nvPr/>
        </p:nvPicPr>
        <p:blipFill>
          <a:blip r:embed="rId5">
            <a:extLst>
              <a:ext uri="{28A0092B-C50C-407E-A947-70E740481C1C}">
                <a14:useLocalDpi xmlns:a14="http://schemas.microsoft.com/office/drawing/2010/main" val="0"/>
              </a:ext>
            </a:extLst>
          </a:blip>
          <a:srcRect l="76086" t="49165" r="13518" b="43098"/>
          <a:stretch>
            <a:fillRect/>
          </a:stretch>
        </p:blipFill>
        <p:spPr bwMode="auto">
          <a:xfrm>
            <a:off x="5080000" y="5411788"/>
            <a:ext cx="1376363" cy="144621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aphicFrame>
        <p:nvGraphicFramePr>
          <p:cNvPr id="386056" name="Object 8"/>
          <p:cNvGraphicFramePr>
            <a:graphicFrameLocks noChangeAspect="1"/>
          </p:cNvGraphicFramePr>
          <p:nvPr/>
        </p:nvGraphicFramePr>
        <p:xfrm>
          <a:off x="692150" y="4225925"/>
          <a:ext cx="3622675" cy="2433638"/>
        </p:xfrm>
        <a:graphic>
          <a:graphicData uri="http://schemas.openxmlformats.org/presentationml/2006/ole">
            <mc:AlternateContent xmlns:mc="http://schemas.openxmlformats.org/markup-compatibility/2006">
              <mc:Choice xmlns:v="urn:schemas-microsoft-com:vml" Requires="v">
                <p:oleObj spid="_x0000_s274797" name="Image" r:id="rId6" imgW="6920635" imgH="4596825" progId="Photoshop.Image.9">
                  <p:embed/>
                </p:oleObj>
              </mc:Choice>
              <mc:Fallback>
                <p:oleObj name="Image" r:id="rId6" imgW="6920635" imgH="4596825" progId="Photoshop.Image.9">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l="2379" t="3978" r="2643"/>
                      <a:stretch>
                        <a:fillRect/>
                      </a:stretch>
                    </p:blipFill>
                    <p:spPr bwMode="auto">
                      <a:xfrm>
                        <a:off x="692150" y="4225925"/>
                        <a:ext cx="3622675" cy="2433638"/>
                      </a:xfrm>
                      <a:prstGeom prst="rect">
                        <a:avLst/>
                      </a:prstGeom>
                      <a:noFill/>
                      <a:ln w="25400">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386057" name="Picture 9"/>
          <p:cNvPicPr>
            <a:picLocks noChangeAspect="1" noChangeArrowheads="1"/>
          </p:cNvPicPr>
          <p:nvPr/>
        </p:nvPicPr>
        <p:blipFill>
          <a:blip r:embed="rId8">
            <a:extLst>
              <a:ext uri="{28A0092B-C50C-407E-A947-70E740481C1C}">
                <a14:useLocalDpi xmlns:a14="http://schemas.microsoft.com/office/drawing/2010/main" val="0"/>
              </a:ext>
            </a:extLst>
          </a:blip>
          <a:srcRect l="75945" t="49165" r="13391" b="43098"/>
          <a:stretch>
            <a:fillRect/>
          </a:stretch>
        </p:blipFill>
        <p:spPr bwMode="auto">
          <a:xfrm>
            <a:off x="306388" y="5435600"/>
            <a:ext cx="1387475" cy="1422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86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95575" y="1095375"/>
            <a:ext cx="3679825" cy="237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86059" name="Text Box 11"/>
          <p:cNvSpPr txBox="1">
            <a:spLocks noChangeArrowheads="1"/>
          </p:cNvSpPr>
          <p:nvPr/>
        </p:nvSpPr>
        <p:spPr bwMode="auto">
          <a:xfrm>
            <a:off x="266700" y="1774825"/>
            <a:ext cx="22939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r>
              <a:rPr lang="en-US" sz="2400" b="0">
                <a:solidFill>
                  <a:schemeClr val="bg1"/>
                </a:solidFill>
                <a:latin typeface="Century Schoolbook" charset="0"/>
              </a:rPr>
              <a:t>Input blurry image</a:t>
            </a:r>
          </a:p>
        </p:txBody>
      </p:sp>
    </p:spTree>
    <p:extLst>
      <p:ext uri="{BB962C8B-B14F-4D97-AF65-F5344CB8AC3E}">
        <p14:creationId xmlns:p14="http://schemas.microsoft.com/office/powerpoint/2010/main" val="9956200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6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60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60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60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60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6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p:bldP spid="38605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229600" cy="892175"/>
          </a:xfrm>
        </p:spPr>
        <p:txBody>
          <a:bodyPr/>
          <a:lstStyle/>
          <a:p>
            <a:r>
              <a:rPr lang="en-US" b="1" dirty="0" smtClean="0">
                <a:latin typeface="Myriad Pro"/>
                <a:cs typeface="Myriad Pro"/>
              </a:rPr>
              <a:t>Numbers</a:t>
            </a:r>
            <a:endParaRPr lang="en-US" b="1" dirty="0">
              <a:latin typeface="Myriad Pro"/>
              <a:cs typeface="Myriad Pro"/>
            </a:endParaRPr>
          </a:p>
        </p:txBody>
      </p:sp>
      <p:sp>
        <p:nvSpPr>
          <p:cNvPr id="7" name="Content Placeholder 6"/>
          <p:cNvSpPr>
            <a:spLocks noGrp="1"/>
          </p:cNvSpPr>
          <p:nvPr>
            <p:ph idx="1"/>
          </p:nvPr>
        </p:nvSpPr>
        <p:spPr>
          <a:xfrm>
            <a:off x="457200" y="1081088"/>
            <a:ext cx="8686800" cy="5045075"/>
          </a:xfrm>
        </p:spPr>
        <p:txBody>
          <a:bodyPr/>
          <a:lstStyle/>
          <a:p>
            <a:r>
              <a:rPr lang="en-US" dirty="0"/>
              <a:t>seconds since big bang: ~ 10</a:t>
            </a:r>
            <a:r>
              <a:rPr lang="en-US" baseline="30000" dirty="0"/>
              <a:t>17</a:t>
            </a:r>
          </a:p>
          <a:p>
            <a:r>
              <a:rPr lang="en-US" dirty="0"/>
              <a:t>atoms in the universe: ∼10</a:t>
            </a:r>
            <a:r>
              <a:rPr lang="en-US" baseline="30000" dirty="0"/>
              <a:t>80</a:t>
            </a:r>
          </a:p>
          <a:p>
            <a:r>
              <a:rPr lang="en-US" dirty="0"/>
              <a:t>65×65 8-bit gray-scale images</a:t>
            </a:r>
            <a:r>
              <a:rPr lang="en-US" dirty="0" smtClean="0"/>
              <a:t>:</a:t>
            </a:r>
            <a:endParaRPr lang="en-US" baseline="30000" dirty="0"/>
          </a:p>
        </p:txBody>
      </p:sp>
      <p:pic>
        <p:nvPicPr>
          <p:cNvPr id="4" name="Picture 6"/>
          <p:cNvPicPr>
            <a:picLocks noChangeAspect="1"/>
          </p:cNvPicPr>
          <p:nvPr/>
        </p:nvPicPr>
        <p:blipFill>
          <a:blip r:embed="rId2">
            <a:extLst>
              <a:ext uri="{28A0092B-C50C-407E-A947-70E740481C1C}">
                <a14:useLocalDpi xmlns:a14="http://schemas.microsoft.com/office/drawing/2010/main" val="0"/>
              </a:ext>
            </a:extLst>
          </a:blip>
          <a:srcRect b="7600"/>
          <a:stretch>
            <a:fillRect/>
          </a:stretch>
        </p:blipFill>
        <p:spPr bwMode="auto">
          <a:xfrm>
            <a:off x="2602174" y="2850486"/>
            <a:ext cx="3825353" cy="400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19800" y="2259772"/>
            <a:ext cx="2950846" cy="584776"/>
          </a:xfrm>
          <a:prstGeom prst="rect">
            <a:avLst/>
          </a:prstGeom>
          <a:noFill/>
        </p:spPr>
        <p:txBody>
          <a:bodyPr wrap="none" rtlCol="0">
            <a:spAutoFit/>
          </a:bodyPr>
          <a:lstStyle/>
          <a:p>
            <a:r>
              <a:rPr lang="en-US" sz="3200" dirty="0" smtClean="0"/>
              <a:t>256</a:t>
            </a:r>
            <a:r>
              <a:rPr lang="en-US" sz="3200" baseline="30000" dirty="0" smtClean="0"/>
              <a:t>65x65 </a:t>
            </a:r>
            <a:r>
              <a:rPr lang="en-US" sz="3200" dirty="0" smtClean="0"/>
              <a:t>∼ 10</a:t>
            </a:r>
            <a:r>
              <a:rPr lang="en-US" sz="3200" baseline="30000" dirty="0" smtClean="0"/>
              <a:t>10000</a:t>
            </a:r>
            <a:endParaRPr lang="en-US" sz="3200" dirty="0"/>
          </a:p>
        </p:txBody>
      </p:sp>
    </p:spTree>
    <p:extLst>
      <p:ext uri="{BB962C8B-B14F-4D97-AF65-F5344CB8AC3E}">
        <p14:creationId xmlns:p14="http://schemas.microsoft.com/office/powerpoint/2010/main" val="62661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a:t>Image artifacts &amp; estimated kernels</a:t>
            </a:r>
          </a:p>
        </p:txBody>
      </p:sp>
      <p:pic>
        <p:nvPicPr>
          <p:cNvPr id="219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843088"/>
            <a:ext cx="6972300"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9140" name="Picture 4" descr="andrew_ker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897063"/>
            <a:ext cx="1620838" cy="1616075"/>
          </a:xfrm>
          <a:prstGeom prst="rect">
            <a:avLst/>
          </a:prstGeom>
          <a:noFill/>
          <a:ln w="635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19141" name="Picture 5" descr="andrew_blurry"/>
          <p:cNvPicPr>
            <a:picLocks noChangeAspect="1" noChangeArrowheads="1"/>
          </p:cNvPicPr>
          <p:nvPr/>
        </p:nvPicPr>
        <p:blipFill>
          <a:blip r:embed="rId5">
            <a:extLst>
              <a:ext uri="{28A0092B-C50C-407E-A947-70E740481C1C}">
                <a14:useLocalDpi xmlns:a14="http://schemas.microsoft.com/office/drawing/2010/main" val="0"/>
              </a:ext>
            </a:extLst>
          </a:blip>
          <a:srcRect l="11459" t="58784" r="83412" b="38202"/>
          <a:stretch>
            <a:fillRect/>
          </a:stretch>
        </p:blipFill>
        <p:spPr bwMode="auto">
          <a:xfrm>
            <a:off x="7264400" y="3598863"/>
            <a:ext cx="1590675" cy="1658937"/>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19142" name="Text Box 6"/>
          <p:cNvSpPr txBox="1">
            <a:spLocks noChangeArrowheads="1"/>
          </p:cNvSpPr>
          <p:nvPr/>
        </p:nvSpPr>
        <p:spPr bwMode="auto">
          <a:xfrm>
            <a:off x="163513" y="1427163"/>
            <a:ext cx="2019300"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700" b="0">
                <a:solidFill>
                  <a:schemeClr val="bg1"/>
                </a:solidFill>
              </a:rPr>
              <a:t>Blur kernels</a:t>
            </a:r>
          </a:p>
        </p:txBody>
      </p:sp>
      <p:sp>
        <p:nvSpPr>
          <p:cNvPr id="219143" name="Text Box 7"/>
          <p:cNvSpPr txBox="1">
            <a:spLocks noChangeArrowheads="1"/>
          </p:cNvSpPr>
          <p:nvPr/>
        </p:nvSpPr>
        <p:spPr bwMode="auto">
          <a:xfrm>
            <a:off x="152400" y="5249863"/>
            <a:ext cx="2459038"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700" b="0">
                <a:solidFill>
                  <a:schemeClr val="bg1"/>
                </a:solidFill>
              </a:rPr>
              <a:t>Image patterns</a:t>
            </a:r>
          </a:p>
        </p:txBody>
      </p:sp>
      <p:sp>
        <p:nvSpPr>
          <p:cNvPr id="219144" name="Line 20"/>
          <p:cNvSpPr>
            <a:spLocks/>
          </p:cNvSpPr>
          <p:nvPr/>
        </p:nvSpPr>
        <p:spPr bwMode="auto">
          <a:xfrm>
            <a:off x="307975" y="1260475"/>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219145" name="Text Box 9"/>
          <p:cNvSpPr txBox="1">
            <a:spLocks noChangeArrowheads="1"/>
          </p:cNvSpPr>
          <p:nvPr/>
        </p:nvSpPr>
        <p:spPr bwMode="auto">
          <a:xfrm>
            <a:off x="188913" y="5861050"/>
            <a:ext cx="895508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b="0">
                <a:solidFill>
                  <a:srgbClr val="FF9900"/>
                </a:solidFill>
              </a:rPr>
              <a:t>Note: blur kernels were inferred from large image patches,</a:t>
            </a:r>
            <a:br>
              <a:rPr lang="en-US" sz="2400" b="0">
                <a:solidFill>
                  <a:srgbClr val="FF9900"/>
                </a:solidFill>
              </a:rPr>
            </a:br>
            <a:r>
              <a:rPr lang="en-US" sz="2400" b="0">
                <a:solidFill>
                  <a:srgbClr val="FF9900"/>
                </a:solidFill>
              </a:rPr>
              <a:t>           NOT the image patterns shown</a:t>
            </a:r>
          </a:p>
        </p:txBody>
      </p:sp>
    </p:spTree>
    <p:extLst>
      <p:ext uri="{BB962C8B-B14F-4D97-AF65-F5344CB8AC3E}">
        <p14:creationId xmlns:p14="http://schemas.microsoft.com/office/powerpoint/2010/main" val="2051437989"/>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46087"/>
            <a:ext cx="8229600" cy="892175"/>
          </a:xfrm>
        </p:spPr>
        <p:txBody>
          <a:bodyPr/>
          <a:lstStyle/>
          <a:p>
            <a:r>
              <a:rPr lang="en-US" b="1" dirty="0" smtClean="0">
                <a:latin typeface="Myriad Pro"/>
                <a:cs typeface="Myriad Pro"/>
              </a:rPr>
              <a:t>Natural Image Statistics</a:t>
            </a:r>
            <a:endParaRPr lang="en-US" b="1" dirty="0">
              <a:latin typeface="Myriad Pro"/>
              <a:cs typeface="Myriad Pro"/>
            </a:endParaRPr>
          </a:p>
        </p:txBody>
      </p:sp>
      <p:sp>
        <p:nvSpPr>
          <p:cNvPr id="4" name="Content Placeholder 3"/>
          <p:cNvSpPr>
            <a:spLocks noGrp="1"/>
          </p:cNvSpPr>
          <p:nvPr>
            <p:ph idx="1"/>
          </p:nvPr>
        </p:nvSpPr>
        <p:spPr>
          <a:xfrm>
            <a:off x="457200" y="1081088"/>
            <a:ext cx="8686800" cy="5045075"/>
          </a:xfrm>
        </p:spPr>
        <p:txBody>
          <a:bodyPr/>
          <a:lstStyle/>
          <a:p>
            <a:endParaRPr lang="en-US" dirty="0">
              <a:solidFill>
                <a:srgbClr val="000000"/>
              </a:solidFill>
            </a:endParaRPr>
          </a:p>
          <a:p>
            <a:r>
              <a:rPr lang="en-US" dirty="0">
                <a:solidFill>
                  <a:srgbClr val="000000"/>
                </a:solidFill>
              </a:rPr>
              <a:t>Motivation: </a:t>
            </a:r>
            <a:r>
              <a:rPr lang="en-US" dirty="0">
                <a:solidFill>
                  <a:srgbClr val="000000"/>
                </a:solidFill>
                <a:ea typeface="ＭＳ Ｐゴシック" pitchFamily="-1" charset="-128"/>
                <a:cs typeface="ＭＳ Ｐゴシック" pitchFamily="-1" charset="-128"/>
              </a:rPr>
              <a:t>Separating into components</a:t>
            </a:r>
            <a:endParaRPr lang="en-US" dirty="0">
              <a:solidFill>
                <a:srgbClr val="000000"/>
              </a:solidFill>
            </a:endParaRPr>
          </a:p>
          <a:p>
            <a:r>
              <a:rPr lang="en-US" dirty="0">
                <a:solidFill>
                  <a:srgbClr val="000000"/>
                </a:solidFill>
              </a:rPr>
              <a:t>Deal with ill pose: Bayesian Approach!</a:t>
            </a:r>
          </a:p>
          <a:p>
            <a:r>
              <a:rPr lang="en-US" dirty="0">
                <a:solidFill>
                  <a:srgbClr val="000000"/>
                </a:solidFill>
              </a:rPr>
              <a:t>Application 1: </a:t>
            </a:r>
            <a:r>
              <a:rPr lang="en-US" dirty="0" err="1">
                <a:solidFill>
                  <a:srgbClr val="000000"/>
                </a:solidFill>
              </a:rPr>
              <a:t>Denoising</a:t>
            </a:r>
            <a:endParaRPr lang="en-US" dirty="0">
              <a:solidFill>
                <a:srgbClr val="000000"/>
              </a:solidFill>
            </a:endParaRPr>
          </a:p>
          <a:p>
            <a:r>
              <a:rPr lang="en-US" dirty="0">
                <a:solidFill>
                  <a:srgbClr val="000000"/>
                </a:solidFill>
              </a:rPr>
              <a:t>Application 2: Intrinsic Image</a:t>
            </a:r>
          </a:p>
          <a:p>
            <a:r>
              <a:rPr lang="en-US" dirty="0">
                <a:solidFill>
                  <a:srgbClr val="000000"/>
                </a:solidFill>
              </a:rPr>
              <a:t>Application 3: Reflection Separation</a:t>
            </a:r>
          </a:p>
          <a:p>
            <a:r>
              <a:rPr lang="en-US" dirty="0">
                <a:solidFill>
                  <a:srgbClr val="000000"/>
                </a:solidFill>
              </a:rPr>
              <a:t>Application 4: </a:t>
            </a:r>
            <a:r>
              <a:rPr lang="en-US" dirty="0" err="1">
                <a:solidFill>
                  <a:srgbClr val="000000"/>
                </a:solidFill>
              </a:rPr>
              <a:t>Deblurring</a:t>
            </a:r>
            <a:endParaRPr lang="en-US" dirty="0">
              <a:solidFill>
                <a:srgbClr val="000000"/>
              </a:solidFill>
            </a:endParaRPr>
          </a:p>
          <a:p>
            <a:r>
              <a:rPr lang="en-US" dirty="0">
                <a:solidFill>
                  <a:srgbClr val="FF0000"/>
                </a:solidFill>
              </a:rPr>
              <a:t>Application 5: Digital </a:t>
            </a:r>
            <a:r>
              <a:rPr lang="en-US" dirty="0" smtClean="0">
                <a:solidFill>
                  <a:srgbClr val="FF0000"/>
                </a:solidFill>
              </a:rPr>
              <a:t>Forensics</a:t>
            </a:r>
            <a:endParaRPr lang="en-US" dirty="0">
              <a:solidFill>
                <a:srgbClr val="000000"/>
              </a:solidFill>
            </a:endParaRPr>
          </a:p>
        </p:txBody>
      </p:sp>
    </p:spTree>
    <p:extLst>
      <p:ext uri="{BB962C8B-B14F-4D97-AF65-F5344CB8AC3E}">
        <p14:creationId xmlns:p14="http://schemas.microsoft.com/office/powerpoint/2010/main" val="191723100"/>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Content Placeholder 3"/>
          <p:cNvSpPr>
            <a:spLocks noGrp="1"/>
          </p:cNvSpPr>
          <p:nvPr>
            <p:ph idx="1"/>
          </p:nvPr>
        </p:nvSpPr>
        <p:spPr/>
        <p:txBody>
          <a:bodyPr/>
          <a:lstStyle/>
          <a:p>
            <a:pPr marL="0" indent="0" algn="ctr">
              <a:buNone/>
            </a:pPr>
            <a:r>
              <a:rPr lang="en-US" dirty="0" smtClean="0">
                <a:ea typeface="ＭＳ Ｐゴシック" pitchFamily="-1" charset="-128"/>
                <a:cs typeface="ＭＳ Ｐゴシック" pitchFamily="-1" charset="-128"/>
              </a:rPr>
              <a:t>Detecting fake images</a:t>
            </a:r>
          </a:p>
          <a:p>
            <a:pPr marL="0" indent="0">
              <a:buNone/>
            </a:pPr>
            <a:endParaRPr lang="en-US" dirty="0" smtClean="0">
              <a:ea typeface="ＭＳ Ｐゴシック" pitchFamily="-1" charset="-128"/>
              <a:cs typeface="ＭＳ Ｐゴシック" pitchFamily="-1" charset="-128"/>
            </a:endParaRPr>
          </a:p>
        </p:txBody>
      </p:sp>
      <p:pic>
        <p:nvPicPr>
          <p:cNvPr id="73733" name="Picture 4"/>
          <p:cNvPicPr>
            <a:picLocks noChangeAspect="1"/>
          </p:cNvPicPr>
          <p:nvPr/>
        </p:nvPicPr>
        <p:blipFill>
          <a:blip r:embed="rId2"/>
          <a:srcRect/>
          <a:stretch>
            <a:fillRect/>
          </a:stretch>
        </p:blipFill>
        <p:spPr bwMode="auto">
          <a:xfrm>
            <a:off x="2566711" y="2656515"/>
            <a:ext cx="3779838" cy="2800350"/>
          </a:xfrm>
          <a:prstGeom prst="rect">
            <a:avLst/>
          </a:prstGeom>
          <a:noFill/>
          <a:ln w="9525">
            <a:noFill/>
            <a:miter lim="800000"/>
            <a:headEnd/>
            <a:tailEnd/>
          </a:ln>
        </p:spPr>
      </p:pic>
    </p:spTree>
    <p:extLst>
      <p:ext uri="{BB962C8B-B14F-4D97-AF65-F5344CB8AC3E}">
        <p14:creationId xmlns:p14="http://schemas.microsoft.com/office/powerpoint/2010/main" val="4003023536"/>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74755" name="Picture 2"/>
          <p:cNvPicPr>
            <a:picLocks noChangeAspect="1"/>
          </p:cNvPicPr>
          <p:nvPr/>
        </p:nvPicPr>
        <p:blipFill>
          <a:blip r:embed="rId2"/>
          <a:srcRect/>
          <a:stretch>
            <a:fillRect/>
          </a:stretch>
        </p:blipFill>
        <p:spPr bwMode="auto">
          <a:xfrm>
            <a:off x="544513" y="1997075"/>
            <a:ext cx="3922712" cy="2955925"/>
          </a:xfrm>
          <a:prstGeom prst="rect">
            <a:avLst/>
          </a:prstGeom>
          <a:noFill/>
          <a:ln w="9525">
            <a:noFill/>
            <a:miter lim="800000"/>
            <a:headEnd/>
            <a:tailEnd/>
          </a:ln>
        </p:spPr>
      </p:pic>
      <p:pic>
        <p:nvPicPr>
          <p:cNvPr id="74756" name="Picture 2"/>
          <p:cNvPicPr>
            <a:picLocks noChangeAspect="1"/>
          </p:cNvPicPr>
          <p:nvPr/>
        </p:nvPicPr>
        <p:blipFill>
          <a:blip r:embed="rId3"/>
          <a:srcRect/>
          <a:stretch>
            <a:fillRect/>
          </a:stretch>
        </p:blipFill>
        <p:spPr bwMode="auto">
          <a:xfrm>
            <a:off x="4835525" y="2020888"/>
            <a:ext cx="3902075" cy="2933700"/>
          </a:xfrm>
          <a:prstGeom prst="rect">
            <a:avLst/>
          </a:prstGeom>
          <a:noFill/>
          <a:ln w="9525">
            <a:noFill/>
            <a:miter lim="800000"/>
            <a:headEnd/>
            <a:tailEnd/>
          </a:ln>
        </p:spPr>
      </p:pic>
      <p:pic>
        <p:nvPicPr>
          <p:cNvPr id="74757" name="Picture 4" descr="tmp"/>
          <p:cNvPicPr>
            <a:picLocks noChangeAspect="1" noChangeArrowheads="1"/>
          </p:cNvPicPr>
          <p:nvPr/>
        </p:nvPicPr>
        <p:blipFill>
          <a:blip r:embed="rId4"/>
          <a:srcRect/>
          <a:stretch>
            <a:fillRect/>
          </a:stretch>
        </p:blipFill>
        <p:spPr bwMode="auto">
          <a:xfrm>
            <a:off x="0" y="5229225"/>
            <a:ext cx="1060450" cy="1628775"/>
          </a:xfrm>
          <a:prstGeom prst="rect">
            <a:avLst/>
          </a:prstGeom>
          <a:noFill/>
          <a:ln w="9525">
            <a:noFill/>
            <a:miter lim="800000"/>
            <a:headEnd/>
            <a:tailEnd/>
          </a:ln>
        </p:spPr>
      </p:pic>
      <p:sp>
        <p:nvSpPr>
          <p:cNvPr id="74758" name="Rectangle 5"/>
          <p:cNvSpPr>
            <a:spLocks noChangeArrowheads="1"/>
          </p:cNvSpPr>
          <p:nvPr/>
        </p:nvSpPr>
        <p:spPr bwMode="auto">
          <a:xfrm>
            <a:off x="1106488" y="5210175"/>
            <a:ext cx="2339975" cy="646113"/>
          </a:xfrm>
          <a:prstGeom prst="rect">
            <a:avLst/>
          </a:prstGeom>
          <a:noFill/>
          <a:ln w="9525">
            <a:noFill/>
            <a:miter lim="800000"/>
            <a:headEnd/>
            <a:tailEnd/>
          </a:ln>
        </p:spPr>
        <p:txBody>
          <a:bodyPr wrap="none">
            <a:prstTxWarp prst="textNoShape">
              <a:avLst/>
            </a:prstTxWarp>
            <a:spAutoFit/>
          </a:bodyPr>
          <a:lstStyle/>
          <a:p>
            <a:r>
              <a:rPr lang="en-US" sz="1800" dirty="0"/>
              <a:t>Prof. </a:t>
            </a:r>
            <a:r>
              <a:rPr lang="en-US" sz="1800" dirty="0" err="1"/>
              <a:t>Hany</a:t>
            </a:r>
            <a:r>
              <a:rPr lang="en-US" sz="1800" dirty="0"/>
              <a:t> </a:t>
            </a:r>
            <a:r>
              <a:rPr lang="en-US" sz="1800" dirty="0" err="1"/>
              <a:t>Farid</a:t>
            </a:r>
            <a:r>
              <a:rPr lang="en-US" sz="1800" dirty="0"/>
              <a:t>, </a:t>
            </a:r>
          </a:p>
          <a:p>
            <a:r>
              <a:rPr lang="en-US" sz="1800" dirty="0"/>
              <a:t>Dartmouth University</a:t>
            </a:r>
          </a:p>
        </p:txBody>
      </p:sp>
    </p:spTree>
    <p:extLst>
      <p:ext uri="{BB962C8B-B14F-4D97-AF65-F5344CB8AC3E}">
        <p14:creationId xmlns:p14="http://schemas.microsoft.com/office/powerpoint/2010/main" val="1336314972"/>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mtClean="0">
                <a:ea typeface="ＭＳ Ｐゴシック" pitchFamily="-1" charset="-128"/>
                <a:cs typeface="ＭＳ Ｐゴシック" pitchFamily="-1" charset="-128"/>
              </a:rPr>
              <a:t>How do you tell if an image is fake?</a:t>
            </a:r>
          </a:p>
        </p:txBody>
      </p:sp>
      <p:pic>
        <p:nvPicPr>
          <p:cNvPr id="3" name="Picture 2"/>
          <p:cNvPicPr>
            <a:picLocks noChangeAspect="1"/>
          </p:cNvPicPr>
          <p:nvPr/>
        </p:nvPicPr>
        <p:blipFill>
          <a:blip r:embed="rId2"/>
          <a:srcRect/>
          <a:stretch>
            <a:fillRect/>
          </a:stretch>
        </p:blipFill>
        <p:spPr bwMode="auto">
          <a:xfrm>
            <a:off x="215900" y="1455738"/>
            <a:ext cx="5630863" cy="4576762"/>
          </a:xfrm>
          <a:prstGeom prst="rect">
            <a:avLst/>
          </a:prstGeom>
          <a:noFill/>
          <a:ln w="9525">
            <a:noFill/>
            <a:miter lim="800000"/>
            <a:headEnd/>
            <a:tailEnd/>
          </a:ln>
        </p:spPr>
      </p:pic>
      <p:pic>
        <p:nvPicPr>
          <p:cNvPr id="6" name="Picture 5"/>
          <p:cNvPicPr>
            <a:picLocks noChangeAspect="1"/>
          </p:cNvPicPr>
          <p:nvPr/>
        </p:nvPicPr>
        <p:blipFill>
          <a:blip r:embed="rId3"/>
          <a:srcRect l="22641" r="26558"/>
          <a:stretch>
            <a:fillRect/>
          </a:stretch>
        </p:blipFill>
        <p:spPr bwMode="auto">
          <a:xfrm>
            <a:off x="6454775" y="3224213"/>
            <a:ext cx="2581275" cy="2870200"/>
          </a:xfrm>
          <a:prstGeom prst="rect">
            <a:avLst/>
          </a:prstGeom>
          <a:noFill/>
          <a:ln w="9525">
            <a:noFill/>
            <a:miter lim="800000"/>
            <a:headEnd/>
            <a:tailEnd/>
          </a:ln>
        </p:spPr>
      </p:pic>
      <p:grpSp>
        <p:nvGrpSpPr>
          <p:cNvPr id="2" name="Group 9"/>
          <p:cNvGrpSpPr>
            <a:grpSpLocks/>
          </p:cNvGrpSpPr>
          <p:nvPr/>
        </p:nvGrpSpPr>
        <p:grpSpPr bwMode="auto">
          <a:xfrm>
            <a:off x="6011863" y="1322388"/>
            <a:ext cx="3062287" cy="3338512"/>
            <a:chOff x="6011344" y="1322164"/>
            <a:chExt cx="3063065" cy="3338401"/>
          </a:xfrm>
        </p:grpSpPr>
        <p:pic>
          <p:nvPicPr>
            <p:cNvPr id="75783" name="Picture 4"/>
            <p:cNvPicPr>
              <a:picLocks noChangeAspect="1"/>
            </p:cNvPicPr>
            <p:nvPr/>
          </p:nvPicPr>
          <p:blipFill>
            <a:blip r:embed="rId4"/>
            <a:srcRect r="50092"/>
            <a:stretch>
              <a:fillRect/>
            </a:stretch>
          </p:blipFill>
          <p:spPr bwMode="auto">
            <a:xfrm>
              <a:off x="6011344" y="1322164"/>
              <a:ext cx="1463916" cy="1657272"/>
            </a:xfrm>
            <a:prstGeom prst="rect">
              <a:avLst/>
            </a:prstGeom>
            <a:noFill/>
            <a:ln w="9525">
              <a:noFill/>
              <a:miter lim="800000"/>
              <a:headEnd/>
              <a:tailEnd/>
            </a:ln>
          </p:spPr>
        </p:pic>
        <p:pic>
          <p:nvPicPr>
            <p:cNvPr id="75784" name="Picture 6"/>
            <p:cNvPicPr>
              <a:picLocks noChangeAspect="1"/>
            </p:cNvPicPr>
            <p:nvPr/>
          </p:nvPicPr>
          <p:blipFill>
            <a:blip r:embed="rId4"/>
            <a:srcRect l="50623"/>
            <a:stretch>
              <a:fillRect/>
            </a:stretch>
          </p:blipFill>
          <p:spPr bwMode="auto">
            <a:xfrm>
              <a:off x="7626041" y="1323791"/>
              <a:ext cx="1448368" cy="1657272"/>
            </a:xfrm>
            <a:prstGeom prst="rect">
              <a:avLst/>
            </a:prstGeom>
            <a:noFill/>
            <a:ln w="9525">
              <a:noFill/>
              <a:miter lim="800000"/>
              <a:headEnd/>
              <a:tailEnd/>
            </a:ln>
          </p:spPr>
        </p:pic>
        <p:sp>
          <p:nvSpPr>
            <p:cNvPr id="75785" name="TextBox 7"/>
            <p:cNvSpPr txBox="1">
              <a:spLocks noChangeArrowheads="1"/>
            </p:cNvSpPr>
            <p:nvPr/>
          </p:nvSpPr>
          <p:spPr bwMode="auto">
            <a:xfrm>
              <a:off x="7399874" y="1919457"/>
              <a:ext cx="325730" cy="369332"/>
            </a:xfrm>
            <a:prstGeom prst="rect">
              <a:avLst/>
            </a:prstGeom>
            <a:noFill/>
            <a:ln w="9525">
              <a:noFill/>
              <a:miter lim="800000"/>
              <a:headEnd/>
              <a:tailEnd/>
            </a:ln>
          </p:spPr>
          <p:txBody>
            <a:bodyPr wrap="none">
              <a:prstTxWarp prst="textNoShape">
                <a:avLst/>
              </a:prstTxWarp>
              <a:spAutoFit/>
            </a:bodyPr>
            <a:lstStyle/>
            <a:p>
              <a:r>
                <a:rPr lang="en-US" sz="1800"/>
                <a:t>+</a:t>
              </a:r>
            </a:p>
          </p:txBody>
        </p:sp>
        <p:sp>
          <p:nvSpPr>
            <p:cNvPr id="75786" name="TextBox 8"/>
            <p:cNvSpPr txBox="1">
              <a:spLocks noChangeArrowheads="1"/>
            </p:cNvSpPr>
            <p:nvPr/>
          </p:nvSpPr>
          <p:spPr bwMode="auto">
            <a:xfrm>
              <a:off x="6106632" y="4291233"/>
              <a:ext cx="319468" cy="369332"/>
            </a:xfrm>
            <a:prstGeom prst="rect">
              <a:avLst/>
            </a:prstGeom>
            <a:noFill/>
            <a:ln w="9525">
              <a:noFill/>
              <a:miter lim="800000"/>
              <a:headEnd/>
              <a:tailEnd/>
            </a:ln>
          </p:spPr>
          <p:txBody>
            <a:bodyPr wrap="none">
              <a:prstTxWarp prst="textNoShape">
                <a:avLst/>
              </a:prstTxWarp>
              <a:spAutoFit/>
            </a:bodyPr>
            <a:lstStyle/>
            <a:p>
              <a:r>
                <a:rPr lang="en-US" sz="1800"/>
                <a:t>=</a:t>
              </a:r>
            </a:p>
          </p:txBody>
        </p:sp>
      </p:grpSp>
      <p:sp>
        <p:nvSpPr>
          <p:cNvPr id="75782" name="Rectangle 10"/>
          <p:cNvSpPr>
            <a:spLocks noChangeArrowheads="1"/>
          </p:cNvSpPr>
          <p:nvPr/>
        </p:nvSpPr>
        <p:spPr bwMode="auto">
          <a:xfrm>
            <a:off x="153988" y="6027738"/>
            <a:ext cx="3802062" cy="369887"/>
          </a:xfrm>
          <a:prstGeom prst="rect">
            <a:avLst/>
          </a:prstGeom>
          <a:noFill/>
          <a:ln w="9525">
            <a:noFill/>
            <a:miter lim="800000"/>
            <a:headEnd/>
            <a:tailEnd/>
          </a:ln>
        </p:spPr>
        <p:txBody>
          <a:bodyPr wrap="none">
            <a:prstTxWarp prst="textNoShape">
              <a:avLst/>
            </a:prstTxWarp>
            <a:spAutoFit/>
          </a:bodyPr>
          <a:lstStyle/>
          <a:p>
            <a:r>
              <a:rPr lang="en-US" sz="1800"/>
              <a:t>http://www.life.com/archive/realfake</a:t>
            </a:r>
          </a:p>
        </p:txBody>
      </p:sp>
    </p:spTree>
    <p:extLst>
      <p:ext uri="{BB962C8B-B14F-4D97-AF65-F5344CB8AC3E}">
        <p14:creationId xmlns:p14="http://schemas.microsoft.com/office/powerpoint/2010/main" val="18784058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152400"/>
            <a:ext cx="8229600" cy="884238"/>
          </a:xfrm>
        </p:spPr>
        <p:txBody>
          <a:bodyPr/>
          <a:lstStyle/>
          <a:p>
            <a:pPr eaLnBrk="1" hangingPunct="1"/>
            <a:r>
              <a:rPr lang="en-US" sz="4000"/>
              <a:t>Image circulated on internet</a:t>
            </a:r>
          </a:p>
        </p:txBody>
      </p:sp>
      <p:sp>
        <p:nvSpPr>
          <p:cNvPr id="76803" name="Rectangle 3"/>
          <p:cNvSpPr>
            <a:spLocks noGrp="1" noChangeArrowheads="1"/>
          </p:cNvSpPr>
          <p:nvPr>
            <p:ph type="body" idx="1"/>
          </p:nvPr>
        </p:nvSpPr>
        <p:spPr/>
        <p:txBody>
          <a:bodyPr/>
          <a:lstStyle/>
          <a:p>
            <a:pPr eaLnBrk="1" hangingPunct="1"/>
            <a:endParaRPr lang="en-US"/>
          </a:p>
        </p:txBody>
      </p:sp>
      <p:pic>
        <p:nvPicPr>
          <p:cNvPr id="76804" name="Picture 5" descr="tmp"/>
          <p:cNvPicPr>
            <a:picLocks noChangeAspect="1" noChangeArrowheads="1"/>
          </p:cNvPicPr>
          <p:nvPr/>
        </p:nvPicPr>
        <p:blipFill>
          <a:blip r:embed="rId2"/>
          <a:srcRect/>
          <a:stretch>
            <a:fillRect/>
          </a:stretch>
        </p:blipFill>
        <p:spPr bwMode="auto">
          <a:xfrm>
            <a:off x="1371600" y="876300"/>
            <a:ext cx="6172200" cy="5570538"/>
          </a:xfrm>
          <a:prstGeom prst="rect">
            <a:avLst/>
          </a:prstGeom>
          <a:noFill/>
          <a:ln w="9525">
            <a:noFill/>
            <a:miter lim="800000"/>
            <a:headEnd/>
            <a:tailEnd/>
          </a:ln>
        </p:spPr>
      </p:pic>
      <p:sp>
        <p:nvSpPr>
          <p:cNvPr id="76805" name="TextBox 4"/>
          <p:cNvSpPr txBox="1">
            <a:spLocks noChangeArrowheads="1"/>
          </p:cNvSpPr>
          <p:nvPr/>
        </p:nvSpPr>
        <p:spPr bwMode="auto">
          <a:xfrm>
            <a:off x="1130300" y="6234113"/>
            <a:ext cx="6815138" cy="646112"/>
          </a:xfrm>
          <a:prstGeom prst="rect">
            <a:avLst/>
          </a:prstGeom>
          <a:noFill/>
          <a:ln w="9525">
            <a:noFill/>
            <a:miter lim="800000"/>
            <a:headEnd/>
            <a:tailEnd/>
          </a:ln>
        </p:spPr>
        <p:txBody>
          <a:bodyPr wrap="none">
            <a:prstTxWarp prst="textNoShape">
              <a:avLst/>
            </a:prstTxWarp>
            <a:spAutoFit/>
          </a:bodyPr>
          <a:lstStyle/>
          <a:p>
            <a:r>
              <a:rPr lang="en-US" sz="1800">
                <a:hlinkClick r:id="rId3"/>
              </a:rPr>
              <a:t>http://www.cs.dartmouth.edu/farid/publications/deception09.pdf</a:t>
            </a:r>
            <a:endParaRPr lang="en-US" sz="1800"/>
          </a:p>
          <a:p>
            <a:r>
              <a:rPr lang="en-US" sz="1800">
                <a:hlinkClick r:id="rId4"/>
              </a:rPr>
              <a:t>http://www.cs.dartmouth.edu/farid/publications/significance06.pdf</a:t>
            </a:r>
            <a:endParaRPr lang="en-US" sz="1800"/>
          </a:p>
        </p:txBody>
      </p:sp>
    </p:spTree>
    <p:extLst>
      <p:ext uri="{BB962C8B-B14F-4D97-AF65-F5344CB8AC3E}">
        <p14:creationId xmlns:p14="http://schemas.microsoft.com/office/powerpoint/2010/main" val="2364422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Grp="1" noChangeArrowheads="1"/>
          </p:cNvSpPr>
          <p:nvPr>
            <p:ph type="body" idx="1"/>
          </p:nvPr>
        </p:nvSpPr>
        <p:spPr/>
        <p:txBody>
          <a:bodyPr/>
          <a:lstStyle/>
          <a:p>
            <a:pPr eaLnBrk="1" hangingPunct="1"/>
            <a:endParaRPr lang="en-US"/>
          </a:p>
        </p:txBody>
      </p:sp>
      <p:pic>
        <p:nvPicPr>
          <p:cNvPr id="77827" name="Picture 4" descr="DWF15-563704"/>
          <p:cNvPicPr>
            <a:picLocks noChangeAspect="1" noChangeArrowheads="1"/>
          </p:cNvPicPr>
          <p:nvPr/>
        </p:nvPicPr>
        <p:blipFill>
          <a:blip r:embed="rId2"/>
          <a:srcRect/>
          <a:stretch>
            <a:fillRect/>
          </a:stretch>
        </p:blipFill>
        <p:spPr bwMode="auto">
          <a:xfrm>
            <a:off x="508000" y="660400"/>
            <a:ext cx="5283200" cy="3598863"/>
          </a:xfrm>
          <a:prstGeom prst="rect">
            <a:avLst/>
          </a:prstGeom>
          <a:noFill/>
          <a:ln w="9525">
            <a:noFill/>
            <a:miter lim="800000"/>
            <a:headEnd/>
            <a:tailEnd/>
          </a:ln>
        </p:spPr>
      </p:pic>
      <p:pic>
        <p:nvPicPr>
          <p:cNvPr id="77828" name="Picture 5" descr="OF016339"/>
          <p:cNvPicPr>
            <a:picLocks noChangeAspect="1" noChangeArrowheads="1"/>
          </p:cNvPicPr>
          <p:nvPr/>
        </p:nvPicPr>
        <p:blipFill>
          <a:blip r:embed="rId3"/>
          <a:srcRect/>
          <a:stretch>
            <a:fillRect/>
          </a:stretch>
        </p:blipFill>
        <p:spPr bwMode="auto">
          <a:xfrm>
            <a:off x="5984875" y="1066800"/>
            <a:ext cx="3159125" cy="4724400"/>
          </a:xfrm>
          <a:prstGeom prst="rect">
            <a:avLst/>
          </a:prstGeom>
          <a:noFill/>
          <a:ln w="9525">
            <a:noFill/>
            <a:miter lim="800000"/>
            <a:headEnd/>
            <a:tailEnd/>
          </a:ln>
        </p:spPr>
      </p:pic>
      <p:pic>
        <p:nvPicPr>
          <p:cNvPr id="77829" name="Picture 6" descr="tmp"/>
          <p:cNvPicPr>
            <a:picLocks noChangeAspect="1" noChangeArrowheads="1"/>
          </p:cNvPicPr>
          <p:nvPr/>
        </p:nvPicPr>
        <p:blipFill>
          <a:blip r:embed="rId4"/>
          <a:srcRect/>
          <a:stretch>
            <a:fillRect/>
          </a:stretch>
        </p:blipFill>
        <p:spPr bwMode="auto">
          <a:xfrm>
            <a:off x="0" y="4156075"/>
            <a:ext cx="7239000" cy="2701925"/>
          </a:xfrm>
          <a:prstGeom prst="rect">
            <a:avLst/>
          </a:prstGeom>
          <a:noFill/>
          <a:ln w="9525">
            <a:noFill/>
            <a:miter lim="800000"/>
            <a:headEnd/>
            <a:tailEnd/>
          </a:ln>
        </p:spPr>
      </p:pic>
      <p:sp>
        <p:nvSpPr>
          <p:cNvPr id="77830" name="Rectangle 8"/>
          <p:cNvSpPr>
            <a:spLocks noGrp="1" noChangeArrowheads="1"/>
          </p:cNvSpPr>
          <p:nvPr>
            <p:ph type="title"/>
          </p:nvPr>
        </p:nvSpPr>
        <p:spPr>
          <a:xfrm>
            <a:off x="457200" y="-76200"/>
            <a:ext cx="8229600" cy="884238"/>
          </a:xfrm>
          <a:noFill/>
        </p:spPr>
        <p:txBody>
          <a:bodyPr/>
          <a:lstStyle/>
          <a:p>
            <a:pPr eaLnBrk="1" hangingPunct="1"/>
            <a:r>
              <a:rPr lang="en-US" sz="4000"/>
              <a:t>The source images</a:t>
            </a:r>
          </a:p>
        </p:txBody>
      </p:sp>
    </p:spTree>
    <p:extLst>
      <p:ext uri="{BB962C8B-B14F-4D97-AF65-F5344CB8AC3E}">
        <p14:creationId xmlns:p14="http://schemas.microsoft.com/office/powerpoint/2010/main" val="36799490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4542576" cy="6858000"/>
          </a:xfrm>
          <a:prstGeom prst="rect">
            <a:avLst/>
          </a:prstGeom>
        </p:spPr>
      </p:pic>
      <p:pic>
        <p:nvPicPr>
          <p:cNvPr id="5" name="Picture 4"/>
          <p:cNvPicPr>
            <a:picLocks noChangeAspect="1"/>
          </p:cNvPicPr>
          <p:nvPr/>
        </p:nvPicPr>
        <p:blipFill>
          <a:blip r:embed="rId3"/>
          <a:stretch>
            <a:fillRect/>
          </a:stretch>
        </p:blipFill>
        <p:spPr>
          <a:xfrm>
            <a:off x="4658604" y="194637"/>
            <a:ext cx="4265744" cy="3126265"/>
          </a:xfrm>
          <a:prstGeom prst="rect">
            <a:avLst/>
          </a:prstGeom>
        </p:spPr>
      </p:pic>
      <p:pic>
        <p:nvPicPr>
          <p:cNvPr id="6" name="Picture 5"/>
          <p:cNvPicPr>
            <a:picLocks noChangeAspect="1"/>
          </p:cNvPicPr>
          <p:nvPr/>
        </p:nvPicPr>
        <p:blipFill rotWithShape="1">
          <a:blip r:embed="rId4"/>
          <a:srcRect b="8888"/>
          <a:stretch/>
        </p:blipFill>
        <p:spPr>
          <a:xfrm>
            <a:off x="4658604" y="3460199"/>
            <a:ext cx="4265744" cy="3148119"/>
          </a:xfrm>
          <a:prstGeom prst="rect">
            <a:avLst/>
          </a:prstGeom>
        </p:spPr>
      </p:pic>
    </p:spTree>
    <p:extLst>
      <p:ext uri="{BB962C8B-B14F-4D97-AF65-F5344CB8AC3E}">
        <p14:creationId xmlns:p14="http://schemas.microsoft.com/office/powerpoint/2010/main" val="3536158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type="body" idx="1"/>
          </p:nvPr>
        </p:nvSpPr>
        <p:spPr/>
        <p:txBody>
          <a:bodyPr/>
          <a:lstStyle/>
          <a:p>
            <a:endParaRPr lang="en-US">
              <a:ea typeface="ＭＳ Ｐゴシック" pitchFamily="-1" charset="-128"/>
              <a:cs typeface="ＭＳ Ｐゴシック" pitchFamily="-1" charset="-128"/>
            </a:endParaRPr>
          </a:p>
        </p:txBody>
      </p:sp>
      <p:pic>
        <p:nvPicPr>
          <p:cNvPr id="78851" name="Picture 4" descr="tmp"/>
          <p:cNvPicPr>
            <a:picLocks noChangeAspect="1" noChangeArrowheads="1"/>
          </p:cNvPicPr>
          <p:nvPr/>
        </p:nvPicPr>
        <p:blipFill>
          <a:blip r:embed="rId2"/>
          <a:srcRect/>
          <a:stretch>
            <a:fillRect/>
          </a:stretch>
        </p:blipFill>
        <p:spPr bwMode="auto">
          <a:xfrm>
            <a:off x="0" y="1371600"/>
            <a:ext cx="9144000" cy="3997325"/>
          </a:xfrm>
          <a:prstGeom prst="rect">
            <a:avLst/>
          </a:prstGeom>
          <a:noFill/>
          <a:ln w="9525">
            <a:noFill/>
            <a:miter lim="800000"/>
            <a:headEnd/>
            <a:tailEnd/>
          </a:ln>
        </p:spPr>
      </p:pic>
      <p:sp>
        <p:nvSpPr>
          <p:cNvPr id="78852" name="Rectangle 5"/>
          <p:cNvSpPr>
            <a:spLocks noChangeArrowheads="1"/>
          </p:cNvSpPr>
          <p:nvPr/>
        </p:nvSpPr>
        <p:spPr bwMode="auto">
          <a:xfrm>
            <a:off x="457200" y="762000"/>
            <a:ext cx="6546850" cy="366713"/>
          </a:xfrm>
          <a:prstGeom prst="rect">
            <a:avLst/>
          </a:prstGeom>
          <a:noFill/>
          <a:ln w="9525">
            <a:noFill/>
            <a:miter lim="800000"/>
            <a:headEnd/>
            <a:tailEnd/>
          </a:ln>
        </p:spPr>
        <p:txBody>
          <a:bodyPr wrap="none" anchor="ctr">
            <a:prstTxWarp prst="textNoShape">
              <a:avLst/>
            </a:prstTxWarp>
            <a:spAutoFit/>
          </a:bodyPr>
          <a:lstStyle/>
          <a:p>
            <a:r>
              <a:rPr lang="en-US" sz="1800"/>
              <a:t>IEEE Transactions on Signal Processing, 53(2):845-850, 2005 </a:t>
            </a:r>
          </a:p>
        </p:txBody>
      </p:sp>
    </p:spTree>
    <p:extLst>
      <p:ext uri="{BB962C8B-B14F-4D97-AF65-F5344CB8AC3E}">
        <p14:creationId xmlns:p14="http://schemas.microsoft.com/office/powerpoint/2010/main" val="26186530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US" sz="3600"/>
              <a:t>Easily classified photographic images</a:t>
            </a:r>
          </a:p>
        </p:txBody>
      </p:sp>
      <p:pic>
        <p:nvPicPr>
          <p:cNvPr id="94211" name="Picture 3" descr="tmp"/>
          <p:cNvPicPr>
            <a:picLocks noChangeAspect="1" noChangeArrowheads="1"/>
          </p:cNvPicPr>
          <p:nvPr/>
        </p:nvPicPr>
        <p:blipFill>
          <a:blip r:embed="rId2"/>
          <a:srcRect/>
          <a:stretch>
            <a:fillRect/>
          </a:stretch>
        </p:blipFill>
        <p:spPr bwMode="auto">
          <a:xfrm>
            <a:off x="0" y="1676400"/>
            <a:ext cx="9144000" cy="3495675"/>
          </a:xfrm>
          <a:prstGeom prst="rect">
            <a:avLst/>
          </a:prstGeom>
          <a:noFill/>
          <a:ln w="9525">
            <a:noFill/>
            <a:miter lim="800000"/>
            <a:headEnd/>
            <a:tailEnd/>
          </a:ln>
        </p:spPr>
      </p:pic>
    </p:spTree>
    <p:extLst>
      <p:ext uri="{BB962C8B-B14F-4D97-AF65-F5344CB8AC3E}">
        <p14:creationId xmlns:p14="http://schemas.microsoft.com/office/powerpoint/2010/main" val="18420991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9262" y="484539"/>
            <a:ext cx="6245475" cy="4547426"/>
          </a:xfrm>
          <a:prstGeom prst="rect">
            <a:avLst/>
          </a:prstGeom>
        </p:spPr>
      </p:pic>
      <p:sp>
        <p:nvSpPr>
          <p:cNvPr id="5" name="TextBox 4"/>
          <p:cNvSpPr txBox="1"/>
          <p:nvPr/>
        </p:nvSpPr>
        <p:spPr>
          <a:xfrm>
            <a:off x="649802" y="5119196"/>
            <a:ext cx="7876393" cy="1754327"/>
          </a:xfrm>
          <a:prstGeom prst="rect">
            <a:avLst/>
          </a:prstGeom>
          <a:noFill/>
        </p:spPr>
        <p:txBody>
          <a:bodyPr wrap="square" rtlCol="0">
            <a:spAutoFit/>
          </a:bodyPr>
          <a:lstStyle/>
          <a:p>
            <a:r>
              <a:rPr lang="en-US" dirty="0"/>
              <a:t>“The distribution of natural images is complicated. Perhaps it is something like </a:t>
            </a:r>
            <a:r>
              <a:rPr lang="en-US" b="1" dirty="0">
                <a:solidFill>
                  <a:srgbClr val="FF0000"/>
                </a:solidFill>
              </a:rPr>
              <a:t>beer foam</a:t>
            </a:r>
            <a:r>
              <a:rPr lang="en-US" dirty="0"/>
              <a:t>, which is mostly empty but contains a thin mesh-work of fluid which fills the space and occupies almost no volume. The fluid region represents those images which are natural in character.”</a:t>
            </a:r>
          </a:p>
          <a:p>
            <a:endParaRPr lang="en-US" dirty="0"/>
          </a:p>
          <a:p>
            <a:pPr algn="r"/>
            <a:r>
              <a:rPr lang="en-US" dirty="0"/>
              <a:t>[</a:t>
            </a:r>
            <a:r>
              <a:rPr lang="en-US" dirty="0" err="1"/>
              <a:t>Ruderman</a:t>
            </a:r>
            <a:r>
              <a:rPr lang="en-US" dirty="0"/>
              <a:t> 1996]</a:t>
            </a:r>
          </a:p>
        </p:txBody>
      </p:sp>
    </p:spTree>
    <p:extLst>
      <p:ext uri="{BB962C8B-B14F-4D97-AF65-F5344CB8AC3E}">
        <p14:creationId xmlns:p14="http://schemas.microsoft.com/office/powerpoint/2010/main" val="2397653334"/>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sz="3600"/>
              <a:t>Easily classified photorealistic images</a:t>
            </a:r>
          </a:p>
        </p:txBody>
      </p:sp>
      <p:pic>
        <p:nvPicPr>
          <p:cNvPr id="95235" name="Picture 3" descr="tmp"/>
          <p:cNvPicPr>
            <a:picLocks noChangeAspect="1" noChangeArrowheads="1"/>
          </p:cNvPicPr>
          <p:nvPr/>
        </p:nvPicPr>
        <p:blipFill>
          <a:blip r:embed="rId2"/>
          <a:srcRect/>
          <a:stretch>
            <a:fillRect/>
          </a:stretch>
        </p:blipFill>
        <p:spPr bwMode="auto">
          <a:xfrm>
            <a:off x="0" y="1752600"/>
            <a:ext cx="9144000" cy="3494088"/>
          </a:xfrm>
          <a:prstGeom prst="rect">
            <a:avLst/>
          </a:prstGeom>
          <a:noFill/>
          <a:ln w="9525">
            <a:noFill/>
            <a:miter lim="800000"/>
            <a:headEnd/>
            <a:tailEnd/>
          </a:ln>
        </p:spPr>
      </p:pic>
    </p:spTree>
    <p:extLst>
      <p:ext uri="{BB962C8B-B14F-4D97-AF65-F5344CB8AC3E}">
        <p14:creationId xmlns:p14="http://schemas.microsoft.com/office/powerpoint/2010/main" val="39206287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p:txBody>
          <a:bodyPr/>
          <a:lstStyle/>
          <a:p>
            <a:fld id="{B4705133-9422-9B42-B55C-74195ECDC453}" type="slidenum">
              <a:rPr lang="en-US" smtClean="0">
                <a:latin typeface="Times New Roman" pitchFamily="-1" charset="0"/>
              </a:rPr>
              <a:pPr/>
              <a:t>141</a:t>
            </a:fld>
            <a:endParaRPr lang="en-US" smtClean="0">
              <a:latin typeface="Times New Roman" pitchFamily="-1" charset="0"/>
            </a:endParaRPr>
          </a:p>
        </p:txBody>
      </p:sp>
      <p:sp>
        <p:nvSpPr>
          <p:cNvPr id="55301" name="Rectangle 2050"/>
          <p:cNvSpPr>
            <a:spLocks noGrp="1" noChangeArrowheads="1"/>
          </p:cNvSpPr>
          <p:nvPr>
            <p:ph type="title"/>
          </p:nvPr>
        </p:nvSpPr>
        <p:spPr>
          <a:xfrm>
            <a:off x="450880" y="0"/>
            <a:ext cx="8229600" cy="914400"/>
          </a:xfrm>
        </p:spPr>
        <p:txBody>
          <a:bodyPr/>
          <a:lstStyle/>
          <a:p>
            <a:pPr eaLnBrk="1" hangingPunct="1"/>
            <a:r>
              <a:rPr lang="en-US" b="1" dirty="0" smtClean="0">
                <a:ea typeface="ＭＳ Ｐゴシック" pitchFamily="-1" charset="-128"/>
                <a:cs typeface="ＭＳ Ｐゴシック" pitchFamily="-1" charset="-128"/>
              </a:rPr>
              <a:t>Summary</a:t>
            </a:r>
          </a:p>
        </p:txBody>
      </p:sp>
      <p:sp>
        <p:nvSpPr>
          <p:cNvPr id="55302" name="Rectangle 2051"/>
          <p:cNvSpPr>
            <a:spLocks noGrp="1" noChangeArrowheads="1"/>
          </p:cNvSpPr>
          <p:nvPr>
            <p:ph type="body" idx="1"/>
          </p:nvPr>
        </p:nvSpPr>
        <p:spPr>
          <a:xfrm>
            <a:off x="985838" y="1050925"/>
            <a:ext cx="7772400" cy="1447800"/>
          </a:xfrm>
        </p:spPr>
        <p:txBody>
          <a:bodyPr/>
          <a:lstStyle/>
          <a:p>
            <a:pPr eaLnBrk="1" hangingPunct="1">
              <a:buFont typeface="Arial" pitchFamily="-1" charset="0"/>
              <a:buNone/>
            </a:pPr>
            <a:r>
              <a:rPr lang="en-US" smtClean="0">
                <a:ea typeface="ＭＳ Ｐゴシック" pitchFamily="-1" charset="-128"/>
                <a:cs typeface="ＭＳ Ｐゴシック" pitchFamily="-1" charset="-128"/>
              </a:rPr>
              <a:t>Use P(a, b | y = 1) = k P(y=1|a, b) P(a, b)</a:t>
            </a:r>
          </a:p>
          <a:p>
            <a:pPr eaLnBrk="1" hangingPunct="1"/>
            <a:endParaRPr lang="en-US" smtClean="0">
              <a:ea typeface="ＭＳ Ｐゴシック" pitchFamily="-1" charset="-128"/>
              <a:cs typeface="ＭＳ Ｐゴシック" pitchFamily="-1" charset="-128"/>
            </a:endParaRPr>
          </a:p>
        </p:txBody>
      </p:sp>
      <p:grpSp>
        <p:nvGrpSpPr>
          <p:cNvPr id="2" name="Group 37"/>
          <p:cNvGrpSpPr>
            <a:grpSpLocks/>
          </p:cNvGrpSpPr>
          <p:nvPr/>
        </p:nvGrpSpPr>
        <p:grpSpPr bwMode="auto">
          <a:xfrm>
            <a:off x="566738" y="1839913"/>
            <a:ext cx="3381375" cy="1376362"/>
            <a:chOff x="567448" y="1839334"/>
            <a:chExt cx="3381266" cy="1377151"/>
          </a:xfrm>
        </p:grpSpPr>
        <p:sp>
          <p:nvSpPr>
            <p:cNvPr id="55327" name="Text Box 2053"/>
            <p:cNvSpPr txBox="1">
              <a:spLocks noChangeArrowheads="1"/>
            </p:cNvSpPr>
            <p:nvPr/>
          </p:nvSpPr>
          <p:spPr bwMode="auto">
            <a:xfrm>
              <a:off x="567448" y="1839334"/>
              <a:ext cx="2609850" cy="4572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srgbClr val="C0504D"/>
                  </a:solidFill>
                  <a:latin typeface="Arial" pitchFamily="-1" charset="0"/>
                  <a:ea typeface="ＭＳ Ｐゴシック" pitchFamily="-1" charset="-128"/>
                  <a:cs typeface="ＭＳ Ｐゴシック" pitchFamily="-1" charset="-128"/>
                </a:rPr>
                <a:t>Likelihood function</a:t>
              </a:r>
            </a:p>
          </p:txBody>
        </p:sp>
        <p:graphicFrame>
          <p:nvGraphicFramePr>
            <p:cNvPr id="55299" name="Object 3"/>
            <p:cNvGraphicFramePr>
              <a:graphicFrameLocks noChangeAspect="1"/>
            </p:cNvGraphicFramePr>
            <p:nvPr/>
          </p:nvGraphicFramePr>
          <p:xfrm>
            <a:off x="621314" y="2433847"/>
            <a:ext cx="3327400" cy="782638"/>
          </p:xfrm>
          <a:graphic>
            <a:graphicData uri="http://schemas.openxmlformats.org/presentationml/2006/ole">
              <mc:AlternateContent xmlns:mc="http://schemas.openxmlformats.org/markup-compatibility/2006">
                <mc:Choice xmlns:v="urn:schemas-microsoft-com:vml" Requires="v">
                  <p:oleObj spid="_x0000_s454835" name="Equation" r:id="rId4" imgW="1460500" imgH="342900" progId="Equation.3">
                    <p:embed/>
                  </p:oleObj>
                </mc:Choice>
                <mc:Fallback>
                  <p:oleObj name="Equation" r:id="rId4" imgW="1460500" imgH="342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314" y="2433847"/>
                          <a:ext cx="3327400" cy="78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3" name="Group 41"/>
          <p:cNvGrpSpPr>
            <a:grpSpLocks/>
          </p:cNvGrpSpPr>
          <p:nvPr/>
        </p:nvGrpSpPr>
        <p:grpSpPr bwMode="auto">
          <a:xfrm>
            <a:off x="3870325" y="1714500"/>
            <a:ext cx="2174875" cy="2228850"/>
            <a:chOff x="3871062" y="1715278"/>
            <a:chExt cx="2174312" cy="2228786"/>
          </a:xfrm>
        </p:grpSpPr>
        <p:pic>
          <p:nvPicPr>
            <p:cNvPr id="55324" name="Picture 23"/>
            <p:cNvPicPr>
              <a:picLocks noChangeAspect="1"/>
            </p:cNvPicPr>
            <p:nvPr/>
          </p:nvPicPr>
          <p:blipFill>
            <a:blip r:embed="rId6"/>
            <a:srcRect b="2463"/>
            <a:stretch>
              <a:fillRect/>
            </a:stretch>
          </p:blipFill>
          <p:spPr bwMode="auto">
            <a:xfrm>
              <a:off x="3871062" y="1715278"/>
              <a:ext cx="2174312" cy="2228786"/>
            </a:xfrm>
            <a:prstGeom prst="rect">
              <a:avLst/>
            </a:prstGeom>
            <a:noFill/>
            <a:ln w="9525">
              <a:noFill/>
              <a:miter lim="800000"/>
              <a:headEnd/>
              <a:tailEnd/>
            </a:ln>
          </p:spPr>
        </p:pic>
        <p:sp>
          <p:nvSpPr>
            <p:cNvPr id="55325" name="TextBox 27"/>
            <p:cNvSpPr txBox="1">
              <a:spLocks noChangeArrowheads="1"/>
            </p:cNvSpPr>
            <p:nvPr/>
          </p:nvSpPr>
          <p:spPr bwMode="auto">
            <a:xfrm>
              <a:off x="4286079" y="3494424"/>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a:t>
              </a:r>
            </a:p>
          </p:txBody>
        </p:sp>
        <p:sp>
          <p:nvSpPr>
            <p:cNvPr id="55326" name="TextBox 28"/>
            <p:cNvSpPr txBox="1">
              <a:spLocks noChangeArrowheads="1"/>
            </p:cNvSpPr>
            <p:nvPr/>
          </p:nvSpPr>
          <p:spPr bwMode="auto">
            <a:xfrm>
              <a:off x="5582218" y="3283956"/>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b</a:t>
              </a:r>
            </a:p>
          </p:txBody>
        </p:sp>
      </p:grpSp>
      <p:grpSp>
        <p:nvGrpSpPr>
          <p:cNvPr id="4" name="Group 31"/>
          <p:cNvGrpSpPr>
            <a:grpSpLocks/>
          </p:cNvGrpSpPr>
          <p:nvPr/>
        </p:nvGrpSpPr>
        <p:grpSpPr bwMode="auto">
          <a:xfrm>
            <a:off x="4208463" y="3981450"/>
            <a:ext cx="2273300" cy="2303463"/>
            <a:chOff x="5188334" y="4094176"/>
            <a:chExt cx="2273580" cy="2303335"/>
          </a:xfrm>
        </p:grpSpPr>
        <p:pic>
          <p:nvPicPr>
            <p:cNvPr id="55321" name="Picture 25"/>
            <p:cNvPicPr>
              <a:picLocks noChangeAspect="1"/>
            </p:cNvPicPr>
            <p:nvPr/>
          </p:nvPicPr>
          <p:blipFill>
            <a:blip r:embed="rId7"/>
            <a:srcRect t="4613" b="4407"/>
            <a:stretch>
              <a:fillRect/>
            </a:stretch>
          </p:blipFill>
          <p:spPr bwMode="auto">
            <a:xfrm>
              <a:off x="5188334" y="4094176"/>
              <a:ext cx="2273580" cy="2303335"/>
            </a:xfrm>
            <a:prstGeom prst="rect">
              <a:avLst/>
            </a:prstGeom>
            <a:noFill/>
            <a:ln w="9525">
              <a:noFill/>
              <a:miter lim="800000"/>
              <a:headEnd/>
              <a:tailEnd/>
            </a:ln>
          </p:spPr>
        </p:pic>
        <p:sp>
          <p:nvSpPr>
            <p:cNvPr id="55322" name="TextBox 29"/>
            <p:cNvSpPr txBox="1">
              <a:spLocks noChangeArrowheads="1"/>
            </p:cNvSpPr>
            <p:nvPr/>
          </p:nvSpPr>
          <p:spPr bwMode="auto">
            <a:xfrm>
              <a:off x="5603959" y="6017888"/>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a:t>
              </a:r>
            </a:p>
          </p:txBody>
        </p:sp>
        <p:sp>
          <p:nvSpPr>
            <p:cNvPr id="55323" name="TextBox 30"/>
            <p:cNvSpPr txBox="1">
              <a:spLocks noChangeArrowheads="1"/>
            </p:cNvSpPr>
            <p:nvPr/>
          </p:nvSpPr>
          <p:spPr bwMode="auto">
            <a:xfrm>
              <a:off x="6900098" y="5807420"/>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b</a:t>
              </a:r>
            </a:p>
          </p:txBody>
        </p:sp>
      </p:grpSp>
      <p:grpSp>
        <p:nvGrpSpPr>
          <p:cNvPr id="5" name="Group 42"/>
          <p:cNvGrpSpPr>
            <a:grpSpLocks/>
          </p:cNvGrpSpPr>
          <p:nvPr/>
        </p:nvGrpSpPr>
        <p:grpSpPr bwMode="auto">
          <a:xfrm>
            <a:off x="6164263" y="2424113"/>
            <a:ext cx="2979737" cy="2657475"/>
            <a:chOff x="6164991" y="2424509"/>
            <a:chExt cx="2979009" cy="2657202"/>
          </a:xfrm>
        </p:grpSpPr>
        <p:pic>
          <p:nvPicPr>
            <p:cNvPr id="55315" name="Picture 26"/>
            <p:cNvPicPr>
              <a:picLocks noChangeAspect="1"/>
            </p:cNvPicPr>
            <p:nvPr/>
          </p:nvPicPr>
          <p:blipFill>
            <a:blip r:embed="rId8"/>
            <a:srcRect l="6061" t="10699" r="9325" b="3702"/>
            <a:stretch>
              <a:fillRect/>
            </a:stretch>
          </p:blipFill>
          <p:spPr bwMode="auto">
            <a:xfrm>
              <a:off x="6740698" y="2431200"/>
              <a:ext cx="2403302" cy="2650511"/>
            </a:xfrm>
            <a:prstGeom prst="rect">
              <a:avLst/>
            </a:prstGeom>
            <a:noFill/>
            <a:ln w="9525">
              <a:noFill/>
              <a:miter lim="800000"/>
              <a:headEnd/>
              <a:tailEnd/>
            </a:ln>
          </p:spPr>
        </p:pic>
        <p:sp>
          <p:nvSpPr>
            <p:cNvPr id="55316" name="Rectangle 32"/>
            <p:cNvSpPr>
              <a:spLocks noChangeArrowheads="1"/>
            </p:cNvSpPr>
            <p:nvPr/>
          </p:nvSpPr>
          <p:spPr bwMode="auto">
            <a:xfrm>
              <a:off x="7089296" y="2424509"/>
              <a:ext cx="1572478"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P(a, b | y = 1) </a:t>
              </a:r>
            </a:p>
          </p:txBody>
        </p:sp>
        <p:cxnSp>
          <p:nvCxnSpPr>
            <p:cNvPr id="35" name="Straight Arrow Connector 34"/>
            <p:cNvCxnSpPr/>
            <p:nvPr/>
          </p:nvCxnSpPr>
          <p:spPr>
            <a:xfrm>
              <a:off x="6164991" y="3094365"/>
              <a:ext cx="474546" cy="330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flipH="1" flipV="1">
              <a:off x="6441908" y="4601561"/>
              <a:ext cx="482550" cy="2967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319" name="TextBox 39"/>
            <p:cNvSpPr txBox="1">
              <a:spLocks noChangeArrowheads="1"/>
            </p:cNvSpPr>
            <p:nvPr/>
          </p:nvSpPr>
          <p:spPr bwMode="auto">
            <a:xfrm>
              <a:off x="7420502" y="4522912"/>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a:t>
              </a:r>
            </a:p>
          </p:txBody>
        </p:sp>
        <p:sp>
          <p:nvSpPr>
            <p:cNvPr id="55320" name="TextBox 40"/>
            <p:cNvSpPr txBox="1">
              <a:spLocks noChangeArrowheads="1"/>
            </p:cNvSpPr>
            <p:nvPr/>
          </p:nvSpPr>
          <p:spPr bwMode="auto">
            <a:xfrm>
              <a:off x="8716641" y="4312444"/>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b</a:t>
              </a:r>
            </a:p>
          </p:txBody>
        </p:sp>
      </p:grpSp>
      <p:grpSp>
        <p:nvGrpSpPr>
          <p:cNvPr id="6" name="Group 45"/>
          <p:cNvGrpSpPr>
            <a:grpSpLocks/>
          </p:cNvGrpSpPr>
          <p:nvPr/>
        </p:nvGrpSpPr>
        <p:grpSpPr bwMode="auto">
          <a:xfrm>
            <a:off x="7331075" y="3101975"/>
            <a:ext cx="903288" cy="377825"/>
            <a:chOff x="7330472" y="3102476"/>
            <a:chExt cx="903706" cy="377763"/>
          </a:xfrm>
        </p:grpSpPr>
        <p:sp>
          <p:nvSpPr>
            <p:cNvPr id="55313" name="TextBox 44"/>
            <p:cNvSpPr txBox="1">
              <a:spLocks noChangeArrowheads="1"/>
            </p:cNvSpPr>
            <p:nvPr/>
          </p:nvSpPr>
          <p:spPr bwMode="auto">
            <a:xfrm>
              <a:off x="7394773" y="3102476"/>
              <a:ext cx="839405" cy="369332"/>
            </a:xfrm>
            <a:prstGeom prst="rect">
              <a:avLst/>
            </a:prstGeom>
            <a:solidFill>
              <a:srgbClr val="FFFF00"/>
            </a:solid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a=b=1</a:t>
              </a:r>
            </a:p>
          </p:txBody>
        </p:sp>
        <p:sp>
          <p:nvSpPr>
            <p:cNvPr id="44" name="Oval 43"/>
            <p:cNvSpPr/>
            <p:nvPr/>
          </p:nvSpPr>
          <p:spPr>
            <a:xfrm>
              <a:off x="7330472" y="3319928"/>
              <a:ext cx="96883" cy="160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grpSp>
      <p:grpSp>
        <p:nvGrpSpPr>
          <p:cNvPr id="7" name="Group 47"/>
          <p:cNvGrpSpPr>
            <a:grpSpLocks/>
          </p:cNvGrpSpPr>
          <p:nvPr/>
        </p:nvGrpSpPr>
        <p:grpSpPr bwMode="auto">
          <a:xfrm>
            <a:off x="576263" y="3643313"/>
            <a:ext cx="3717925" cy="1701800"/>
            <a:chOff x="575941" y="3643656"/>
            <a:chExt cx="3718561" cy="1700891"/>
          </a:xfrm>
        </p:grpSpPr>
        <p:grpSp>
          <p:nvGrpSpPr>
            <p:cNvPr id="55309" name="Group 38"/>
            <p:cNvGrpSpPr>
              <a:grpSpLocks/>
            </p:cNvGrpSpPr>
            <p:nvPr/>
          </p:nvGrpSpPr>
          <p:grpSpPr bwMode="auto">
            <a:xfrm>
              <a:off x="575941" y="3643656"/>
              <a:ext cx="3718561" cy="1309148"/>
              <a:chOff x="575941" y="3643656"/>
              <a:chExt cx="3718561" cy="1309148"/>
            </a:xfrm>
          </p:grpSpPr>
          <p:sp>
            <p:nvSpPr>
              <p:cNvPr id="55311" name="Text Box 2055"/>
              <p:cNvSpPr txBox="1">
                <a:spLocks noChangeArrowheads="1"/>
              </p:cNvSpPr>
              <p:nvPr/>
            </p:nvSpPr>
            <p:spPr bwMode="auto">
              <a:xfrm>
                <a:off x="575941" y="3643656"/>
                <a:ext cx="2205037" cy="4572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srgbClr val="C0504D"/>
                    </a:solidFill>
                    <a:latin typeface="Arial" pitchFamily="-1" charset="0"/>
                    <a:ea typeface="ＭＳ Ｐゴシック" pitchFamily="-1" charset="-128"/>
                    <a:cs typeface="ＭＳ Ｐゴシック" pitchFamily="-1" charset="-128"/>
                  </a:rPr>
                  <a:t>Prior probability</a:t>
                </a:r>
              </a:p>
            </p:txBody>
          </p:sp>
          <p:graphicFrame>
            <p:nvGraphicFramePr>
              <p:cNvPr id="55298" name="Object 2"/>
              <p:cNvGraphicFramePr>
                <a:graphicFrameLocks noChangeAspect="1"/>
              </p:cNvGraphicFramePr>
              <p:nvPr/>
            </p:nvGraphicFramePr>
            <p:xfrm>
              <a:off x="662599" y="4185994"/>
              <a:ext cx="2430462" cy="754063"/>
            </p:xfrm>
            <a:graphic>
              <a:graphicData uri="http://schemas.openxmlformats.org/presentationml/2006/ole">
                <mc:AlternateContent xmlns:mc="http://schemas.openxmlformats.org/markup-compatibility/2006">
                  <mc:Choice xmlns:v="urn:schemas-microsoft-com:vml" Requires="v">
                    <p:oleObj spid="_x0000_s454836" name="Equation" r:id="rId9" imgW="1066800" imgH="330200" progId="Equation.3">
                      <p:embed/>
                    </p:oleObj>
                  </mc:Choice>
                  <mc:Fallback>
                    <p:oleObj name="Equation" r:id="rId9" imgW="1066800" imgH="330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599" y="4185994"/>
                            <a:ext cx="2430462"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5312" name="TextBox 21"/>
              <p:cNvSpPr txBox="1">
                <a:spLocks noChangeArrowheads="1"/>
              </p:cNvSpPr>
              <p:nvPr/>
            </p:nvSpPr>
            <p:spPr bwMode="auto">
              <a:xfrm>
                <a:off x="3006056" y="4583472"/>
                <a:ext cx="1288446"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If a&gt;0, b&gt;0</a:t>
                </a:r>
              </a:p>
            </p:txBody>
          </p:sp>
        </p:grpSp>
        <p:sp>
          <p:nvSpPr>
            <p:cNvPr id="55310" name="TextBox 46"/>
            <p:cNvSpPr txBox="1">
              <a:spLocks noChangeArrowheads="1"/>
            </p:cNvSpPr>
            <p:nvPr/>
          </p:nvSpPr>
          <p:spPr bwMode="auto">
            <a:xfrm>
              <a:off x="1655786" y="4975215"/>
              <a:ext cx="1692290"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 0   otherwise</a:t>
              </a:r>
            </a:p>
          </p:txBody>
        </p:sp>
      </p:grpSp>
    </p:spTree>
    <p:extLst>
      <p:ext uri="{BB962C8B-B14F-4D97-AF65-F5344CB8AC3E}">
        <p14:creationId xmlns:p14="http://schemas.microsoft.com/office/powerpoint/2010/main" val="4022876704"/>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r>
              <a:rPr lang="en-US">
                <a:solidFill>
                  <a:srgbClr val="000000"/>
                </a:solidFill>
              </a:rPr>
              <a:t>Natural image statistics</a:t>
            </a:r>
          </a:p>
        </p:txBody>
      </p:sp>
      <p:sp>
        <p:nvSpPr>
          <p:cNvPr id="265221" name="Text Box 5"/>
          <p:cNvSpPr txBox="1">
            <a:spLocks noChangeArrowheads="1"/>
          </p:cNvSpPr>
          <p:nvPr/>
        </p:nvSpPr>
        <p:spPr bwMode="auto">
          <a:xfrm>
            <a:off x="4654550" y="2036763"/>
            <a:ext cx="4327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GB" sz="2400">
                <a:solidFill>
                  <a:srgbClr val="000000"/>
                </a:solidFill>
              </a:rPr>
              <a:t>Histogram of image gradients</a:t>
            </a:r>
            <a:endParaRPr lang="en-US" sz="2400">
              <a:solidFill>
                <a:srgbClr val="000000"/>
              </a:solidFill>
            </a:endParaRPr>
          </a:p>
        </p:txBody>
      </p:sp>
      <p:sp>
        <p:nvSpPr>
          <p:cNvPr id="265225" name="Line 20"/>
          <p:cNvSpPr>
            <a:spLocks/>
          </p:cNvSpPr>
          <p:nvPr/>
        </p:nvSpPr>
        <p:spPr bwMode="auto">
          <a:xfrm>
            <a:off x="307975" y="1260475"/>
            <a:ext cx="8458200" cy="0"/>
          </a:xfrm>
          <a:prstGeom prst="line">
            <a:avLst/>
          </a:prstGeom>
          <a:noFill/>
          <a:ln w="25400" cap="rnd">
            <a:solidFill>
              <a:srgbClr val="B8AE68"/>
            </a:solidFill>
            <a:prstDash val="sysDot"/>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pic>
        <p:nvPicPr>
          <p:cNvPr id="265228" name="Picture 12"/>
          <p:cNvPicPr>
            <a:picLocks noChangeAspect="1" noChangeArrowheads="1"/>
          </p:cNvPicPr>
          <p:nvPr/>
        </p:nvPicPr>
        <p:blipFill>
          <a:blip r:embed="rId2">
            <a:extLst>
              <a:ext uri="{28A0092B-C50C-407E-A947-70E740481C1C}">
                <a14:useLocalDpi xmlns:a14="http://schemas.microsoft.com/office/drawing/2010/main" val="0"/>
              </a:ext>
            </a:extLst>
          </a:blip>
          <a:srcRect l="7423"/>
          <a:stretch>
            <a:fillRect/>
          </a:stretch>
        </p:blipFill>
        <p:spPr bwMode="auto">
          <a:xfrm>
            <a:off x="5000625" y="2613025"/>
            <a:ext cx="4019550" cy="3475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65229" name="Picture 13" descr="image_0001_shar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97150"/>
            <a:ext cx="4487863" cy="2989263"/>
          </a:xfrm>
          <a:prstGeom prst="rect">
            <a:avLst/>
          </a:prstGeom>
          <a:noFill/>
          <a:extLst>
            <a:ext uri="{909E8E84-426E-40dd-AFC4-6F175D3DCCD1}">
              <a14:hiddenFill xmlns:a14="http://schemas.microsoft.com/office/drawing/2010/main">
                <a:solidFill>
                  <a:srgbClr val="FFFFFF"/>
                </a:solidFill>
              </a14:hiddenFill>
            </a:ext>
          </a:extLst>
        </p:spPr>
      </p:pic>
      <p:sp>
        <p:nvSpPr>
          <p:cNvPr id="265230" name="Rectangle 14"/>
          <p:cNvSpPr>
            <a:spLocks noChangeArrowheads="1"/>
          </p:cNvSpPr>
          <p:nvPr/>
        </p:nvSpPr>
        <p:spPr bwMode="auto">
          <a:xfrm>
            <a:off x="155575" y="1471613"/>
            <a:ext cx="8415338"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r>
              <a:rPr lang="en-GB" sz="2800" b="0" dirty="0">
                <a:solidFill>
                  <a:srgbClr val="000000"/>
                </a:solidFill>
              </a:rPr>
              <a:t>Characteristic distribution with heavy tails</a:t>
            </a:r>
            <a:endParaRPr lang="en-GB" sz="2000" b="0" dirty="0">
              <a:solidFill>
                <a:srgbClr val="000000"/>
              </a:solidFill>
            </a:endParaRPr>
          </a:p>
          <a:p>
            <a:pPr marL="342900" indent="-342900">
              <a:spcBef>
                <a:spcPct val="20000"/>
              </a:spcBef>
            </a:pPr>
            <a:endParaRPr lang="en-US" sz="2800" b="0" dirty="0">
              <a:solidFill>
                <a:srgbClr val="000000"/>
              </a:solidFill>
            </a:endParaRPr>
          </a:p>
        </p:txBody>
      </p:sp>
      <p:sp>
        <p:nvSpPr>
          <p:cNvPr id="2" name="TextBox 1"/>
          <p:cNvSpPr txBox="1"/>
          <p:nvPr/>
        </p:nvSpPr>
        <p:spPr>
          <a:xfrm>
            <a:off x="178951" y="6324600"/>
            <a:ext cx="8961370" cy="369332"/>
          </a:xfrm>
          <a:prstGeom prst="rect">
            <a:avLst/>
          </a:prstGeom>
          <a:noFill/>
        </p:spPr>
        <p:txBody>
          <a:bodyPr wrap="none" rtlCol="0">
            <a:spAutoFit/>
          </a:bodyPr>
          <a:lstStyle/>
          <a:p>
            <a:r>
              <a:rPr lang="en-US" dirty="0">
                <a:solidFill>
                  <a:srgbClr val="000000"/>
                </a:solidFill>
              </a:rPr>
              <a:t>FIELD, D. 1994. What is the goal of sensory coding? Neural Computation 6, 559–601.</a:t>
            </a:r>
          </a:p>
        </p:txBody>
      </p:sp>
    </p:spTree>
    <p:extLst>
      <p:ext uri="{BB962C8B-B14F-4D97-AF65-F5344CB8AC3E}">
        <p14:creationId xmlns:p14="http://schemas.microsoft.com/office/powerpoint/2010/main" val="961856335"/>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a:xfrm>
            <a:off x="457200" y="0"/>
            <a:ext cx="8229600" cy="1143000"/>
          </a:xfrm>
        </p:spPr>
        <p:txBody>
          <a:bodyPr/>
          <a:lstStyle/>
          <a:p>
            <a:r>
              <a:rPr lang="en-US" sz="3200" dirty="0" smtClean="0">
                <a:ea typeface="ＭＳ Ｐゴシック" pitchFamily="-1" charset="-128"/>
                <a:cs typeface="ＭＳ Ｐゴシック" pitchFamily="-1" charset="-128"/>
              </a:rPr>
              <a:t>Statistics </a:t>
            </a:r>
            <a:r>
              <a:rPr lang="en-US" sz="3200" dirty="0">
                <a:ea typeface="ＭＳ Ｐゴシック" pitchFamily="-1" charset="-128"/>
                <a:cs typeface="ＭＳ Ｐゴシック" pitchFamily="-1" charset="-128"/>
              </a:rPr>
              <a:t>of Images</a:t>
            </a:r>
          </a:p>
        </p:txBody>
      </p:sp>
      <p:sp>
        <p:nvSpPr>
          <p:cNvPr id="69636" name="Rectangle 28"/>
          <p:cNvSpPr>
            <a:spLocks noChangeArrowheads="1"/>
          </p:cNvSpPr>
          <p:nvPr/>
        </p:nvSpPr>
        <p:spPr bwMode="auto">
          <a:xfrm>
            <a:off x="92075" y="6073775"/>
            <a:ext cx="4459288" cy="396875"/>
          </a:xfrm>
          <a:prstGeom prst="rect">
            <a:avLst/>
          </a:prstGeom>
          <a:noFill/>
          <a:ln w="9525">
            <a:noFill/>
            <a:miter lim="800000"/>
            <a:headEnd/>
            <a:tailEnd/>
          </a:ln>
        </p:spPr>
        <p:txBody>
          <a:bodyPr wrap="none" anchor="ctr">
            <a:prstTxWarp prst="textNoShape">
              <a:avLst/>
            </a:prstTxWarp>
            <a:spAutoFit/>
          </a:bodyPr>
          <a:lstStyle/>
          <a:p>
            <a:pPr fontAlgn="base">
              <a:spcBef>
                <a:spcPct val="0"/>
              </a:spcBef>
              <a:spcAft>
                <a:spcPct val="0"/>
              </a:spcAft>
            </a:pPr>
            <a:r>
              <a:rPr lang="en-US" sz="1000">
                <a:solidFill>
                  <a:prstClr val="black"/>
                </a:solidFill>
                <a:latin typeface="Arial" pitchFamily="-1" charset="0"/>
                <a:ea typeface="ＭＳ Ｐゴシック" pitchFamily="-1" charset="-128"/>
                <a:cs typeface="ＭＳ Ｐゴシック" pitchFamily="-1" charset="-128"/>
              </a:rPr>
              <a:t>D. J. Field, "Relations between the statistics of natural images and </a:t>
            </a:r>
          </a:p>
          <a:p>
            <a:pPr fontAlgn="base">
              <a:spcBef>
                <a:spcPct val="0"/>
              </a:spcBef>
              <a:spcAft>
                <a:spcPct val="0"/>
              </a:spcAft>
            </a:pPr>
            <a:r>
              <a:rPr lang="en-US" sz="1000">
                <a:solidFill>
                  <a:prstClr val="black"/>
                </a:solidFill>
                <a:latin typeface="Arial" pitchFamily="-1" charset="0"/>
                <a:ea typeface="ＭＳ Ｐゴシック" pitchFamily="-1" charset="-128"/>
                <a:cs typeface="ＭＳ Ｐゴシック" pitchFamily="-1" charset="-128"/>
              </a:rPr>
              <a:t>the response properties of cortical cells," J. Opt. Soc. Am. A </a:t>
            </a:r>
            <a:r>
              <a:rPr lang="en-US" sz="1000" b="1">
                <a:solidFill>
                  <a:prstClr val="black"/>
                </a:solidFill>
                <a:latin typeface="Arial" pitchFamily="-1" charset="0"/>
                <a:ea typeface="ＭＳ Ｐゴシック" pitchFamily="-1" charset="-128"/>
                <a:cs typeface="ＭＳ Ｐゴシック" pitchFamily="-1" charset="-128"/>
              </a:rPr>
              <a:t>4</a:t>
            </a:r>
            <a:r>
              <a:rPr lang="en-US" sz="1000">
                <a:solidFill>
                  <a:prstClr val="black"/>
                </a:solidFill>
                <a:latin typeface="Arial" pitchFamily="-1" charset="0"/>
                <a:ea typeface="ＭＳ Ｐゴシック" pitchFamily="-1" charset="-128"/>
                <a:cs typeface="ＭＳ Ｐゴシック" pitchFamily="-1" charset="-128"/>
              </a:rPr>
              <a:t>, 2379- (1987) </a:t>
            </a:r>
          </a:p>
        </p:txBody>
      </p:sp>
      <p:pic>
        <p:nvPicPr>
          <p:cNvPr id="69637" name="Picture 29"/>
          <p:cNvPicPr>
            <a:picLocks noChangeAspect="1" noChangeArrowheads="1"/>
          </p:cNvPicPr>
          <p:nvPr/>
        </p:nvPicPr>
        <p:blipFill>
          <a:blip r:embed="rId3"/>
          <a:srcRect/>
          <a:stretch>
            <a:fillRect/>
          </a:stretch>
        </p:blipFill>
        <p:spPr bwMode="auto">
          <a:xfrm>
            <a:off x="403225" y="1239838"/>
            <a:ext cx="2779713" cy="4724400"/>
          </a:xfrm>
          <a:prstGeom prst="rect">
            <a:avLst/>
          </a:prstGeom>
          <a:noFill/>
          <a:ln w="28575">
            <a:solidFill>
              <a:srgbClr val="FF3300"/>
            </a:solidFill>
            <a:miter lim="800000"/>
            <a:headEnd/>
            <a:tailEnd/>
          </a:ln>
        </p:spPr>
      </p:pic>
      <p:grpSp>
        <p:nvGrpSpPr>
          <p:cNvPr id="69638" name="Group 32"/>
          <p:cNvGrpSpPr>
            <a:grpSpLocks/>
          </p:cNvGrpSpPr>
          <p:nvPr/>
        </p:nvGrpSpPr>
        <p:grpSpPr bwMode="auto">
          <a:xfrm>
            <a:off x="5483225" y="1225550"/>
            <a:ext cx="3660775" cy="4679950"/>
            <a:chOff x="1139825" y="1525588"/>
            <a:chExt cx="3660775" cy="4679950"/>
          </a:xfrm>
        </p:grpSpPr>
        <p:graphicFrame>
          <p:nvGraphicFramePr>
            <p:cNvPr id="69634" name="Object 2"/>
            <p:cNvGraphicFramePr>
              <a:graphicFrameLocks noChangeAspect="1"/>
            </p:cNvGraphicFramePr>
            <p:nvPr/>
          </p:nvGraphicFramePr>
          <p:xfrm>
            <a:off x="1295400" y="1905000"/>
            <a:ext cx="1931988" cy="1466850"/>
          </p:xfrm>
          <a:graphic>
            <a:graphicData uri="http://schemas.openxmlformats.org/presentationml/2006/ole">
              <mc:AlternateContent xmlns:mc="http://schemas.openxmlformats.org/markup-compatibility/2006">
                <mc:Choice xmlns:v="urn:schemas-microsoft-com:vml" Requires="v">
                  <p:oleObj spid="_x0000_s455772" name="Picture" r:id="rId4" imgW="1839068" imgH="1324573" progId="Word.Picture.8">
                    <p:embed/>
                  </p:oleObj>
                </mc:Choice>
                <mc:Fallback>
                  <p:oleObj name="Picture" r:id="rId4" imgW="1839068" imgH="1324573"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905000"/>
                          <a:ext cx="1931988"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641" name="Line 4"/>
            <p:cNvSpPr>
              <a:spLocks noChangeShapeType="1"/>
            </p:cNvSpPr>
            <p:nvPr/>
          </p:nvSpPr>
          <p:spPr bwMode="auto">
            <a:xfrm flipV="1">
              <a:off x="2262188" y="1600200"/>
              <a:ext cx="0" cy="457200"/>
            </a:xfrm>
            <a:prstGeom prst="line">
              <a:avLst/>
            </a:prstGeom>
            <a:noFill/>
            <a:ln w="9525">
              <a:solidFill>
                <a:schemeClr val="tx1"/>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2" name="Line 5"/>
            <p:cNvSpPr>
              <a:spLocks noChangeShapeType="1"/>
            </p:cNvSpPr>
            <p:nvPr/>
          </p:nvSpPr>
          <p:spPr bwMode="auto">
            <a:xfrm flipH="1">
              <a:off x="1717675" y="3043238"/>
              <a:ext cx="304800" cy="388937"/>
            </a:xfrm>
            <a:prstGeom prst="line">
              <a:avLst/>
            </a:prstGeom>
            <a:noFill/>
            <a:ln w="9525">
              <a:solidFill>
                <a:schemeClr val="tx1"/>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3" name="Line 6"/>
            <p:cNvSpPr>
              <a:spLocks noChangeShapeType="1"/>
            </p:cNvSpPr>
            <p:nvPr/>
          </p:nvSpPr>
          <p:spPr bwMode="auto">
            <a:xfrm flipV="1">
              <a:off x="2552700" y="2151063"/>
              <a:ext cx="158750" cy="2159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4" name="Line 7"/>
            <p:cNvSpPr>
              <a:spLocks noChangeShapeType="1"/>
            </p:cNvSpPr>
            <p:nvPr/>
          </p:nvSpPr>
          <p:spPr bwMode="auto">
            <a:xfrm>
              <a:off x="2949575" y="2847975"/>
              <a:ext cx="311150" cy="55563"/>
            </a:xfrm>
            <a:prstGeom prst="line">
              <a:avLst/>
            </a:prstGeom>
            <a:noFill/>
            <a:ln w="9525">
              <a:solidFill>
                <a:schemeClr val="tx1"/>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5" name="Line 8"/>
            <p:cNvSpPr>
              <a:spLocks noChangeShapeType="1"/>
            </p:cNvSpPr>
            <p:nvPr/>
          </p:nvSpPr>
          <p:spPr bwMode="auto">
            <a:xfrm>
              <a:off x="1306513" y="2568575"/>
              <a:ext cx="246062" cy="41275"/>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6" name="Text Box 10"/>
            <p:cNvSpPr txBox="1">
              <a:spLocks noChangeArrowheads="1"/>
            </p:cNvSpPr>
            <p:nvPr/>
          </p:nvSpPr>
          <p:spPr bwMode="auto">
            <a:xfrm>
              <a:off x="1235075" y="1585913"/>
              <a:ext cx="974725" cy="36671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vantGarde Bk BT" pitchFamily="34" charset="0"/>
                  <a:ea typeface="ＭＳ Ｐゴシック" pitchFamily="-1" charset="-128"/>
                  <a:cs typeface="ＭＳ Ｐゴシック" pitchFamily="-1" charset="-128"/>
                </a:rPr>
                <a:t>Spectra</a:t>
              </a:r>
              <a:endParaRPr lang="en-US" sz="2400">
                <a:solidFill>
                  <a:prstClr val="black"/>
                </a:solidFill>
                <a:latin typeface="AvantGarde Bk BT" pitchFamily="34" charset="0"/>
                <a:ea typeface="ＭＳ Ｐゴシック" pitchFamily="-1" charset="-128"/>
                <a:cs typeface="ＭＳ Ｐゴシック" pitchFamily="-1" charset="-128"/>
              </a:endParaRPr>
            </a:p>
          </p:txBody>
        </p:sp>
        <p:sp>
          <p:nvSpPr>
            <p:cNvPr id="69647" name="Freeform 11"/>
            <p:cNvSpPr>
              <a:spLocks/>
            </p:cNvSpPr>
            <p:nvPr/>
          </p:nvSpPr>
          <p:spPr bwMode="auto">
            <a:xfrm>
              <a:off x="2287588" y="1944688"/>
              <a:ext cx="704850" cy="847725"/>
            </a:xfrm>
            <a:custGeom>
              <a:avLst/>
              <a:gdLst>
                <a:gd name="T0" fmla="*/ 0 w 519"/>
                <a:gd name="T1" fmla="*/ 0 h 595"/>
                <a:gd name="T2" fmla="*/ 2147483647 w 519"/>
                <a:gd name="T3" fmla="*/ 2147483647 h 595"/>
                <a:gd name="T4" fmla="*/ 2147483647 w 519"/>
                <a:gd name="T5" fmla="*/ 2147483647 h 595"/>
                <a:gd name="T6" fmla="*/ 2147483647 w 519"/>
                <a:gd name="T7" fmla="*/ 2147483647 h 595"/>
                <a:gd name="T8" fmla="*/ 2147483647 w 519"/>
                <a:gd name="T9" fmla="*/ 2147483647 h 595"/>
                <a:gd name="T10" fmla="*/ 2147483647 w 519"/>
                <a:gd name="T11" fmla="*/ 2147483647 h 595"/>
                <a:gd name="T12" fmla="*/ 2147483647 w 519"/>
                <a:gd name="T13" fmla="*/ 2147483647 h 595"/>
                <a:gd name="T14" fmla="*/ 2147483647 w 519"/>
                <a:gd name="T15" fmla="*/ 2147483647 h 595"/>
                <a:gd name="T16" fmla="*/ 2147483647 w 519"/>
                <a:gd name="T17" fmla="*/ 2147483647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595"/>
                <a:gd name="T29" fmla="*/ 519 w 519"/>
                <a:gd name="T30" fmla="*/ 595 h 5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595">
                  <a:moveTo>
                    <a:pt x="0" y="0"/>
                  </a:moveTo>
                  <a:cubicBezTo>
                    <a:pt x="4" y="47"/>
                    <a:pt x="9" y="95"/>
                    <a:pt x="19" y="143"/>
                  </a:cubicBezTo>
                  <a:cubicBezTo>
                    <a:pt x="29" y="191"/>
                    <a:pt x="41" y="252"/>
                    <a:pt x="62" y="290"/>
                  </a:cubicBezTo>
                  <a:cubicBezTo>
                    <a:pt x="83" y="328"/>
                    <a:pt x="123" y="350"/>
                    <a:pt x="148" y="371"/>
                  </a:cubicBezTo>
                  <a:cubicBezTo>
                    <a:pt x="173" y="392"/>
                    <a:pt x="184" y="402"/>
                    <a:pt x="210" y="419"/>
                  </a:cubicBezTo>
                  <a:cubicBezTo>
                    <a:pt x="236" y="436"/>
                    <a:pt x="277" y="459"/>
                    <a:pt x="305" y="476"/>
                  </a:cubicBezTo>
                  <a:cubicBezTo>
                    <a:pt x="333" y="493"/>
                    <a:pt x="353" y="502"/>
                    <a:pt x="381" y="519"/>
                  </a:cubicBezTo>
                  <a:cubicBezTo>
                    <a:pt x="409" y="536"/>
                    <a:pt x="448" y="568"/>
                    <a:pt x="471" y="581"/>
                  </a:cubicBezTo>
                  <a:cubicBezTo>
                    <a:pt x="494" y="594"/>
                    <a:pt x="506" y="594"/>
                    <a:pt x="519" y="595"/>
                  </a:cubicBezTo>
                </a:path>
              </a:pathLst>
            </a:cu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8" name="Rectangle 12"/>
            <p:cNvSpPr>
              <a:spLocks noChangeArrowheads="1"/>
            </p:cNvSpPr>
            <p:nvPr/>
          </p:nvSpPr>
          <p:spPr bwMode="auto">
            <a:xfrm>
              <a:off x="2286000" y="2697163"/>
              <a:ext cx="579438" cy="336550"/>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1600">
                  <a:solidFill>
                    <a:prstClr val="black"/>
                  </a:solidFill>
                  <a:latin typeface="AvantGarde Bk BT" pitchFamily="34" charset="0"/>
                  <a:ea typeface="ＭＳ Ｐゴシック" pitchFamily="-1" charset="-128"/>
                  <a:cs typeface="ＭＳ Ｐゴシック" pitchFamily="-1" charset="-128"/>
                </a:rPr>
                <a:t>1/</a:t>
              </a:r>
              <a:r>
                <a:rPr lang="en-US" sz="1400">
                  <a:solidFill>
                    <a:prstClr val="black"/>
                  </a:solidFill>
                  <a:latin typeface="AvantGarde Bk BT" pitchFamily="34" charset="0"/>
                  <a:ea typeface="ＭＳ Ｐゴシック" pitchFamily="-1" charset="-128"/>
                  <a:cs typeface="ＭＳ Ｐゴシック" pitchFamily="-1" charset="-128"/>
                </a:rPr>
                <a:t>v</a:t>
              </a:r>
              <a:r>
                <a:rPr lang="en-US" sz="2000" baseline="30000">
                  <a:solidFill>
                    <a:prstClr val="black"/>
                  </a:solidFill>
                  <a:latin typeface="AvantGarde Bk BT" pitchFamily="34" charset="0"/>
                  <a:ea typeface="ＭＳ Ｐゴシック" pitchFamily="-1" charset="-128"/>
                  <a:cs typeface="ＭＳ Ｐゴシック" pitchFamily="-1" charset="-128"/>
                </a:rPr>
                <a:t>a</a:t>
              </a:r>
            </a:p>
          </p:txBody>
        </p:sp>
        <p:sp>
          <p:nvSpPr>
            <p:cNvPr id="69649" name="Line 13"/>
            <p:cNvSpPr>
              <a:spLocks noChangeShapeType="1"/>
            </p:cNvSpPr>
            <p:nvPr/>
          </p:nvSpPr>
          <p:spPr bwMode="auto">
            <a:xfrm>
              <a:off x="1139825" y="2490788"/>
              <a:ext cx="2286000" cy="0"/>
            </a:xfrm>
            <a:prstGeom prst="line">
              <a:avLst/>
            </a:prstGeom>
            <a:noFill/>
            <a:ln w="28575">
              <a:solidFill>
                <a:srgbClr val="FF0000"/>
              </a:solid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50" name="Text Box 14"/>
            <p:cNvSpPr txBox="1">
              <a:spLocks noChangeArrowheads="1"/>
            </p:cNvSpPr>
            <p:nvPr/>
          </p:nvSpPr>
          <p:spPr bwMode="auto">
            <a:xfrm>
              <a:off x="2435225" y="1525588"/>
              <a:ext cx="2357438" cy="3048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400" b="1">
                  <a:solidFill>
                    <a:srgbClr val="F35A0D"/>
                  </a:solidFill>
                  <a:latin typeface="Bookman Old Style" pitchFamily="-1" charset="0"/>
                  <a:ea typeface="ＭＳ Ｐゴシック" pitchFamily="-1" charset="-128"/>
                  <a:cs typeface="ＭＳ Ｐゴシック" pitchFamily="-1" charset="-128"/>
                </a:rPr>
                <a:t>Low spatial frequencies</a:t>
              </a:r>
            </a:p>
          </p:txBody>
        </p:sp>
        <p:sp>
          <p:nvSpPr>
            <p:cNvPr id="69651" name="Line 15"/>
            <p:cNvSpPr>
              <a:spLocks noChangeShapeType="1"/>
            </p:cNvSpPr>
            <p:nvPr/>
          </p:nvSpPr>
          <p:spPr bwMode="auto">
            <a:xfrm flipH="1">
              <a:off x="2359025" y="1906588"/>
              <a:ext cx="228600" cy="533400"/>
            </a:xfrm>
            <a:prstGeom prst="line">
              <a:avLst/>
            </a:prstGeom>
            <a:noFill/>
            <a:ln w="9525">
              <a:solidFill>
                <a:srgbClr val="F35A0D"/>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52" name="Text Box 16"/>
            <p:cNvSpPr txBox="1">
              <a:spLocks noChangeArrowheads="1"/>
            </p:cNvSpPr>
            <p:nvPr/>
          </p:nvSpPr>
          <p:spPr bwMode="auto">
            <a:xfrm>
              <a:off x="3305175" y="5276850"/>
              <a:ext cx="1495425" cy="336550"/>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1600">
                  <a:solidFill>
                    <a:srgbClr val="00A479"/>
                  </a:solidFill>
                  <a:latin typeface="Bookman Old Style" pitchFamily="-1" charset="0"/>
                  <a:ea typeface="ＭＳ Ｐゴシック" pitchFamily="-1" charset="-128"/>
                  <a:cs typeface="ＭＳ Ｐゴシック" pitchFamily="-1" charset="-128"/>
                </a:rPr>
                <a:t>High SF</a:t>
              </a:r>
            </a:p>
          </p:txBody>
        </p:sp>
        <p:sp>
          <p:nvSpPr>
            <p:cNvPr id="69653" name="Line 17"/>
            <p:cNvSpPr>
              <a:spLocks noChangeShapeType="1"/>
            </p:cNvSpPr>
            <p:nvPr/>
          </p:nvSpPr>
          <p:spPr bwMode="auto">
            <a:xfrm flipH="1" flipV="1">
              <a:off x="2784475" y="2817813"/>
              <a:ext cx="279400" cy="673100"/>
            </a:xfrm>
            <a:prstGeom prst="line">
              <a:avLst/>
            </a:prstGeom>
            <a:noFill/>
            <a:ln w="9525">
              <a:solidFill>
                <a:schemeClr val="hlink"/>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grpSp>
          <p:nvGrpSpPr>
            <p:cNvPr id="69654" name="Group 18"/>
            <p:cNvGrpSpPr>
              <a:grpSpLocks/>
            </p:cNvGrpSpPr>
            <p:nvPr/>
          </p:nvGrpSpPr>
          <p:grpSpPr bwMode="auto">
            <a:xfrm>
              <a:off x="1295400" y="4267200"/>
              <a:ext cx="1797050" cy="1797050"/>
              <a:chOff x="3552" y="1056"/>
              <a:chExt cx="812" cy="812"/>
            </a:xfrm>
          </p:grpSpPr>
          <p:pic>
            <p:nvPicPr>
              <p:cNvPr id="69661" name="Picture 19"/>
              <p:cNvPicPr>
                <a:picLocks noChangeAspect="1" noChangeArrowheads="1"/>
              </p:cNvPicPr>
              <p:nvPr/>
            </p:nvPicPr>
            <p:blipFill>
              <a:blip r:embed="rId6"/>
              <a:srcRect/>
              <a:stretch>
                <a:fillRect/>
              </a:stretch>
            </p:blipFill>
            <p:spPr bwMode="auto">
              <a:xfrm>
                <a:off x="3552" y="1056"/>
                <a:ext cx="812" cy="812"/>
              </a:xfrm>
              <a:prstGeom prst="rect">
                <a:avLst/>
              </a:prstGeom>
              <a:noFill/>
              <a:ln w="9525">
                <a:noFill/>
                <a:miter lim="800000"/>
                <a:headEnd/>
                <a:tailEnd/>
              </a:ln>
            </p:spPr>
          </p:pic>
          <p:sp>
            <p:nvSpPr>
              <p:cNvPr id="69662" name="Text Box 20"/>
              <p:cNvSpPr txBox="1">
                <a:spLocks noChangeArrowheads="1"/>
              </p:cNvSpPr>
              <p:nvPr/>
            </p:nvSpPr>
            <p:spPr bwMode="auto">
              <a:xfrm>
                <a:off x="3984" y="1056"/>
                <a:ext cx="192" cy="124"/>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1200" b="1">
                    <a:solidFill>
                      <a:prstClr val="black"/>
                    </a:solidFill>
                    <a:latin typeface="AvantGarde Bk BT" pitchFamily="34" charset="0"/>
                    <a:ea typeface="ＭＳ Ｐゴシック" pitchFamily="-1" charset="-128"/>
                    <a:cs typeface="ＭＳ Ｐゴシック" pitchFamily="-1" charset="-128"/>
                  </a:rPr>
                  <a:t>v</a:t>
                </a:r>
                <a:r>
                  <a:rPr lang="en-US" sz="1200" b="1" baseline="-25000">
                    <a:solidFill>
                      <a:prstClr val="black"/>
                    </a:solidFill>
                    <a:latin typeface="AvantGarde Bk BT" pitchFamily="34" charset="0"/>
                    <a:ea typeface="ＭＳ Ｐゴシック" pitchFamily="-1" charset="-128"/>
                    <a:cs typeface="ＭＳ Ｐゴシック" pitchFamily="-1" charset="-128"/>
                  </a:rPr>
                  <a:t>y</a:t>
                </a:r>
              </a:p>
            </p:txBody>
          </p:sp>
          <p:sp>
            <p:nvSpPr>
              <p:cNvPr id="69663" name="Text Box 21"/>
              <p:cNvSpPr txBox="1">
                <a:spLocks noChangeArrowheads="1"/>
              </p:cNvSpPr>
              <p:nvPr/>
            </p:nvSpPr>
            <p:spPr bwMode="auto">
              <a:xfrm>
                <a:off x="4128" y="1488"/>
                <a:ext cx="165" cy="12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b="1">
                    <a:solidFill>
                      <a:prstClr val="black"/>
                    </a:solidFill>
                    <a:latin typeface="AvantGarde Bk BT" pitchFamily="34" charset="0"/>
                    <a:ea typeface="ＭＳ Ｐゴシック" pitchFamily="-1" charset="-128"/>
                    <a:cs typeface="ＭＳ Ｐゴシック" pitchFamily="-1" charset="-128"/>
                  </a:rPr>
                  <a:t>v</a:t>
                </a:r>
                <a:r>
                  <a:rPr lang="en-US" sz="1200" b="1" baseline="-25000">
                    <a:solidFill>
                      <a:prstClr val="black"/>
                    </a:solidFill>
                    <a:latin typeface="AvantGarde Bk BT" pitchFamily="34" charset="0"/>
                    <a:ea typeface="ＭＳ Ｐゴシック" pitchFamily="-1" charset="-128"/>
                    <a:cs typeface="ＭＳ Ｐゴシック" pitchFamily="-1" charset="-128"/>
                  </a:rPr>
                  <a:t>x</a:t>
                </a:r>
              </a:p>
            </p:txBody>
          </p:sp>
        </p:grpSp>
        <p:sp>
          <p:nvSpPr>
            <p:cNvPr id="69655" name="Text Box 22"/>
            <p:cNvSpPr txBox="1">
              <a:spLocks noChangeArrowheads="1"/>
            </p:cNvSpPr>
            <p:nvPr/>
          </p:nvSpPr>
          <p:spPr bwMode="auto">
            <a:xfrm>
              <a:off x="3200400" y="4941888"/>
              <a:ext cx="944563" cy="304800"/>
            </a:xfrm>
            <a:prstGeom prst="rect">
              <a:avLst/>
            </a:prstGeom>
            <a:noFill/>
            <a:ln w="9525">
              <a:noFill/>
              <a:miter lim="800000"/>
              <a:headEnd/>
              <a:tailEnd/>
            </a:ln>
          </p:spPr>
          <p:txBody>
            <a:bodyPr wrap="none">
              <a:prstTxWarp prst="textNoShape">
                <a:avLst/>
              </a:prstTxWarp>
              <a:spAutoFit/>
            </a:bodyPr>
            <a:lstStyle/>
            <a:p>
              <a:pPr algn="r" eaLnBrk="0" fontAlgn="base" hangingPunct="0">
                <a:spcBef>
                  <a:spcPct val="0"/>
                </a:spcBef>
                <a:spcAft>
                  <a:spcPct val="0"/>
                </a:spcAft>
              </a:pPr>
              <a:r>
                <a:rPr lang="en-US" sz="1400">
                  <a:solidFill>
                    <a:srgbClr val="FF3300"/>
                  </a:solidFill>
                  <a:latin typeface="Times New Roman" pitchFamily="-1" charset="0"/>
                  <a:ea typeface="ＭＳ Ｐゴシック" pitchFamily="-1" charset="-128"/>
                  <a:cs typeface="ＭＳ Ｐゴシック" pitchFamily="-1" charset="-128"/>
                </a:rPr>
                <a:t>Horizontal</a:t>
              </a:r>
            </a:p>
          </p:txBody>
        </p:sp>
        <p:sp>
          <p:nvSpPr>
            <p:cNvPr id="69656" name="Text Box 23"/>
            <p:cNvSpPr txBox="1">
              <a:spLocks noChangeArrowheads="1"/>
            </p:cNvSpPr>
            <p:nvPr/>
          </p:nvSpPr>
          <p:spPr bwMode="auto">
            <a:xfrm>
              <a:off x="1828800" y="3875088"/>
              <a:ext cx="757238" cy="304800"/>
            </a:xfrm>
            <a:prstGeom prst="rect">
              <a:avLst/>
            </a:prstGeom>
            <a:noFill/>
            <a:ln w="9525">
              <a:noFill/>
              <a:miter lim="800000"/>
              <a:headEnd/>
              <a:tailEnd/>
            </a:ln>
          </p:spPr>
          <p:txBody>
            <a:bodyPr wrap="none">
              <a:prstTxWarp prst="textNoShape">
                <a:avLst/>
              </a:prstTxWarp>
              <a:spAutoFit/>
            </a:bodyPr>
            <a:lstStyle/>
            <a:p>
              <a:pPr algn="r" eaLnBrk="0" fontAlgn="base" hangingPunct="0">
                <a:spcBef>
                  <a:spcPct val="0"/>
                </a:spcBef>
                <a:spcAft>
                  <a:spcPct val="0"/>
                </a:spcAft>
              </a:pPr>
              <a:r>
                <a:rPr lang="en-US" sz="1400">
                  <a:solidFill>
                    <a:srgbClr val="FF3300"/>
                  </a:solidFill>
                  <a:latin typeface="Times New Roman" pitchFamily="-1" charset="0"/>
                  <a:ea typeface="ＭＳ Ｐゴシック" pitchFamily="-1" charset="-128"/>
                  <a:cs typeface="ＭＳ Ｐゴシック" pitchFamily="-1" charset="-128"/>
                </a:rPr>
                <a:t>Vertical</a:t>
              </a:r>
            </a:p>
          </p:txBody>
        </p:sp>
        <p:sp>
          <p:nvSpPr>
            <p:cNvPr id="69657" name="Text Box 24"/>
            <p:cNvSpPr txBox="1">
              <a:spLocks noChangeArrowheads="1"/>
            </p:cNvSpPr>
            <p:nvPr/>
          </p:nvSpPr>
          <p:spPr bwMode="auto">
            <a:xfrm>
              <a:off x="1870075" y="5868988"/>
              <a:ext cx="909638" cy="33655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600">
                  <a:solidFill>
                    <a:srgbClr val="F35A0D"/>
                  </a:solidFill>
                  <a:latin typeface="Bookman Old Style" pitchFamily="-1" charset="0"/>
                  <a:ea typeface="ＭＳ Ｐゴシック" pitchFamily="-1" charset="-128"/>
                  <a:cs typeface="ＭＳ Ｐゴシック" pitchFamily="-1" charset="-128"/>
                </a:rPr>
                <a:t>Low SF</a:t>
              </a:r>
            </a:p>
          </p:txBody>
        </p:sp>
        <p:sp>
          <p:nvSpPr>
            <p:cNvPr id="69658" name="Line 25"/>
            <p:cNvSpPr>
              <a:spLocks noChangeShapeType="1"/>
            </p:cNvSpPr>
            <p:nvPr/>
          </p:nvSpPr>
          <p:spPr bwMode="auto">
            <a:xfrm flipH="1" flipV="1">
              <a:off x="2241550" y="5219700"/>
              <a:ext cx="393700" cy="584200"/>
            </a:xfrm>
            <a:prstGeom prst="line">
              <a:avLst/>
            </a:prstGeom>
            <a:noFill/>
            <a:ln w="9525">
              <a:solidFill>
                <a:srgbClr val="F35A0D"/>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59" name="Line 26"/>
            <p:cNvSpPr>
              <a:spLocks noChangeShapeType="1"/>
            </p:cNvSpPr>
            <p:nvPr/>
          </p:nvSpPr>
          <p:spPr bwMode="auto">
            <a:xfrm flipH="1" flipV="1">
              <a:off x="2889250" y="5245100"/>
              <a:ext cx="469900" cy="266700"/>
            </a:xfrm>
            <a:prstGeom prst="line">
              <a:avLst/>
            </a:prstGeom>
            <a:noFill/>
            <a:ln w="9525">
              <a:solidFill>
                <a:schemeClr val="hlink"/>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60" name="Text Box 27"/>
            <p:cNvSpPr txBox="1">
              <a:spLocks noChangeArrowheads="1"/>
            </p:cNvSpPr>
            <p:nvPr/>
          </p:nvSpPr>
          <p:spPr bwMode="auto">
            <a:xfrm>
              <a:off x="3200400" y="3200400"/>
              <a:ext cx="1447800" cy="730250"/>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1400" b="1">
                  <a:solidFill>
                    <a:srgbClr val="00A479"/>
                  </a:solidFill>
                  <a:latin typeface="Bookman Old Style" pitchFamily="-1" charset="0"/>
                  <a:ea typeface="ＭＳ Ｐゴシック" pitchFamily="-1" charset="-128"/>
                  <a:cs typeface="ＭＳ Ｐゴシック" pitchFamily="-1" charset="-128"/>
                </a:rPr>
                <a:t>High </a:t>
              </a:r>
            </a:p>
            <a:p>
              <a:pPr fontAlgn="base">
                <a:spcBef>
                  <a:spcPct val="0"/>
                </a:spcBef>
                <a:spcAft>
                  <a:spcPct val="0"/>
                </a:spcAft>
              </a:pPr>
              <a:r>
                <a:rPr lang="en-US" sz="1400" b="1">
                  <a:solidFill>
                    <a:srgbClr val="00A479"/>
                  </a:solidFill>
                  <a:latin typeface="Bookman Old Style" pitchFamily="-1" charset="0"/>
                  <a:ea typeface="ＭＳ Ｐゴシック" pitchFamily="-1" charset="-128"/>
                  <a:cs typeface="ＭＳ Ｐゴシック" pitchFamily="-1" charset="-128"/>
                </a:rPr>
                <a:t>spatial </a:t>
              </a:r>
            </a:p>
            <a:p>
              <a:pPr fontAlgn="base">
                <a:spcBef>
                  <a:spcPct val="0"/>
                </a:spcBef>
                <a:spcAft>
                  <a:spcPct val="0"/>
                </a:spcAft>
              </a:pPr>
              <a:r>
                <a:rPr lang="en-US" sz="1400" b="1">
                  <a:solidFill>
                    <a:srgbClr val="00A479"/>
                  </a:solidFill>
                  <a:latin typeface="Bookman Old Style" pitchFamily="-1" charset="0"/>
                  <a:ea typeface="ＭＳ Ｐゴシック" pitchFamily="-1" charset="-128"/>
                  <a:cs typeface="ＭＳ Ｐゴシック" pitchFamily="-1" charset="-128"/>
                </a:rPr>
                <a:t>frequencies</a:t>
              </a:r>
            </a:p>
          </p:txBody>
        </p:sp>
      </p:grpSp>
      <p:pic>
        <p:nvPicPr>
          <p:cNvPr id="69639" name="Picture 32"/>
          <p:cNvPicPr>
            <a:picLocks noChangeAspect="1"/>
          </p:cNvPicPr>
          <p:nvPr/>
        </p:nvPicPr>
        <p:blipFill>
          <a:blip r:embed="rId7"/>
          <a:srcRect/>
          <a:stretch>
            <a:fillRect/>
          </a:stretch>
        </p:blipFill>
        <p:spPr bwMode="auto">
          <a:xfrm>
            <a:off x="3073400" y="1711325"/>
            <a:ext cx="2093913" cy="1143000"/>
          </a:xfrm>
          <a:prstGeom prst="rect">
            <a:avLst/>
          </a:prstGeom>
          <a:noFill/>
          <a:ln w="9525">
            <a:noFill/>
            <a:miter lim="800000"/>
            <a:headEnd/>
            <a:tailEnd/>
          </a:ln>
        </p:spPr>
      </p:pic>
      <p:sp>
        <p:nvSpPr>
          <p:cNvPr id="69640" name="Text Box 30"/>
          <p:cNvSpPr txBox="1">
            <a:spLocks noChangeArrowheads="1"/>
          </p:cNvSpPr>
          <p:nvPr/>
        </p:nvSpPr>
        <p:spPr bwMode="auto">
          <a:xfrm>
            <a:off x="3154363" y="1292225"/>
            <a:ext cx="1482725" cy="58102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600">
                <a:solidFill>
                  <a:prstClr val="black"/>
                </a:solidFill>
                <a:latin typeface="Arial" pitchFamily="-1" charset="0"/>
                <a:ea typeface="ＭＳ Ｐゴシック" pitchFamily="-1" charset="-128"/>
                <a:cs typeface="ＭＳ Ｐゴシック" pitchFamily="-1" charset="-128"/>
              </a:rPr>
              <a:t>Power spectra</a:t>
            </a:r>
          </a:p>
          <a:p>
            <a:pPr fontAlgn="base">
              <a:spcBef>
                <a:spcPct val="0"/>
              </a:spcBef>
              <a:spcAft>
                <a:spcPct val="0"/>
              </a:spcAft>
            </a:pPr>
            <a:r>
              <a:rPr lang="en-US" sz="1600">
                <a:solidFill>
                  <a:prstClr val="black"/>
                </a:solidFill>
                <a:latin typeface="Arial" pitchFamily="-1" charset="0"/>
                <a:ea typeface="ＭＳ Ｐゴシック" pitchFamily="-1" charset="-128"/>
                <a:cs typeface="ＭＳ Ｐゴシック" pitchFamily="-1" charset="-128"/>
              </a:rPr>
              <a:t>fall off as</a:t>
            </a:r>
            <a:endParaRPr lang="en-US" sz="900">
              <a:solidFill>
                <a:prstClr val="black"/>
              </a:solidFill>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2837613272"/>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19400" y="6304002"/>
            <a:ext cx="6477000" cy="369332"/>
          </a:xfrm>
          <a:prstGeom prst="rect">
            <a:avLst/>
          </a:prstGeom>
        </p:spPr>
        <p:txBody>
          <a:bodyPr wrap="square">
            <a:spAutoFit/>
          </a:bodyPr>
          <a:lstStyle/>
          <a:p>
            <a:r>
              <a:rPr lang="en-US" dirty="0"/>
              <a:t>http://</a:t>
            </a:r>
            <a:r>
              <a:rPr lang="en-US" dirty="0" err="1"/>
              <a:t>en.wikipedia.org</a:t>
            </a:r>
            <a:r>
              <a:rPr lang="en-US" dirty="0"/>
              <a:t>/wiki/</a:t>
            </a:r>
            <a:r>
              <a:rPr lang="en-US" dirty="0" err="1"/>
              <a:t>How_to_Lie_with_Statistics</a:t>
            </a:r>
            <a:endParaRPr lang="en-US" dirty="0"/>
          </a:p>
        </p:txBody>
      </p:sp>
      <p:pic>
        <p:nvPicPr>
          <p:cNvPr id="6" name="Picture 5"/>
          <p:cNvPicPr>
            <a:picLocks noChangeAspect="1"/>
          </p:cNvPicPr>
          <p:nvPr/>
        </p:nvPicPr>
        <p:blipFill>
          <a:blip r:embed="rId2"/>
          <a:stretch>
            <a:fillRect/>
          </a:stretch>
        </p:blipFill>
        <p:spPr>
          <a:xfrm>
            <a:off x="398043" y="162732"/>
            <a:ext cx="4014539" cy="3254644"/>
          </a:xfrm>
          <a:prstGeom prst="rect">
            <a:avLst/>
          </a:prstGeom>
        </p:spPr>
      </p:pic>
      <p:pic>
        <p:nvPicPr>
          <p:cNvPr id="7" name="Picture 6"/>
          <p:cNvPicPr>
            <a:picLocks noChangeAspect="1"/>
          </p:cNvPicPr>
          <p:nvPr/>
        </p:nvPicPr>
        <p:blipFill>
          <a:blip r:embed="rId3"/>
          <a:stretch>
            <a:fillRect/>
          </a:stretch>
        </p:blipFill>
        <p:spPr>
          <a:xfrm>
            <a:off x="5105400" y="381000"/>
            <a:ext cx="3771385" cy="2908460"/>
          </a:xfrm>
          <a:prstGeom prst="rect">
            <a:avLst/>
          </a:prstGeom>
        </p:spPr>
      </p:pic>
      <p:pic>
        <p:nvPicPr>
          <p:cNvPr id="8" name="Picture 7"/>
          <p:cNvPicPr>
            <a:picLocks noChangeAspect="1"/>
          </p:cNvPicPr>
          <p:nvPr/>
        </p:nvPicPr>
        <p:blipFill>
          <a:blip r:embed="rId4"/>
          <a:stretch>
            <a:fillRect/>
          </a:stretch>
        </p:blipFill>
        <p:spPr>
          <a:xfrm>
            <a:off x="409905" y="3429000"/>
            <a:ext cx="2075790" cy="3199306"/>
          </a:xfrm>
          <a:prstGeom prst="rect">
            <a:avLst/>
          </a:prstGeom>
        </p:spPr>
      </p:pic>
      <p:pic>
        <p:nvPicPr>
          <p:cNvPr id="9" name="Picture 8"/>
          <p:cNvPicPr>
            <a:picLocks noChangeAspect="1"/>
          </p:cNvPicPr>
          <p:nvPr/>
        </p:nvPicPr>
        <p:blipFill>
          <a:blip r:embed="rId5"/>
          <a:stretch>
            <a:fillRect/>
          </a:stretch>
        </p:blipFill>
        <p:spPr>
          <a:xfrm>
            <a:off x="4319989" y="3810000"/>
            <a:ext cx="4561975" cy="2280987"/>
          </a:xfrm>
          <a:prstGeom prst="rect">
            <a:avLst/>
          </a:prstGeom>
        </p:spPr>
      </p:pic>
    </p:spTree>
    <p:extLst>
      <p:ext uri="{BB962C8B-B14F-4D97-AF65-F5344CB8AC3E}">
        <p14:creationId xmlns:p14="http://schemas.microsoft.com/office/powerpoint/2010/main" val="238418850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5970"/>
            <a:ext cx="8229600" cy="892175"/>
          </a:xfrm>
        </p:spPr>
        <p:txBody>
          <a:bodyPr/>
          <a:lstStyle/>
          <a:p>
            <a:r>
              <a:rPr lang="en-US" b="1" dirty="0" smtClean="0">
                <a:latin typeface="Myriad Pro"/>
                <a:cs typeface="Myriad Pro"/>
              </a:rPr>
              <a:t>Natural </a:t>
            </a:r>
            <a:r>
              <a:rPr lang="en-US" b="1" dirty="0">
                <a:latin typeface="Myriad Pro"/>
                <a:cs typeface="Myriad Pro"/>
              </a:rPr>
              <a:t>I</a:t>
            </a:r>
            <a:r>
              <a:rPr lang="en-US" b="1" dirty="0" smtClean="0">
                <a:latin typeface="Myriad Pro"/>
                <a:cs typeface="Myriad Pro"/>
              </a:rPr>
              <a:t>mage </a:t>
            </a:r>
            <a:r>
              <a:rPr lang="en-US" b="1" dirty="0">
                <a:latin typeface="Myriad Pro"/>
                <a:cs typeface="Myriad Pro"/>
              </a:rPr>
              <a:t>S</a:t>
            </a:r>
            <a:r>
              <a:rPr lang="en-US" b="1" dirty="0" smtClean="0">
                <a:latin typeface="Myriad Pro"/>
                <a:cs typeface="Myriad Pro"/>
              </a:rPr>
              <a:t>tatistics</a:t>
            </a:r>
            <a:endParaRPr lang="en-US" b="1" dirty="0">
              <a:latin typeface="Myriad Pro"/>
              <a:cs typeface="Myriad Pro"/>
            </a:endParaRPr>
          </a:p>
        </p:txBody>
      </p:sp>
      <p:sp>
        <p:nvSpPr>
          <p:cNvPr id="3" name="Content Placeholder 2"/>
          <p:cNvSpPr>
            <a:spLocks noGrp="1"/>
          </p:cNvSpPr>
          <p:nvPr>
            <p:ph idx="1"/>
          </p:nvPr>
        </p:nvSpPr>
        <p:spPr>
          <a:xfrm>
            <a:off x="457200" y="1594826"/>
            <a:ext cx="8229600" cy="4531337"/>
          </a:xfrm>
        </p:spPr>
        <p:txBody>
          <a:bodyPr/>
          <a:lstStyle/>
          <a:p>
            <a:r>
              <a:rPr lang="en-US" dirty="0" smtClean="0"/>
              <a:t>Natural </a:t>
            </a:r>
            <a:r>
              <a:rPr lang="en-US" dirty="0"/>
              <a:t>images are rare in image space</a:t>
            </a:r>
          </a:p>
          <a:p>
            <a:r>
              <a:rPr lang="en-US" dirty="0"/>
              <a:t>T</a:t>
            </a:r>
            <a:r>
              <a:rPr lang="en-US" dirty="0" smtClean="0"/>
              <a:t>hey </a:t>
            </a:r>
            <a:r>
              <a:rPr lang="en-US" dirty="0"/>
              <a:t>distinguish by nonrandom structures</a:t>
            </a:r>
          </a:p>
          <a:p>
            <a:r>
              <a:rPr lang="en-US" dirty="0"/>
              <a:t>C</a:t>
            </a:r>
            <a:r>
              <a:rPr lang="en-US" dirty="0" smtClean="0"/>
              <a:t>ommon </a:t>
            </a:r>
            <a:r>
              <a:rPr lang="en-US" dirty="0"/>
              <a:t>statistical properties of natural images is the focal element in the study of natural image statistics</a:t>
            </a:r>
          </a:p>
        </p:txBody>
      </p:sp>
      <p:sp>
        <p:nvSpPr>
          <p:cNvPr id="4" name="TextBox 3"/>
          <p:cNvSpPr txBox="1"/>
          <p:nvPr/>
        </p:nvSpPr>
        <p:spPr>
          <a:xfrm>
            <a:off x="5405591" y="6488668"/>
            <a:ext cx="3890809" cy="369332"/>
          </a:xfrm>
          <a:prstGeom prst="rect">
            <a:avLst/>
          </a:prstGeom>
          <a:noFill/>
        </p:spPr>
        <p:txBody>
          <a:bodyPr wrap="none" rtlCol="0">
            <a:spAutoFit/>
          </a:bodyPr>
          <a:lstStyle/>
          <a:p>
            <a:r>
              <a:rPr lang="en-US" dirty="0"/>
              <a:t>http://</a:t>
            </a:r>
            <a:r>
              <a:rPr lang="en-US" dirty="0" err="1" smtClean="0"/>
              <a:t>www.naturalimagestatistics.net</a:t>
            </a:r>
            <a:endParaRPr lang="en-US" dirty="0"/>
          </a:p>
        </p:txBody>
      </p:sp>
      <p:pic>
        <p:nvPicPr>
          <p:cNvPr id="5" name="Picture 4"/>
          <p:cNvPicPr>
            <a:picLocks noChangeAspect="1"/>
          </p:cNvPicPr>
          <p:nvPr/>
        </p:nvPicPr>
        <p:blipFill>
          <a:blip r:embed="rId2"/>
          <a:stretch>
            <a:fillRect/>
          </a:stretch>
        </p:blipFill>
        <p:spPr>
          <a:xfrm>
            <a:off x="6489229" y="3962400"/>
            <a:ext cx="1723533" cy="2612229"/>
          </a:xfrm>
          <a:prstGeom prst="rect">
            <a:avLst/>
          </a:prstGeom>
        </p:spPr>
      </p:pic>
    </p:spTree>
    <p:extLst>
      <p:ext uri="{BB962C8B-B14F-4D97-AF65-F5344CB8AC3E}">
        <p14:creationId xmlns:p14="http://schemas.microsoft.com/office/powerpoint/2010/main" val="217589571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b="1" dirty="0" smtClean="0">
                <a:latin typeface="Myriad Pro"/>
                <a:ea typeface="ＭＳ Ｐゴシック" pitchFamily="-1" charset="-128"/>
                <a:cs typeface="Myriad Pro"/>
              </a:rPr>
              <a:t>What are we tuned to?</a:t>
            </a:r>
          </a:p>
        </p:txBody>
      </p:sp>
      <p:sp>
        <p:nvSpPr>
          <p:cNvPr id="23555" name="Content Placeholder 2"/>
          <p:cNvSpPr>
            <a:spLocks noGrp="1"/>
          </p:cNvSpPr>
          <p:nvPr>
            <p:ph idx="1"/>
          </p:nvPr>
        </p:nvSpPr>
        <p:spPr/>
        <p:txBody>
          <a:bodyPr/>
          <a:lstStyle/>
          <a:p>
            <a:pPr>
              <a:buFont typeface="Arial" pitchFamily="-1" charset="0"/>
              <a:buNone/>
            </a:pPr>
            <a:r>
              <a:rPr lang="en-US" smtClean="0">
                <a:ea typeface="ＭＳ Ｐゴシック" pitchFamily="-1" charset="-128"/>
                <a:cs typeface="ＭＳ Ｐゴシック" pitchFamily="-1" charset="-128"/>
              </a:rPr>
              <a:t>The visual system is tuned to process structures typically found in the world. </a:t>
            </a:r>
          </a:p>
        </p:txBody>
      </p:sp>
    </p:spTree>
    <p:extLst>
      <p:ext uri="{BB962C8B-B14F-4D97-AF65-F5344CB8AC3E}">
        <p14:creationId xmlns:p14="http://schemas.microsoft.com/office/powerpoint/2010/main" val="21243809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9A1E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50800"/>
            <a:ext cx="9144000" cy="6752492"/>
          </a:xfrm>
          <a:prstGeom prst="rect">
            <a:avLst/>
          </a:prstGeom>
        </p:spPr>
      </p:pic>
      <p:sp>
        <p:nvSpPr>
          <p:cNvPr id="5" name="Text Box 4"/>
          <p:cNvSpPr txBox="1">
            <a:spLocks noChangeArrowheads="1"/>
          </p:cNvSpPr>
          <p:nvPr/>
        </p:nvSpPr>
        <p:spPr bwMode="auto">
          <a:xfrm>
            <a:off x="5710238" y="6461125"/>
            <a:ext cx="3419475" cy="40005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2000" dirty="0">
                <a:solidFill>
                  <a:prstClr val="black"/>
                </a:solidFill>
                <a:latin typeface="Arial" pitchFamily="-1" charset="0"/>
                <a:ea typeface="ＭＳ Ｐゴシック" pitchFamily="-1" charset="-128"/>
                <a:cs typeface="ＭＳ Ｐゴシック" pitchFamily="-1" charset="-128"/>
              </a:rPr>
              <a:t>Demo inspired from D. Field</a:t>
            </a:r>
          </a:p>
        </p:txBody>
      </p:sp>
    </p:spTree>
    <p:extLst>
      <p:ext uri="{BB962C8B-B14F-4D97-AF65-F5344CB8AC3E}">
        <p14:creationId xmlns:p14="http://schemas.microsoft.com/office/powerpoint/2010/main" val="268643422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3286125" y="2819400"/>
          <a:ext cx="1971675" cy="1981200"/>
        </p:xfrm>
        <a:graphic>
          <a:graphicData uri="http://schemas.openxmlformats.org/presentationml/2006/ole">
            <mc:AlternateContent xmlns:mc="http://schemas.openxmlformats.org/markup-compatibility/2006">
              <mc:Choice xmlns:v="urn:schemas-microsoft-com:vml" Requires="v">
                <p:oleObj spid="_x0000_s9406" name="Image" r:id="rId3" imgW="4472997" imgH="4498412" progId="">
                  <p:embed/>
                </p:oleObj>
              </mc:Choice>
              <mc:Fallback>
                <p:oleObj name="Image" r:id="rId3" imgW="4472997" imgH="4498412"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25" y="2819400"/>
                        <a:ext cx="1971675"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3315" name="Picture 3" descr="D:\TalkHarvard\pictures\bea1.jpg"/>
          <p:cNvPicPr>
            <a:picLocks noChangeAspect="1" noChangeArrowheads="1"/>
          </p:cNvPicPr>
          <p:nvPr/>
        </p:nvPicPr>
        <p:blipFill>
          <a:blip r:embed="rId5"/>
          <a:srcRect/>
          <a:stretch>
            <a:fillRect/>
          </a:stretch>
        </p:blipFill>
        <p:spPr bwMode="auto">
          <a:xfrm>
            <a:off x="3276600" y="2819400"/>
            <a:ext cx="1981200" cy="1981200"/>
          </a:xfrm>
          <a:prstGeom prst="rect">
            <a:avLst/>
          </a:prstGeom>
          <a:noFill/>
          <a:ln w="9525">
            <a:noFill/>
            <a:miter lim="800000"/>
            <a:headEnd/>
            <a:tailEnd/>
          </a:ln>
        </p:spPr>
      </p:pic>
      <p:pic>
        <p:nvPicPr>
          <p:cNvPr id="13316" name="Picture 4" descr="obj359"/>
          <p:cNvPicPr>
            <a:picLocks noChangeAspect="1" noChangeArrowheads="1"/>
          </p:cNvPicPr>
          <p:nvPr/>
        </p:nvPicPr>
        <p:blipFill>
          <a:blip r:embed="rId6"/>
          <a:srcRect/>
          <a:stretch>
            <a:fillRect/>
          </a:stretch>
        </p:blipFill>
        <p:spPr bwMode="auto">
          <a:xfrm>
            <a:off x="3276600" y="2819400"/>
            <a:ext cx="1981200" cy="1981200"/>
          </a:xfrm>
          <a:prstGeom prst="rect">
            <a:avLst/>
          </a:prstGeom>
          <a:noFill/>
          <a:ln w="19050">
            <a:noFill/>
            <a:miter lim="800000"/>
            <a:headEnd/>
            <a:tailEnd/>
          </a:ln>
        </p:spPr>
      </p:pic>
      <p:pic>
        <p:nvPicPr>
          <p:cNvPr id="13317" name="Picture 5" descr="arnat23"/>
          <p:cNvPicPr>
            <a:picLocks noChangeAspect="1" noChangeArrowheads="1"/>
          </p:cNvPicPr>
          <p:nvPr/>
        </p:nvPicPr>
        <p:blipFill>
          <a:blip r:embed="rId7"/>
          <a:srcRect/>
          <a:stretch>
            <a:fillRect/>
          </a:stretch>
        </p:blipFill>
        <p:spPr bwMode="auto">
          <a:xfrm>
            <a:off x="3276600" y="2819400"/>
            <a:ext cx="1981200" cy="1981200"/>
          </a:xfrm>
          <a:prstGeom prst="rect">
            <a:avLst/>
          </a:prstGeom>
          <a:noFill/>
          <a:ln w="28575">
            <a:noFill/>
            <a:miter lim="800000"/>
            <a:headEnd/>
            <a:tailEnd/>
          </a:ln>
        </p:spPr>
      </p:pic>
      <p:sp>
        <p:nvSpPr>
          <p:cNvPr id="13318" name="Rectangle 6"/>
          <p:cNvSpPr>
            <a:spLocks noChangeArrowheads="1"/>
          </p:cNvSpPr>
          <p:nvPr/>
        </p:nvSpPr>
        <p:spPr bwMode="auto">
          <a:xfrm>
            <a:off x="2438400" y="2209800"/>
            <a:ext cx="3429000" cy="3352800"/>
          </a:xfrm>
          <a:prstGeom prst="rect">
            <a:avLst/>
          </a:prstGeom>
          <a:solidFill>
            <a:schemeClr val="bg1"/>
          </a:solidFill>
          <a:ln w="9525">
            <a:no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25607" name="Text Box 7"/>
          <p:cNvSpPr txBox="1">
            <a:spLocks noChangeArrowheads="1"/>
          </p:cNvSpPr>
          <p:nvPr/>
        </p:nvSpPr>
        <p:spPr bwMode="auto">
          <a:xfrm>
            <a:off x="1854200" y="0"/>
            <a:ext cx="5624513" cy="646113"/>
          </a:xfrm>
          <a:prstGeom prst="rect">
            <a:avLst/>
          </a:prstGeom>
          <a:noFill/>
          <a:ln w="9525">
            <a:noFill/>
            <a:miter lim="800000"/>
            <a:headEnd/>
            <a:tailEnd/>
          </a:ln>
        </p:spPr>
        <p:txBody>
          <a:bodyPr wrap="none">
            <a:prstTxWarp prst="textNoShape">
              <a:avLst/>
            </a:prstTxWarp>
            <a:spAutoFit/>
          </a:bodyPr>
          <a:lstStyle/>
          <a:p>
            <a:pPr algn="ctr" fontAlgn="base">
              <a:spcBef>
                <a:spcPct val="0"/>
              </a:spcBef>
              <a:spcAft>
                <a:spcPct val="0"/>
              </a:spcAft>
            </a:pPr>
            <a:r>
              <a:rPr lang="en-US" sz="3600" b="1">
                <a:solidFill>
                  <a:prstClr val="black"/>
                </a:solidFill>
                <a:latin typeface="Arial" pitchFamily="-1" charset="0"/>
                <a:ea typeface="ＭＳ Ｐゴシック" pitchFamily="-1" charset="-128"/>
                <a:cs typeface="ＭＳ Ｐゴシック" pitchFamily="-1" charset="-128"/>
              </a:rPr>
              <a:t>Remember these images</a:t>
            </a:r>
          </a:p>
        </p:txBody>
      </p:sp>
    </p:spTree>
    <p:extLst>
      <p:ext uri="{BB962C8B-B14F-4D97-AF65-F5344CB8AC3E}">
        <p14:creationId xmlns:p14="http://schemas.microsoft.com/office/powerpoint/2010/main" val="13380768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13314"/>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13315"/>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13316"/>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nodeType="afterEffect">
                                  <p:stCondLst>
                                    <p:cond delay="1000"/>
                                  </p:stCondLst>
                                  <p:childTnLst>
                                    <p:set>
                                      <p:cBhvr>
                                        <p:cTn id="15" dur="1" fill="hold">
                                          <p:stCondLst>
                                            <p:cond delay="499"/>
                                          </p:stCondLst>
                                        </p:cTn>
                                        <p:tgtEl>
                                          <p:spTgt spid="13317"/>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grpId="0" nodeType="afterEffect">
                                  <p:stCondLst>
                                    <p:cond delay="1000"/>
                                  </p:stCondLst>
                                  <p:childTnLst>
                                    <p:set>
                                      <p:cBhvr>
                                        <p:cTn id="18" dur="1" fill="hold">
                                          <p:stCondLst>
                                            <p:cond delay="499"/>
                                          </p:stCondLst>
                                        </p:cTn>
                                        <p:tgtEl>
                                          <p:spTgt spid="1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925638" y="44450"/>
            <a:ext cx="5572125" cy="646113"/>
          </a:xfrm>
          <a:prstGeom prst="rect">
            <a:avLst/>
          </a:prstGeom>
          <a:noFill/>
          <a:ln w="9525">
            <a:noFill/>
            <a:miter lim="800000"/>
            <a:headEnd/>
            <a:tailEnd/>
          </a:ln>
        </p:spPr>
        <p:txBody>
          <a:bodyPr wrap="none">
            <a:prstTxWarp prst="textNoShape">
              <a:avLst/>
            </a:prstTxWarp>
            <a:spAutoFit/>
          </a:bodyPr>
          <a:lstStyle/>
          <a:p>
            <a:pPr algn="ctr" fontAlgn="base">
              <a:spcBef>
                <a:spcPct val="0"/>
              </a:spcBef>
              <a:spcAft>
                <a:spcPct val="0"/>
              </a:spcAft>
            </a:pPr>
            <a:r>
              <a:rPr lang="en-US" sz="3600" b="1">
                <a:solidFill>
                  <a:prstClr val="black"/>
                </a:solidFill>
                <a:latin typeface="Arial" pitchFamily="-1" charset="0"/>
                <a:ea typeface="ＭＳ Ｐゴシック" pitchFamily="-1" charset="-128"/>
                <a:cs typeface="ＭＳ Ｐゴシック" pitchFamily="-1" charset="-128"/>
              </a:rPr>
              <a:t>Did you saw this image?</a:t>
            </a:r>
          </a:p>
        </p:txBody>
      </p:sp>
      <p:pic>
        <p:nvPicPr>
          <p:cNvPr id="14339" name="Picture 3" descr="obj359"/>
          <p:cNvPicPr>
            <a:picLocks noChangeAspect="1" noChangeArrowheads="1"/>
          </p:cNvPicPr>
          <p:nvPr/>
        </p:nvPicPr>
        <p:blipFill>
          <a:blip r:embed="rId2">
            <a:lum contrast="6000"/>
          </a:blip>
          <a:srcRect/>
          <a:stretch>
            <a:fillRect/>
          </a:stretch>
        </p:blipFill>
        <p:spPr bwMode="auto">
          <a:xfrm>
            <a:off x="3505200" y="2819400"/>
            <a:ext cx="1981200" cy="1981200"/>
          </a:xfrm>
          <a:prstGeom prst="rect">
            <a:avLst/>
          </a:prstGeom>
          <a:noFill/>
          <a:ln w="19050">
            <a:noFill/>
            <a:miter lim="800000"/>
            <a:headEnd/>
            <a:tailEnd/>
          </a:ln>
        </p:spPr>
      </p:pic>
    </p:spTree>
    <p:extLst>
      <p:ext uri="{BB962C8B-B14F-4D97-AF65-F5344CB8AC3E}">
        <p14:creationId xmlns:p14="http://schemas.microsoft.com/office/powerpoint/2010/main" val="10678075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1123"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1247"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61371" name="Rectangle 251"/>
          <p:cNvSpPr>
            <a:spLocks noChangeArrowheads="1"/>
          </p:cNvSpPr>
          <p:nvPr/>
        </p:nvSpPr>
        <p:spPr bwMode="auto">
          <a:xfrm>
            <a:off x="5105400" y="2590800"/>
            <a:ext cx="365125"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261500" name="Group 380"/>
          <p:cNvGraphicFramePr>
            <a:graphicFrameLocks noGrp="1"/>
          </p:cNvGraphicFramePr>
          <p:nvPr/>
        </p:nvGraphicFramePr>
        <p:xfrm>
          <a:off x="711200" y="2287588"/>
          <a:ext cx="3556000" cy="3471863"/>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889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261495" name="Rectangle 375"/>
          <p:cNvSpPr>
            <a:spLocks noChangeArrowheads="1"/>
          </p:cNvSpPr>
          <p:nvPr/>
        </p:nvSpPr>
        <p:spPr bwMode="auto">
          <a:xfrm>
            <a:off x="685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5909"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0" hangingPunct="0"/>
            <a:r>
              <a:rPr lang="en-US" sz="1400">
                <a:latin typeface="Arial" charset="0"/>
              </a:rPr>
              <a:t>Credit: S. Seitz</a:t>
            </a:r>
          </a:p>
        </p:txBody>
      </p:sp>
      <p:sp>
        <p:nvSpPr>
          <p:cNvPr id="261499" name="Rectangle 379"/>
          <p:cNvSpPr>
            <a:spLocks noChangeArrowheads="1"/>
          </p:cNvSpPr>
          <p:nvPr/>
        </p:nvSpPr>
        <p:spPr bwMode="auto">
          <a:xfrm>
            <a:off x="5181600" y="2667000"/>
            <a:ext cx="152400" cy="228600"/>
          </a:xfrm>
          <a:prstGeom prst="rect">
            <a:avLst/>
          </a:prstGeom>
          <a:solidFill>
            <a:schemeClr val="bg1"/>
          </a:solidFill>
          <a:ln>
            <a:noFill/>
          </a:ln>
          <a:extLst>
            <a:ext uri="{91240B29-F687-4f45-9708-019B960494DF}">
              <a14:hiddenLine xmlns:a14="http://schemas.microsoft.com/office/drawing/2010/main" w="63500">
                <a:solidFill>
                  <a:srgbClr val="000000"/>
                </a:solidFill>
                <a:miter lim="800000"/>
                <a:headEnd/>
                <a:tailEnd/>
              </a14:hiddenLine>
            </a:ext>
          </a:extLst>
        </p:spPr>
        <p:txBody>
          <a:bodyPr wrap="none" anchor="ctr"/>
          <a:lstStyle/>
          <a:p>
            <a:endParaRPr lang="en-US"/>
          </a:p>
        </p:txBody>
      </p:sp>
      <p:graphicFrame>
        <p:nvGraphicFramePr>
          <p:cNvPr id="65911"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1683" name="Equation" r:id="rId5" imgW="2070100" imgH="355600" progId="Equation.3">
                  <p:embed/>
                </p:oleObj>
              </mc:Choice>
              <mc:Fallback>
                <p:oleObj name="Equation" r:id="rId5" imgW="20701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5912" name="Object 3"/>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1684" name="Equation" r:id="rId7" imgW="330057" imgH="203112" progId="Equation.3">
                  <p:embed/>
                </p:oleObj>
              </mc:Choice>
              <mc:Fallback>
                <p:oleObj name="Equation" r:id="rId7" imgW="330057" imgH="20311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5913" name="Object 4"/>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1685" name="Equation" r:id="rId9" imgW="355292" imgH="203024" progId="Equation.3">
                  <p:embed/>
                </p:oleObj>
              </mc:Choice>
              <mc:Fallback>
                <p:oleObj name="Equation" r:id="rId9" imgW="355292" imgH="203024"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 name="Rectangle 16"/>
          <p:cNvSpPr txBox="1">
            <a:spLocks noChangeArrowheads="1"/>
          </p:cNvSpPr>
          <p:nvPr/>
        </p:nvSpPr>
        <p:spPr>
          <a:xfrm>
            <a:off x="457200" y="0"/>
            <a:ext cx="8229600" cy="1143000"/>
          </a:xfrm>
          <a:prstGeom prst="rect">
            <a:avLst/>
          </a:prstGeom>
          <a:noFill/>
        </p:spPr>
        <p:txBody>
          <a:bodyPr/>
          <a:lstStyle/>
          <a:p>
            <a:pPr>
              <a:defRPr/>
            </a:pPr>
            <a:r>
              <a:rPr lang="en-US" sz="3600" dirty="0" smtClean="0">
                <a:latin typeface="+mj-lt"/>
                <a:ea typeface="+mj-ea"/>
                <a:cs typeface="+mj-cs"/>
              </a:rPr>
              <a:t>Last Time: </a:t>
            </a:r>
            <a:r>
              <a:rPr lang="en-US" sz="3600" dirty="0">
                <a:latin typeface="+mj-lt"/>
                <a:ea typeface="+mj-ea"/>
                <a:cs typeface="+mj-cs"/>
              </a:rPr>
              <a:t>Image filtering</a:t>
            </a:r>
          </a:p>
        </p:txBody>
      </p:sp>
      <p:grpSp>
        <p:nvGrpSpPr>
          <p:cNvPr id="65915" name="Group 4"/>
          <p:cNvGrpSpPr>
            <a:grpSpLocks noChangeAspect="1"/>
          </p:cNvGrpSpPr>
          <p:nvPr/>
        </p:nvGrpSpPr>
        <p:grpSpPr bwMode="auto">
          <a:xfrm>
            <a:off x="7543800" y="304800"/>
            <a:ext cx="1143000" cy="973138"/>
            <a:chOff x="3799" y="2064"/>
            <a:chExt cx="1433" cy="1136"/>
          </a:xfrm>
        </p:grpSpPr>
        <p:grpSp>
          <p:nvGrpSpPr>
            <p:cNvPr id="65917" name="Group 5"/>
            <p:cNvGrpSpPr>
              <a:grpSpLocks/>
            </p:cNvGrpSpPr>
            <p:nvPr/>
          </p:nvGrpSpPr>
          <p:grpSpPr bwMode="auto">
            <a:xfrm>
              <a:off x="4080" y="2064"/>
              <a:ext cx="1152" cy="1136"/>
              <a:chOff x="144" y="144"/>
              <a:chExt cx="1152" cy="1136"/>
            </a:xfrm>
          </p:grpSpPr>
          <p:sp>
            <p:nvSpPr>
              <p:cNvPr id="65919"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5920"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5921"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5922"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5923"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5924"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5925"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5926"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5927"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5928"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5929"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5930"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5931"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5932"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5933"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5934"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5935"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grpSp>
        <p:pic>
          <p:nvPicPr>
            <p:cNvPr id="65918" name="Picture 23" descr="txp_fig"/>
            <p:cNvPicPr>
              <a:picLocks noChangeAspect="1" noChangeArrowheads="1"/>
            </p:cNvPicPr>
            <p:nvPr>
              <p:custDataLst>
                <p:tags r:id="rId2"/>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65916"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1686" name="Equation" r:id="rId12" imgW="368140" imgH="203112" progId="Equation.3">
                  <p:embed/>
                </p:oleObj>
              </mc:Choice>
              <mc:Fallback>
                <p:oleObj name="Equation" r:id="rId12" imgW="368140" imgH="20311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9811257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4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1371"/>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2614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71" grpId="0" animBg="1"/>
      <p:bldP spid="261495" grpId="0" animBg="1"/>
      <p:bldP spid="26149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4195763" y="825500"/>
            <a:ext cx="800100"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Test 2</a:t>
            </a:r>
          </a:p>
        </p:txBody>
      </p:sp>
      <p:pic>
        <p:nvPicPr>
          <p:cNvPr id="11267" name="Picture 3"/>
          <p:cNvPicPr>
            <a:picLocks noChangeAspect="1" noChangeArrowheads="1"/>
          </p:cNvPicPr>
          <p:nvPr/>
        </p:nvPicPr>
        <p:blipFill>
          <a:blip r:embed="rId2"/>
          <a:srcRect l="18884" t="8488" r="15880" b="10875"/>
          <a:stretch>
            <a:fillRect/>
          </a:stretch>
        </p:blipFill>
        <p:spPr bwMode="auto">
          <a:xfrm>
            <a:off x="3276600" y="2819400"/>
            <a:ext cx="1981200" cy="1981200"/>
          </a:xfrm>
          <a:prstGeom prst="rect">
            <a:avLst/>
          </a:prstGeom>
          <a:noFill/>
          <a:ln w="9525">
            <a:noFill/>
            <a:miter lim="800000"/>
            <a:headEnd/>
            <a:tailEnd/>
          </a:ln>
        </p:spPr>
      </p:pic>
      <p:pic>
        <p:nvPicPr>
          <p:cNvPr id="11268" name="Picture 4"/>
          <p:cNvPicPr>
            <a:picLocks noChangeAspect="1" noChangeArrowheads="1"/>
          </p:cNvPicPr>
          <p:nvPr/>
        </p:nvPicPr>
        <p:blipFill>
          <a:blip r:embed="rId3"/>
          <a:srcRect l="21428" t="8095" r="18571" b="11905"/>
          <a:stretch>
            <a:fillRect/>
          </a:stretch>
        </p:blipFill>
        <p:spPr bwMode="auto">
          <a:xfrm>
            <a:off x="3276600" y="2819400"/>
            <a:ext cx="1981200" cy="1981200"/>
          </a:xfrm>
          <a:prstGeom prst="rect">
            <a:avLst/>
          </a:prstGeom>
          <a:noFill/>
          <a:ln w="9525">
            <a:noFill/>
            <a:miter lim="800000"/>
            <a:headEnd/>
            <a:tailEnd/>
          </a:ln>
        </p:spPr>
      </p:pic>
      <p:pic>
        <p:nvPicPr>
          <p:cNvPr id="11269" name="Picture 5"/>
          <p:cNvPicPr>
            <a:picLocks noChangeAspect="1" noChangeArrowheads="1"/>
          </p:cNvPicPr>
          <p:nvPr/>
        </p:nvPicPr>
        <p:blipFill>
          <a:blip r:embed="rId4"/>
          <a:srcRect l="21428" t="7619" r="18571" b="12381"/>
          <a:stretch>
            <a:fillRect/>
          </a:stretch>
        </p:blipFill>
        <p:spPr bwMode="auto">
          <a:xfrm>
            <a:off x="3276600" y="2819400"/>
            <a:ext cx="1981200" cy="1981200"/>
          </a:xfrm>
          <a:prstGeom prst="rect">
            <a:avLst/>
          </a:prstGeom>
          <a:noFill/>
          <a:ln w="9525">
            <a:noFill/>
            <a:miter lim="800000"/>
            <a:headEnd/>
            <a:tailEnd/>
          </a:ln>
        </p:spPr>
      </p:pic>
      <p:pic>
        <p:nvPicPr>
          <p:cNvPr id="11270" name="Picture 6"/>
          <p:cNvPicPr>
            <a:picLocks noChangeAspect="1" noChangeArrowheads="1"/>
          </p:cNvPicPr>
          <p:nvPr/>
        </p:nvPicPr>
        <p:blipFill>
          <a:blip r:embed="rId5"/>
          <a:srcRect l="21428" t="7619" r="18571" b="12381"/>
          <a:stretch>
            <a:fillRect/>
          </a:stretch>
        </p:blipFill>
        <p:spPr bwMode="auto">
          <a:xfrm>
            <a:off x="3276600" y="2819400"/>
            <a:ext cx="1981200" cy="1981200"/>
          </a:xfrm>
          <a:prstGeom prst="rect">
            <a:avLst/>
          </a:prstGeom>
          <a:noFill/>
          <a:ln w="9525">
            <a:noFill/>
            <a:miter lim="800000"/>
            <a:headEnd/>
            <a:tailEnd/>
          </a:ln>
        </p:spPr>
      </p:pic>
      <p:sp>
        <p:nvSpPr>
          <p:cNvPr id="11271" name="Rectangle 7"/>
          <p:cNvSpPr>
            <a:spLocks noChangeArrowheads="1"/>
          </p:cNvSpPr>
          <p:nvPr/>
        </p:nvSpPr>
        <p:spPr bwMode="auto">
          <a:xfrm>
            <a:off x="2819400" y="2438400"/>
            <a:ext cx="3048000" cy="3200400"/>
          </a:xfrm>
          <a:prstGeom prst="rect">
            <a:avLst/>
          </a:prstGeom>
          <a:solidFill>
            <a:schemeClr val="bg1"/>
          </a:solidFill>
          <a:ln w="9525">
            <a:no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27656" name="Text Box 8"/>
          <p:cNvSpPr txBox="1">
            <a:spLocks noChangeArrowheads="1"/>
          </p:cNvSpPr>
          <p:nvPr/>
        </p:nvSpPr>
        <p:spPr bwMode="auto">
          <a:xfrm>
            <a:off x="1925638" y="44450"/>
            <a:ext cx="5624512" cy="646113"/>
          </a:xfrm>
          <a:prstGeom prst="rect">
            <a:avLst/>
          </a:prstGeom>
          <a:noFill/>
          <a:ln w="9525">
            <a:noFill/>
            <a:miter lim="800000"/>
            <a:headEnd/>
            <a:tailEnd/>
          </a:ln>
        </p:spPr>
        <p:txBody>
          <a:bodyPr wrap="none">
            <a:prstTxWarp prst="textNoShape">
              <a:avLst/>
            </a:prstTxWarp>
            <a:spAutoFit/>
          </a:bodyPr>
          <a:lstStyle/>
          <a:p>
            <a:pPr algn="ctr" fontAlgn="base">
              <a:spcBef>
                <a:spcPct val="0"/>
              </a:spcBef>
              <a:spcAft>
                <a:spcPct val="0"/>
              </a:spcAft>
            </a:pPr>
            <a:r>
              <a:rPr lang="en-US" sz="3600" b="1">
                <a:solidFill>
                  <a:prstClr val="black"/>
                </a:solidFill>
                <a:latin typeface="Arial" pitchFamily="-1" charset="0"/>
                <a:ea typeface="ＭＳ Ｐゴシック" pitchFamily="-1" charset="-128"/>
                <a:cs typeface="ＭＳ Ｐゴシック" pitchFamily="-1" charset="-128"/>
              </a:rPr>
              <a:t>Remember these images</a:t>
            </a:r>
          </a:p>
        </p:txBody>
      </p:sp>
    </p:spTree>
    <p:extLst>
      <p:ext uri="{BB962C8B-B14F-4D97-AF65-F5344CB8AC3E}">
        <p14:creationId xmlns:p14="http://schemas.microsoft.com/office/powerpoint/2010/main" val="38641788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499"/>
                                          </p:stCondLst>
                                        </p:cTn>
                                        <p:tgtEl>
                                          <p:spTgt spid="11267"/>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11268"/>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11269"/>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nodeType="afterEffect">
                                  <p:stCondLst>
                                    <p:cond delay="1000"/>
                                  </p:stCondLst>
                                  <p:childTnLst>
                                    <p:set>
                                      <p:cBhvr>
                                        <p:cTn id="15" dur="1" fill="hold">
                                          <p:stCondLst>
                                            <p:cond delay="499"/>
                                          </p:stCondLst>
                                        </p:cTn>
                                        <p:tgtEl>
                                          <p:spTgt spid="11270"/>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grpId="0" nodeType="afterEffect">
                                  <p:stCondLst>
                                    <p:cond delay="1000"/>
                                  </p:stCondLst>
                                  <p:childTnLst>
                                    <p:set>
                                      <p:cBhvr>
                                        <p:cTn id="18" dur="1" fill="hold">
                                          <p:stCondLst>
                                            <p:cond delay="499"/>
                                          </p:stCondLst>
                                        </p:cTn>
                                        <p:tgtEl>
                                          <p:spTgt spid="11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a:srcRect l="21428" t="8095" r="18571" b="11905"/>
          <a:stretch>
            <a:fillRect/>
          </a:stretch>
        </p:blipFill>
        <p:spPr bwMode="auto">
          <a:xfrm>
            <a:off x="3276600" y="2819400"/>
            <a:ext cx="1981200" cy="1981200"/>
          </a:xfrm>
          <a:prstGeom prst="rect">
            <a:avLst/>
          </a:prstGeom>
          <a:noFill/>
          <a:ln w="9525">
            <a:noFill/>
            <a:miter lim="800000"/>
            <a:headEnd/>
            <a:tailEnd/>
          </a:ln>
        </p:spPr>
      </p:pic>
      <p:sp>
        <p:nvSpPr>
          <p:cNvPr id="28675" name="Text Box 5"/>
          <p:cNvSpPr txBox="1">
            <a:spLocks noChangeArrowheads="1"/>
          </p:cNvSpPr>
          <p:nvPr/>
        </p:nvSpPr>
        <p:spPr bwMode="auto">
          <a:xfrm>
            <a:off x="1792288" y="23813"/>
            <a:ext cx="5570537" cy="646112"/>
          </a:xfrm>
          <a:prstGeom prst="rect">
            <a:avLst/>
          </a:prstGeom>
          <a:noFill/>
          <a:ln w="9525">
            <a:noFill/>
            <a:miter lim="800000"/>
            <a:headEnd/>
            <a:tailEnd/>
          </a:ln>
        </p:spPr>
        <p:txBody>
          <a:bodyPr wrap="none">
            <a:prstTxWarp prst="textNoShape">
              <a:avLst/>
            </a:prstTxWarp>
            <a:spAutoFit/>
          </a:bodyPr>
          <a:lstStyle/>
          <a:p>
            <a:pPr algn="ctr" fontAlgn="base">
              <a:spcBef>
                <a:spcPct val="0"/>
              </a:spcBef>
              <a:spcAft>
                <a:spcPct val="0"/>
              </a:spcAft>
            </a:pPr>
            <a:r>
              <a:rPr lang="en-US" sz="3600" b="1">
                <a:solidFill>
                  <a:prstClr val="black"/>
                </a:solidFill>
                <a:latin typeface="Arial" pitchFamily="-1" charset="0"/>
                <a:ea typeface="ＭＳ Ｐゴシック" pitchFamily="-1" charset="-128"/>
                <a:cs typeface="ＭＳ Ｐゴシック" pitchFamily="-1" charset="-128"/>
              </a:rPr>
              <a:t>Did you saw this image?</a:t>
            </a:r>
          </a:p>
        </p:txBody>
      </p:sp>
    </p:spTree>
    <p:extLst>
      <p:ext uri="{BB962C8B-B14F-4D97-AF65-F5344CB8AC3E}">
        <p14:creationId xmlns:p14="http://schemas.microsoft.com/office/powerpoint/2010/main" val="381648189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3020" y="2213283"/>
            <a:ext cx="8097961" cy="2431435"/>
          </a:xfrm>
          <a:prstGeom prst="rect">
            <a:avLst/>
          </a:prstGeom>
          <a:noFill/>
        </p:spPr>
        <p:txBody>
          <a:bodyPr wrap="square" rtlCol="0">
            <a:spAutoFit/>
          </a:bodyPr>
          <a:lstStyle/>
          <a:p>
            <a:r>
              <a:rPr lang="en-US" sz="4000" dirty="0" smtClean="0"/>
              <a:t>“</a:t>
            </a:r>
            <a:r>
              <a:rPr lang="en-US" sz="4000" b="1" dirty="0" smtClean="0"/>
              <a:t>The </a:t>
            </a:r>
            <a:r>
              <a:rPr lang="en-US" sz="4000" b="1" dirty="0"/>
              <a:t>aim of computer vision is to </a:t>
            </a:r>
            <a:r>
              <a:rPr lang="en-US" sz="4000" b="1" dirty="0" err="1"/>
              <a:t>overfit</a:t>
            </a:r>
            <a:r>
              <a:rPr lang="en-US" sz="4000" b="1" dirty="0"/>
              <a:t> to our visual </a:t>
            </a:r>
            <a:r>
              <a:rPr lang="en-US" sz="4000" b="1" dirty="0" smtClean="0"/>
              <a:t>world</a:t>
            </a:r>
            <a:r>
              <a:rPr lang="en-US" sz="4000" dirty="0" smtClean="0"/>
              <a:t>”</a:t>
            </a:r>
            <a:endParaRPr lang="en-US" sz="4000" dirty="0"/>
          </a:p>
          <a:p>
            <a:pPr algn="r"/>
            <a:endParaRPr lang="en-US" dirty="0" smtClean="0"/>
          </a:p>
          <a:p>
            <a:pPr algn="r"/>
            <a:endParaRPr lang="en-US" dirty="0"/>
          </a:p>
          <a:p>
            <a:pPr algn="r"/>
            <a:r>
              <a:rPr lang="en-US" dirty="0" smtClean="0"/>
              <a:t>-- </a:t>
            </a:r>
            <a:r>
              <a:rPr lang="en-US" dirty="0"/>
              <a:t>remark by Antonio Torralba (after his third beer)</a:t>
            </a:r>
          </a:p>
          <a:p>
            <a:endParaRPr lang="en-US" dirty="0"/>
          </a:p>
        </p:txBody>
      </p:sp>
      <p:pic>
        <p:nvPicPr>
          <p:cNvPr id="3" name="Picture 2"/>
          <p:cNvPicPr>
            <a:picLocks noChangeAspect="1"/>
          </p:cNvPicPr>
          <p:nvPr/>
        </p:nvPicPr>
        <p:blipFill>
          <a:blip r:embed="rId2"/>
          <a:stretch>
            <a:fillRect/>
          </a:stretch>
        </p:blipFill>
        <p:spPr>
          <a:xfrm>
            <a:off x="5668518" y="4427289"/>
            <a:ext cx="2913560" cy="2185169"/>
          </a:xfrm>
          <a:prstGeom prst="rect">
            <a:avLst/>
          </a:prstGeom>
        </p:spPr>
      </p:pic>
    </p:spTree>
    <p:extLst>
      <p:ext uri="{BB962C8B-B14F-4D97-AF65-F5344CB8AC3E}">
        <p14:creationId xmlns:p14="http://schemas.microsoft.com/office/powerpoint/2010/main" val="17400078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spTree>
    <p:extLst>
      <p:ext uri="{BB962C8B-B14F-4D97-AF65-F5344CB8AC3E}">
        <p14:creationId xmlns:p14="http://schemas.microsoft.com/office/powerpoint/2010/main" val="23120472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0723" name="Picture 2"/>
          <p:cNvPicPr>
            <a:picLocks noChangeAspect="1"/>
          </p:cNvPicPr>
          <p:nvPr/>
        </p:nvPicPr>
        <p:blipFill>
          <a:blip r:embed="rId2"/>
          <a:srcRect/>
          <a:stretch>
            <a:fillRect/>
          </a:stretch>
        </p:blipFill>
        <p:spPr bwMode="auto">
          <a:xfrm>
            <a:off x="1700213" y="1003300"/>
            <a:ext cx="5842000" cy="5854700"/>
          </a:xfrm>
          <a:prstGeom prst="rect">
            <a:avLst/>
          </a:prstGeom>
          <a:noFill/>
          <a:ln w="9525">
            <a:noFill/>
            <a:miter lim="800000"/>
            <a:headEnd/>
            <a:tailEnd/>
          </a:ln>
        </p:spPr>
      </p:pic>
    </p:spTree>
    <p:extLst>
      <p:ext uri="{BB962C8B-B14F-4D97-AF65-F5344CB8AC3E}">
        <p14:creationId xmlns:p14="http://schemas.microsoft.com/office/powerpoint/2010/main" val="222743502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1747" name="Picture 2"/>
          <p:cNvPicPr>
            <a:picLocks noChangeAspect="1"/>
          </p:cNvPicPr>
          <p:nvPr/>
        </p:nvPicPr>
        <p:blipFill>
          <a:blip r:embed="rId2"/>
          <a:srcRect/>
          <a:stretch>
            <a:fillRect/>
          </a:stretch>
        </p:blipFill>
        <p:spPr bwMode="auto">
          <a:xfrm>
            <a:off x="1631950" y="952500"/>
            <a:ext cx="5930900" cy="5905500"/>
          </a:xfrm>
          <a:prstGeom prst="rect">
            <a:avLst/>
          </a:prstGeom>
          <a:noFill/>
          <a:ln w="9525">
            <a:noFill/>
            <a:miter lim="800000"/>
            <a:headEnd/>
            <a:tailEnd/>
          </a:ln>
        </p:spPr>
      </p:pic>
    </p:spTree>
    <p:extLst>
      <p:ext uri="{BB962C8B-B14F-4D97-AF65-F5344CB8AC3E}">
        <p14:creationId xmlns:p14="http://schemas.microsoft.com/office/powerpoint/2010/main" val="5809474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2771" name="Picture 2"/>
          <p:cNvPicPr>
            <a:picLocks noChangeAspect="1"/>
          </p:cNvPicPr>
          <p:nvPr/>
        </p:nvPicPr>
        <p:blipFill>
          <a:blip r:embed="rId2"/>
          <a:srcRect/>
          <a:stretch>
            <a:fillRect/>
          </a:stretch>
        </p:blipFill>
        <p:spPr bwMode="auto">
          <a:xfrm>
            <a:off x="1616075" y="927100"/>
            <a:ext cx="5943600" cy="5930900"/>
          </a:xfrm>
          <a:prstGeom prst="rect">
            <a:avLst/>
          </a:prstGeom>
          <a:noFill/>
          <a:ln w="9525">
            <a:noFill/>
            <a:miter lim="800000"/>
            <a:headEnd/>
            <a:tailEnd/>
          </a:ln>
        </p:spPr>
      </p:pic>
      <p:sp>
        <p:nvSpPr>
          <p:cNvPr id="2" name="TextBox 1"/>
          <p:cNvSpPr txBox="1"/>
          <p:nvPr/>
        </p:nvSpPr>
        <p:spPr>
          <a:xfrm>
            <a:off x="7772400" y="6372255"/>
            <a:ext cx="1214595" cy="400110"/>
          </a:xfrm>
          <a:prstGeom prst="rect">
            <a:avLst/>
          </a:prstGeom>
          <a:noFill/>
        </p:spPr>
        <p:txBody>
          <a:bodyPr wrap="none" rtlCol="0">
            <a:spAutoFit/>
          </a:bodyPr>
          <a:lstStyle/>
          <a:p>
            <a:r>
              <a:rPr lang="en-US" sz="2000" dirty="0" smtClean="0"/>
              <a:t>Mondrian</a:t>
            </a:r>
            <a:endParaRPr lang="en-US" sz="2000" dirty="0"/>
          </a:p>
        </p:txBody>
      </p:sp>
    </p:spTree>
    <p:extLst>
      <p:ext uri="{BB962C8B-B14F-4D97-AF65-F5344CB8AC3E}">
        <p14:creationId xmlns:p14="http://schemas.microsoft.com/office/powerpoint/2010/main" val="262689636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3795" name="Picture 2"/>
          <p:cNvPicPr>
            <a:picLocks noChangeAspect="1"/>
          </p:cNvPicPr>
          <p:nvPr/>
        </p:nvPicPr>
        <p:blipFill>
          <a:blip r:embed="rId2"/>
          <a:srcRect/>
          <a:stretch>
            <a:fillRect/>
          </a:stretch>
        </p:blipFill>
        <p:spPr bwMode="auto">
          <a:xfrm>
            <a:off x="1231900" y="965200"/>
            <a:ext cx="6680200" cy="5892800"/>
          </a:xfrm>
          <a:prstGeom prst="rect">
            <a:avLst/>
          </a:prstGeom>
          <a:noFill/>
          <a:ln w="9525">
            <a:noFill/>
            <a:miter lim="800000"/>
            <a:headEnd/>
            <a:tailEnd/>
          </a:ln>
        </p:spPr>
      </p:pic>
    </p:spTree>
    <p:extLst>
      <p:ext uri="{BB962C8B-B14F-4D97-AF65-F5344CB8AC3E}">
        <p14:creationId xmlns:p14="http://schemas.microsoft.com/office/powerpoint/2010/main" val="93698586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4819" name="Picture 2"/>
          <p:cNvPicPr>
            <a:picLocks noChangeAspect="1"/>
          </p:cNvPicPr>
          <p:nvPr/>
        </p:nvPicPr>
        <p:blipFill>
          <a:blip r:embed="rId2"/>
          <a:srcRect/>
          <a:stretch>
            <a:fillRect/>
          </a:stretch>
        </p:blipFill>
        <p:spPr bwMode="auto">
          <a:xfrm>
            <a:off x="1590675" y="1347788"/>
            <a:ext cx="5956300" cy="5510212"/>
          </a:xfrm>
          <a:prstGeom prst="rect">
            <a:avLst/>
          </a:prstGeom>
          <a:noFill/>
          <a:ln w="9525">
            <a:noFill/>
            <a:miter lim="800000"/>
            <a:headEnd/>
            <a:tailEnd/>
          </a:ln>
        </p:spPr>
      </p:pic>
    </p:spTree>
    <p:extLst>
      <p:ext uri="{BB962C8B-B14F-4D97-AF65-F5344CB8AC3E}">
        <p14:creationId xmlns:p14="http://schemas.microsoft.com/office/powerpoint/2010/main" val="27242851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5843" name="Picture 6"/>
          <p:cNvPicPr>
            <a:picLocks noChangeAspect="1"/>
          </p:cNvPicPr>
          <p:nvPr/>
        </p:nvPicPr>
        <p:blipFill>
          <a:blip r:embed="rId2"/>
          <a:srcRect/>
          <a:stretch>
            <a:fillRect/>
          </a:stretch>
        </p:blipFill>
        <p:spPr bwMode="auto">
          <a:xfrm>
            <a:off x="1703388" y="993775"/>
            <a:ext cx="5865812" cy="5864225"/>
          </a:xfrm>
          <a:prstGeom prst="rect">
            <a:avLst/>
          </a:prstGeom>
          <a:noFill/>
          <a:ln w="9525">
            <a:noFill/>
            <a:miter lim="800000"/>
            <a:headEnd/>
            <a:tailEnd/>
          </a:ln>
        </p:spPr>
      </p:pic>
    </p:spTree>
    <p:extLst>
      <p:ext uri="{BB962C8B-B14F-4D97-AF65-F5344CB8AC3E}">
        <p14:creationId xmlns:p14="http://schemas.microsoft.com/office/powerpoint/2010/main" val="37582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3171"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3295"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6808" name="Rectangle 251"/>
          <p:cNvSpPr>
            <a:spLocks noChangeArrowheads="1"/>
          </p:cNvSpPr>
          <p:nvPr/>
        </p:nvSpPr>
        <p:spPr bwMode="auto">
          <a:xfrm>
            <a:off x="54102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263420"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66932" name="Rectangle 375"/>
          <p:cNvSpPr>
            <a:spLocks noChangeArrowheads="1"/>
          </p:cNvSpPr>
          <p:nvPr/>
        </p:nvSpPr>
        <p:spPr bwMode="auto">
          <a:xfrm>
            <a:off x="1066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66933"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2707" name="Equation" r:id="rId5" imgW="2070100" imgH="355600" progId="Equation.3">
                  <p:embed/>
                </p:oleObj>
              </mc:Choice>
              <mc:Fallback>
                <p:oleObj name="Equation" r:id="rId5" imgW="20701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6934" name="Object 3"/>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2708" name="Equation" r:id="rId7" imgW="330057" imgH="203112" progId="Equation.3">
                  <p:embed/>
                </p:oleObj>
              </mc:Choice>
              <mc:Fallback>
                <p:oleObj name="Equation" r:id="rId7" imgW="330057" imgH="20311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6935" name="Object 4"/>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2709" name="Equation" r:id="rId9" imgW="355292" imgH="203024" progId="Equation.3">
                  <p:embed/>
                </p:oleObj>
              </mc:Choice>
              <mc:Fallback>
                <p:oleObj name="Equation" r:id="rId9" imgW="355292" imgH="203024"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6936"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3600" dirty="0"/>
              <a:t>Last Time: </a:t>
            </a:r>
            <a:r>
              <a:rPr lang="en-US" sz="3600" dirty="0" smtClean="0">
                <a:solidFill>
                  <a:srgbClr val="000000"/>
                </a:solidFill>
              </a:rPr>
              <a:t>Image </a:t>
            </a:r>
            <a:r>
              <a:rPr lang="en-US" sz="3600" dirty="0">
                <a:solidFill>
                  <a:srgbClr val="000000"/>
                </a:solidFill>
              </a:rPr>
              <a:t>filtering</a:t>
            </a:r>
          </a:p>
        </p:txBody>
      </p:sp>
      <p:grpSp>
        <p:nvGrpSpPr>
          <p:cNvPr id="66937" name="Group 4"/>
          <p:cNvGrpSpPr>
            <a:grpSpLocks noChangeAspect="1"/>
          </p:cNvGrpSpPr>
          <p:nvPr/>
        </p:nvGrpSpPr>
        <p:grpSpPr bwMode="auto">
          <a:xfrm>
            <a:off x="7543800" y="304800"/>
            <a:ext cx="1143000" cy="973138"/>
            <a:chOff x="3799" y="2064"/>
            <a:chExt cx="1433" cy="1136"/>
          </a:xfrm>
        </p:grpSpPr>
        <p:grpSp>
          <p:nvGrpSpPr>
            <p:cNvPr id="66940" name="Group 5"/>
            <p:cNvGrpSpPr>
              <a:grpSpLocks/>
            </p:cNvGrpSpPr>
            <p:nvPr/>
          </p:nvGrpSpPr>
          <p:grpSpPr bwMode="auto">
            <a:xfrm>
              <a:off x="4080" y="2064"/>
              <a:ext cx="1152" cy="1136"/>
              <a:chOff x="144" y="144"/>
              <a:chExt cx="1152" cy="1136"/>
            </a:xfrm>
          </p:grpSpPr>
          <p:sp>
            <p:nvSpPr>
              <p:cNvPr id="66942"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6943"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6944"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6945"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6946"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6947"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6948"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6949"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6950"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6951"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6952"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6953"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6954"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6955"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6956"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6957"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6958"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grpSp>
        <p:pic>
          <p:nvPicPr>
            <p:cNvPr id="66941" name="Picture 23" descr="txp_fig"/>
            <p:cNvPicPr>
              <a:picLocks noChangeAspect="1" noChangeArrowheads="1"/>
            </p:cNvPicPr>
            <p:nvPr>
              <p:custDataLst>
                <p:tags r:id="rId2"/>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66938"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2710" name="Equation" r:id="rId12" imgW="368140" imgH="203112" progId="Equation.3">
                  <p:embed/>
                </p:oleObj>
              </mc:Choice>
              <mc:Fallback>
                <p:oleObj name="Equation" r:id="rId12" imgW="368140" imgH="20311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6939"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0" hangingPunct="0"/>
            <a:r>
              <a:rPr lang="en-US" sz="1400">
                <a:latin typeface="Arial" charset="0"/>
              </a:rPr>
              <a:t>Credit: S. Seitz</a:t>
            </a:r>
          </a:p>
        </p:txBody>
      </p:sp>
    </p:spTree>
    <p:extLst>
      <p:ext uri="{BB962C8B-B14F-4D97-AF65-F5344CB8AC3E}">
        <p14:creationId xmlns:p14="http://schemas.microsoft.com/office/powerpoint/2010/main" val="251792182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6867" name="Picture 2"/>
          <p:cNvPicPr>
            <a:picLocks noChangeAspect="1"/>
          </p:cNvPicPr>
          <p:nvPr/>
        </p:nvPicPr>
        <p:blipFill>
          <a:blip r:embed="rId2"/>
          <a:srcRect/>
          <a:stretch>
            <a:fillRect/>
          </a:stretch>
        </p:blipFill>
        <p:spPr bwMode="auto">
          <a:xfrm>
            <a:off x="1155700" y="1258888"/>
            <a:ext cx="6946900" cy="5232400"/>
          </a:xfrm>
          <a:prstGeom prst="rect">
            <a:avLst/>
          </a:prstGeom>
          <a:noFill/>
          <a:ln w="9525">
            <a:noFill/>
            <a:miter lim="800000"/>
            <a:headEnd/>
            <a:tailEnd/>
          </a:ln>
        </p:spPr>
      </p:pic>
    </p:spTree>
    <p:extLst>
      <p:ext uri="{BB962C8B-B14F-4D97-AF65-F5344CB8AC3E}">
        <p14:creationId xmlns:p14="http://schemas.microsoft.com/office/powerpoint/2010/main" val="249289995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ea typeface="ＭＳ Ｐゴシック" pitchFamily="-1" charset="-128"/>
                <a:cs typeface="ＭＳ Ｐゴシック" pitchFamily="-1" charset="-128"/>
              </a:rPr>
              <a:t>Visual Worlds</a:t>
            </a:r>
          </a:p>
        </p:txBody>
      </p:sp>
      <p:pic>
        <p:nvPicPr>
          <p:cNvPr id="37891" name="Picture 2"/>
          <p:cNvPicPr>
            <a:picLocks noChangeAspect="1"/>
          </p:cNvPicPr>
          <p:nvPr/>
        </p:nvPicPr>
        <p:blipFill>
          <a:blip r:embed="rId2"/>
          <a:srcRect/>
          <a:stretch>
            <a:fillRect/>
          </a:stretch>
        </p:blipFill>
        <p:spPr bwMode="auto">
          <a:xfrm>
            <a:off x="1117600" y="1327150"/>
            <a:ext cx="6908800" cy="5194300"/>
          </a:xfrm>
          <a:prstGeom prst="rect">
            <a:avLst/>
          </a:prstGeom>
          <a:noFill/>
          <a:ln w="9525">
            <a:noFill/>
            <a:miter lim="800000"/>
            <a:headEnd/>
            <a:tailEnd/>
          </a:ln>
        </p:spPr>
      </p:pic>
    </p:spTree>
    <p:extLst>
      <p:ext uri="{BB962C8B-B14F-4D97-AF65-F5344CB8AC3E}">
        <p14:creationId xmlns:p14="http://schemas.microsoft.com/office/powerpoint/2010/main" val="402155769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46087"/>
            <a:ext cx="8229600" cy="892175"/>
          </a:xfrm>
        </p:spPr>
        <p:txBody>
          <a:bodyPr/>
          <a:lstStyle/>
          <a:p>
            <a:r>
              <a:rPr lang="en-US" b="1" dirty="0" smtClean="0">
                <a:latin typeface="Myriad Pro"/>
                <a:cs typeface="Myriad Pro"/>
              </a:rPr>
              <a:t>Natural Image Statistics</a:t>
            </a:r>
            <a:endParaRPr lang="en-US" b="1" dirty="0">
              <a:latin typeface="Myriad Pro"/>
              <a:cs typeface="Myriad Pro"/>
            </a:endParaRPr>
          </a:p>
        </p:txBody>
      </p:sp>
      <p:sp>
        <p:nvSpPr>
          <p:cNvPr id="4" name="Content Placeholder 3"/>
          <p:cNvSpPr>
            <a:spLocks noGrp="1"/>
          </p:cNvSpPr>
          <p:nvPr>
            <p:ph idx="1"/>
          </p:nvPr>
        </p:nvSpPr>
        <p:spPr>
          <a:xfrm>
            <a:off x="457200" y="1081088"/>
            <a:ext cx="8686800" cy="5045075"/>
          </a:xfrm>
        </p:spPr>
        <p:txBody>
          <a:bodyPr/>
          <a:lstStyle/>
          <a:p>
            <a:endParaRPr lang="en-US" dirty="0" smtClean="0"/>
          </a:p>
          <a:p>
            <a:r>
              <a:rPr lang="en-US" dirty="0">
                <a:solidFill>
                  <a:srgbClr val="FF0000"/>
                </a:solidFill>
              </a:rPr>
              <a:t>Motivation: Separating into components</a:t>
            </a:r>
          </a:p>
          <a:p>
            <a:r>
              <a:rPr lang="en-US" dirty="0"/>
              <a:t>Deal with ill pose: Bayesian Approach!</a:t>
            </a:r>
          </a:p>
          <a:p>
            <a:r>
              <a:rPr lang="en-US" dirty="0"/>
              <a:t>Application 1: </a:t>
            </a:r>
            <a:r>
              <a:rPr lang="en-US" dirty="0" err="1"/>
              <a:t>Denoising</a:t>
            </a:r>
            <a:endParaRPr lang="en-US" dirty="0"/>
          </a:p>
          <a:p>
            <a:r>
              <a:rPr lang="en-US" dirty="0"/>
              <a:t>Application 2: Intrinsic Image</a:t>
            </a:r>
          </a:p>
          <a:p>
            <a:r>
              <a:rPr lang="en-US" dirty="0"/>
              <a:t>Application 3: Reflection Separation</a:t>
            </a:r>
          </a:p>
          <a:p>
            <a:r>
              <a:rPr lang="en-US" dirty="0"/>
              <a:t>Application 4: </a:t>
            </a:r>
            <a:r>
              <a:rPr lang="en-US" dirty="0" err="1"/>
              <a:t>Deblurring</a:t>
            </a:r>
            <a:endParaRPr lang="en-US" dirty="0"/>
          </a:p>
          <a:p>
            <a:r>
              <a:rPr lang="en-US" dirty="0"/>
              <a:t>Application 5: Digital </a:t>
            </a:r>
            <a:r>
              <a:rPr lang="en-US" dirty="0" smtClean="0"/>
              <a:t>Forensics</a:t>
            </a:r>
            <a:endParaRPr lang="en-US" dirty="0" smtClean="0"/>
          </a:p>
        </p:txBody>
      </p:sp>
    </p:spTree>
    <p:extLst>
      <p:ext uri="{BB962C8B-B14F-4D97-AF65-F5344CB8AC3E}">
        <p14:creationId xmlns:p14="http://schemas.microsoft.com/office/powerpoint/2010/main" val="8749648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0"/>
            <a:ext cx="9144000" cy="892175"/>
          </a:xfrm>
        </p:spPr>
        <p:txBody>
          <a:bodyPr/>
          <a:lstStyle/>
          <a:p>
            <a:r>
              <a:rPr lang="en-US" smtClean="0">
                <a:ea typeface="ＭＳ Ｐゴシック" pitchFamily="-1" charset="-128"/>
                <a:cs typeface="ＭＳ Ｐゴシック" pitchFamily="-1" charset="-128"/>
              </a:rPr>
              <a:t>Separating images into components</a:t>
            </a:r>
          </a:p>
        </p:txBody>
      </p:sp>
      <p:pic>
        <p:nvPicPr>
          <p:cNvPr id="38915" name="Picture 4"/>
          <p:cNvPicPr>
            <a:picLocks noChangeAspect="1"/>
          </p:cNvPicPr>
          <p:nvPr/>
        </p:nvPicPr>
        <p:blipFill>
          <a:blip r:embed="rId2"/>
          <a:srcRect/>
          <a:stretch>
            <a:fillRect/>
          </a:stretch>
        </p:blipFill>
        <p:spPr bwMode="auto">
          <a:xfrm>
            <a:off x="1203325" y="1166813"/>
            <a:ext cx="6789738" cy="5081587"/>
          </a:xfrm>
          <a:prstGeom prst="rect">
            <a:avLst/>
          </a:prstGeom>
          <a:noFill/>
          <a:ln w="9525">
            <a:noFill/>
            <a:miter lim="800000"/>
            <a:headEnd/>
            <a:tailEnd/>
          </a:ln>
        </p:spPr>
      </p:pic>
    </p:spTree>
    <p:extLst>
      <p:ext uri="{BB962C8B-B14F-4D97-AF65-F5344CB8AC3E}">
        <p14:creationId xmlns:p14="http://schemas.microsoft.com/office/powerpoint/2010/main" val="34740991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39939" name="Picture 2"/>
          <p:cNvPicPr>
            <a:picLocks noChangeAspect="1"/>
          </p:cNvPicPr>
          <p:nvPr/>
        </p:nvPicPr>
        <p:blipFill>
          <a:blip r:embed="rId2"/>
          <a:srcRect/>
          <a:stretch>
            <a:fillRect/>
          </a:stretch>
        </p:blipFill>
        <p:spPr bwMode="auto">
          <a:xfrm>
            <a:off x="207963" y="407988"/>
            <a:ext cx="4351337" cy="2932112"/>
          </a:xfrm>
          <a:prstGeom prst="rect">
            <a:avLst/>
          </a:prstGeom>
          <a:noFill/>
          <a:ln w="9525">
            <a:noFill/>
            <a:miter lim="800000"/>
            <a:headEnd/>
            <a:tailEnd/>
          </a:ln>
        </p:spPr>
      </p:pic>
      <p:pic>
        <p:nvPicPr>
          <p:cNvPr id="39940" name="Picture 3"/>
          <p:cNvPicPr>
            <a:picLocks noChangeAspect="1"/>
          </p:cNvPicPr>
          <p:nvPr/>
        </p:nvPicPr>
        <p:blipFill>
          <a:blip r:embed="rId3"/>
          <a:srcRect/>
          <a:stretch>
            <a:fillRect/>
          </a:stretch>
        </p:blipFill>
        <p:spPr bwMode="auto">
          <a:xfrm>
            <a:off x="241300" y="3681413"/>
            <a:ext cx="3890963" cy="2932112"/>
          </a:xfrm>
          <a:prstGeom prst="rect">
            <a:avLst/>
          </a:prstGeom>
          <a:noFill/>
          <a:ln w="9525">
            <a:noFill/>
            <a:miter lim="800000"/>
            <a:headEnd/>
            <a:tailEnd/>
          </a:ln>
        </p:spPr>
      </p:pic>
      <p:pic>
        <p:nvPicPr>
          <p:cNvPr id="39941" name="Picture 4"/>
          <p:cNvPicPr>
            <a:picLocks noChangeAspect="1"/>
          </p:cNvPicPr>
          <p:nvPr/>
        </p:nvPicPr>
        <p:blipFill>
          <a:blip r:embed="rId4"/>
          <a:srcRect/>
          <a:stretch>
            <a:fillRect/>
          </a:stretch>
        </p:blipFill>
        <p:spPr bwMode="auto">
          <a:xfrm>
            <a:off x="4621213" y="3697288"/>
            <a:ext cx="3944937" cy="2932112"/>
          </a:xfrm>
          <a:prstGeom prst="rect">
            <a:avLst/>
          </a:prstGeom>
          <a:noFill/>
          <a:ln w="9525">
            <a:noFill/>
            <a:miter lim="800000"/>
            <a:headEnd/>
            <a:tailEnd/>
          </a:ln>
        </p:spPr>
      </p:pic>
      <p:sp>
        <p:nvSpPr>
          <p:cNvPr id="39942" name="TextBox 5"/>
          <p:cNvSpPr txBox="1">
            <a:spLocks noChangeArrowheads="1"/>
          </p:cNvSpPr>
          <p:nvPr/>
        </p:nvSpPr>
        <p:spPr bwMode="auto">
          <a:xfrm>
            <a:off x="4164013" y="4889500"/>
            <a:ext cx="458787" cy="5857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X</a:t>
            </a:r>
          </a:p>
        </p:txBody>
      </p:sp>
    </p:spTree>
    <p:extLst>
      <p:ext uri="{BB962C8B-B14F-4D97-AF65-F5344CB8AC3E}">
        <p14:creationId xmlns:p14="http://schemas.microsoft.com/office/powerpoint/2010/main" val="118591122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0"/>
            <a:ext cx="9144000" cy="892175"/>
          </a:xfrm>
        </p:spPr>
        <p:txBody>
          <a:bodyPr/>
          <a:lstStyle/>
          <a:p>
            <a:r>
              <a:rPr lang="en-US" smtClean="0">
                <a:ea typeface="ＭＳ Ｐゴシック" pitchFamily="-1" charset="-128"/>
                <a:cs typeface="ＭＳ Ｐゴシック" pitchFamily="-1" charset="-128"/>
              </a:rPr>
              <a:t>Separating images into components</a:t>
            </a:r>
          </a:p>
        </p:txBody>
      </p:sp>
      <p:pic>
        <p:nvPicPr>
          <p:cNvPr id="40963" name="Picture 2"/>
          <p:cNvPicPr>
            <a:picLocks noChangeAspect="1"/>
          </p:cNvPicPr>
          <p:nvPr/>
        </p:nvPicPr>
        <p:blipFill>
          <a:blip r:embed="rId2"/>
          <a:srcRect/>
          <a:stretch>
            <a:fillRect/>
          </a:stretch>
        </p:blipFill>
        <p:spPr bwMode="auto">
          <a:xfrm>
            <a:off x="1344613" y="1323975"/>
            <a:ext cx="6613525" cy="4940300"/>
          </a:xfrm>
          <a:prstGeom prst="rect">
            <a:avLst/>
          </a:prstGeom>
          <a:noFill/>
          <a:ln w="9525">
            <a:noFill/>
            <a:miter lim="800000"/>
            <a:headEnd/>
            <a:tailEnd/>
          </a:ln>
        </p:spPr>
      </p:pic>
    </p:spTree>
    <p:extLst>
      <p:ext uri="{BB962C8B-B14F-4D97-AF65-F5344CB8AC3E}">
        <p14:creationId xmlns:p14="http://schemas.microsoft.com/office/powerpoint/2010/main" val="28292027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0"/>
            <a:ext cx="9144000" cy="892175"/>
          </a:xfrm>
        </p:spPr>
        <p:txBody>
          <a:bodyPr/>
          <a:lstStyle/>
          <a:p>
            <a:r>
              <a:rPr lang="en-US" smtClean="0">
                <a:ea typeface="ＭＳ Ｐゴシック" pitchFamily="-1" charset="-128"/>
                <a:cs typeface="ＭＳ Ｐゴシック" pitchFamily="-1" charset="-128"/>
              </a:rPr>
              <a:t>Separating images into components</a:t>
            </a:r>
          </a:p>
        </p:txBody>
      </p:sp>
      <p:pic>
        <p:nvPicPr>
          <p:cNvPr id="41987" name="Picture 3"/>
          <p:cNvPicPr>
            <a:picLocks noChangeAspect="1"/>
          </p:cNvPicPr>
          <p:nvPr/>
        </p:nvPicPr>
        <p:blipFill>
          <a:blip r:embed="rId2"/>
          <a:srcRect/>
          <a:stretch>
            <a:fillRect/>
          </a:stretch>
        </p:blipFill>
        <p:spPr bwMode="auto">
          <a:xfrm>
            <a:off x="98425" y="1011238"/>
            <a:ext cx="3857625" cy="2635250"/>
          </a:xfrm>
          <a:prstGeom prst="rect">
            <a:avLst/>
          </a:prstGeom>
          <a:noFill/>
          <a:ln w="9525">
            <a:noFill/>
            <a:miter lim="800000"/>
            <a:headEnd/>
            <a:tailEnd/>
          </a:ln>
        </p:spPr>
      </p:pic>
      <p:pic>
        <p:nvPicPr>
          <p:cNvPr id="41988" name="Picture 4"/>
          <p:cNvPicPr>
            <a:picLocks noChangeAspect="1"/>
          </p:cNvPicPr>
          <p:nvPr/>
        </p:nvPicPr>
        <p:blipFill>
          <a:blip r:embed="rId3"/>
          <a:srcRect/>
          <a:stretch>
            <a:fillRect/>
          </a:stretch>
        </p:blipFill>
        <p:spPr bwMode="auto">
          <a:xfrm>
            <a:off x="1231900" y="3843338"/>
            <a:ext cx="3459163" cy="2598737"/>
          </a:xfrm>
          <a:prstGeom prst="rect">
            <a:avLst/>
          </a:prstGeom>
          <a:noFill/>
          <a:ln w="9525">
            <a:noFill/>
            <a:miter lim="800000"/>
            <a:headEnd/>
            <a:tailEnd/>
          </a:ln>
        </p:spPr>
      </p:pic>
      <p:pic>
        <p:nvPicPr>
          <p:cNvPr id="41989" name="Picture 5"/>
          <p:cNvPicPr>
            <a:picLocks noChangeAspect="1"/>
          </p:cNvPicPr>
          <p:nvPr/>
        </p:nvPicPr>
        <p:blipFill>
          <a:blip r:embed="rId4"/>
          <a:srcRect/>
          <a:stretch>
            <a:fillRect/>
          </a:stretch>
        </p:blipFill>
        <p:spPr bwMode="auto">
          <a:xfrm>
            <a:off x="5102225" y="3846513"/>
            <a:ext cx="3432175" cy="2589212"/>
          </a:xfrm>
          <a:prstGeom prst="rect">
            <a:avLst/>
          </a:prstGeom>
          <a:noFill/>
          <a:ln w="9525">
            <a:noFill/>
            <a:miter lim="800000"/>
            <a:headEnd/>
            <a:tailEnd/>
          </a:ln>
        </p:spPr>
      </p:pic>
      <p:sp>
        <p:nvSpPr>
          <p:cNvPr id="41990" name="TextBox 6"/>
          <p:cNvSpPr txBox="1">
            <a:spLocks noChangeArrowheads="1"/>
          </p:cNvSpPr>
          <p:nvPr/>
        </p:nvSpPr>
        <p:spPr bwMode="auto">
          <a:xfrm>
            <a:off x="4700588" y="4889500"/>
            <a:ext cx="423862" cy="5857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a:t>
            </a:r>
          </a:p>
        </p:txBody>
      </p:sp>
    </p:spTree>
    <p:extLst>
      <p:ext uri="{BB962C8B-B14F-4D97-AF65-F5344CB8AC3E}">
        <p14:creationId xmlns:p14="http://schemas.microsoft.com/office/powerpoint/2010/main" val="61366359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412750"/>
            <a:ext cx="8229600" cy="892175"/>
          </a:xfrm>
        </p:spPr>
        <p:txBody>
          <a:bodyPr/>
          <a:lstStyle/>
          <a:p>
            <a:r>
              <a:rPr lang="en-US" smtClean="0">
                <a:ea typeface="ＭＳ Ｐゴシック" pitchFamily="-1" charset="-128"/>
                <a:cs typeface="ＭＳ Ｐゴシック" pitchFamily="-1" charset="-128"/>
              </a:rPr>
              <a:t>Noise on the image </a:t>
            </a:r>
            <a:br>
              <a:rPr lang="en-US" smtClean="0">
                <a:ea typeface="ＭＳ Ｐゴシック" pitchFamily="-1" charset="-128"/>
                <a:cs typeface="ＭＳ Ｐゴシック" pitchFamily="-1" charset="-128"/>
              </a:rPr>
            </a:br>
            <a:r>
              <a:rPr lang="en-US" smtClean="0">
                <a:ea typeface="ＭＳ Ｐゴシック" pitchFamily="-1" charset="-128"/>
                <a:cs typeface="ＭＳ Ｐゴシック" pitchFamily="-1" charset="-128"/>
              </a:rPr>
              <a:t>vs.</a:t>
            </a:r>
            <a:br>
              <a:rPr lang="en-US" smtClean="0">
                <a:ea typeface="ＭＳ Ｐゴシック" pitchFamily="-1" charset="-128"/>
                <a:cs typeface="ＭＳ Ｐゴシック" pitchFamily="-1" charset="-128"/>
              </a:rPr>
            </a:br>
            <a:r>
              <a:rPr lang="en-US" smtClean="0">
                <a:ea typeface="ＭＳ Ｐゴシック" pitchFamily="-1" charset="-128"/>
                <a:cs typeface="ＭＳ Ｐゴシック" pitchFamily="-1" charset="-128"/>
              </a:rPr>
              <a:t>noise in the world</a:t>
            </a:r>
          </a:p>
        </p:txBody>
      </p:sp>
      <p:sp>
        <p:nvSpPr>
          <p:cNvPr id="43011" name="TextBox 2"/>
          <p:cNvSpPr txBox="1">
            <a:spLocks noChangeArrowheads="1"/>
          </p:cNvSpPr>
          <p:nvPr/>
        </p:nvSpPr>
        <p:spPr bwMode="auto">
          <a:xfrm>
            <a:off x="1830388" y="6488113"/>
            <a:ext cx="5791200"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The </a:t>
            </a:r>
            <a:r>
              <a:rPr lang="en-US" i="1">
                <a:solidFill>
                  <a:prstClr val="black"/>
                </a:solidFill>
                <a:latin typeface="Arial" pitchFamily="-1" charset="0"/>
                <a:ea typeface="ＭＳ Ｐゴシック" pitchFamily="-1" charset="-128"/>
                <a:cs typeface="ＭＳ Ｐゴシック" pitchFamily="-1" charset="-128"/>
              </a:rPr>
              <a:t>noise in the world</a:t>
            </a:r>
            <a:r>
              <a:rPr lang="en-US">
                <a:solidFill>
                  <a:prstClr val="black"/>
                </a:solidFill>
                <a:latin typeface="Arial" pitchFamily="-1" charset="0"/>
                <a:ea typeface="ＭＳ Ｐゴシック" pitchFamily="-1" charset="-128"/>
                <a:cs typeface="ＭＳ Ｐゴシック" pitchFamily="-1" charset="-128"/>
              </a:rPr>
              <a:t>, it is called </a:t>
            </a:r>
            <a:r>
              <a:rPr lang="en-US" i="1">
                <a:solidFill>
                  <a:prstClr val="black"/>
                </a:solidFill>
                <a:latin typeface="Arial" pitchFamily="-1" charset="0"/>
                <a:ea typeface="ＭＳ Ｐゴシック" pitchFamily="-1" charset="-128"/>
                <a:cs typeface="ＭＳ Ｐゴシック" pitchFamily="-1" charset="-128"/>
              </a:rPr>
              <a:t>texture </a:t>
            </a:r>
            <a:r>
              <a:rPr lang="en-US">
                <a:solidFill>
                  <a:prstClr val="black"/>
                </a:solidFill>
                <a:latin typeface="Arial" pitchFamily="-1" charset="0"/>
                <a:ea typeface="ＭＳ Ｐゴシック" pitchFamily="-1" charset="-128"/>
                <a:cs typeface="ＭＳ Ｐゴシック" pitchFamily="-1" charset="-128"/>
              </a:rPr>
              <a:t>by its friends </a:t>
            </a:r>
          </a:p>
        </p:txBody>
      </p:sp>
      <p:pic>
        <p:nvPicPr>
          <p:cNvPr id="43012" name="Picture 3" descr="swn.jpg"/>
          <p:cNvPicPr>
            <a:picLocks noChangeAspect="1"/>
          </p:cNvPicPr>
          <p:nvPr/>
        </p:nvPicPr>
        <p:blipFill>
          <a:blip r:embed="rId2"/>
          <a:srcRect/>
          <a:stretch>
            <a:fillRect/>
          </a:stretch>
        </p:blipFill>
        <p:spPr bwMode="auto">
          <a:xfrm>
            <a:off x="4646613" y="2008188"/>
            <a:ext cx="4387850" cy="3833812"/>
          </a:xfrm>
          <a:prstGeom prst="rect">
            <a:avLst/>
          </a:prstGeom>
          <a:noFill/>
          <a:ln w="9525">
            <a:noFill/>
            <a:miter lim="800000"/>
            <a:headEnd/>
            <a:tailEnd/>
          </a:ln>
        </p:spPr>
      </p:pic>
      <p:pic>
        <p:nvPicPr>
          <p:cNvPr id="43013" name="Picture 4" descr="sw.jpg"/>
          <p:cNvPicPr>
            <a:picLocks noChangeAspect="1"/>
          </p:cNvPicPr>
          <p:nvPr/>
        </p:nvPicPr>
        <p:blipFill>
          <a:blip r:embed="rId3"/>
          <a:srcRect/>
          <a:stretch>
            <a:fillRect/>
          </a:stretch>
        </p:blipFill>
        <p:spPr bwMode="auto">
          <a:xfrm>
            <a:off x="134938" y="2001838"/>
            <a:ext cx="4381500" cy="3829050"/>
          </a:xfrm>
          <a:prstGeom prst="rect">
            <a:avLst/>
          </a:prstGeom>
          <a:noFill/>
          <a:ln w="9525">
            <a:noFill/>
            <a:miter lim="800000"/>
            <a:headEnd/>
            <a:tailEnd/>
          </a:ln>
        </p:spPr>
      </p:pic>
    </p:spTree>
    <p:extLst>
      <p:ext uri="{BB962C8B-B14F-4D97-AF65-F5344CB8AC3E}">
        <p14:creationId xmlns:p14="http://schemas.microsoft.com/office/powerpoint/2010/main" val="374656425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smtClean="0">
                <a:ea typeface="ＭＳ Ｐゴシック" pitchFamily="-1" charset="-128"/>
                <a:cs typeface="ＭＳ Ｐゴシック" pitchFamily="-1" charset="-128"/>
              </a:rPr>
              <a:t>Noise or texture?</a:t>
            </a:r>
          </a:p>
        </p:txBody>
      </p:sp>
      <p:pic>
        <p:nvPicPr>
          <p:cNvPr id="44035" name="Picture 2" descr="I_b.jpg"/>
          <p:cNvPicPr>
            <a:picLocks noChangeAspect="1"/>
          </p:cNvPicPr>
          <p:nvPr/>
        </p:nvPicPr>
        <p:blipFill>
          <a:blip r:embed="rId2"/>
          <a:srcRect/>
          <a:stretch>
            <a:fillRect/>
          </a:stretch>
        </p:blipFill>
        <p:spPr bwMode="auto">
          <a:xfrm>
            <a:off x="0" y="0"/>
            <a:ext cx="1709738" cy="1657350"/>
          </a:xfrm>
          <a:prstGeom prst="rect">
            <a:avLst/>
          </a:prstGeom>
          <a:noFill/>
          <a:ln w="9525">
            <a:noFill/>
            <a:miter lim="800000"/>
            <a:headEnd/>
            <a:tailEnd/>
          </a:ln>
        </p:spPr>
      </p:pic>
      <p:grpSp>
        <p:nvGrpSpPr>
          <p:cNvPr id="44036" name="Group 6"/>
          <p:cNvGrpSpPr>
            <a:grpSpLocks/>
          </p:cNvGrpSpPr>
          <p:nvPr/>
        </p:nvGrpSpPr>
        <p:grpSpPr bwMode="auto">
          <a:xfrm>
            <a:off x="0" y="2001838"/>
            <a:ext cx="9144000" cy="4379912"/>
            <a:chOff x="3472041" y="2001845"/>
            <a:chExt cx="5671959" cy="2717211"/>
          </a:xfrm>
        </p:grpSpPr>
        <p:pic>
          <p:nvPicPr>
            <p:cNvPr id="44037" name="Picture 3" descr="I_c.jpg"/>
            <p:cNvPicPr>
              <a:picLocks noChangeAspect="1"/>
            </p:cNvPicPr>
            <p:nvPr/>
          </p:nvPicPr>
          <p:blipFill>
            <a:blip r:embed="rId3"/>
            <a:srcRect/>
            <a:stretch>
              <a:fillRect/>
            </a:stretch>
          </p:blipFill>
          <p:spPr bwMode="auto">
            <a:xfrm>
              <a:off x="6343997" y="2001845"/>
              <a:ext cx="2800003" cy="2715155"/>
            </a:xfrm>
            <a:prstGeom prst="rect">
              <a:avLst/>
            </a:prstGeom>
            <a:noFill/>
            <a:ln w="9525">
              <a:noFill/>
              <a:miter lim="800000"/>
              <a:headEnd/>
              <a:tailEnd/>
            </a:ln>
          </p:spPr>
        </p:pic>
        <p:pic>
          <p:nvPicPr>
            <p:cNvPr id="44038" name="Picture 4" descr="I_a.jpg"/>
            <p:cNvPicPr>
              <a:picLocks noChangeAspect="1"/>
            </p:cNvPicPr>
            <p:nvPr/>
          </p:nvPicPr>
          <p:blipFill>
            <a:blip r:embed="rId4"/>
            <a:srcRect/>
            <a:stretch>
              <a:fillRect/>
            </a:stretch>
          </p:blipFill>
          <p:spPr bwMode="auto">
            <a:xfrm>
              <a:off x="3472041" y="2003901"/>
              <a:ext cx="2800003" cy="2715155"/>
            </a:xfrm>
            <a:prstGeom prst="rect">
              <a:avLst/>
            </a:prstGeom>
            <a:noFill/>
            <a:ln w="9525">
              <a:noFill/>
              <a:miter lim="800000"/>
              <a:headEnd/>
              <a:tailEnd/>
            </a:ln>
          </p:spPr>
        </p:pic>
      </p:grpSp>
    </p:spTree>
    <p:extLst>
      <p:ext uri="{BB962C8B-B14F-4D97-AF65-F5344CB8AC3E}">
        <p14:creationId xmlns:p14="http://schemas.microsoft.com/office/powerpoint/2010/main" val="227972948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p:cNvPicPr>
          <p:nvPr/>
        </p:nvPicPr>
        <p:blipFill>
          <a:blip r:embed="rId2"/>
          <a:srcRect/>
          <a:stretch>
            <a:fillRect/>
          </a:stretch>
        </p:blipFill>
        <p:spPr bwMode="auto">
          <a:xfrm>
            <a:off x="1333500" y="1319213"/>
            <a:ext cx="6624638" cy="4949825"/>
          </a:xfrm>
          <a:prstGeom prst="rect">
            <a:avLst/>
          </a:prstGeom>
          <a:noFill/>
          <a:ln w="9525">
            <a:noFill/>
            <a:miter lim="800000"/>
            <a:headEnd/>
            <a:tailEnd/>
          </a:ln>
        </p:spPr>
      </p:pic>
      <p:sp>
        <p:nvSpPr>
          <p:cNvPr id="45059" name="Title 1"/>
          <p:cNvSpPr>
            <a:spLocks noGrp="1"/>
          </p:cNvSpPr>
          <p:nvPr>
            <p:ph type="title"/>
          </p:nvPr>
        </p:nvSpPr>
        <p:spPr>
          <a:xfrm>
            <a:off x="0" y="0"/>
            <a:ext cx="9144000" cy="892175"/>
          </a:xfrm>
        </p:spPr>
        <p:txBody>
          <a:bodyPr/>
          <a:lstStyle/>
          <a:p>
            <a:r>
              <a:rPr lang="en-US" smtClean="0">
                <a:ea typeface="ＭＳ Ｐゴシック" pitchFamily="-1" charset="-128"/>
                <a:cs typeface="ＭＳ Ｐゴシック" pitchFamily="-1" charset="-128"/>
              </a:rPr>
              <a:t>Separating images into components</a:t>
            </a:r>
          </a:p>
        </p:txBody>
      </p:sp>
    </p:spTree>
    <p:extLst>
      <p:ext uri="{BB962C8B-B14F-4D97-AF65-F5344CB8AC3E}">
        <p14:creationId xmlns:p14="http://schemas.microsoft.com/office/powerpoint/2010/main" val="301318283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5219" name="Group 3"/>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graphicFrame>
        <p:nvGraphicFramePr>
          <p:cNvPr id="265343" name="Group 127"/>
          <p:cNvGraphicFramePr>
            <a:graphicFrameLocks noGrp="1"/>
          </p:cNvGraphicFramePr>
          <p:nvPr/>
        </p:nvGraphicFramePr>
        <p:xfrm>
          <a:off x="4724400" y="2286000"/>
          <a:ext cx="3581400" cy="3429002"/>
        </p:xfrm>
        <a:graphic>
          <a:graphicData uri="http://schemas.openxmlformats.org/drawingml/2006/table">
            <a:tbl>
              <a:tblPr/>
              <a:tblGrid>
                <a:gridCol w="358775"/>
                <a:gridCol w="358775"/>
                <a:gridCol w="355600"/>
                <a:gridCol w="358775"/>
                <a:gridCol w="358775"/>
                <a:gridCol w="358775"/>
                <a:gridCol w="358775"/>
                <a:gridCol w="355600"/>
                <a:gridCol w="358775"/>
                <a:gridCol w="358775"/>
              </a:tblGrid>
              <a:tr h="328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0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10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20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7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900" b="0" i="0" u="none" strike="noStrike" cap="none" normalizeH="0" baseline="0" smtClean="0">
                        <a:ln>
                          <a:noFill/>
                        </a:ln>
                        <a:solidFill>
                          <a:schemeClr val="tx1"/>
                        </a:solidFill>
                        <a:effectLst/>
                        <a:latin typeface="Futura Bk BT" pitchFamily="34" charset="0"/>
                      </a:endParaRP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7832" name="Rectangle 251"/>
          <p:cNvSpPr>
            <a:spLocks noChangeArrowheads="1"/>
          </p:cNvSpPr>
          <p:nvPr/>
        </p:nvSpPr>
        <p:spPr bwMode="auto">
          <a:xfrm>
            <a:off x="5791200" y="2590800"/>
            <a:ext cx="381000" cy="381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265468" name="Group 252"/>
          <p:cNvGraphicFramePr>
            <a:graphicFrameLocks noGrp="1"/>
          </p:cNvGraphicFramePr>
          <p:nvPr/>
        </p:nvGraphicFramePr>
        <p:xfrm>
          <a:off x="711200" y="2287588"/>
          <a:ext cx="3556000" cy="3424238"/>
        </p:xfrm>
        <a:graphic>
          <a:graphicData uri="http://schemas.openxmlformats.org/drawingml/2006/table">
            <a:tbl>
              <a:tblPr/>
              <a:tblGrid>
                <a:gridCol w="355600"/>
                <a:gridCol w="355600"/>
                <a:gridCol w="355600"/>
                <a:gridCol w="355600"/>
                <a:gridCol w="355600"/>
                <a:gridCol w="355600"/>
                <a:gridCol w="355600"/>
                <a:gridCol w="369888"/>
                <a:gridCol w="341312"/>
                <a:gridCol w="355600"/>
              </a:tblGrid>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58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429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90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8F8F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4D4D"/>
                    </a:solidFill>
                  </a:tcPr>
                </a:tc>
              </a:tr>
              <a:tr h="339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00" b="0" i="0" u="none" strike="noStrike" cap="none" normalizeH="0" baseline="0" dirty="0" smtClean="0">
                          <a:ln>
                            <a:noFill/>
                          </a:ln>
                          <a:solidFill>
                            <a:schemeClr val="tx1"/>
                          </a:solidFill>
                          <a:effectLst/>
                          <a:latin typeface="Futura Bk BT" pitchFamily="34" charset="0"/>
                        </a:rPr>
                        <a:t>0</a:t>
                      </a:r>
                    </a:p>
                  </a:txBody>
                  <a:tcPr marL="0" marR="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4D4D4D"/>
                    </a:solidFill>
                  </a:tcPr>
                </a:tc>
              </a:tr>
            </a:tbl>
          </a:graphicData>
        </a:graphic>
      </p:graphicFrame>
      <p:sp>
        <p:nvSpPr>
          <p:cNvPr id="67956" name="Rectangle 375"/>
          <p:cNvSpPr>
            <a:spLocks noChangeArrowheads="1"/>
          </p:cNvSpPr>
          <p:nvPr/>
        </p:nvSpPr>
        <p:spPr bwMode="auto">
          <a:xfrm>
            <a:off x="1447800" y="2286000"/>
            <a:ext cx="1066800" cy="9906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67957" name="Object 381"/>
          <p:cNvGraphicFramePr>
            <a:graphicFrameLocks noChangeAspect="1"/>
          </p:cNvGraphicFramePr>
          <p:nvPr/>
        </p:nvGraphicFramePr>
        <p:xfrm>
          <a:off x="1835150" y="5943600"/>
          <a:ext cx="5091113" cy="874713"/>
        </p:xfrm>
        <a:graphic>
          <a:graphicData uri="http://schemas.openxmlformats.org/presentationml/2006/ole">
            <mc:AlternateContent xmlns:mc="http://schemas.openxmlformats.org/markup-compatibility/2006">
              <mc:Choice xmlns:v="urn:schemas-microsoft-com:vml" Requires="v">
                <p:oleObj spid="_x0000_s3731" name="Equation" r:id="rId5" imgW="2070100" imgH="355600" progId="Equation.3">
                  <p:embed/>
                </p:oleObj>
              </mc:Choice>
              <mc:Fallback>
                <p:oleObj name="Equation" r:id="rId5" imgW="2070100" imgH="355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5150" y="5943600"/>
                        <a:ext cx="5091113" cy="87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7958" name="Object 3"/>
          <p:cNvGraphicFramePr>
            <a:graphicFrameLocks noChangeAspect="1"/>
          </p:cNvGraphicFramePr>
          <p:nvPr/>
        </p:nvGraphicFramePr>
        <p:xfrm>
          <a:off x="5708650" y="1238250"/>
          <a:ext cx="1509713" cy="935038"/>
        </p:xfrm>
        <a:graphic>
          <a:graphicData uri="http://schemas.openxmlformats.org/presentationml/2006/ole">
            <mc:AlternateContent xmlns:mc="http://schemas.openxmlformats.org/markup-compatibility/2006">
              <mc:Choice xmlns:v="urn:schemas-microsoft-com:vml" Requires="v">
                <p:oleObj spid="_x0000_s3732" name="Equation" r:id="rId7" imgW="330057" imgH="203112" progId="Equation.3">
                  <p:embed/>
                </p:oleObj>
              </mc:Choice>
              <mc:Fallback>
                <p:oleObj name="Equation" r:id="rId7" imgW="330057" imgH="203112"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08650" y="1238250"/>
                        <a:ext cx="1509713" cy="93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7959" name="Object 4"/>
          <p:cNvGraphicFramePr>
            <a:graphicFrameLocks noChangeAspect="1"/>
          </p:cNvGraphicFramePr>
          <p:nvPr/>
        </p:nvGraphicFramePr>
        <p:xfrm>
          <a:off x="1593850" y="1295400"/>
          <a:ext cx="1625600" cy="936625"/>
        </p:xfrm>
        <a:graphic>
          <a:graphicData uri="http://schemas.openxmlformats.org/presentationml/2006/ole">
            <mc:AlternateContent xmlns:mc="http://schemas.openxmlformats.org/markup-compatibility/2006">
              <mc:Choice xmlns:v="urn:schemas-microsoft-com:vml" Requires="v">
                <p:oleObj spid="_x0000_s3733" name="Equation" r:id="rId9" imgW="355292" imgH="203024" progId="Equation.3">
                  <p:embed/>
                </p:oleObj>
              </mc:Choice>
              <mc:Fallback>
                <p:oleObj name="Equation" r:id="rId9" imgW="355292" imgH="203024"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93850" y="1295400"/>
                        <a:ext cx="1625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7960" name="Rectangle 16"/>
          <p:cNvSpPr txBox="1">
            <a:spLocks noChangeArrowheads="1"/>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3600" dirty="0"/>
              <a:t>Last Time: </a:t>
            </a:r>
            <a:r>
              <a:rPr lang="en-US" sz="3600" dirty="0" smtClean="0">
                <a:solidFill>
                  <a:srgbClr val="000000"/>
                </a:solidFill>
              </a:rPr>
              <a:t>Image </a:t>
            </a:r>
            <a:r>
              <a:rPr lang="en-US" sz="3600" dirty="0">
                <a:solidFill>
                  <a:srgbClr val="000000"/>
                </a:solidFill>
              </a:rPr>
              <a:t>filtering</a:t>
            </a:r>
          </a:p>
        </p:txBody>
      </p:sp>
      <p:grpSp>
        <p:nvGrpSpPr>
          <p:cNvPr id="67961" name="Group 4"/>
          <p:cNvGrpSpPr>
            <a:grpSpLocks noChangeAspect="1"/>
          </p:cNvGrpSpPr>
          <p:nvPr/>
        </p:nvGrpSpPr>
        <p:grpSpPr bwMode="auto">
          <a:xfrm>
            <a:off x="7543800" y="304800"/>
            <a:ext cx="1143000" cy="973138"/>
            <a:chOff x="3799" y="2064"/>
            <a:chExt cx="1433" cy="1136"/>
          </a:xfrm>
        </p:grpSpPr>
        <p:grpSp>
          <p:nvGrpSpPr>
            <p:cNvPr id="67964" name="Group 5"/>
            <p:cNvGrpSpPr>
              <a:grpSpLocks/>
            </p:cNvGrpSpPr>
            <p:nvPr/>
          </p:nvGrpSpPr>
          <p:grpSpPr bwMode="auto">
            <a:xfrm>
              <a:off x="4080" y="2064"/>
              <a:ext cx="1152" cy="1136"/>
              <a:chOff x="144" y="144"/>
              <a:chExt cx="1152" cy="1136"/>
            </a:xfrm>
          </p:grpSpPr>
          <p:sp>
            <p:nvSpPr>
              <p:cNvPr id="67966"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67"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68"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69"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70"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71"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72"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73"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74"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1200"/>
                  <a:t>1</a:t>
                </a:r>
              </a:p>
            </p:txBody>
          </p:sp>
          <p:sp>
            <p:nvSpPr>
              <p:cNvPr id="67975"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7976"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7977"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7978"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7979"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7980"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7981"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7982"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grpSp>
        <p:pic>
          <p:nvPicPr>
            <p:cNvPr id="67965" name="Picture 23" descr="txp_fig"/>
            <p:cNvPicPr>
              <a:picLocks noChangeAspect="1" noChangeArrowheads="1"/>
            </p:cNvPicPr>
            <p:nvPr>
              <p:custDataLst>
                <p:tags r:id="rId2"/>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9" y="2352"/>
              <a:ext cx="19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67962" name="Object 26"/>
          <p:cNvGraphicFramePr>
            <a:graphicFrameLocks noChangeAspect="1"/>
          </p:cNvGraphicFramePr>
          <p:nvPr/>
        </p:nvGraphicFramePr>
        <p:xfrm>
          <a:off x="6477000" y="533400"/>
          <a:ext cx="1020763" cy="563563"/>
        </p:xfrm>
        <a:graphic>
          <a:graphicData uri="http://schemas.openxmlformats.org/presentationml/2006/ole">
            <mc:AlternateContent xmlns:mc="http://schemas.openxmlformats.org/markup-compatibility/2006">
              <mc:Choice xmlns:v="urn:schemas-microsoft-com:vml" Requires="v">
                <p:oleObj spid="_x0000_s3734" name="Equation" r:id="rId12" imgW="368140" imgH="203112" progId="Equation.3">
                  <p:embed/>
                </p:oleObj>
              </mc:Choice>
              <mc:Fallback>
                <p:oleObj name="Equation" r:id="rId12" imgW="368140" imgH="203112"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33400"/>
                        <a:ext cx="1020763"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7963" name="Text Box 376"/>
          <p:cNvSpPr txBox="1">
            <a:spLocks noChangeArrowheads="1"/>
          </p:cNvSpPr>
          <p:nvPr/>
        </p:nvSpPr>
        <p:spPr bwMode="auto">
          <a:xfrm>
            <a:off x="7762875" y="6550025"/>
            <a:ext cx="138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eaLnBrk="0" hangingPunct="0"/>
            <a:r>
              <a:rPr lang="en-US" sz="1400">
                <a:latin typeface="Arial" charset="0"/>
              </a:rPr>
              <a:t>Credit: S. Seitz</a:t>
            </a:r>
          </a:p>
        </p:txBody>
      </p:sp>
    </p:spTree>
    <p:extLst>
      <p:ext uri="{BB962C8B-B14F-4D97-AF65-F5344CB8AC3E}">
        <p14:creationId xmlns:p14="http://schemas.microsoft.com/office/powerpoint/2010/main" val="260862303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46083" name="Picture 2"/>
          <p:cNvPicPr>
            <a:picLocks noChangeAspect="1"/>
          </p:cNvPicPr>
          <p:nvPr/>
        </p:nvPicPr>
        <p:blipFill>
          <a:blip r:embed="rId2"/>
          <a:srcRect/>
          <a:stretch>
            <a:fillRect/>
          </a:stretch>
        </p:blipFill>
        <p:spPr bwMode="auto">
          <a:xfrm>
            <a:off x="169863" y="363538"/>
            <a:ext cx="4441825" cy="3017837"/>
          </a:xfrm>
          <a:prstGeom prst="rect">
            <a:avLst/>
          </a:prstGeom>
          <a:noFill/>
          <a:ln w="9525">
            <a:noFill/>
            <a:miter lim="800000"/>
            <a:headEnd/>
            <a:tailEnd/>
          </a:ln>
        </p:spPr>
      </p:pic>
      <p:pic>
        <p:nvPicPr>
          <p:cNvPr id="46084" name="Picture 3"/>
          <p:cNvPicPr>
            <a:picLocks noChangeAspect="1"/>
          </p:cNvPicPr>
          <p:nvPr/>
        </p:nvPicPr>
        <p:blipFill>
          <a:blip r:embed="rId3"/>
          <a:srcRect/>
          <a:stretch>
            <a:fillRect/>
          </a:stretch>
        </p:blipFill>
        <p:spPr bwMode="auto">
          <a:xfrm>
            <a:off x="234950" y="3548063"/>
            <a:ext cx="3973513" cy="2974975"/>
          </a:xfrm>
          <a:prstGeom prst="rect">
            <a:avLst/>
          </a:prstGeom>
          <a:noFill/>
          <a:ln w="9525">
            <a:noFill/>
            <a:miter lim="800000"/>
            <a:headEnd/>
            <a:tailEnd/>
          </a:ln>
        </p:spPr>
      </p:pic>
      <p:pic>
        <p:nvPicPr>
          <p:cNvPr id="46085" name="Picture 4"/>
          <p:cNvPicPr>
            <a:picLocks noChangeAspect="1"/>
          </p:cNvPicPr>
          <p:nvPr/>
        </p:nvPicPr>
        <p:blipFill>
          <a:blip r:embed="rId4"/>
          <a:srcRect/>
          <a:stretch>
            <a:fillRect/>
          </a:stretch>
        </p:blipFill>
        <p:spPr bwMode="auto">
          <a:xfrm>
            <a:off x="4578350" y="3530600"/>
            <a:ext cx="3963988" cy="2976563"/>
          </a:xfrm>
          <a:prstGeom prst="rect">
            <a:avLst/>
          </a:prstGeom>
          <a:noFill/>
          <a:ln w="9525">
            <a:noFill/>
            <a:miter lim="800000"/>
            <a:headEnd/>
            <a:tailEnd/>
          </a:ln>
        </p:spPr>
      </p:pic>
      <p:sp>
        <p:nvSpPr>
          <p:cNvPr id="46086" name="TextBox 5"/>
          <p:cNvSpPr txBox="1">
            <a:spLocks noChangeArrowheads="1"/>
          </p:cNvSpPr>
          <p:nvPr/>
        </p:nvSpPr>
        <p:spPr bwMode="auto">
          <a:xfrm>
            <a:off x="4222750" y="4881563"/>
            <a:ext cx="320675" cy="5857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a:t>
            </a:r>
          </a:p>
        </p:txBody>
      </p:sp>
    </p:spTree>
    <p:extLst>
      <p:ext uri="{BB962C8B-B14F-4D97-AF65-F5344CB8AC3E}">
        <p14:creationId xmlns:p14="http://schemas.microsoft.com/office/powerpoint/2010/main" val="316908140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0" y="0"/>
            <a:ext cx="9144000" cy="892175"/>
          </a:xfrm>
        </p:spPr>
        <p:txBody>
          <a:bodyPr/>
          <a:lstStyle/>
          <a:p>
            <a:r>
              <a:rPr lang="en-US" dirty="0" smtClean="0">
                <a:ea typeface="ＭＳ Ｐゴシック" pitchFamily="-1" charset="-128"/>
                <a:cs typeface="ＭＳ Ｐゴシック" pitchFamily="-1" charset="-128"/>
              </a:rPr>
              <a:t>Separating images into components</a:t>
            </a:r>
          </a:p>
        </p:txBody>
      </p:sp>
      <p:pic>
        <p:nvPicPr>
          <p:cNvPr id="47107" name="Picture 4"/>
          <p:cNvPicPr>
            <a:picLocks noChangeAspect="1"/>
          </p:cNvPicPr>
          <p:nvPr/>
        </p:nvPicPr>
        <p:blipFill>
          <a:blip r:embed="rId2"/>
          <a:srcRect/>
          <a:stretch>
            <a:fillRect/>
          </a:stretch>
        </p:blipFill>
        <p:spPr bwMode="auto">
          <a:xfrm>
            <a:off x="1150938" y="1030288"/>
            <a:ext cx="6904037" cy="5170487"/>
          </a:xfrm>
          <a:prstGeom prst="rect">
            <a:avLst/>
          </a:prstGeom>
          <a:noFill/>
          <a:ln w="9525">
            <a:noFill/>
            <a:miter lim="800000"/>
            <a:headEnd/>
            <a:tailEnd/>
          </a:ln>
        </p:spPr>
      </p:pic>
    </p:spTree>
    <p:extLst>
      <p:ext uri="{BB962C8B-B14F-4D97-AF65-F5344CB8AC3E}">
        <p14:creationId xmlns:p14="http://schemas.microsoft.com/office/powerpoint/2010/main" val="95916465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48131" name="Picture 2"/>
          <p:cNvPicPr>
            <a:picLocks noChangeAspect="1"/>
          </p:cNvPicPr>
          <p:nvPr/>
        </p:nvPicPr>
        <p:blipFill>
          <a:blip r:embed="rId2"/>
          <a:srcRect/>
          <a:stretch>
            <a:fillRect/>
          </a:stretch>
        </p:blipFill>
        <p:spPr bwMode="auto">
          <a:xfrm>
            <a:off x="165100" y="822325"/>
            <a:ext cx="3965575" cy="2687638"/>
          </a:xfrm>
          <a:prstGeom prst="rect">
            <a:avLst/>
          </a:prstGeom>
          <a:noFill/>
          <a:ln w="9525">
            <a:noFill/>
            <a:miter lim="800000"/>
            <a:headEnd/>
            <a:tailEnd/>
          </a:ln>
        </p:spPr>
      </p:pic>
      <p:pic>
        <p:nvPicPr>
          <p:cNvPr id="48132" name="Picture 3"/>
          <p:cNvPicPr>
            <a:picLocks noChangeAspect="1"/>
          </p:cNvPicPr>
          <p:nvPr/>
        </p:nvPicPr>
        <p:blipFill>
          <a:blip r:embed="rId3"/>
          <a:srcRect/>
          <a:stretch>
            <a:fillRect/>
          </a:stretch>
        </p:blipFill>
        <p:spPr bwMode="auto">
          <a:xfrm>
            <a:off x="769938" y="3887788"/>
            <a:ext cx="3565525" cy="2678112"/>
          </a:xfrm>
          <a:prstGeom prst="rect">
            <a:avLst/>
          </a:prstGeom>
          <a:noFill/>
          <a:ln w="9525">
            <a:noFill/>
            <a:miter lim="800000"/>
            <a:headEnd/>
            <a:tailEnd/>
          </a:ln>
        </p:spPr>
      </p:pic>
      <p:pic>
        <p:nvPicPr>
          <p:cNvPr id="48133" name="Picture 4"/>
          <p:cNvPicPr>
            <a:picLocks noChangeAspect="1"/>
          </p:cNvPicPr>
          <p:nvPr/>
        </p:nvPicPr>
        <p:blipFill>
          <a:blip r:embed="rId4"/>
          <a:srcRect/>
          <a:stretch>
            <a:fillRect/>
          </a:stretch>
        </p:blipFill>
        <p:spPr bwMode="auto">
          <a:xfrm>
            <a:off x="4902200" y="3867150"/>
            <a:ext cx="3565525" cy="2697163"/>
          </a:xfrm>
          <a:prstGeom prst="rect">
            <a:avLst/>
          </a:prstGeom>
          <a:noFill/>
          <a:ln w="9525">
            <a:noFill/>
            <a:miter lim="800000"/>
            <a:headEnd/>
            <a:tailEnd/>
          </a:ln>
        </p:spPr>
      </p:pic>
      <p:sp>
        <p:nvSpPr>
          <p:cNvPr id="48134" name="TextBox 5"/>
          <p:cNvSpPr txBox="1">
            <a:spLocks noChangeArrowheads="1"/>
          </p:cNvSpPr>
          <p:nvPr/>
        </p:nvSpPr>
        <p:spPr bwMode="auto">
          <a:xfrm>
            <a:off x="4421188" y="4922838"/>
            <a:ext cx="423862" cy="5857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a:t>
            </a:r>
          </a:p>
        </p:txBody>
      </p:sp>
    </p:spTree>
    <p:extLst>
      <p:ext uri="{BB962C8B-B14F-4D97-AF65-F5344CB8AC3E}">
        <p14:creationId xmlns:p14="http://schemas.microsoft.com/office/powerpoint/2010/main" val="40500113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8683" y="1295400"/>
            <a:ext cx="8097961" cy="3385542"/>
          </a:xfrm>
          <a:prstGeom prst="rect">
            <a:avLst/>
          </a:prstGeom>
          <a:noFill/>
        </p:spPr>
        <p:txBody>
          <a:bodyPr wrap="square" rtlCol="0">
            <a:spAutoFit/>
          </a:bodyPr>
          <a:lstStyle/>
          <a:p>
            <a:r>
              <a:rPr lang="en-US" sz="4000" dirty="0" smtClean="0"/>
              <a:t>“</a:t>
            </a:r>
            <a:r>
              <a:rPr lang="en-US" sz="4000" b="1" dirty="0"/>
              <a:t>Computers are born to treat everything </a:t>
            </a:r>
            <a:r>
              <a:rPr lang="en-US" sz="4000" b="1" dirty="0" smtClean="0"/>
              <a:t>equally. That is why they are dumb. We </a:t>
            </a:r>
            <a:r>
              <a:rPr lang="en-US" sz="4000" b="1" dirty="0"/>
              <a:t>need to </a:t>
            </a:r>
            <a:r>
              <a:rPr lang="en-US" sz="4000" b="1" dirty="0" smtClean="0"/>
              <a:t>teach them </a:t>
            </a:r>
            <a:r>
              <a:rPr lang="en-US" sz="4000" b="1" dirty="0"/>
              <a:t>to be </a:t>
            </a:r>
            <a:r>
              <a:rPr lang="en-US" sz="4000" b="1" dirty="0" smtClean="0"/>
              <a:t>prejudice and discriminative.</a:t>
            </a:r>
            <a:r>
              <a:rPr lang="en-US" sz="4000" dirty="0" smtClean="0"/>
              <a:t>”</a:t>
            </a:r>
            <a:endParaRPr lang="en-US" dirty="0" smtClean="0"/>
          </a:p>
          <a:p>
            <a:pPr algn="r"/>
            <a:endParaRPr lang="en-US" dirty="0"/>
          </a:p>
          <a:p>
            <a:pPr algn="r"/>
            <a:r>
              <a:rPr lang="en-US" dirty="0" smtClean="0"/>
              <a:t>-- </a:t>
            </a:r>
            <a:r>
              <a:rPr lang="en-US" dirty="0"/>
              <a:t>remark by </a:t>
            </a:r>
            <a:r>
              <a:rPr lang="en-US" dirty="0" smtClean="0"/>
              <a:t>Jianxiong (</a:t>
            </a:r>
            <a:r>
              <a:rPr lang="en-US" dirty="0"/>
              <a:t>after his </a:t>
            </a:r>
            <a:r>
              <a:rPr lang="en-US" dirty="0" smtClean="0"/>
              <a:t>N+1 beer</a:t>
            </a:r>
            <a:r>
              <a:rPr lang="en-US" dirty="0"/>
              <a:t>)</a:t>
            </a:r>
          </a:p>
          <a:p>
            <a:endParaRPr lang="en-US" dirty="0"/>
          </a:p>
        </p:txBody>
      </p:sp>
      <p:pic>
        <p:nvPicPr>
          <p:cNvPr id="3" name="Picture 2"/>
          <p:cNvPicPr>
            <a:picLocks noChangeAspect="1"/>
          </p:cNvPicPr>
          <p:nvPr/>
        </p:nvPicPr>
        <p:blipFill>
          <a:blip r:embed="rId2"/>
          <a:stretch>
            <a:fillRect/>
          </a:stretch>
        </p:blipFill>
        <p:spPr>
          <a:xfrm>
            <a:off x="5668518" y="4427289"/>
            <a:ext cx="2913560" cy="2185169"/>
          </a:xfrm>
          <a:prstGeom prst="rect">
            <a:avLst/>
          </a:prstGeom>
        </p:spPr>
      </p:pic>
      <p:grpSp>
        <p:nvGrpSpPr>
          <p:cNvPr id="11" name="Group 10"/>
          <p:cNvGrpSpPr/>
          <p:nvPr/>
        </p:nvGrpSpPr>
        <p:grpSpPr>
          <a:xfrm>
            <a:off x="6270038" y="164068"/>
            <a:ext cx="2534693" cy="1356683"/>
            <a:chOff x="6270038" y="164068"/>
            <a:chExt cx="2534693" cy="1356683"/>
          </a:xfrm>
        </p:grpSpPr>
        <p:sp>
          <p:nvSpPr>
            <p:cNvPr id="5" name="TextBox 4"/>
            <p:cNvSpPr txBox="1"/>
            <p:nvPr/>
          </p:nvSpPr>
          <p:spPr>
            <a:xfrm>
              <a:off x="6270038" y="164068"/>
              <a:ext cx="2534693" cy="369332"/>
            </a:xfrm>
            <a:prstGeom prst="rect">
              <a:avLst/>
            </a:prstGeom>
            <a:noFill/>
          </p:spPr>
          <p:txBody>
            <a:bodyPr wrap="none" rtlCol="0">
              <a:spAutoFit/>
            </a:bodyPr>
            <a:lstStyle/>
            <a:p>
              <a:r>
                <a:rPr lang="en-US" dirty="0"/>
                <a:t>combination </a:t>
              </a:r>
              <a:r>
                <a:rPr lang="en-US" dirty="0" smtClean="0"/>
                <a:t>of 0s and 1s</a:t>
              </a:r>
              <a:endParaRPr lang="en-US" dirty="0"/>
            </a:p>
          </p:txBody>
        </p:sp>
        <p:sp>
          <p:nvSpPr>
            <p:cNvPr id="6" name="Freeform 5"/>
            <p:cNvSpPr/>
            <p:nvPr/>
          </p:nvSpPr>
          <p:spPr>
            <a:xfrm>
              <a:off x="6492188" y="526414"/>
              <a:ext cx="768702" cy="994337"/>
            </a:xfrm>
            <a:custGeom>
              <a:avLst/>
              <a:gdLst>
                <a:gd name="connsiteX0" fmla="*/ 768702 w 768702"/>
                <a:gd name="connsiteY0" fmla="*/ 0 h 994337"/>
                <a:gd name="connsiteX1" fmla="*/ 217242 w 768702"/>
                <a:gd name="connsiteY1" fmla="*/ 417788 h 994337"/>
                <a:gd name="connsiteX2" fmla="*/ 0 w 768702"/>
                <a:gd name="connsiteY2" fmla="*/ 994337 h 994337"/>
                <a:gd name="connsiteX3" fmla="*/ 0 w 768702"/>
                <a:gd name="connsiteY3" fmla="*/ 994337 h 994337"/>
              </a:gdLst>
              <a:ahLst/>
              <a:cxnLst>
                <a:cxn ang="0">
                  <a:pos x="connsiteX0" y="connsiteY0"/>
                </a:cxn>
                <a:cxn ang="0">
                  <a:pos x="connsiteX1" y="connsiteY1"/>
                </a:cxn>
                <a:cxn ang="0">
                  <a:pos x="connsiteX2" y="connsiteY2"/>
                </a:cxn>
                <a:cxn ang="0">
                  <a:pos x="connsiteX3" y="connsiteY3"/>
                </a:cxn>
              </a:cxnLst>
              <a:rect l="l" t="t" r="r" b="b"/>
              <a:pathLst>
                <a:path w="768702" h="994337">
                  <a:moveTo>
                    <a:pt x="768702" y="0"/>
                  </a:moveTo>
                  <a:cubicBezTo>
                    <a:pt x="557030" y="126032"/>
                    <a:pt x="345359" y="252065"/>
                    <a:pt x="217242" y="417788"/>
                  </a:cubicBezTo>
                  <a:cubicBezTo>
                    <a:pt x="89125" y="583511"/>
                    <a:pt x="0" y="994337"/>
                    <a:pt x="0" y="994337"/>
                  </a:cubicBezTo>
                  <a:lnTo>
                    <a:pt x="0" y="994337"/>
                  </a:lnTo>
                </a:path>
              </a:pathLst>
            </a:cu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4" name="Group 13"/>
          <p:cNvGrpSpPr/>
          <p:nvPr/>
        </p:nvGrpSpPr>
        <p:grpSpPr>
          <a:xfrm>
            <a:off x="1142999" y="4028864"/>
            <a:ext cx="1209689" cy="1228936"/>
            <a:chOff x="1142999" y="4028864"/>
            <a:chExt cx="1209689" cy="1228936"/>
          </a:xfrm>
        </p:grpSpPr>
        <p:sp>
          <p:nvSpPr>
            <p:cNvPr id="7" name="TextBox 6"/>
            <p:cNvSpPr txBox="1"/>
            <p:nvPr/>
          </p:nvSpPr>
          <p:spPr>
            <a:xfrm>
              <a:off x="1142999" y="4888468"/>
              <a:ext cx="1166042" cy="369332"/>
            </a:xfrm>
            <a:prstGeom prst="rect">
              <a:avLst/>
            </a:prstGeom>
            <a:noFill/>
          </p:spPr>
          <p:txBody>
            <a:bodyPr wrap="none" rtlCol="0">
              <a:spAutoFit/>
            </a:bodyPr>
            <a:lstStyle/>
            <a:p>
              <a:r>
                <a:rPr lang="en-US" dirty="0" smtClean="0"/>
                <a:t>need prior</a:t>
              </a:r>
              <a:endParaRPr lang="en-US" dirty="0"/>
            </a:p>
          </p:txBody>
        </p:sp>
        <p:sp>
          <p:nvSpPr>
            <p:cNvPr id="8" name="Freeform 7"/>
            <p:cNvSpPr/>
            <p:nvPr/>
          </p:nvSpPr>
          <p:spPr>
            <a:xfrm rot="13830491" flipH="1">
              <a:off x="1474520" y="3760295"/>
              <a:ext cx="609600" cy="1146737"/>
            </a:xfrm>
            <a:custGeom>
              <a:avLst/>
              <a:gdLst>
                <a:gd name="connsiteX0" fmla="*/ 768702 w 768702"/>
                <a:gd name="connsiteY0" fmla="*/ 0 h 994337"/>
                <a:gd name="connsiteX1" fmla="*/ 217242 w 768702"/>
                <a:gd name="connsiteY1" fmla="*/ 417788 h 994337"/>
                <a:gd name="connsiteX2" fmla="*/ 0 w 768702"/>
                <a:gd name="connsiteY2" fmla="*/ 994337 h 994337"/>
                <a:gd name="connsiteX3" fmla="*/ 0 w 768702"/>
                <a:gd name="connsiteY3" fmla="*/ 994337 h 994337"/>
              </a:gdLst>
              <a:ahLst/>
              <a:cxnLst>
                <a:cxn ang="0">
                  <a:pos x="connsiteX0" y="connsiteY0"/>
                </a:cxn>
                <a:cxn ang="0">
                  <a:pos x="connsiteX1" y="connsiteY1"/>
                </a:cxn>
                <a:cxn ang="0">
                  <a:pos x="connsiteX2" y="connsiteY2"/>
                </a:cxn>
                <a:cxn ang="0">
                  <a:pos x="connsiteX3" y="connsiteY3"/>
                </a:cxn>
              </a:cxnLst>
              <a:rect l="l" t="t" r="r" b="b"/>
              <a:pathLst>
                <a:path w="768702" h="994337">
                  <a:moveTo>
                    <a:pt x="768702" y="0"/>
                  </a:moveTo>
                  <a:cubicBezTo>
                    <a:pt x="557030" y="126032"/>
                    <a:pt x="345359" y="252065"/>
                    <a:pt x="217242" y="417788"/>
                  </a:cubicBezTo>
                  <a:cubicBezTo>
                    <a:pt x="89125" y="583511"/>
                    <a:pt x="0" y="994337"/>
                    <a:pt x="0" y="994337"/>
                  </a:cubicBezTo>
                  <a:lnTo>
                    <a:pt x="0" y="994337"/>
                  </a:lnTo>
                </a:path>
              </a:pathLst>
            </a:cu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2" name="Group 11"/>
          <p:cNvGrpSpPr/>
          <p:nvPr/>
        </p:nvGrpSpPr>
        <p:grpSpPr>
          <a:xfrm>
            <a:off x="4062484" y="4028864"/>
            <a:ext cx="1347716" cy="1228936"/>
            <a:chOff x="3581400" y="4028864"/>
            <a:chExt cx="1347716" cy="1228936"/>
          </a:xfrm>
        </p:grpSpPr>
        <p:sp>
          <p:nvSpPr>
            <p:cNvPr id="9" name="TextBox 8"/>
            <p:cNvSpPr txBox="1"/>
            <p:nvPr/>
          </p:nvSpPr>
          <p:spPr>
            <a:xfrm>
              <a:off x="3581400" y="4888468"/>
              <a:ext cx="1002949" cy="369332"/>
            </a:xfrm>
            <a:prstGeom prst="rect">
              <a:avLst/>
            </a:prstGeom>
            <a:noFill/>
          </p:spPr>
          <p:txBody>
            <a:bodyPr wrap="none" rtlCol="0">
              <a:spAutoFit/>
            </a:bodyPr>
            <a:lstStyle/>
            <a:p>
              <a:r>
                <a:rPr lang="en-US" dirty="0" smtClean="0"/>
                <a:t>selective</a:t>
              </a:r>
              <a:endParaRPr lang="en-US" dirty="0"/>
            </a:p>
          </p:txBody>
        </p:sp>
        <p:sp>
          <p:nvSpPr>
            <p:cNvPr id="10" name="Freeform 9"/>
            <p:cNvSpPr/>
            <p:nvPr/>
          </p:nvSpPr>
          <p:spPr>
            <a:xfrm rot="13830491" flipH="1">
              <a:off x="4050948" y="3760295"/>
              <a:ext cx="609600" cy="1146737"/>
            </a:xfrm>
            <a:custGeom>
              <a:avLst/>
              <a:gdLst>
                <a:gd name="connsiteX0" fmla="*/ 768702 w 768702"/>
                <a:gd name="connsiteY0" fmla="*/ 0 h 994337"/>
                <a:gd name="connsiteX1" fmla="*/ 217242 w 768702"/>
                <a:gd name="connsiteY1" fmla="*/ 417788 h 994337"/>
                <a:gd name="connsiteX2" fmla="*/ 0 w 768702"/>
                <a:gd name="connsiteY2" fmla="*/ 994337 h 994337"/>
                <a:gd name="connsiteX3" fmla="*/ 0 w 768702"/>
                <a:gd name="connsiteY3" fmla="*/ 994337 h 994337"/>
              </a:gdLst>
              <a:ahLst/>
              <a:cxnLst>
                <a:cxn ang="0">
                  <a:pos x="connsiteX0" y="connsiteY0"/>
                </a:cxn>
                <a:cxn ang="0">
                  <a:pos x="connsiteX1" y="connsiteY1"/>
                </a:cxn>
                <a:cxn ang="0">
                  <a:pos x="connsiteX2" y="connsiteY2"/>
                </a:cxn>
                <a:cxn ang="0">
                  <a:pos x="connsiteX3" y="connsiteY3"/>
                </a:cxn>
              </a:cxnLst>
              <a:rect l="l" t="t" r="r" b="b"/>
              <a:pathLst>
                <a:path w="768702" h="994337">
                  <a:moveTo>
                    <a:pt x="768702" y="0"/>
                  </a:moveTo>
                  <a:cubicBezTo>
                    <a:pt x="557030" y="126032"/>
                    <a:pt x="345359" y="252065"/>
                    <a:pt x="217242" y="417788"/>
                  </a:cubicBezTo>
                  <a:cubicBezTo>
                    <a:pt x="89125" y="583511"/>
                    <a:pt x="0" y="994337"/>
                    <a:pt x="0" y="994337"/>
                  </a:cubicBezTo>
                  <a:lnTo>
                    <a:pt x="0" y="994337"/>
                  </a:lnTo>
                </a:path>
              </a:pathLst>
            </a:custGeom>
            <a:ln>
              <a:solidFill>
                <a:schemeClr val="tx1"/>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897389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46087"/>
            <a:ext cx="8229600" cy="892175"/>
          </a:xfrm>
        </p:spPr>
        <p:txBody>
          <a:bodyPr/>
          <a:lstStyle/>
          <a:p>
            <a:r>
              <a:rPr lang="en-US" b="1" dirty="0" smtClean="0">
                <a:latin typeface="Myriad Pro"/>
                <a:cs typeface="Myriad Pro"/>
              </a:rPr>
              <a:t>Natural Image Statistics</a:t>
            </a:r>
            <a:endParaRPr lang="en-US" b="1" dirty="0">
              <a:latin typeface="Myriad Pro"/>
              <a:cs typeface="Myriad Pro"/>
            </a:endParaRPr>
          </a:p>
        </p:txBody>
      </p:sp>
      <p:sp>
        <p:nvSpPr>
          <p:cNvPr id="4" name="Content Placeholder 3"/>
          <p:cNvSpPr>
            <a:spLocks noGrp="1"/>
          </p:cNvSpPr>
          <p:nvPr>
            <p:ph idx="1"/>
          </p:nvPr>
        </p:nvSpPr>
        <p:spPr>
          <a:xfrm>
            <a:off x="457200" y="1081088"/>
            <a:ext cx="8686800" cy="5045075"/>
          </a:xfrm>
        </p:spPr>
        <p:txBody>
          <a:bodyPr/>
          <a:lstStyle/>
          <a:p>
            <a:endParaRPr lang="en-US" dirty="0"/>
          </a:p>
          <a:p>
            <a:r>
              <a:rPr lang="en-US" dirty="0"/>
              <a:t>Motivation: </a:t>
            </a:r>
            <a:r>
              <a:rPr lang="en-US" dirty="0">
                <a:ea typeface="ＭＳ Ｐゴシック" pitchFamily="-1" charset="-128"/>
                <a:cs typeface="ＭＳ Ｐゴシック" pitchFamily="-1" charset="-128"/>
              </a:rPr>
              <a:t>Separating into components</a:t>
            </a:r>
            <a:endParaRPr lang="en-US" dirty="0"/>
          </a:p>
          <a:p>
            <a:r>
              <a:rPr lang="en-US" dirty="0">
                <a:solidFill>
                  <a:srgbClr val="FF0000"/>
                </a:solidFill>
              </a:rPr>
              <a:t>Deal with ill pose: Bayesian Approach!</a:t>
            </a:r>
          </a:p>
          <a:p>
            <a:r>
              <a:rPr lang="en-US" dirty="0"/>
              <a:t>Application 1: </a:t>
            </a:r>
            <a:r>
              <a:rPr lang="en-US" dirty="0" err="1"/>
              <a:t>Denoising</a:t>
            </a:r>
            <a:endParaRPr lang="en-US" dirty="0"/>
          </a:p>
          <a:p>
            <a:r>
              <a:rPr lang="en-US" dirty="0"/>
              <a:t>Application 2: Intrinsic Image</a:t>
            </a:r>
          </a:p>
          <a:p>
            <a:r>
              <a:rPr lang="en-US" dirty="0"/>
              <a:t>Application 3: Reflection Separation</a:t>
            </a:r>
          </a:p>
          <a:p>
            <a:r>
              <a:rPr lang="en-US" dirty="0"/>
              <a:t>Application 4: </a:t>
            </a:r>
            <a:r>
              <a:rPr lang="en-US" dirty="0" err="1">
                <a:solidFill>
                  <a:srgbClr val="000000"/>
                </a:solidFill>
              </a:rPr>
              <a:t>Deblurring</a:t>
            </a:r>
            <a:endParaRPr lang="en-US" dirty="0"/>
          </a:p>
          <a:p>
            <a:r>
              <a:rPr lang="en-US" dirty="0">
                <a:solidFill>
                  <a:srgbClr val="000000"/>
                </a:solidFill>
              </a:rPr>
              <a:t>Application 5: </a:t>
            </a:r>
            <a:r>
              <a:rPr lang="en-US" dirty="0"/>
              <a:t>Digital </a:t>
            </a:r>
            <a:r>
              <a:rPr lang="en-US" dirty="0" smtClean="0"/>
              <a:t>Forensics</a:t>
            </a:r>
            <a:endParaRPr lang="en-US" dirty="0"/>
          </a:p>
        </p:txBody>
      </p:sp>
    </p:spTree>
    <p:extLst>
      <p:ext uri="{BB962C8B-B14F-4D97-AF65-F5344CB8AC3E}">
        <p14:creationId xmlns:p14="http://schemas.microsoft.com/office/powerpoint/2010/main" val="290170172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p:txBody>
          <a:bodyPr/>
          <a:lstStyle/>
          <a:p>
            <a:fld id="{F3C0C74C-3403-F94C-BDC2-D6AC13416536}" type="slidenum">
              <a:rPr lang="en-US" smtClean="0">
                <a:latin typeface="Times New Roman" pitchFamily="-1" charset="0"/>
              </a:rPr>
              <a:pPr/>
              <a:t>45</a:t>
            </a:fld>
            <a:endParaRPr lang="en-US" smtClean="0">
              <a:latin typeface="Times New Roman" pitchFamily="-1" charset="0"/>
            </a:endParaRPr>
          </a:p>
        </p:txBody>
      </p:sp>
      <p:sp>
        <p:nvSpPr>
          <p:cNvPr id="49155" name="Rectangle 2"/>
          <p:cNvSpPr>
            <a:spLocks noGrp="1" noChangeArrowheads="1"/>
          </p:cNvSpPr>
          <p:nvPr>
            <p:ph type="title"/>
          </p:nvPr>
        </p:nvSpPr>
        <p:spPr>
          <a:xfrm>
            <a:off x="103188" y="184150"/>
            <a:ext cx="8913812" cy="1143000"/>
          </a:xfrm>
        </p:spPr>
        <p:txBody>
          <a:bodyPr/>
          <a:lstStyle/>
          <a:p>
            <a:pPr eaLnBrk="1" hangingPunct="1"/>
            <a:r>
              <a:rPr lang="en-US" b="1" dirty="0" smtClean="0">
                <a:latin typeface="Myriad Pro"/>
                <a:ea typeface="ＭＳ Ｐゴシック" pitchFamily="-1" charset="-128"/>
                <a:cs typeface="Myriad Pro"/>
              </a:rPr>
              <a:t>Prototypical Vision Problem</a:t>
            </a:r>
          </a:p>
        </p:txBody>
      </p:sp>
      <p:sp>
        <p:nvSpPr>
          <p:cNvPr id="452611" name="Rectangle 3"/>
          <p:cNvSpPr>
            <a:spLocks noGrp="1" noChangeArrowheads="1"/>
          </p:cNvSpPr>
          <p:nvPr>
            <p:ph type="body" idx="1"/>
          </p:nvPr>
        </p:nvSpPr>
        <p:spPr>
          <a:xfrm>
            <a:off x="152400" y="1981200"/>
            <a:ext cx="8763000" cy="4114800"/>
          </a:xfrm>
        </p:spPr>
        <p:txBody>
          <a:bodyPr/>
          <a:lstStyle/>
          <a:p>
            <a:pPr eaLnBrk="1" hangingPunct="1"/>
            <a:r>
              <a:rPr lang="en-US" dirty="0">
                <a:ea typeface="ＭＳ Ｐゴシック" pitchFamily="-1" charset="-128"/>
                <a:cs typeface="ＭＳ Ｐゴシック" pitchFamily="-1" charset="-128"/>
              </a:rPr>
              <a:t>Observe some product of two numbers, say 1.0</a:t>
            </a:r>
          </a:p>
          <a:p>
            <a:pPr eaLnBrk="1" hangingPunct="1"/>
            <a:r>
              <a:rPr lang="en-US" dirty="0">
                <a:ea typeface="ＭＳ Ｐゴシック" pitchFamily="-1" charset="-128"/>
                <a:cs typeface="ＭＳ Ｐゴシック" pitchFamily="-1" charset="-128"/>
              </a:rPr>
              <a:t>What were those two numbers?</a:t>
            </a:r>
          </a:p>
          <a:p>
            <a:pPr eaLnBrk="1" hangingPunct="1"/>
            <a:r>
              <a:rPr lang="en-US" dirty="0" smtClean="0">
                <a:ea typeface="ＭＳ Ｐゴシック" pitchFamily="-1" charset="-128"/>
                <a:cs typeface="ＭＳ Ｐゴシック" pitchFamily="-1" charset="-128"/>
              </a:rPr>
              <a:t>i.e</a:t>
            </a:r>
            <a:r>
              <a:rPr lang="en-US" dirty="0">
                <a:ea typeface="ＭＳ Ｐゴシック" pitchFamily="-1" charset="-128"/>
                <a:cs typeface="ＭＳ Ｐゴシック" pitchFamily="-1" charset="-128"/>
              </a:rPr>
              <a:t>.</a:t>
            </a:r>
            <a:r>
              <a:rPr lang="en-US" dirty="0" smtClean="0">
                <a:ea typeface="ＭＳ Ｐゴシック" pitchFamily="-1" charset="-128"/>
                <a:cs typeface="ＭＳ Ｐゴシック" pitchFamily="-1" charset="-128"/>
              </a:rPr>
              <a:t>, </a:t>
            </a:r>
            <a:r>
              <a:rPr lang="en-US" dirty="0">
                <a:ea typeface="ＭＳ Ｐゴシック" pitchFamily="-1" charset="-128"/>
                <a:cs typeface="ＭＳ Ｐゴシック" pitchFamily="-1" charset="-128"/>
              </a:rPr>
              <a:t>1 = ab.  Find a and b.</a:t>
            </a:r>
          </a:p>
          <a:p>
            <a:pPr eaLnBrk="1" hangingPunct="1"/>
            <a:endParaRPr lang="en-US" dirty="0">
              <a:ea typeface="ＭＳ Ｐゴシック" pitchFamily="-1" charset="-128"/>
              <a:cs typeface="ＭＳ Ｐゴシック" pitchFamily="-1" charset="-128"/>
            </a:endParaRPr>
          </a:p>
          <a:p>
            <a:pPr eaLnBrk="1" hangingPunct="1"/>
            <a:r>
              <a:rPr lang="en-US" dirty="0">
                <a:ea typeface="ＭＳ Ｐゴシック" pitchFamily="-1" charset="-128"/>
                <a:cs typeface="ＭＳ Ｐゴシック" pitchFamily="-1" charset="-128"/>
              </a:rPr>
              <a:t>Compare this with the prototypical graphics problem: here are two numbers;  what is their product?</a:t>
            </a:r>
          </a:p>
          <a:p>
            <a:pPr eaLnBrk="1" hangingPunct="1"/>
            <a:endParaRPr lang="en-US" dirty="0">
              <a:ea typeface="ＭＳ Ｐゴシック" pitchFamily="-1" charset="-128"/>
              <a:cs typeface="ＭＳ Ｐゴシック" pitchFamily="-1" charset="-128"/>
            </a:endParaRPr>
          </a:p>
        </p:txBody>
      </p:sp>
    </p:spTree>
    <p:extLst>
      <p:ext uri="{BB962C8B-B14F-4D97-AF65-F5344CB8AC3E}">
        <p14:creationId xmlns:p14="http://schemas.microsoft.com/office/powerpoint/2010/main" val="1757872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2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526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526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526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611"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Title 23"/>
          <p:cNvSpPr>
            <a:spLocks noGrp="1"/>
          </p:cNvSpPr>
          <p:nvPr>
            <p:ph type="title"/>
          </p:nvPr>
        </p:nvSpPr>
        <p:spPr>
          <a:xfrm>
            <a:off x="476061" y="408709"/>
            <a:ext cx="8229600" cy="1039091"/>
          </a:xfrm>
        </p:spPr>
        <p:txBody>
          <a:bodyPr/>
          <a:lstStyle/>
          <a:p>
            <a:r>
              <a:rPr lang="en-US" b="1" dirty="0" smtClean="0">
                <a:latin typeface="Myriad Pro"/>
                <a:cs typeface="Myriad Pro"/>
              </a:rPr>
              <a:t>Inverse Ill Pose Problem</a:t>
            </a:r>
            <a:endParaRPr lang="en-US" b="1" dirty="0">
              <a:latin typeface="Myriad Pro"/>
              <a:cs typeface="Myriad Pro"/>
            </a:endParaRPr>
          </a:p>
        </p:txBody>
      </p:sp>
      <p:sp>
        <p:nvSpPr>
          <p:cNvPr id="24578" name="Slide Number Placeholder 4"/>
          <p:cNvSpPr>
            <a:spLocks noGrp="1"/>
          </p:cNvSpPr>
          <p:nvPr>
            <p:ph type="sldNum" sz="quarter" idx="12"/>
          </p:nvPr>
        </p:nvSpPr>
        <p:spPr>
          <a:noFill/>
        </p:spPr>
        <p:txBody>
          <a:bodyPr/>
          <a:lstStyle/>
          <a:p>
            <a:fld id="{0B171994-2F45-9646-ACD6-63022694A9EB}" type="slidenum">
              <a:rPr lang="en-US" smtClean="0">
                <a:latin typeface="Times New Roman" pitchFamily="-1" charset="0"/>
              </a:rPr>
              <a:pPr/>
              <a:t>46</a:t>
            </a:fld>
            <a:endParaRPr lang="en-US" smtClean="0">
              <a:latin typeface="Times New Roman" pitchFamily="-1" charset="0"/>
            </a:endParaRPr>
          </a:p>
        </p:txBody>
      </p:sp>
      <p:cxnSp>
        <p:nvCxnSpPr>
          <p:cNvPr id="5" name="Straight Arrow Connector 4"/>
          <p:cNvCxnSpPr/>
          <p:nvPr/>
        </p:nvCxnSpPr>
        <p:spPr>
          <a:xfrm>
            <a:off x="2927035" y="5236621"/>
            <a:ext cx="327660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V="1">
            <a:off x="2933322" y="1911287"/>
            <a:ext cx="0" cy="333162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Freeform 2"/>
          <p:cNvSpPr/>
          <p:nvPr/>
        </p:nvSpPr>
        <p:spPr>
          <a:xfrm>
            <a:off x="3133041" y="2091115"/>
            <a:ext cx="2917278" cy="2955086"/>
          </a:xfrm>
          <a:custGeom>
            <a:avLst/>
            <a:gdLst>
              <a:gd name="connsiteX0" fmla="*/ 0 w 2917278"/>
              <a:gd name="connsiteY0" fmla="*/ 0 h 2955086"/>
              <a:gd name="connsiteX1" fmla="*/ 534416 w 2917278"/>
              <a:gd name="connsiteY1" fmla="*/ 2351494 h 2955086"/>
              <a:gd name="connsiteX2" fmla="*/ 2917278 w 2917278"/>
              <a:gd name="connsiteY2" fmla="*/ 2955086 h 2955086"/>
              <a:gd name="connsiteX0" fmla="*/ 0 w 2917278"/>
              <a:gd name="connsiteY0" fmla="*/ 0 h 2955086"/>
              <a:gd name="connsiteX1" fmla="*/ 534416 w 2917278"/>
              <a:gd name="connsiteY1" fmla="*/ 2351494 h 2955086"/>
              <a:gd name="connsiteX2" fmla="*/ 2917278 w 2917278"/>
              <a:gd name="connsiteY2" fmla="*/ 2955086 h 2955086"/>
              <a:gd name="connsiteX0" fmla="*/ 0 w 2917278"/>
              <a:gd name="connsiteY0" fmla="*/ 0 h 2955086"/>
              <a:gd name="connsiteX1" fmla="*/ 534416 w 2917278"/>
              <a:gd name="connsiteY1" fmla="*/ 2351494 h 2955086"/>
              <a:gd name="connsiteX2" fmla="*/ 2917278 w 2917278"/>
              <a:gd name="connsiteY2" fmla="*/ 2955086 h 2955086"/>
              <a:gd name="connsiteX0" fmla="*/ 0 w 2917278"/>
              <a:gd name="connsiteY0" fmla="*/ 0 h 2955086"/>
              <a:gd name="connsiteX1" fmla="*/ 534416 w 2917278"/>
              <a:gd name="connsiteY1" fmla="*/ 2351494 h 2955086"/>
              <a:gd name="connsiteX2" fmla="*/ 2917278 w 2917278"/>
              <a:gd name="connsiteY2" fmla="*/ 2955086 h 2955086"/>
              <a:gd name="connsiteX0" fmla="*/ 0 w 2917278"/>
              <a:gd name="connsiteY0" fmla="*/ 0 h 2955086"/>
              <a:gd name="connsiteX1" fmla="*/ 534416 w 2917278"/>
              <a:gd name="connsiteY1" fmla="*/ 2351494 h 2955086"/>
              <a:gd name="connsiteX2" fmla="*/ 2917278 w 2917278"/>
              <a:gd name="connsiteY2" fmla="*/ 2955086 h 2955086"/>
            </a:gdLst>
            <a:ahLst/>
            <a:cxnLst>
              <a:cxn ang="0">
                <a:pos x="connsiteX0" y="connsiteY0"/>
              </a:cxn>
              <a:cxn ang="0">
                <a:pos x="connsiteX1" y="connsiteY1"/>
              </a:cxn>
              <a:cxn ang="0">
                <a:pos x="connsiteX2" y="connsiteY2"/>
              </a:cxn>
            </a:cxnLst>
            <a:rect l="l" t="t" r="r" b="b"/>
            <a:pathLst>
              <a:path w="2917278" h="2955086">
                <a:moveTo>
                  <a:pt x="0" y="0"/>
                </a:moveTo>
                <a:cubicBezTo>
                  <a:pt x="86973" y="929490"/>
                  <a:pt x="111074" y="1796106"/>
                  <a:pt x="534416" y="2351494"/>
                </a:cubicBezTo>
                <a:cubicBezTo>
                  <a:pt x="957758" y="2906882"/>
                  <a:pt x="2917278" y="2955086"/>
                  <a:pt x="2917278" y="2955086"/>
                </a:cubicBezTo>
              </a:path>
            </a:pathLst>
          </a:custGeom>
          <a:noFill/>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p:cNvSpPr txBox="1"/>
          <p:nvPr/>
        </p:nvSpPr>
        <p:spPr>
          <a:xfrm>
            <a:off x="4343400" y="5377363"/>
            <a:ext cx="479518" cy="830997"/>
          </a:xfrm>
          <a:prstGeom prst="rect">
            <a:avLst/>
          </a:prstGeom>
          <a:noFill/>
        </p:spPr>
        <p:txBody>
          <a:bodyPr wrap="none" rtlCol="0">
            <a:spAutoFit/>
          </a:bodyPr>
          <a:lstStyle/>
          <a:p>
            <a:r>
              <a:rPr lang="en-US" sz="4800" dirty="0" smtClean="0"/>
              <a:t>a</a:t>
            </a:r>
            <a:endParaRPr lang="en-US" sz="4800" dirty="0"/>
          </a:p>
        </p:txBody>
      </p:sp>
      <p:sp>
        <p:nvSpPr>
          <p:cNvPr id="10" name="TextBox 9"/>
          <p:cNvSpPr txBox="1"/>
          <p:nvPr/>
        </p:nvSpPr>
        <p:spPr>
          <a:xfrm>
            <a:off x="2006528" y="2931760"/>
            <a:ext cx="508072" cy="830997"/>
          </a:xfrm>
          <a:prstGeom prst="rect">
            <a:avLst/>
          </a:prstGeom>
          <a:noFill/>
        </p:spPr>
        <p:txBody>
          <a:bodyPr wrap="none" rtlCol="0">
            <a:spAutoFit/>
          </a:bodyPr>
          <a:lstStyle/>
          <a:p>
            <a:r>
              <a:rPr lang="en-US" sz="4800" dirty="0" smtClean="0"/>
              <a:t>b</a:t>
            </a:r>
            <a:endParaRPr lang="en-US" sz="4800" dirty="0"/>
          </a:p>
        </p:txBody>
      </p:sp>
      <p:sp>
        <p:nvSpPr>
          <p:cNvPr id="11" name="TextBox 10"/>
          <p:cNvSpPr txBox="1"/>
          <p:nvPr/>
        </p:nvSpPr>
        <p:spPr>
          <a:xfrm>
            <a:off x="2584190" y="5198650"/>
            <a:ext cx="314659" cy="400110"/>
          </a:xfrm>
          <a:prstGeom prst="rect">
            <a:avLst/>
          </a:prstGeom>
          <a:noFill/>
        </p:spPr>
        <p:txBody>
          <a:bodyPr wrap="none" rtlCol="0">
            <a:spAutoFit/>
          </a:bodyPr>
          <a:lstStyle/>
          <a:p>
            <a:r>
              <a:rPr lang="en-US" sz="2000" dirty="0" smtClean="0"/>
              <a:t>0</a:t>
            </a:r>
            <a:endParaRPr lang="en-US" sz="2000" dirty="0"/>
          </a:p>
        </p:txBody>
      </p:sp>
      <p:sp>
        <p:nvSpPr>
          <p:cNvPr id="13" name="TextBox 12"/>
          <p:cNvSpPr txBox="1"/>
          <p:nvPr/>
        </p:nvSpPr>
        <p:spPr>
          <a:xfrm>
            <a:off x="3581400" y="5198650"/>
            <a:ext cx="314659" cy="400110"/>
          </a:xfrm>
          <a:prstGeom prst="rect">
            <a:avLst/>
          </a:prstGeom>
          <a:noFill/>
        </p:spPr>
        <p:txBody>
          <a:bodyPr wrap="none" rtlCol="0">
            <a:spAutoFit/>
          </a:bodyPr>
          <a:lstStyle/>
          <a:p>
            <a:r>
              <a:rPr lang="en-US" sz="2000" dirty="0" smtClean="0"/>
              <a:t>1</a:t>
            </a:r>
            <a:endParaRPr lang="en-US" sz="2000" dirty="0"/>
          </a:p>
        </p:txBody>
      </p:sp>
      <p:sp>
        <p:nvSpPr>
          <p:cNvPr id="14" name="TextBox 13"/>
          <p:cNvSpPr txBox="1"/>
          <p:nvPr/>
        </p:nvSpPr>
        <p:spPr>
          <a:xfrm>
            <a:off x="4419600" y="5198650"/>
            <a:ext cx="314659" cy="400110"/>
          </a:xfrm>
          <a:prstGeom prst="rect">
            <a:avLst/>
          </a:prstGeom>
          <a:noFill/>
        </p:spPr>
        <p:txBody>
          <a:bodyPr wrap="none" rtlCol="0">
            <a:spAutoFit/>
          </a:bodyPr>
          <a:lstStyle/>
          <a:p>
            <a:r>
              <a:rPr lang="en-US" sz="2000" dirty="0" smtClean="0"/>
              <a:t>2</a:t>
            </a:r>
            <a:endParaRPr lang="en-US" sz="2000" dirty="0"/>
          </a:p>
        </p:txBody>
      </p:sp>
      <p:sp>
        <p:nvSpPr>
          <p:cNvPr id="15" name="TextBox 14"/>
          <p:cNvSpPr txBox="1"/>
          <p:nvPr/>
        </p:nvSpPr>
        <p:spPr>
          <a:xfrm>
            <a:off x="5181600" y="5198650"/>
            <a:ext cx="314659" cy="400110"/>
          </a:xfrm>
          <a:prstGeom prst="rect">
            <a:avLst/>
          </a:prstGeom>
          <a:noFill/>
        </p:spPr>
        <p:txBody>
          <a:bodyPr wrap="none" rtlCol="0">
            <a:spAutoFit/>
          </a:bodyPr>
          <a:lstStyle/>
          <a:p>
            <a:r>
              <a:rPr lang="en-US" sz="2000" dirty="0" smtClean="0"/>
              <a:t>3</a:t>
            </a:r>
            <a:endParaRPr lang="en-US" sz="2000" dirty="0"/>
          </a:p>
        </p:txBody>
      </p:sp>
      <p:sp>
        <p:nvSpPr>
          <p:cNvPr id="16" name="TextBox 15"/>
          <p:cNvSpPr txBox="1"/>
          <p:nvPr/>
        </p:nvSpPr>
        <p:spPr>
          <a:xfrm>
            <a:off x="6019800" y="5198650"/>
            <a:ext cx="314659" cy="400110"/>
          </a:xfrm>
          <a:prstGeom prst="rect">
            <a:avLst/>
          </a:prstGeom>
          <a:noFill/>
        </p:spPr>
        <p:txBody>
          <a:bodyPr wrap="none" rtlCol="0">
            <a:spAutoFit/>
          </a:bodyPr>
          <a:lstStyle/>
          <a:p>
            <a:r>
              <a:rPr lang="en-US" sz="2000" dirty="0" smtClean="0"/>
              <a:t>4</a:t>
            </a:r>
            <a:endParaRPr lang="en-US" sz="2000" dirty="0"/>
          </a:p>
        </p:txBody>
      </p:sp>
      <p:sp>
        <p:nvSpPr>
          <p:cNvPr id="17" name="TextBox 16"/>
          <p:cNvSpPr txBox="1"/>
          <p:nvPr/>
        </p:nvSpPr>
        <p:spPr>
          <a:xfrm>
            <a:off x="2584190" y="1864960"/>
            <a:ext cx="314659" cy="400110"/>
          </a:xfrm>
          <a:prstGeom prst="rect">
            <a:avLst/>
          </a:prstGeom>
          <a:noFill/>
        </p:spPr>
        <p:txBody>
          <a:bodyPr wrap="none" rtlCol="0">
            <a:spAutoFit/>
          </a:bodyPr>
          <a:lstStyle/>
          <a:p>
            <a:r>
              <a:rPr lang="en-US" sz="2000" dirty="0" smtClean="0"/>
              <a:t>4</a:t>
            </a:r>
            <a:endParaRPr lang="en-US" sz="2000" dirty="0"/>
          </a:p>
        </p:txBody>
      </p:sp>
      <p:sp>
        <p:nvSpPr>
          <p:cNvPr id="18" name="TextBox 17"/>
          <p:cNvSpPr txBox="1"/>
          <p:nvPr/>
        </p:nvSpPr>
        <p:spPr>
          <a:xfrm>
            <a:off x="2584190" y="2703160"/>
            <a:ext cx="314659" cy="400110"/>
          </a:xfrm>
          <a:prstGeom prst="rect">
            <a:avLst/>
          </a:prstGeom>
          <a:noFill/>
        </p:spPr>
        <p:txBody>
          <a:bodyPr wrap="none" rtlCol="0">
            <a:spAutoFit/>
          </a:bodyPr>
          <a:lstStyle/>
          <a:p>
            <a:r>
              <a:rPr lang="en-US" sz="2000" dirty="0" smtClean="0"/>
              <a:t>3</a:t>
            </a:r>
            <a:endParaRPr lang="en-US" sz="2000" dirty="0"/>
          </a:p>
        </p:txBody>
      </p:sp>
      <p:sp>
        <p:nvSpPr>
          <p:cNvPr id="19" name="TextBox 18"/>
          <p:cNvSpPr txBox="1"/>
          <p:nvPr/>
        </p:nvSpPr>
        <p:spPr>
          <a:xfrm>
            <a:off x="2584190" y="3541360"/>
            <a:ext cx="314659" cy="400110"/>
          </a:xfrm>
          <a:prstGeom prst="rect">
            <a:avLst/>
          </a:prstGeom>
          <a:noFill/>
        </p:spPr>
        <p:txBody>
          <a:bodyPr wrap="none" rtlCol="0">
            <a:spAutoFit/>
          </a:bodyPr>
          <a:lstStyle/>
          <a:p>
            <a:r>
              <a:rPr lang="en-US" sz="2000" dirty="0" smtClean="0"/>
              <a:t>2</a:t>
            </a:r>
            <a:endParaRPr lang="en-US" sz="2000" dirty="0"/>
          </a:p>
        </p:txBody>
      </p:sp>
      <p:sp>
        <p:nvSpPr>
          <p:cNvPr id="20" name="TextBox 19"/>
          <p:cNvSpPr txBox="1"/>
          <p:nvPr/>
        </p:nvSpPr>
        <p:spPr>
          <a:xfrm>
            <a:off x="2584190" y="4303360"/>
            <a:ext cx="314659" cy="400110"/>
          </a:xfrm>
          <a:prstGeom prst="rect">
            <a:avLst/>
          </a:prstGeom>
          <a:noFill/>
        </p:spPr>
        <p:txBody>
          <a:bodyPr wrap="none" rtlCol="0">
            <a:spAutoFit/>
          </a:bodyPr>
          <a:lstStyle/>
          <a:p>
            <a:r>
              <a:rPr lang="en-US" sz="2000" dirty="0" smtClean="0"/>
              <a:t>1</a:t>
            </a:r>
            <a:endParaRPr lang="en-US" sz="2000" dirty="0"/>
          </a:p>
        </p:txBody>
      </p:sp>
      <p:sp>
        <p:nvSpPr>
          <p:cNvPr id="7" name="TextBox 6"/>
          <p:cNvSpPr txBox="1"/>
          <p:nvPr/>
        </p:nvSpPr>
        <p:spPr>
          <a:xfrm>
            <a:off x="4114800" y="2474560"/>
            <a:ext cx="1421483" cy="830997"/>
          </a:xfrm>
          <a:prstGeom prst="rect">
            <a:avLst/>
          </a:prstGeom>
          <a:noFill/>
        </p:spPr>
        <p:txBody>
          <a:bodyPr wrap="none" rtlCol="0">
            <a:spAutoFit/>
          </a:bodyPr>
          <a:lstStyle/>
          <a:p>
            <a:r>
              <a:rPr lang="en-US" sz="4800" dirty="0" smtClean="0"/>
              <a:t>1=</a:t>
            </a:r>
            <a:r>
              <a:rPr lang="en-US" sz="4800" dirty="0" err="1" smtClean="0"/>
              <a:t>ab</a:t>
            </a:r>
            <a:endParaRPr lang="en-US" sz="4800" dirty="0"/>
          </a:p>
        </p:txBody>
      </p:sp>
      <p:sp>
        <p:nvSpPr>
          <p:cNvPr id="8" name="TextBox 7"/>
          <p:cNvSpPr txBox="1"/>
          <p:nvPr/>
        </p:nvSpPr>
        <p:spPr>
          <a:xfrm>
            <a:off x="4191000" y="3200400"/>
            <a:ext cx="4690432" cy="523220"/>
          </a:xfrm>
          <a:prstGeom prst="rect">
            <a:avLst/>
          </a:prstGeom>
          <a:noFill/>
        </p:spPr>
        <p:txBody>
          <a:bodyPr wrap="none" rtlCol="0">
            <a:spAutoFit/>
          </a:bodyPr>
          <a:lstStyle/>
          <a:p>
            <a:r>
              <a:rPr lang="en-US" sz="2800" dirty="0" smtClean="0"/>
              <a:t>Hyperbola of feasible solutions</a:t>
            </a:r>
            <a:endParaRPr lang="en-US" sz="2800" dirty="0"/>
          </a:p>
        </p:txBody>
      </p:sp>
      <p:cxnSp>
        <p:nvCxnSpPr>
          <p:cNvPr id="21" name="Straight Arrow Connector 20"/>
          <p:cNvCxnSpPr/>
          <p:nvPr/>
        </p:nvCxnSpPr>
        <p:spPr>
          <a:xfrm flipH="1">
            <a:off x="3611446" y="3617560"/>
            <a:ext cx="564297" cy="564297"/>
          </a:xfrm>
          <a:prstGeom prst="straightConnector1">
            <a:avLst/>
          </a:prstGeom>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832111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p:txBody>
          <a:bodyPr/>
          <a:lstStyle/>
          <a:p>
            <a:fld id="{D50021ED-9C2C-AE4E-92B0-3408E5CB9DB1}" type="slidenum">
              <a:rPr lang="en-US" smtClean="0">
                <a:latin typeface="Times New Roman" pitchFamily="-1" charset="0"/>
              </a:rPr>
              <a:pPr/>
              <a:t>47</a:t>
            </a:fld>
            <a:endParaRPr lang="en-US" smtClean="0">
              <a:latin typeface="Times New Roman" pitchFamily="-1" charset="0"/>
            </a:endParaRPr>
          </a:p>
        </p:txBody>
      </p:sp>
      <p:sp>
        <p:nvSpPr>
          <p:cNvPr id="53251" name="Rectangle 2050"/>
          <p:cNvSpPr>
            <a:spLocks noGrp="1" noChangeArrowheads="1"/>
          </p:cNvSpPr>
          <p:nvPr>
            <p:ph type="title"/>
          </p:nvPr>
        </p:nvSpPr>
        <p:spPr/>
        <p:txBody>
          <a:bodyPr/>
          <a:lstStyle/>
          <a:p>
            <a:pPr eaLnBrk="1" hangingPunct="1"/>
            <a:r>
              <a:rPr lang="en-US" b="1" dirty="0" smtClean="0">
                <a:latin typeface="Myriad Pro"/>
                <a:ea typeface="ＭＳ Ｐゴシック" pitchFamily="-1" charset="-128"/>
                <a:cs typeface="Myriad Pro"/>
              </a:rPr>
              <a:t>Bayesian approach</a:t>
            </a:r>
          </a:p>
        </p:txBody>
      </p:sp>
      <p:sp>
        <p:nvSpPr>
          <p:cNvPr id="453635" name="Rectangle 2051"/>
          <p:cNvSpPr>
            <a:spLocks noGrp="1" noChangeArrowheads="1"/>
          </p:cNvSpPr>
          <p:nvPr>
            <p:ph type="body" idx="1"/>
          </p:nvPr>
        </p:nvSpPr>
        <p:spPr>
          <a:xfrm>
            <a:off x="930275" y="2762250"/>
            <a:ext cx="7772400" cy="1447800"/>
          </a:xfrm>
        </p:spPr>
        <p:txBody>
          <a:bodyPr/>
          <a:lstStyle/>
          <a:p>
            <a:pPr eaLnBrk="1" hangingPunct="1">
              <a:buFont typeface="Arial" pitchFamily="-1" charset="0"/>
              <a:buNone/>
            </a:pPr>
            <a:r>
              <a:rPr lang="en-US" smtClean="0">
                <a:ea typeface="ＭＳ Ｐゴシック" pitchFamily="-1" charset="-128"/>
                <a:cs typeface="ＭＳ Ｐゴシック" pitchFamily="-1" charset="-128"/>
              </a:rPr>
              <a:t>Use P(a, b | y = 1) = k P(y=1|a, b) P(a, b)</a:t>
            </a:r>
          </a:p>
          <a:p>
            <a:pPr eaLnBrk="1" hangingPunct="1"/>
            <a:endParaRPr lang="en-US" smtClean="0">
              <a:ea typeface="ＭＳ Ｐゴシック" pitchFamily="-1" charset="-128"/>
              <a:cs typeface="ＭＳ Ｐゴシック" pitchFamily="-1" charset="-128"/>
            </a:endParaRPr>
          </a:p>
        </p:txBody>
      </p:sp>
      <p:grpSp>
        <p:nvGrpSpPr>
          <p:cNvPr id="2" name="Group 2056"/>
          <p:cNvGrpSpPr>
            <a:grpSpLocks/>
          </p:cNvGrpSpPr>
          <p:nvPr/>
        </p:nvGrpSpPr>
        <p:grpSpPr bwMode="auto">
          <a:xfrm>
            <a:off x="4464050" y="3352800"/>
            <a:ext cx="2609850" cy="892175"/>
            <a:chOff x="2812" y="2112"/>
            <a:chExt cx="1644" cy="562"/>
          </a:xfrm>
        </p:grpSpPr>
        <p:sp>
          <p:nvSpPr>
            <p:cNvPr id="53264" name="Line 2052"/>
            <p:cNvSpPr>
              <a:spLocks noChangeShapeType="1"/>
            </p:cNvSpPr>
            <p:nvPr/>
          </p:nvSpPr>
          <p:spPr bwMode="auto">
            <a:xfrm flipV="1">
              <a:off x="3592" y="2112"/>
              <a:ext cx="56" cy="303"/>
            </a:xfrm>
            <a:prstGeom prst="line">
              <a:avLst/>
            </a:prstGeom>
            <a:noFill/>
            <a:ln w="28575">
              <a:solidFill>
                <a:schemeClr val="accent2"/>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53265" name="Text Box 2053"/>
            <p:cNvSpPr txBox="1">
              <a:spLocks noChangeArrowheads="1"/>
            </p:cNvSpPr>
            <p:nvPr/>
          </p:nvSpPr>
          <p:spPr bwMode="auto">
            <a:xfrm>
              <a:off x="2812" y="2386"/>
              <a:ext cx="1644" cy="2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srgbClr val="C0504D"/>
                  </a:solidFill>
                  <a:latin typeface="Arial" pitchFamily="-1" charset="0"/>
                  <a:ea typeface="ＭＳ Ｐゴシック" pitchFamily="-1" charset="-128"/>
                  <a:cs typeface="ＭＳ Ｐゴシック" pitchFamily="-1" charset="-128"/>
                </a:rPr>
                <a:t>Likelihood function</a:t>
              </a:r>
            </a:p>
          </p:txBody>
        </p:sp>
      </p:grpSp>
      <p:grpSp>
        <p:nvGrpSpPr>
          <p:cNvPr id="3" name="Group 2057"/>
          <p:cNvGrpSpPr>
            <a:grpSpLocks/>
          </p:cNvGrpSpPr>
          <p:nvPr/>
        </p:nvGrpSpPr>
        <p:grpSpPr bwMode="auto">
          <a:xfrm>
            <a:off x="6831013" y="3352800"/>
            <a:ext cx="2205037" cy="803275"/>
            <a:chOff x="4303" y="2112"/>
            <a:chExt cx="1389" cy="506"/>
          </a:xfrm>
        </p:grpSpPr>
        <p:sp>
          <p:nvSpPr>
            <p:cNvPr id="53262" name="Line 2054"/>
            <p:cNvSpPr>
              <a:spLocks noChangeShapeType="1"/>
            </p:cNvSpPr>
            <p:nvPr/>
          </p:nvSpPr>
          <p:spPr bwMode="auto">
            <a:xfrm flipH="1" flipV="1">
              <a:off x="4560" y="2112"/>
              <a:ext cx="76" cy="228"/>
            </a:xfrm>
            <a:prstGeom prst="line">
              <a:avLst/>
            </a:prstGeom>
            <a:noFill/>
            <a:ln w="28575">
              <a:solidFill>
                <a:schemeClr val="accent2"/>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53263" name="Text Box 2055"/>
            <p:cNvSpPr txBox="1">
              <a:spLocks noChangeArrowheads="1"/>
            </p:cNvSpPr>
            <p:nvPr/>
          </p:nvSpPr>
          <p:spPr bwMode="auto">
            <a:xfrm>
              <a:off x="4303" y="2330"/>
              <a:ext cx="1389" cy="2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srgbClr val="C0504D"/>
                  </a:solidFill>
                  <a:latin typeface="Arial" pitchFamily="-1" charset="0"/>
                  <a:ea typeface="ＭＳ Ｐゴシック" pitchFamily="-1" charset="-128"/>
                  <a:cs typeface="ＭＳ Ｐゴシック" pitchFamily="-1" charset="-128"/>
                </a:rPr>
                <a:t>Prior probability</a:t>
              </a:r>
            </a:p>
          </p:txBody>
        </p:sp>
      </p:grpSp>
      <p:grpSp>
        <p:nvGrpSpPr>
          <p:cNvPr id="4" name="Group 2061"/>
          <p:cNvGrpSpPr>
            <a:grpSpLocks/>
          </p:cNvGrpSpPr>
          <p:nvPr/>
        </p:nvGrpSpPr>
        <p:grpSpPr bwMode="auto">
          <a:xfrm>
            <a:off x="1468438" y="3454400"/>
            <a:ext cx="2695575" cy="679450"/>
            <a:chOff x="925" y="2176"/>
            <a:chExt cx="1698" cy="428"/>
          </a:xfrm>
        </p:grpSpPr>
        <p:sp>
          <p:nvSpPr>
            <p:cNvPr id="53260" name="Line 2059"/>
            <p:cNvSpPr>
              <a:spLocks noChangeShapeType="1"/>
            </p:cNvSpPr>
            <p:nvPr/>
          </p:nvSpPr>
          <p:spPr bwMode="auto">
            <a:xfrm flipV="1">
              <a:off x="1704" y="2176"/>
              <a:ext cx="94" cy="194"/>
            </a:xfrm>
            <a:prstGeom prst="line">
              <a:avLst/>
            </a:prstGeom>
            <a:noFill/>
            <a:ln w="28575">
              <a:solidFill>
                <a:schemeClr val="accent2"/>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53261" name="Text Box 2060"/>
            <p:cNvSpPr txBox="1">
              <a:spLocks noChangeArrowheads="1"/>
            </p:cNvSpPr>
            <p:nvPr/>
          </p:nvSpPr>
          <p:spPr bwMode="auto">
            <a:xfrm>
              <a:off x="925" y="2316"/>
              <a:ext cx="1698" cy="2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srgbClr val="C0504D"/>
                  </a:solidFill>
                  <a:latin typeface="Arial" pitchFamily="-1" charset="0"/>
                  <a:ea typeface="ＭＳ Ｐゴシック" pitchFamily="-1" charset="-128"/>
                  <a:cs typeface="ＭＳ Ｐゴシック" pitchFamily="-1" charset="-128"/>
                </a:rPr>
                <a:t>Posterior probability</a:t>
              </a:r>
            </a:p>
          </p:txBody>
        </p:sp>
      </p:grpSp>
      <p:sp>
        <p:nvSpPr>
          <p:cNvPr id="53256" name="Rectangle 13"/>
          <p:cNvSpPr>
            <a:spLocks noChangeArrowheads="1"/>
          </p:cNvSpPr>
          <p:nvPr/>
        </p:nvSpPr>
        <p:spPr bwMode="auto">
          <a:xfrm>
            <a:off x="727075" y="1114425"/>
            <a:ext cx="6434138" cy="584200"/>
          </a:xfrm>
          <a:prstGeom prst="rect">
            <a:avLst/>
          </a:prstGeom>
          <a:noFill/>
          <a:ln w="9525">
            <a:noFill/>
            <a:miter lim="800000"/>
            <a:headEnd/>
            <a:tailEnd/>
          </a:ln>
        </p:spPr>
        <p:txBody>
          <a:bodyPr wrap="none">
            <a:prstTxWarp prst="textNoShape">
              <a:avLst/>
            </a:prstTxWarp>
            <a:spAutoFit/>
          </a:bodyPr>
          <a:lstStyle/>
          <a:p>
            <a:pPr marL="342900" indent="-342900" fontAlgn="base">
              <a:spcBef>
                <a:spcPct val="20000"/>
              </a:spcBef>
              <a:spcAft>
                <a:spcPct val="0"/>
              </a:spcAft>
            </a:pPr>
            <a:r>
              <a:rPr lang="en-US" sz="3200">
                <a:solidFill>
                  <a:srgbClr val="000000"/>
                </a:solidFill>
                <a:latin typeface="Calibri" pitchFamily="-1" charset="0"/>
                <a:ea typeface="ＭＳ Ｐゴシック" pitchFamily="-1" charset="-128"/>
                <a:cs typeface="ＭＳ Ｐゴシック" pitchFamily="-1" charset="-128"/>
              </a:rPr>
              <a:t>Want to calculate: 	max P(a, b | y = 1)</a:t>
            </a:r>
          </a:p>
        </p:txBody>
      </p:sp>
      <p:sp>
        <p:nvSpPr>
          <p:cNvPr id="53257" name="Rectangle 14"/>
          <p:cNvSpPr>
            <a:spLocks noChangeArrowheads="1"/>
          </p:cNvSpPr>
          <p:nvPr/>
        </p:nvSpPr>
        <p:spPr bwMode="auto">
          <a:xfrm>
            <a:off x="3500438" y="2392363"/>
            <a:ext cx="1274762"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Bayes rule</a:t>
            </a:r>
          </a:p>
        </p:txBody>
      </p:sp>
      <p:cxnSp>
        <p:nvCxnSpPr>
          <p:cNvPr id="17" name="Straight Arrow Connector 16"/>
          <p:cNvCxnSpPr/>
          <p:nvPr/>
        </p:nvCxnSpPr>
        <p:spPr>
          <a:xfrm rot="5400000">
            <a:off x="4002882" y="2883694"/>
            <a:ext cx="228600"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3259" name="TextBox 17"/>
          <p:cNvSpPr txBox="1">
            <a:spLocks noChangeArrowheads="1"/>
          </p:cNvSpPr>
          <p:nvPr/>
        </p:nvSpPr>
        <p:spPr bwMode="auto">
          <a:xfrm>
            <a:off x="4117975" y="1506538"/>
            <a:ext cx="504825"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a,b</a:t>
            </a:r>
          </a:p>
        </p:txBody>
      </p:sp>
    </p:spTree>
    <p:extLst>
      <p:ext uri="{BB962C8B-B14F-4D97-AF65-F5344CB8AC3E}">
        <p14:creationId xmlns:p14="http://schemas.microsoft.com/office/powerpoint/2010/main" val="2439243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3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p:txBody>
          <a:bodyPr/>
          <a:lstStyle/>
          <a:p>
            <a:fld id="{B4705133-9422-9B42-B55C-74195ECDC453}" type="slidenum">
              <a:rPr lang="en-US" smtClean="0">
                <a:latin typeface="Times New Roman" pitchFamily="-1" charset="0"/>
              </a:rPr>
              <a:pPr/>
              <a:t>48</a:t>
            </a:fld>
            <a:endParaRPr lang="en-US" smtClean="0">
              <a:latin typeface="Times New Roman" pitchFamily="-1" charset="0"/>
            </a:endParaRPr>
          </a:p>
        </p:txBody>
      </p:sp>
      <p:sp>
        <p:nvSpPr>
          <p:cNvPr id="55301" name="Rectangle 2050"/>
          <p:cNvSpPr>
            <a:spLocks noGrp="1" noChangeArrowheads="1"/>
          </p:cNvSpPr>
          <p:nvPr>
            <p:ph type="title"/>
          </p:nvPr>
        </p:nvSpPr>
        <p:spPr/>
        <p:txBody>
          <a:bodyPr/>
          <a:lstStyle/>
          <a:p>
            <a:pPr eaLnBrk="1" hangingPunct="1"/>
            <a:r>
              <a:rPr lang="en-US" b="1" dirty="0" smtClean="0">
                <a:latin typeface="Myriad Pro"/>
                <a:ea typeface="ＭＳ Ｐゴシック" pitchFamily="-1" charset="-128"/>
                <a:cs typeface="Myriad Pro"/>
              </a:rPr>
              <a:t>Bayesian approach</a:t>
            </a:r>
          </a:p>
        </p:txBody>
      </p:sp>
      <p:sp>
        <p:nvSpPr>
          <p:cNvPr id="55302" name="Rectangle 2051"/>
          <p:cNvSpPr>
            <a:spLocks noGrp="1" noChangeArrowheads="1"/>
          </p:cNvSpPr>
          <p:nvPr>
            <p:ph type="body" idx="1"/>
          </p:nvPr>
        </p:nvSpPr>
        <p:spPr>
          <a:xfrm>
            <a:off x="985838" y="1050925"/>
            <a:ext cx="7772400" cy="1447800"/>
          </a:xfrm>
        </p:spPr>
        <p:txBody>
          <a:bodyPr/>
          <a:lstStyle/>
          <a:p>
            <a:pPr eaLnBrk="1" hangingPunct="1">
              <a:buFont typeface="Arial" pitchFamily="-1" charset="0"/>
              <a:buNone/>
            </a:pPr>
            <a:r>
              <a:rPr lang="en-US" smtClean="0">
                <a:ea typeface="ＭＳ Ｐゴシック" pitchFamily="-1" charset="-128"/>
                <a:cs typeface="ＭＳ Ｐゴシック" pitchFamily="-1" charset="-128"/>
              </a:rPr>
              <a:t>Use P(a, b | y = 1) = k P(y=1|a, b) P(a, b)</a:t>
            </a:r>
          </a:p>
          <a:p>
            <a:pPr eaLnBrk="1" hangingPunct="1"/>
            <a:endParaRPr lang="en-US" smtClean="0">
              <a:ea typeface="ＭＳ Ｐゴシック" pitchFamily="-1" charset="-128"/>
              <a:cs typeface="ＭＳ Ｐゴシック" pitchFamily="-1" charset="-128"/>
            </a:endParaRPr>
          </a:p>
        </p:txBody>
      </p:sp>
      <p:grpSp>
        <p:nvGrpSpPr>
          <p:cNvPr id="2" name="Group 37"/>
          <p:cNvGrpSpPr>
            <a:grpSpLocks/>
          </p:cNvGrpSpPr>
          <p:nvPr/>
        </p:nvGrpSpPr>
        <p:grpSpPr bwMode="auto">
          <a:xfrm>
            <a:off x="566738" y="1839913"/>
            <a:ext cx="3381375" cy="1376362"/>
            <a:chOff x="567448" y="1839334"/>
            <a:chExt cx="3381266" cy="1377151"/>
          </a:xfrm>
        </p:grpSpPr>
        <p:sp>
          <p:nvSpPr>
            <p:cNvPr id="55327" name="Text Box 2053"/>
            <p:cNvSpPr txBox="1">
              <a:spLocks noChangeArrowheads="1"/>
            </p:cNvSpPr>
            <p:nvPr/>
          </p:nvSpPr>
          <p:spPr bwMode="auto">
            <a:xfrm>
              <a:off x="567448" y="1839334"/>
              <a:ext cx="2609850" cy="4572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srgbClr val="C0504D"/>
                  </a:solidFill>
                  <a:latin typeface="Arial" pitchFamily="-1" charset="0"/>
                  <a:ea typeface="ＭＳ Ｐゴシック" pitchFamily="-1" charset="-128"/>
                  <a:cs typeface="ＭＳ Ｐゴシック" pitchFamily="-1" charset="-128"/>
                </a:rPr>
                <a:t>Likelihood function</a:t>
              </a:r>
            </a:p>
          </p:txBody>
        </p:sp>
        <p:graphicFrame>
          <p:nvGraphicFramePr>
            <p:cNvPr id="55299" name="Object 3"/>
            <p:cNvGraphicFramePr>
              <a:graphicFrameLocks noChangeAspect="1"/>
            </p:cNvGraphicFramePr>
            <p:nvPr/>
          </p:nvGraphicFramePr>
          <p:xfrm>
            <a:off x="621314" y="2433847"/>
            <a:ext cx="3327400" cy="782638"/>
          </p:xfrm>
          <a:graphic>
            <a:graphicData uri="http://schemas.openxmlformats.org/presentationml/2006/ole">
              <mc:AlternateContent xmlns:mc="http://schemas.openxmlformats.org/markup-compatibility/2006">
                <mc:Choice xmlns:v="urn:schemas-microsoft-com:vml" Requires="v">
                  <p:oleObj spid="_x0000_s10606" name="Equation" r:id="rId4" imgW="1460500" imgH="342900" progId="Equation.3">
                    <p:embed/>
                  </p:oleObj>
                </mc:Choice>
                <mc:Fallback>
                  <p:oleObj name="Equation" r:id="rId4" imgW="1460500" imgH="342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314" y="2433847"/>
                          <a:ext cx="3327400" cy="78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3" name="Group 41"/>
          <p:cNvGrpSpPr>
            <a:grpSpLocks/>
          </p:cNvGrpSpPr>
          <p:nvPr/>
        </p:nvGrpSpPr>
        <p:grpSpPr bwMode="auto">
          <a:xfrm>
            <a:off x="3870325" y="1714500"/>
            <a:ext cx="2174875" cy="2228850"/>
            <a:chOff x="3871062" y="1715278"/>
            <a:chExt cx="2174312" cy="2228786"/>
          </a:xfrm>
        </p:grpSpPr>
        <p:pic>
          <p:nvPicPr>
            <p:cNvPr id="55324" name="Picture 23"/>
            <p:cNvPicPr>
              <a:picLocks noChangeAspect="1"/>
            </p:cNvPicPr>
            <p:nvPr/>
          </p:nvPicPr>
          <p:blipFill>
            <a:blip r:embed="rId6"/>
            <a:srcRect b="2463"/>
            <a:stretch>
              <a:fillRect/>
            </a:stretch>
          </p:blipFill>
          <p:spPr bwMode="auto">
            <a:xfrm>
              <a:off x="3871062" y="1715278"/>
              <a:ext cx="2174312" cy="2228786"/>
            </a:xfrm>
            <a:prstGeom prst="rect">
              <a:avLst/>
            </a:prstGeom>
            <a:noFill/>
            <a:ln w="9525">
              <a:noFill/>
              <a:miter lim="800000"/>
              <a:headEnd/>
              <a:tailEnd/>
            </a:ln>
          </p:spPr>
        </p:pic>
        <p:sp>
          <p:nvSpPr>
            <p:cNvPr id="55325" name="TextBox 27"/>
            <p:cNvSpPr txBox="1">
              <a:spLocks noChangeArrowheads="1"/>
            </p:cNvSpPr>
            <p:nvPr/>
          </p:nvSpPr>
          <p:spPr bwMode="auto">
            <a:xfrm>
              <a:off x="4286079" y="3494424"/>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a:t>
              </a:r>
            </a:p>
          </p:txBody>
        </p:sp>
        <p:sp>
          <p:nvSpPr>
            <p:cNvPr id="55326" name="TextBox 28"/>
            <p:cNvSpPr txBox="1">
              <a:spLocks noChangeArrowheads="1"/>
            </p:cNvSpPr>
            <p:nvPr/>
          </p:nvSpPr>
          <p:spPr bwMode="auto">
            <a:xfrm>
              <a:off x="5582218" y="3283956"/>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b</a:t>
              </a:r>
            </a:p>
          </p:txBody>
        </p:sp>
      </p:grpSp>
      <p:grpSp>
        <p:nvGrpSpPr>
          <p:cNvPr id="4" name="Group 31"/>
          <p:cNvGrpSpPr>
            <a:grpSpLocks/>
          </p:cNvGrpSpPr>
          <p:nvPr/>
        </p:nvGrpSpPr>
        <p:grpSpPr bwMode="auto">
          <a:xfrm>
            <a:off x="4208463" y="3981450"/>
            <a:ext cx="2273300" cy="2303463"/>
            <a:chOff x="5188334" y="4094176"/>
            <a:chExt cx="2273580" cy="2303335"/>
          </a:xfrm>
        </p:grpSpPr>
        <p:pic>
          <p:nvPicPr>
            <p:cNvPr id="55321" name="Picture 25"/>
            <p:cNvPicPr>
              <a:picLocks noChangeAspect="1"/>
            </p:cNvPicPr>
            <p:nvPr/>
          </p:nvPicPr>
          <p:blipFill>
            <a:blip r:embed="rId7"/>
            <a:srcRect t="4613" b="4407"/>
            <a:stretch>
              <a:fillRect/>
            </a:stretch>
          </p:blipFill>
          <p:spPr bwMode="auto">
            <a:xfrm>
              <a:off x="5188334" y="4094176"/>
              <a:ext cx="2273580" cy="2303335"/>
            </a:xfrm>
            <a:prstGeom prst="rect">
              <a:avLst/>
            </a:prstGeom>
            <a:noFill/>
            <a:ln w="9525">
              <a:noFill/>
              <a:miter lim="800000"/>
              <a:headEnd/>
              <a:tailEnd/>
            </a:ln>
          </p:spPr>
        </p:pic>
        <p:sp>
          <p:nvSpPr>
            <p:cNvPr id="55322" name="TextBox 29"/>
            <p:cNvSpPr txBox="1">
              <a:spLocks noChangeArrowheads="1"/>
            </p:cNvSpPr>
            <p:nvPr/>
          </p:nvSpPr>
          <p:spPr bwMode="auto">
            <a:xfrm>
              <a:off x="5603959" y="6017888"/>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a:t>
              </a:r>
            </a:p>
          </p:txBody>
        </p:sp>
        <p:sp>
          <p:nvSpPr>
            <p:cNvPr id="55323" name="TextBox 30"/>
            <p:cNvSpPr txBox="1">
              <a:spLocks noChangeArrowheads="1"/>
            </p:cNvSpPr>
            <p:nvPr/>
          </p:nvSpPr>
          <p:spPr bwMode="auto">
            <a:xfrm>
              <a:off x="6900098" y="5807420"/>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b</a:t>
              </a:r>
            </a:p>
          </p:txBody>
        </p:sp>
      </p:grpSp>
      <p:grpSp>
        <p:nvGrpSpPr>
          <p:cNvPr id="5" name="Group 42"/>
          <p:cNvGrpSpPr>
            <a:grpSpLocks/>
          </p:cNvGrpSpPr>
          <p:nvPr/>
        </p:nvGrpSpPr>
        <p:grpSpPr bwMode="auto">
          <a:xfrm>
            <a:off x="6164263" y="2424113"/>
            <a:ext cx="2979737" cy="2657475"/>
            <a:chOff x="6164991" y="2424509"/>
            <a:chExt cx="2979009" cy="2657202"/>
          </a:xfrm>
        </p:grpSpPr>
        <p:pic>
          <p:nvPicPr>
            <p:cNvPr id="55315" name="Picture 26"/>
            <p:cNvPicPr>
              <a:picLocks noChangeAspect="1"/>
            </p:cNvPicPr>
            <p:nvPr/>
          </p:nvPicPr>
          <p:blipFill>
            <a:blip r:embed="rId8"/>
            <a:srcRect l="6061" t="10699" r="9325" b="3702"/>
            <a:stretch>
              <a:fillRect/>
            </a:stretch>
          </p:blipFill>
          <p:spPr bwMode="auto">
            <a:xfrm>
              <a:off x="6740698" y="2431200"/>
              <a:ext cx="2403302" cy="2650511"/>
            </a:xfrm>
            <a:prstGeom prst="rect">
              <a:avLst/>
            </a:prstGeom>
            <a:noFill/>
            <a:ln w="9525">
              <a:noFill/>
              <a:miter lim="800000"/>
              <a:headEnd/>
              <a:tailEnd/>
            </a:ln>
          </p:spPr>
        </p:pic>
        <p:sp>
          <p:nvSpPr>
            <p:cNvPr id="55316" name="Rectangle 32"/>
            <p:cNvSpPr>
              <a:spLocks noChangeArrowheads="1"/>
            </p:cNvSpPr>
            <p:nvPr/>
          </p:nvSpPr>
          <p:spPr bwMode="auto">
            <a:xfrm>
              <a:off x="7089296" y="2424509"/>
              <a:ext cx="1572478"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P(a, b | y = 1) </a:t>
              </a:r>
            </a:p>
          </p:txBody>
        </p:sp>
        <p:cxnSp>
          <p:nvCxnSpPr>
            <p:cNvPr id="35" name="Straight Arrow Connector 34"/>
            <p:cNvCxnSpPr/>
            <p:nvPr/>
          </p:nvCxnSpPr>
          <p:spPr>
            <a:xfrm>
              <a:off x="6164991" y="3094365"/>
              <a:ext cx="474546" cy="330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flipH="1" flipV="1">
              <a:off x="6441908" y="4601561"/>
              <a:ext cx="482550" cy="2967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319" name="TextBox 39"/>
            <p:cNvSpPr txBox="1">
              <a:spLocks noChangeArrowheads="1"/>
            </p:cNvSpPr>
            <p:nvPr/>
          </p:nvSpPr>
          <p:spPr bwMode="auto">
            <a:xfrm>
              <a:off x="7420502" y="4522912"/>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a:t>
              </a:r>
            </a:p>
          </p:txBody>
        </p:sp>
        <p:sp>
          <p:nvSpPr>
            <p:cNvPr id="55320" name="TextBox 40"/>
            <p:cNvSpPr txBox="1">
              <a:spLocks noChangeArrowheads="1"/>
            </p:cNvSpPr>
            <p:nvPr/>
          </p:nvSpPr>
          <p:spPr bwMode="auto">
            <a:xfrm>
              <a:off x="8716641" y="4312444"/>
              <a:ext cx="313044"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b</a:t>
              </a:r>
            </a:p>
          </p:txBody>
        </p:sp>
      </p:grpSp>
      <p:grpSp>
        <p:nvGrpSpPr>
          <p:cNvPr id="6" name="Group 45"/>
          <p:cNvGrpSpPr>
            <a:grpSpLocks/>
          </p:cNvGrpSpPr>
          <p:nvPr/>
        </p:nvGrpSpPr>
        <p:grpSpPr bwMode="auto">
          <a:xfrm>
            <a:off x="7331075" y="3101975"/>
            <a:ext cx="903288" cy="377825"/>
            <a:chOff x="7330472" y="3102476"/>
            <a:chExt cx="903706" cy="377763"/>
          </a:xfrm>
        </p:grpSpPr>
        <p:sp>
          <p:nvSpPr>
            <p:cNvPr id="55313" name="TextBox 44"/>
            <p:cNvSpPr txBox="1">
              <a:spLocks noChangeArrowheads="1"/>
            </p:cNvSpPr>
            <p:nvPr/>
          </p:nvSpPr>
          <p:spPr bwMode="auto">
            <a:xfrm>
              <a:off x="7394773" y="3102476"/>
              <a:ext cx="839405" cy="369332"/>
            </a:xfrm>
            <a:prstGeom prst="rect">
              <a:avLst/>
            </a:prstGeom>
            <a:solidFill>
              <a:srgbClr val="FFFF00"/>
            </a:solid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a=b=1</a:t>
              </a:r>
            </a:p>
          </p:txBody>
        </p:sp>
        <p:sp>
          <p:nvSpPr>
            <p:cNvPr id="44" name="Oval 43"/>
            <p:cNvSpPr/>
            <p:nvPr/>
          </p:nvSpPr>
          <p:spPr>
            <a:xfrm>
              <a:off x="7330472" y="3319928"/>
              <a:ext cx="96883" cy="16031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grpSp>
      <p:grpSp>
        <p:nvGrpSpPr>
          <p:cNvPr id="7" name="Group 47"/>
          <p:cNvGrpSpPr>
            <a:grpSpLocks/>
          </p:cNvGrpSpPr>
          <p:nvPr/>
        </p:nvGrpSpPr>
        <p:grpSpPr bwMode="auto">
          <a:xfrm>
            <a:off x="576263" y="3643313"/>
            <a:ext cx="3717925" cy="1701800"/>
            <a:chOff x="575941" y="3643656"/>
            <a:chExt cx="3718561" cy="1700891"/>
          </a:xfrm>
        </p:grpSpPr>
        <p:grpSp>
          <p:nvGrpSpPr>
            <p:cNvPr id="55309" name="Group 38"/>
            <p:cNvGrpSpPr>
              <a:grpSpLocks/>
            </p:cNvGrpSpPr>
            <p:nvPr/>
          </p:nvGrpSpPr>
          <p:grpSpPr bwMode="auto">
            <a:xfrm>
              <a:off x="575941" y="3643656"/>
              <a:ext cx="3718561" cy="1309148"/>
              <a:chOff x="575941" y="3643656"/>
              <a:chExt cx="3718561" cy="1309148"/>
            </a:xfrm>
          </p:grpSpPr>
          <p:sp>
            <p:nvSpPr>
              <p:cNvPr id="55311" name="Text Box 2055"/>
              <p:cNvSpPr txBox="1">
                <a:spLocks noChangeArrowheads="1"/>
              </p:cNvSpPr>
              <p:nvPr/>
            </p:nvSpPr>
            <p:spPr bwMode="auto">
              <a:xfrm>
                <a:off x="575941" y="3643656"/>
                <a:ext cx="2205037" cy="4572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srgbClr val="C0504D"/>
                    </a:solidFill>
                    <a:latin typeface="Arial" pitchFamily="-1" charset="0"/>
                    <a:ea typeface="ＭＳ Ｐゴシック" pitchFamily="-1" charset="-128"/>
                    <a:cs typeface="ＭＳ Ｐゴシック" pitchFamily="-1" charset="-128"/>
                  </a:rPr>
                  <a:t>Prior probability</a:t>
                </a:r>
              </a:p>
            </p:txBody>
          </p:sp>
          <p:graphicFrame>
            <p:nvGraphicFramePr>
              <p:cNvPr id="55298" name="Object 2"/>
              <p:cNvGraphicFramePr>
                <a:graphicFrameLocks noChangeAspect="1"/>
              </p:cNvGraphicFramePr>
              <p:nvPr/>
            </p:nvGraphicFramePr>
            <p:xfrm>
              <a:off x="662599" y="4185994"/>
              <a:ext cx="2430462" cy="754063"/>
            </p:xfrm>
            <a:graphic>
              <a:graphicData uri="http://schemas.openxmlformats.org/presentationml/2006/ole">
                <mc:AlternateContent xmlns:mc="http://schemas.openxmlformats.org/markup-compatibility/2006">
                  <mc:Choice xmlns:v="urn:schemas-microsoft-com:vml" Requires="v">
                    <p:oleObj spid="_x0000_s10607" name="Equation" r:id="rId9" imgW="1066800" imgH="330200" progId="Equation.3">
                      <p:embed/>
                    </p:oleObj>
                  </mc:Choice>
                  <mc:Fallback>
                    <p:oleObj name="Equation" r:id="rId9" imgW="1066800" imgH="330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599" y="4185994"/>
                            <a:ext cx="2430462"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5312" name="TextBox 21"/>
              <p:cNvSpPr txBox="1">
                <a:spLocks noChangeArrowheads="1"/>
              </p:cNvSpPr>
              <p:nvPr/>
            </p:nvSpPr>
            <p:spPr bwMode="auto">
              <a:xfrm>
                <a:off x="3006056" y="4583472"/>
                <a:ext cx="1288446"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If a&gt;0, b&gt;0</a:t>
                </a:r>
              </a:p>
            </p:txBody>
          </p:sp>
        </p:grpSp>
        <p:sp>
          <p:nvSpPr>
            <p:cNvPr id="55310" name="TextBox 46"/>
            <p:cNvSpPr txBox="1">
              <a:spLocks noChangeArrowheads="1"/>
            </p:cNvSpPr>
            <p:nvPr/>
          </p:nvSpPr>
          <p:spPr bwMode="auto">
            <a:xfrm>
              <a:off x="1655786" y="4975215"/>
              <a:ext cx="1692290"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 0   otherwise</a:t>
              </a:r>
            </a:p>
          </p:txBody>
        </p:sp>
      </p:grpSp>
    </p:spTree>
    <p:extLst>
      <p:ext uri="{BB962C8B-B14F-4D97-AF65-F5344CB8AC3E}">
        <p14:creationId xmlns:p14="http://schemas.microsoft.com/office/powerpoint/2010/main" val="2843785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b="1" dirty="0" smtClean="0">
                <a:latin typeface="Myriad Pro"/>
                <a:ea typeface="ＭＳ Ｐゴシック" pitchFamily="-1" charset="-128"/>
                <a:cs typeface="Myriad Pro"/>
              </a:rPr>
              <a:t>Statistical modeling of images</a:t>
            </a:r>
          </a:p>
        </p:txBody>
      </p:sp>
      <p:pic>
        <p:nvPicPr>
          <p:cNvPr id="57347" name="Picture 3"/>
          <p:cNvPicPr>
            <a:picLocks noChangeAspect="1"/>
          </p:cNvPicPr>
          <p:nvPr/>
        </p:nvPicPr>
        <p:blipFill>
          <a:blip r:embed="rId2"/>
          <a:srcRect/>
          <a:stretch>
            <a:fillRect/>
          </a:stretch>
        </p:blipFill>
        <p:spPr bwMode="auto">
          <a:xfrm>
            <a:off x="0" y="868363"/>
            <a:ext cx="9144000" cy="5680075"/>
          </a:xfrm>
          <a:prstGeom prst="rect">
            <a:avLst/>
          </a:prstGeom>
          <a:noFill/>
          <a:ln w="9525">
            <a:noFill/>
            <a:miter lim="800000"/>
            <a:headEnd/>
            <a:tailEnd/>
          </a:ln>
        </p:spPr>
      </p:pic>
      <p:pic>
        <p:nvPicPr>
          <p:cNvPr id="6" name="Picture 5"/>
          <p:cNvPicPr>
            <a:picLocks noChangeAspect="1"/>
          </p:cNvPicPr>
          <p:nvPr/>
        </p:nvPicPr>
        <p:blipFill>
          <a:blip r:embed="rId3"/>
          <a:srcRect/>
          <a:stretch>
            <a:fillRect/>
          </a:stretch>
        </p:blipFill>
        <p:spPr bwMode="auto">
          <a:xfrm>
            <a:off x="3490913" y="2824163"/>
            <a:ext cx="2066925" cy="1506537"/>
          </a:xfrm>
          <a:prstGeom prst="rect">
            <a:avLst/>
          </a:prstGeom>
          <a:noFill/>
          <a:ln w="9525">
            <a:noFill/>
            <a:miter lim="800000"/>
            <a:headEnd/>
            <a:tailEnd/>
          </a:ln>
        </p:spPr>
      </p:pic>
    </p:spTree>
    <p:extLst>
      <p:ext uri="{BB962C8B-B14F-4D97-AF65-F5344CB8AC3E}">
        <p14:creationId xmlns:p14="http://schemas.microsoft.com/office/powerpoint/2010/main" val="461452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algn="l"/>
            <a:r>
              <a:rPr lang="en-US" dirty="0">
                <a:latin typeface="Calibri" charset="0"/>
              </a:rPr>
              <a:t>Filtering in spatial domain</a:t>
            </a:r>
          </a:p>
        </p:txBody>
      </p:sp>
      <p:pic>
        <p:nvPicPr>
          <p:cNvPr id="68611" name="Picture 2"/>
          <p:cNvPicPr>
            <a:picLocks noChangeAspect="1" noChangeArrowheads="1"/>
          </p:cNvPicPr>
          <p:nvPr/>
        </p:nvPicPr>
        <p:blipFill>
          <a:blip r:embed="rId2">
            <a:extLst>
              <a:ext uri="{28A0092B-C50C-407E-A947-70E740481C1C}">
                <a14:useLocalDpi xmlns:a14="http://schemas.microsoft.com/office/drawing/2010/main" val="0"/>
              </a:ext>
            </a:extLst>
          </a:blip>
          <a:srcRect l="61539" t="12923" r="12308" b="45232"/>
          <a:stretch>
            <a:fillRect/>
          </a:stretch>
        </p:blipFill>
        <p:spPr bwMode="auto">
          <a:xfrm>
            <a:off x="3962400" y="3733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2" name="Group 5"/>
          <p:cNvGrpSpPr>
            <a:grpSpLocks noChangeAspect="1"/>
          </p:cNvGrpSpPr>
          <p:nvPr/>
        </p:nvGrpSpPr>
        <p:grpSpPr bwMode="auto">
          <a:xfrm>
            <a:off x="6858000" y="0"/>
            <a:ext cx="1390650" cy="1371600"/>
            <a:chOff x="144" y="144"/>
            <a:chExt cx="1152" cy="1136"/>
          </a:xfrm>
        </p:grpSpPr>
        <p:sp>
          <p:nvSpPr>
            <p:cNvPr id="68617"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68618"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68619"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68620"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-2</a:t>
              </a:r>
            </a:p>
          </p:txBody>
        </p:sp>
        <p:sp>
          <p:nvSpPr>
            <p:cNvPr id="68621"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68622"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2</a:t>
              </a:r>
            </a:p>
          </p:txBody>
        </p:sp>
        <p:sp>
          <p:nvSpPr>
            <p:cNvPr id="68623"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68624"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0</a:t>
              </a:r>
            </a:p>
          </p:txBody>
        </p:sp>
        <p:sp>
          <p:nvSpPr>
            <p:cNvPr id="68625"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p>
              <a:pPr>
                <a:spcBef>
                  <a:spcPct val="20000"/>
                </a:spcBef>
              </a:pPr>
              <a:r>
                <a:rPr lang="en-US" sz="2000"/>
                <a:t>1</a:t>
              </a:r>
            </a:p>
          </p:txBody>
        </p:sp>
        <p:sp>
          <p:nvSpPr>
            <p:cNvPr id="68626"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627"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628"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629"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630"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631"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632"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8633"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grpSp>
      <p:pic>
        <p:nvPicPr>
          <p:cNvPr id="68613" name="Picture 3"/>
          <p:cNvPicPr>
            <a:picLocks noChangeAspect="1" noChangeArrowheads="1"/>
          </p:cNvPicPr>
          <p:nvPr/>
        </p:nvPicPr>
        <p:blipFill>
          <a:blip r:embed="rId3">
            <a:extLst>
              <a:ext uri="{28A0092B-C50C-407E-A947-70E740481C1C}">
                <a14:useLocalDpi xmlns:a14="http://schemas.microsoft.com/office/drawing/2010/main" val="0"/>
              </a:ext>
            </a:extLst>
          </a:blip>
          <a:srcRect l="24074" t="59259" r="44444" b="5185"/>
          <a:stretch>
            <a:fillRect/>
          </a:stretch>
        </p:blipFill>
        <p:spPr bwMode="auto">
          <a:xfrm>
            <a:off x="5473700" y="2743200"/>
            <a:ext cx="3670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3"/>
          <p:cNvPicPr>
            <a:picLocks noChangeAspect="1" noChangeArrowheads="1"/>
          </p:cNvPicPr>
          <p:nvPr/>
        </p:nvPicPr>
        <p:blipFill>
          <a:blip r:embed="rId3">
            <a:extLst>
              <a:ext uri="{28A0092B-C50C-407E-A947-70E740481C1C}">
                <a14:useLocalDpi xmlns:a14="http://schemas.microsoft.com/office/drawing/2010/main" val="0"/>
              </a:ext>
            </a:extLst>
          </a:blip>
          <a:srcRect l="22221" t="14815" r="44444" b="46667"/>
          <a:stretch>
            <a:fillRect/>
          </a:stretch>
        </p:blipFill>
        <p:spPr bwMode="auto">
          <a:xfrm>
            <a:off x="0" y="2667000"/>
            <a:ext cx="3352800" cy="242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3352800" y="3581400"/>
            <a:ext cx="623888" cy="1446213"/>
          </a:xfrm>
          <a:prstGeom prst="rect">
            <a:avLst/>
          </a:prstGeom>
          <a:noFill/>
        </p:spPr>
        <p:txBody>
          <a:bodyPr wrap="none">
            <a:spAutoFit/>
          </a:bodyPr>
          <a:lstStyle/>
          <a:p>
            <a:pPr>
              <a:defRPr/>
            </a:pPr>
            <a:r>
              <a:rPr lang="en-US" sz="8800" dirty="0">
                <a:solidFill>
                  <a:schemeClr val="accent1">
                    <a:lumMod val="75000"/>
                  </a:schemeClr>
                </a:solidFill>
                <a:ea typeface="+mn-ea"/>
                <a:cs typeface="+mn-cs"/>
              </a:rPr>
              <a:t>*</a:t>
            </a:r>
          </a:p>
        </p:txBody>
      </p:sp>
      <p:sp>
        <p:nvSpPr>
          <p:cNvPr id="31" name="TextBox 30"/>
          <p:cNvSpPr txBox="1"/>
          <p:nvPr/>
        </p:nvSpPr>
        <p:spPr>
          <a:xfrm>
            <a:off x="4800600" y="3632200"/>
            <a:ext cx="633413" cy="1016000"/>
          </a:xfrm>
          <a:prstGeom prst="rect">
            <a:avLst/>
          </a:prstGeom>
          <a:noFill/>
        </p:spPr>
        <p:txBody>
          <a:bodyPr wrap="none">
            <a:spAutoFit/>
          </a:bodyPr>
          <a:lstStyle/>
          <a:p>
            <a:pPr>
              <a:defRPr/>
            </a:pPr>
            <a:r>
              <a:rPr lang="en-US" sz="6000" dirty="0">
                <a:solidFill>
                  <a:schemeClr val="accent1">
                    <a:lumMod val="75000"/>
                  </a:schemeClr>
                </a:solidFill>
                <a:ea typeface="+mn-ea"/>
                <a:cs typeface="+mn-cs"/>
              </a:rPr>
              <a:t>=</a:t>
            </a:r>
          </a:p>
        </p:txBody>
      </p:sp>
    </p:spTree>
    <p:extLst>
      <p:ext uri="{BB962C8B-B14F-4D97-AF65-F5344CB8AC3E}">
        <p14:creationId xmlns:p14="http://schemas.microsoft.com/office/powerpoint/2010/main" val="82589641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8"/>
          <p:cNvPicPr>
            <a:picLocks noChangeAspect="1"/>
          </p:cNvPicPr>
          <p:nvPr/>
        </p:nvPicPr>
        <p:blipFill>
          <a:blip r:embed="rId2"/>
          <a:srcRect/>
          <a:stretch>
            <a:fillRect/>
          </a:stretch>
        </p:blipFill>
        <p:spPr bwMode="auto">
          <a:xfrm>
            <a:off x="550863" y="414338"/>
            <a:ext cx="8067675" cy="3054350"/>
          </a:xfrm>
          <a:prstGeom prst="rect">
            <a:avLst/>
          </a:prstGeom>
          <a:noFill/>
          <a:ln w="28575">
            <a:solidFill>
              <a:srgbClr val="FF0000"/>
            </a:solidFill>
            <a:round/>
            <a:headEnd/>
            <a:tailEnd/>
          </a:ln>
        </p:spPr>
      </p:pic>
    </p:spTree>
    <p:extLst>
      <p:ext uri="{BB962C8B-B14F-4D97-AF65-F5344CB8AC3E}">
        <p14:creationId xmlns:p14="http://schemas.microsoft.com/office/powerpoint/2010/main" val="207270092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b="1" dirty="0" smtClean="0">
                <a:latin typeface="Myriad Pro"/>
                <a:ea typeface="ＭＳ Ｐゴシック" pitchFamily="-1" charset="-128"/>
                <a:cs typeface="Myriad Pro"/>
              </a:rPr>
              <a:t>Statistical modeling of images</a:t>
            </a:r>
          </a:p>
        </p:txBody>
      </p:sp>
      <p:grpSp>
        <p:nvGrpSpPr>
          <p:cNvPr id="59395" name="Group 9"/>
          <p:cNvGrpSpPr>
            <a:grpSpLocks/>
          </p:cNvGrpSpPr>
          <p:nvPr/>
        </p:nvGrpSpPr>
        <p:grpSpPr bwMode="auto">
          <a:xfrm>
            <a:off x="0" y="881063"/>
            <a:ext cx="9144000" cy="5670550"/>
            <a:chOff x="402903" y="3861894"/>
            <a:chExt cx="3958302" cy="2456292"/>
          </a:xfrm>
        </p:grpSpPr>
        <p:pic>
          <p:nvPicPr>
            <p:cNvPr id="59400" name="Picture 4"/>
            <p:cNvPicPr>
              <a:picLocks noChangeAspect="1"/>
            </p:cNvPicPr>
            <p:nvPr/>
          </p:nvPicPr>
          <p:blipFill>
            <a:blip r:embed="rId2"/>
            <a:srcRect/>
            <a:stretch>
              <a:fillRect/>
            </a:stretch>
          </p:blipFill>
          <p:spPr bwMode="auto">
            <a:xfrm>
              <a:off x="402903" y="3866612"/>
              <a:ext cx="3946196" cy="2451574"/>
            </a:xfrm>
            <a:prstGeom prst="rect">
              <a:avLst/>
            </a:prstGeom>
            <a:noFill/>
            <a:ln w="9525">
              <a:noFill/>
              <a:miter lim="800000"/>
              <a:headEnd/>
              <a:tailEnd/>
            </a:ln>
          </p:spPr>
        </p:pic>
        <p:sp>
          <p:nvSpPr>
            <p:cNvPr id="7" name="Rectangle 6"/>
            <p:cNvSpPr/>
            <p:nvPr/>
          </p:nvSpPr>
          <p:spPr>
            <a:xfrm>
              <a:off x="404965" y="3861894"/>
              <a:ext cx="2586640" cy="245147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8" name="Rectangle 7"/>
            <p:cNvSpPr/>
            <p:nvPr/>
          </p:nvSpPr>
          <p:spPr>
            <a:xfrm>
              <a:off x="1777313" y="3866707"/>
              <a:ext cx="2583892" cy="1400059"/>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9" name="Rectangle 8"/>
            <p:cNvSpPr/>
            <p:nvPr/>
          </p:nvSpPr>
          <p:spPr>
            <a:xfrm>
              <a:off x="1743641" y="5280519"/>
              <a:ext cx="261275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10" name="Rectangle 9"/>
            <p:cNvSpPr/>
            <p:nvPr/>
          </p:nvSpPr>
          <p:spPr>
            <a:xfrm>
              <a:off x="3008785" y="4686388"/>
              <a:ext cx="1347610"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grpSp>
      <p:grpSp>
        <p:nvGrpSpPr>
          <p:cNvPr id="3" name="Group 13"/>
          <p:cNvGrpSpPr>
            <a:grpSpLocks/>
          </p:cNvGrpSpPr>
          <p:nvPr/>
        </p:nvGrpSpPr>
        <p:grpSpPr bwMode="auto">
          <a:xfrm>
            <a:off x="4667250" y="3149600"/>
            <a:ext cx="1765300" cy="973138"/>
            <a:chOff x="4667872" y="3150161"/>
            <a:chExt cx="1764886" cy="973092"/>
          </a:xfrm>
        </p:grpSpPr>
        <p:sp>
          <p:nvSpPr>
            <p:cNvPr id="59398" name="TextBox 10"/>
            <p:cNvSpPr txBox="1">
              <a:spLocks noChangeArrowheads="1"/>
            </p:cNvSpPr>
            <p:nvPr/>
          </p:nvSpPr>
          <p:spPr bwMode="auto">
            <a:xfrm>
              <a:off x="4667872" y="3150161"/>
              <a:ext cx="1121296"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The pixel</a:t>
              </a:r>
            </a:p>
          </p:txBody>
        </p:sp>
        <p:sp>
          <p:nvSpPr>
            <p:cNvPr id="12" name="Freeform 11"/>
            <p:cNvSpPr/>
            <p:nvPr/>
          </p:nvSpPr>
          <p:spPr>
            <a:xfrm>
              <a:off x="5715376" y="3318428"/>
              <a:ext cx="717382" cy="804825"/>
            </a:xfrm>
            <a:custGeom>
              <a:avLst/>
              <a:gdLst>
                <a:gd name="connsiteX0" fmla="*/ 0 w 717500"/>
                <a:gd name="connsiteY0" fmla="*/ 46730 h 805409"/>
                <a:gd name="connsiteX1" fmla="*/ 379367 w 717500"/>
                <a:gd name="connsiteY1" fmla="*/ 30237 h 805409"/>
                <a:gd name="connsiteX2" fmla="*/ 635028 w 717500"/>
                <a:gd name="connsiteY2" fmla="*/ 228153 h 805409"/>
                <a:gd name="connsiteX3" fmla="*/ 717500 w 717500"/>
                <a:gd name="connsiteY3" fmla="*/ 623986 h 805409"/>
                <a:gd name="connsiteX4" fmla="*/ 635028 w 717500"/>
                <a:gd name="connsiteY4" fmla="*/ 764176 h 805409"/>
                <a:gd name="connsiteX5" fmla="*/ 428850 w 717500"/>
                <a:gd name="connsiteY5" fmla="*/ 805409 h 8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00" h="805409">
                  <a:moveTo>
                    <a:pt x="0" y="46730"/>
                  </a:moveTo>
                  <a:cubicBezTo>
                    <a:pt x="136764" y="23365"/>
                    <a:pt x="273529" y="0"/>
                    <a:pt x="379367" y="30237"/>
                  </a:cubicBezTo>
                  <a:cubicBezTo>
                    <a:pt x="485205" y="60474"/>
                    <a:pt x="578673" y="129195"/>
                    <a:pt x="635028" y="228153"/>
                  </a:cubicBezTo>
                  <a:cubicBezTo>
                    <a:pt x="691383" y="327111"/>
                    <a:pt x="717500" y="534649"/>
                    <a:pt x="717500" y="623986"/>
                  </a:cubicBezTo>
                  <a:cubicBezTo>
                    <a:pt x="717500" y="713323"/>
                    <a:pt x="683136" y="733939"/>
                    <a:pt x="635028" y="764176"/>
                  </a:cubicBezTo>
                  <a:cubicBezTo>
                    <a:pt x="586920" y="794413"/>
                    <a:pt x="428850" y="805409"/>
                    <a:pt x="428850" y="805409"/>
                  </a:cubicBezTo>
                </a:path>
              </a:pathLst>
            </a:cu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fontAlgn="base">
                <a:spcBef>
                  <a:spcPct val="0"/>
                </a:spcBef>
                <a:spcAft>
                  <a:spcPct val="0"/>
                </a:spcAft>
              </a:pPr>
              <a:endParaRPr lang="en-US">
                <a:solidFill>
                  <a:prstClr val="black"/>
                </a:solidFill>
                <a:latin typeface="Calibri"/>
                <a:ea typeface="ＭＳ Ｐゴシック" pitchFamily="-1" charset="-128"/>
                <a:cs typeface="ＭＳ Ｐゴシック" pitchFamily="-1" charset="-128"/>
              </a:endParaRPr>
            </a:p>
          </p:txBody>
        </p:sp>
      </p:grpSp>
      <p:pic>
        <p:nvPicPr>
          <p:cNvPr id="13" name="Picture 12"/>
          <p:cNvPicPr>
            <a:picLocks noChangeAspect="1"/>
          </p:cNvPicPr>
          <p:nvPr/>
        </p:nvPicPr>
        <p:blipFill>
          <a:blip r:embed="rId3"/>
          <a:srcRect/>
          <a:stretch>
            <a:fillRect/>
          </a:stretch>
        </p:blipFill>
        <p:spPr bwMode="auto">
          <a:xfrm>
            <a:off x="2606675" y="4757738"/>
            <a:ext cx="4370388" cy="1331912"/>
          </a:xfrm>
          <a:prstGeom prst="rect">
            <a:avLst/>
          </a:prstGeom>
          <a:noFill/>
          <a:ln w="9525">
            <a:noFill/>
            <a:miter lim="800000"/>
            <a:headEnd/>
            <a:tailEnd/>
          </a:ln>
        </p:spPr>
      </p:pic>
    </p:spTree>
    <p:extLst>
      <p:ext uri="{BB962C8B-B14F-4D97-AF65-F5344CB8AC3E}">
        <p14:creationId xmlns:p14="http://schemas.microsoft.com/office/powerpoint/2010/main" val="30023865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b="1" dirty="0" smtClean="0">
                <a:latin typeface="Myriad Pro"/>
                <a:ea typeface="ＭＳ Ｐゴシック" pitchFamily="-1" charset="-128"/>
                <a:cs typeface="Myriad Pro"/>
              </a:rPr>
              <a:t>Statistical modeling of images</a:t>
            </a:r>
          </a:p>
        </p:txBody>
      </p:sp>
      <p:grpSp>
        <p:nvGrpSpPr>
          <p:cNvPr id="60419" name="Group 9"/>
          <p:cNvGrpSpPr>
            <a:grpSpLocks/>
          </p:cNvGrpSpPr>
          <p:nvPr/>
        </p:nvGrpSpPr>
        <p:grpSpPr bwMode="auto">
          <a:xfrm>
            <a:off x="0" y="881063"/>
            <a:ext cx="9144000" cy="5670550"/>
            <a:chOff x="402903" y="3861894"/>
            <a:chExt cx="3958302" cy="2456292"/>
          </a:xfrm>
        </p:grpSpPr>
        <p:pic>
          <p:nvPicPr>
            <p:cNvPr id="60422" name="Picture 4"/>
            <p:cNvPicPr>
              <a:picLocks noChangeAspect="1"/>
            </p:cNvPicPr>
            <p:nvPr/>
          </p:nvPicPr>
          <p:blipFill>
            <a:blip r:embed="rId2"/>
            <a:srcRect/>
            <a:stretch>
              <a:fillRect/>
            </a:stretch>
          </p:blipFill>
          <p:spPr bwMode="auto">
            <a:xfrm>
              <a:off x="402903" y="3866612"/>
              <a:ext cx="3946196" cy="2451574"/>
            </a:xfrm>
            <a:prstGeom prst="rect">
              <a:avLst/>
            </a:prstGeom>
            <a:noFill/>
            <a:ln w="9525">
              <a:noFill/>
              <a:miter lim="800000"/>
              <a:headEnd/>
              <a:tailEnd/>
            </a:ln>
          </p:spPr>
        </p:pic>
        <p:sp>
          <p:nvSpPr>
            <p:cNvPr id="7" name="Rectangle 6"/>
            <p:cNvSpPr/>
            <p:nvPr/>
          </p:nvSpPr>
          <p:spPr>
            <a:xfrm>
              <a:off x="404965" y="3861894"/>
              <a:ext cx="2586640" cy="245147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8" name="Rectangle 7"/>
            <p:cNvSpPr/>
            <p:nvPr/>
          </p:nvSpPr>
          <p:spPr>
            <a:xfrm>
              <a:off x="1777313" y="3866707"/>
              <a:ext cx="2583892" cy="1400059"/>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9" name="Rectangle 8"/>
            <p:cNvSpPr/>
            <p:nvPr/>
          </p:nvSpPr>
          <p:spPr>
            <a:xfrm>
              <a:off x="1743641" y="5280519"/>
              <a:ext cx="261275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10" name="Rectangle 9"/>
            <p:cNvSpPr/>
            <p:nvPr/>
          </p:nvSpPr>
          <p:spPr>
            <a:xfrm>
              <a:off x="3008785" y="4686388"/>
              <a:ext cx="1347610"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grpSp>
      <p:pic>
        <p:nvPicPr>
          <p:cNvPr id="60420" name="Picture 12"/>
          <p:cNvPicPr>
            <a:picLocks noChangeAspect="1"/>
          </p:cNvPicPr>
          <p:nvPr/>
        </p:nvPicPr>
        <p:blipFill>
          <a:blip r:embed="rId3"/>
          <a:srcRect/>
          <a:stretch>
            <a:fillRect/>
          </a:stretch>
        </p:blipFill>
        <p:spPr bwMode="auto">
          <a:xfrm>
            <a:off x="3232150" y="1739900"/>
            <a:ext cx="3267075" cy="993775"/>
          </a:xfrm>
          <a:prstGeom prst="rect">
            <a:avLst/>
          </a:prstGeom>
          <a:noFill/>
          <a:ln w="9525">
            <a:noFill/>
            <a:miter lim="800000"/>
            <a:headEnd/>
            <a:tailEnd/>
          </a:ln>
        </p:spPr>
      </p:pic>
      <p:sp>
        <p:nvSpPr>
          <p:cNvPr id="60421" name="TextBox 13"/>
          <p:cNvSpPr txBox="1">
            <a:spLocks noChangeArrowheads="1"/>
          </p:cNvSpPr>
          <p:nvPr/>
        </p:nvSpPr>
        <p:spPr bwMode="auto">
          <a:xfrm>
            <a:off x="198438" y="3084513"/>
            <a:ext cx="8712200" cy="92233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b="1">
                <a:solidFill>
                  <a:prstClr val="black"/>
                </a:solidFill>
                <a:latin typeface="Arial" pitchFamily="-1" charset="0"/>
                <a:ea typeface="ＭＳ Ｐゴシック" pitchFamily="-1" charset="-128"/>
                <a:cs typeface="ＭＳ Ｐゴシック" pitchFamily="-1" charset="-128"/>
              </a:rPr>
              <a:t>Assumptions</a:t>
            </a:r>
            <a:r>
              <a:rPr lang="en-US">
                <a:solidFill>
                  <a:prstClr val="black"/>
                </a:solidFill>
                <a:latin typeface="Arial" pitchFamily="-1" charset="0"/>
                <a:ea typeface="ＭＳ Ｐゴシック" pitchFamily="-1" charset="-128"/>
                <a:cs typeface="ＭＳ Ｐゴシック" pitchFamily="-1" charset="-128"/>
              </a:rPr>
              <a:t>:</a:t>
            </a:r>
          </a:p>
          <a:p>
            <a:pPr fontAlgn="base">
              <a:spcBef>
                <a:spcPct val="0"/>
              </a:spcBef>
              <a:spcAft>
                <a:spcPct val="0"/>
              </a:spcAft>
              <a:buFont typeface="Arial" pitchFamily="-1" charset="0"/>
              <a:buChar char="•"/>
            </a:pPr>
            <a:r>
              <a:rPr lang="en-US">
                <a:solidFill>
                  <a:prstClr val="black"/>
                </a:solidFill>
                <a:latin typeface="Arial" pitchFamily="-1" charset="0"/>
                <a:ea typeface="ＭＳ Ｐゴシック" pitchFamily="-1" charset="-128"/>
                <a:cs typeface="ＭＳ Ｐゴシック" pitchFamily="-1" charset="-128"/>
              </a:rPr>
              <a:t> Independence: All pixels are independent.</a:t>
            </a:r>
          </a:p>
          <a:p>
            <a:pPr fontAlgn="base">
              <a:spcBef>
                <a:spcPct val="0"/>
              </a:spcBef>
              <a:spcAft>
                <a:spcPct val="0"/>
              </a:spcAft>
              <a:buFont typeface="Arial" pitchFamily="-1" charset="0"/>
              <a:buChar char="•"/>
            </a:pPr>
            <a:r>
              <a:rPr lang="en-US">
                <a:solidFill>
                  <a:prstClr val="black"/>
                </a:solidFill>
                <a:latin typeface="Arial" pitchFamily="-1" charset="0"/>
                <a:ea typeface="ＭＳ Ｐゴシック" pitchFamily="-1" charset="-128"/>
                <a:cs typeface="ＭＳ Ｐゴシック" pitchFamily="-1" charset="-128"/>
              </a:rPr>
              <a:t> Stationarity: The distribution of pixel intensities does not depend on image location.</a:t>
            </a:r>
          </a:p>
        </p:txBody>
      </p:sp>
    </p:spTree>
    <p:extLst>
      <p:ext uri="{BB962C8B-B14F-4D97-AF65-F5344CB8AC3E}">
        <p14:creationId xmlns:p14="http://schemas.microsoft.com/office/powerpoint/2010/main" val="324297688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b="1" smtClean="0">
                <a:latin typeface="Myriad Pro"/>
                <a:ea typeface="ＭＳ Ｐゴシック" pitchFamily="-1" charset="-128"/>
                <a:cs typeface="Myriad Pro"/>
              </a:rPr>
              <a:t>Fitting the model</a:t>
            </a:r>
          </a:p>
        </p:txBody>
      </p:sp>
      <p:pic>
        <p:nvPicPr>
          <p:cNvPr id="61443" name="Picture 2"/>
          <p:cNvPicPr>
            <a:picLocks noChangeAspect="1"/>
          </p:cNvPicPr>
          <p:nvPr/>
        </p:nvPicPr>
        <p:blipFill>
          <a:blip r:embed="rId2"/>
          <a:srcRect/>
          <a:stretch>
            <a:fillRect/>
          </a:stretch>
        </p:blipFill>
        <p:spPr bwMode="auto">
          <a:xfrm>
            <a:off x="722313" y="1979613"/>
            <a:ext cx="3549650" cy="3133725"/>
          </a:xfrm>
          <a:prstGeom prst="rect">
            <a:avLst/>
          </a:prstGeom>
          <a:noFill/>
          <a:ln w="9525">
            <a:noFill/>
            <a:miter lim="800000"/>
            <a:headEnd/>
            <a:tailEnd/>
          </a:ln>
        </p:spPr>
      </p:pic>
      <p:pic>
        <p:nvPicPr>
          <p:cNvPr id="61444" name="Picture 3"/>
          <p:cNvPicPr>
            <a:picLocks noChangeAspect="1"/>
          </p:cNvPicPr>
          <p:nvPr/>
        </p:nvPicPr>
        <p:blipFill>
          <a:blip r:embed="rId3"/>
          <a:srcRect/>
          <a:stretch>
            <a:fillRect/>
          </a:stretch>
        </p:blipFill>
        <p:spPr bwMode="auto">
          <a:xfrm>
            <a:off x="4816475" y="1600200"/>
            <a:ext cx="3376613" cy="3851275"/>
          </a:xfrm>
          <a:prstGeom prst="rect">
            <a:avLst/>
          </a:prstGeom>
          <a:noFill/>
          <a:ln w="9525">
            <a:noFill/>
            <a:miter lim="800000"/>
            <a:headEnd/>
            <a:tailEnd/>
          </a:ln>
        </p:spPr>
      </p:pic>
      <p:pic>
        <p:nvPicPr>
          <p:cNvPr id="61445" name="Picture 4"/>
          <p:cNvPicPr>
            <a:picLocks noChangeAspect="1"/>
          </p:cNvPicPr>
          <p:nvPr/>
        </p:nvPicPr>
        <p:blipFill>
          <a:blip r:embed="rId4"/>
          <a:srcRect/>
          <a:stretch>
            <a:fillRect/>
          </a:stretch>
        </p:blipFill>
        <p:spPr bwMode="auto">
          <a:xfrm>
            <a:off x="0" y="0"/>
            <a:ext cx="2465388" cy="750888"/>
          </a:xfrm>
          <a:prstGeom prst="rect">
            <a:avLst/>
          </a:prstGeom>
          <a:noFill/>
          <a:ln w="9525">
            <a:noFill/>
            <a:miter lim="800000"/>
            <a:headEnd/>
            <a:tailEnd/>
          </a:ln>
        </p:spPr>
      </p:pic>
      <p:pic>
        <p:nvPicPr>
          <p:cNvPr id="61446" name="Picture 5"/>
          <p:cNvPicPr>
            <a:picLocks noChangeAspect="1"/>
          </p:cNvPicPr>
          <p:nvPr/>
        </p:nvPicPr>
        <p:blipFill>
          <a:blip r:embed="rId4"/>
          <a:srcRect l="52055" b="26555"/>
          <a:stretch>
            <a:fillRect/>
          </a:stretch>
        </p:blipFill>
        <p:spPr bwMode="auto">
          <a:xfrm>
            <a:off x="6061075" y="2138363"/>
            <a:ext cx="1870075" cy="871537"/>
          </a:xfrm>
          <a:prstGeom prst="rect">
            <a:avLst/>
          </a:prstGeom>
          <a:noFill/>
          <a:ln w="9525">
            <a:noFill/>
            <a:miter lim="800000"/>
            <a:headEnd/>
            <a:tailEnd/>
          </a:ln>
        </p:spPr>
      </p:pic>
      <p:sp>
        <p:nvSpPr>
          <p:cNvPr id="61447" name="TextBox 7"/>
          <p:cNvSpPr txBox="1">
            <a:spLocks noChangeArrowheads="1"/>
          </p:cNvSpPr>
          <p:nvPr/>
        </p:nvSpPr>
        <p:spPr bwMode="auto">
          <a:xfrm>
            <a:off x="5978525" y="5410200"/>
            <a:ext cx="1597025"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Pixel intensity</a:t>
            </a:r>
          </a:p>
        </p:txBody>
      </p:sp>
      <p:sp>
        <p:nvSpPr>
          <p:cNvPr id="61448" name="TextBox 8"/>
          <p:cNvSpPr txBox="1">
            <a:spLocks noChangeArrowheads="1"/>
          </p:cNvSpPr>
          <p:nvPr/>
        </p:nvSpPr>
        <p:spPr bwMode="auto">
          <a:xfrm rot="-5400000">
            <a:off x="4251325" y="3128963"/>
            <a:ext cx="915987"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Counts</a:t>
            </a:r>
          </a:p>
        </p:txBody>
      </p:sp>
    </p:spTree>
    <p:extLst>
      <p:ext uri="{BB962C8B-B14F-4D97-AF65-F5344CB8AC3E}">
        <p14:creationId xmlns:p14="http://schemas.microsoft.com/office/powerpoint/2010/main" val="248369477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b="1" dirty="0" smtClean="0">
                <a:latin typeface="Myriad Pro"/>
                <a:ea typeface="ＭＳ Ｐゴシック" pitchFamily="-1" charset="-128"/>
                <a:cs typeface="Myriad Pro"/>
              </a:rPr>
              <a:t>Sampling new images</a:t>
            </a:r>
          </a:p>
        </p:txBody>
      </p:sp>
      <p:grpSp>
        <p:nvGrpSpPr>
          <p:cNvPr id="62467" name="Group 5"/>
          <p:cNvGrpSpPr>
            <a:grpSpLocks/>
          </p:cNvGrpSpPr>
          <p:nvPr/>
        </p:nvGrpSpPr>
        <p:grpSpPr bwMode="auto">
          <a:xfrm>
            <a:off x="103188" y="2868613"/>
            <a:ext cx="4300537" cy="2319337"/>
            <a:chOff x="103175" y="1335932"/>
            <a:chExt cx="7141330" cy="3851329"/>
          </a:xfrm>
        </p:grpSpPr>
        <p:pic>
          <p:nvPicPr>
            <p:cNvPr id="62471" name="Picture 2"/>
            <p:cNvPicPr>
              <a:picLocks noChangeAspect="1"/>
            </p:cNvPicPr>
            <p:nvPr/>
          </p:nvPicPr>
          <p:blipFill>
            <a:blip r:embed="rId2"/>
            <a:srcRect/>
            <a:stretch>
              <a:fillRect/>
            </a:stretch>
          </p:blipFill>
          <p:spPr bwMode="auto">
            <a:xfrm>
              <a:off x="103175" y="1714971"/>
              <a:ext cx="3549705" cy="3133974"/>
            </a:xfrm>
            <a:prstGeom prst="rect">
              <a:avLst/>
            </a:prstGeom>
            <a:noFill/>
            <a:ln w="9525">
              <a:noFill/>
              <a:miter lim="800000"/>
              <a:headEnd/>
              <a:tailEnd/>
            </a:ln>
          </p:spPr>
        </p:pic>
        <p:pic>
          <p:nvPicPr>
            <p:cNvPr id="62472" name="Picture 3"/>
            <p:cNvPicPr>
              <a:picLocks noChangeAspect="1"/>
            </p:cNvPicPr>
            <p:nvPr/>
          </p:nvPicPr>
          <p:blipFill>
            <a:blip r:embed="rId3"/>
            <a:srcRect/>
            <a:stretch>
              <a:fillRect/>
            </a:stretch>
          </p:blipFill>
          <p:spPr bwMode="auto">
            <a:xfrm>
              <a:off x="3867715" y="1335932"/>
              <a:ext cx="3376790" cy="3851329"/>
            </a:xfrm>
            <a:prstGeom prst="rect">
              <a:avLst/>
            </a:prstGeom>
            <a:noFill/>
            <a:ln w="9525">
              <a:noFill/>
              <a:miter lim="800000"/>
              <a:headEnd/>
              <a:tailEnd/>
            </a:ln>
          </p:spPr>
        </p:pic>
        <p:pic>
          <p:nvPicPr>
            <p:cNvPr id="62473" name="Picture 4"/>
            <p:cNvPicPr>
              <a:picLocks noChangeAspect="1"/>
            </p:cNvPicPr>
            <p:nvPr/>
          </p:nvPicPr>
          <p:blipFill>
            <a:blip r:embed="rId4"/>
            <a:srcRect l="52055" b="26555"/>
            <a:stretch>
              <a:fillRect/>
            </a:stretch>
          </p:blipFill>
          <p:spPr bwMode="auto">
            <a:xfrm>
              <a:off x="5113216" y="1874652"/>
              <a:ext cx="1868771" cy="871434"/>
            </a:xfrm>
            <a:prstGeom prst="rect">
              <a:avLst/>
            </a:prstGeom>
            <a:noFill/>
            <a:ln w="9525">
              <a:noFill/>
              <a:miter lim="800000"/>
              <a:headEnd/>
              <a:tailEnd/>
            </a:ln>
          </p:spPr>
        </p:pic>
      </p:grpSp>
      <p:pic>
        <p:nvPicPr>
          <p:cNvPr id="62468" name="Picture 7"/>
          <p:cNvPicPr>
            <a:picLocks noChangeAspect="1"/>
          </p:cNvPicPr>
          <p:nvPr/>
        </p:nvPicPr>
        <p:blipFill>
          <a:blip r:embed="rId5"/>
          <a:srcRect/>
          <a:stretch>
            <a:fillRect/>
          </a:stretch>
        </p:blipFill>
        <p:spPr bwMode="auto">
          <a:xfrm>
            <a:off x="4767263" y="2111375"/>
            <a:ext cx="4237037" cy="3751263"/>
          </a:xfrm>
          <a:prstGeom prst="rect">
            <a:avLst/>
          </a:prstGeom>
          <a:noFill/>
          <a:ln w="9525">
            <a:noFill/>
            <a:miter lim="800000"/>
            <a:headEnd/>
            <a:tailEnd/>
          </a:ln>
        </p:spPr>
      </p:pic>
      <p:pic>
        <p:nvPicPr>
          <p:cNvPr id="62469" name="Picture 8"/>
          <p:cNvPicPr>
            <a:picLocks noChangeAspect="1"/>
          </p:cNvPicPr>
          <p:nvPr/>
        </p:nvPicPr>
        <p:blipFill>
          <a:blip r:embed="rId4"/>
          <a:srcRect/>
          <a:stretch>
            <a:fillRect/>
          </a:stretch>
        </p:blipFill>
        <p:spPr bwMode="auto">
          <a:xfrm>
            <a:off x="5260975" y="1022350"/>
            <a:ext cx="3267075" cy="993775"/>
          </a:xfrm>
          <a:prstGeom prst="rect">
            <a:avLst/>
          </a:prstGeom>
          <a:noFill/>
          <a:ln w="9525">
            <a:noFill/>
            <a:miter lim="800000"/>
            <a:headEnd/>
            <a:tailEnd/>
          </a:ln>
        </p:spPr>
      </p:pic>
      <p:sp>
        <p:nvSpPr>
          <p:cNvPr id="62470" name="TextBox 9"/>
          <p:cNvSpPr txBox="1">
            <a:spLocks noChangeArrowheads="1"/>
          </p:cNvSpPr>
          <p:nvPr/>
        </p:nvSpPr>
        <p:spPr bwMode="auto">
          <a:xfrm>
            <a:off x="6481763" y="5821363"/>
            <a:ext cx="968375"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Sample</a:t>
            </a:r>
          </a:p>
        </p:txBody>
      </p:sp>
    </p:spTree>
    <p:extLst>
      <p:ext uri="{BB962C8B-B14F-4D97-AF65-F5344CB8AC3E}">
        <p14:creationId xmlns:p14="http://schemas.microsoft.com/office/powerpoint/2010/main" val="181716608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ea typeface="ＭＳ Ｐゴシック" pitchFamily="-1" charset="-128"/>
                <a:cs typeface="ＭＳ Ｐゴシック" pitchFamily="-1" charset="-128"/>
              </a:rPr>
              <a:t>Sampling new images</a:t>
            </a:r>
          </a:p>
        </p:txBody>
      </p:sp>
      <p:pic>
        <p:nvPicPr>
          <p:cNvPr id="63491" name="Picture 2"/>
          <p:cNvPicPr>
            <a:picLocks noChangeAspect="1"/>
          </p:cNvPicPr>
          <p:nvPr/>
        </p:nvPicPr>
        <p:blipFill>
          <a:blip r:embed="rId2"/>
          <a:srcRect/>
          <a:stretch>
            <a:fillRect/>
          </a:stretch>
        </p:blipFill>
        <p:spPr bwMode="auto">
          <a:xfrm>
            <a:off x="107950" y="3309938"/>
            <a:ext cx="2414588" cy="1814512"/>
          </a:xfrm>
          <a:prstGeom prst="rect">
            <a:avLst/>
          </a:prstGeom>
          <a:noFill/>
          <a:ln w="9525">
            <a:noFill/>
            <a:miter lim="800000"/>
            <a:headEnd/>
            <a:tailEnd/>
          </a:ln>
        </p:spPr>
      </p:pic>
      <p:pic>
        <p:nvPicPr>
          <p:cNvPr id="63492" name="Picture 3"/>
          <p:cNvPicPr>
            <a:picLocks noChangeAspect="1"/>
          </p:cNvPicPr>
          <p:nvPr/>
        </p:nvPicPr>
        <p:blipFill>
          <a:blip r:embed="rId3"/>
          <a:srcRect/>
          <a:stretch>
            <a:fillRect/>
          </a:stretch>
        </p:blipFill>
        <p:spPr bwMode="auto">
          <a:xfrm>
            <a:off x="2533650" y="3279775"/>
            <a:ext cx="1801813" cy="1865313"/>
          </a:xfrm>
          <a:prstGeom prst="rect">
            <a:avLst/>
          </a:prstGeom>
          <a:noFill/>
          <a:ln w="9525">
            <a:noFill/>
            <a:miter lim="800000"/>
            <a:headEnd/>
            <a:tailEnd/>
          </a:ln>
        </p:spPr>
      </p:pic>
      <p:pic>
        <p:nvPicPr>
          <p:cNvPr id="63493" name="Picture 4"/>
          <p:cNvPicPr>
            <a:picLocks noChangeAspect="1"/>
          </p:cNvPicPr>
          <p:nvPr/>
        </p:nvPicPr>
        <p:blipFill>
          <a:blip r:embed="rId4"/>
          <a:srcRect/>
          <a:stretch>
            <a:fillRect/>
          </a:stretch>
        </p:blipFill>
        <p:spPr bwMode="auto">
          <a:xfrm>
            <a:off x="4519613" y="2287588"/>
            <a:ext cx="4624387" cy="3467100"/>
          </a:xfrm>
          <a:prstGeom prst="rect">
            <a:avLst/>
          </a:prstGeom>
          <a:noFill/>
          <a:ln w="9525">
            <a:noFill/>
            <a:miter lim="800000"/>
            <a:headEnd/>
            <a:tailEnd/>
          </a:ln>
        </p:spPr>
      </p:pic>
      <p:pic>
        <p:nvPicPr>
          <p:cNvPr id="63494" name="Picture 5"/>
          <p:cNvPicPr>
            <a:picLocks noChangeAspect="1"/>
          </p:cNvPicPr>
          <p:nvPr/>
        </p:nvPicPr>
        <p:blipFill>
          <a:blip r:embed="rId5"/>
          <a:srcRect/>
          <a:stretch>
            <a:fillRect/>
          </a:stretch>
        </p:blipFill>
        <p:spPr bwMode="auto">
          <a:xfrm>
            <a:off x="5260975" y="1022350"/>
            <a:ext cx="3267075" cy="993775"/>
          </a:xfrm>
          <a:prstGeom prst="rect">
            <a:avLst/>
          </a:prstGeom>
          <a:noFill/>
          <a:ln w="9525">
            <a:noFill/>
            <a:miter lim="800000"/>
            <a:headEnd/>
            <a:tailEnd/>
          </a:ln>
        </p:spPr>
      </p:pic>
      <p:sp>
        <p:nvSpPr>
          <p:cNvPr id="63495" name="TextBox 6"/>
          <p:cNvSpPr txBox="1">
            <a:spLocks noChangeArrowheads="1"/>
          </p:cNvSpPr>
          <p:nvPr/>
        </p:nvSpPr>
        <p:spPr bwMode="auto">
          <a:xfrm>
            <a:off x="6481763" y="5821363"/>
            <a:ext cx="968375"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Sample</a:t>
            </a:r>
          </a:p>
        </p:txBody>
      </p:sp>
      <p:pic>
        <p:nvPicPr>
          <p:cNvPr id="63496" name="Picture 7"/>
          <p:cNvPicPr>
            <a:picLocks noChangeAspect="1"/>
          </p:cNvPicPr>
          <p:nvPr/>
        </p:nvPicPr>
        <p:blipFill>
          <a:blip r:embed="rId5"/>
          <a:srcRect l="52055" b="26555"/>
          <a:stretch>
            <a:fillRect/>
          </a:stretch>
        </p:blipFill>
        <p:spPr bwMode="auto">
          <a:xfrm>
            <a:off x="3489325" y="3273425"/>
            <a:ext cx="936625" cy="438150"/>
          </a:xfrm>
          <a:prstGeom prst="rect">
            <a:avLst/>
          </a:prstGeom>
          <a:noFill/>
          <a:ln w="9525">
            <a:noFill/>
            <a:miter lim="800000"/>
            <a:headEnd/>
            <a:tailEnd/>
          </a:ln>
        </p:spPr>
      </p:pic>
    </p:spTree>
    <p:extLst>
      <p:ext uri="{BB962C8B-B14F-4D97-AF65-F5344CB8AC3E}">
        <p14:creationId xmlns:p14="http://schemas.microsoft.com/office/powerpoint/2010/main" val="263482105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457200" y="98425"/>
            <a:ext cx="8229600" cy="892175"/>
          </a:xfrm>
        </p:spPr>
        <p:txBody>
          <a:bodyPr/>
          <a:lstStyle/>
          <a:p>
            <a:r>
              <a:rPr lang="en-US" smtClean="0">
                <a:ea typeface="ＭＳ Ｐゴシック" pitchFamily="-1" charset="-128"/>
                <a:cs typeface="ＭＳ Ｐゴシック" pitchFamily="-1" charset="-128"/>
              </a:rPr>
              <a:t>The importance of distribution of intensities</a:t>
            </a:r>
          </a:p>
        </p:txBody>
      </p:sp>
      <p:pic>
        <p:nvPicPr>
          <p:cNvPr id="3" name="Picture 2"/>
          <p:cNvPicPr>
            <a:picLocks noChangeAspect="1"/>
          </p:cNvPicPr>
          <p:nvPr/>
        </p:nvPicPr>
        <p:blipFill>
          <a:blip r:embed="rId2"/>
          <a:srcRect/>
          <a:stretch>
            <a:fillRect/>
          </a:stretch>
        </p:blipFill>
        <p:spPr bwMode="auto">
          <a:xfrm>
            <a:off x="1125538" y="1584325"/>
            <a:ext cx="3022600" cy="2808288"/>
          </a:xfrm>
          <a:prstGeom prst="rect">
            <a:avLst/>
          </a:prstGeom>
          <a:noFill/>
          <a:ln w="9525">
            <a:noFill/>
            <a:miter lim="800000"/>
            <a:headEnd/>
            <a:tailEnd/>
          </a:ln>
        </p:spPr>
      </p:pic>
      <p:pic>
        <p:nvPicPr>
          <p:cNvPr id="4" name="Picture 3"/>
          <p:cNvPicPr>
            <a:picLocks noChangeAspect="1"/>
          </p:cNvPicPr>
          <p:nvPr/>
        </p:nvPicPr>
        <p:blipFill>
          <a:blip r:embed="rId3"/>
          <a:srcRect/>
          <a:stretch>
            <a:fillRect/>
          </a:stretch>
        </p:blipFill>
        <p:spPr bwMode="auto">
          <a:xfrm>
            <a:off x="5265738" y="1582738"/>
            <a:ext cx="2981325" cy="2787650"/>
          </a:xfrm>
          <a:prstGeom prst="rect">
            <a:avLst/>
          </a:prstGeom>
          <a:noFill/>
          <a:ln w="9525">
            <a:noFill/>
            <a:miter lim="800000"/>
            <a:headEnd/>
            <a:tailEnd/>
          </a:ln>
        </p:spPr>
      </p:pic>
      <p:grpSp>
        <p:nvGrpSpPr>
          <p:cNvPr id="2" name="Group 12"/>
          <p:cNvGrpSpPr>
            <a:grpSpLocks/>
          </p:cNvGrpSpPr>
          <p:nvPr/>
        </p:nvGrpSpPr>
        <p:grpSpPr bwMode="auto">
          <a:xfrm>
            <a:off x="1352550" y="4387850"/>
            <a:ext cx="6605588" cy="1606550"/>
            <a:chOff x="1352526" y="4387142"/>
            <a:chExt cx="6606284" cy="1607814"/>
          </a:xfrm>
        </p:grpSpPr>
        <p:grpSp>
          <p:nvGrpSpPr>
            <p:cNvPr id="64518" name="Group 7"/>
            <p:cNvGrpSpPr>
              <a:grpSpLocks/>
            </p:cNvGrpSpPr>
            <p:nvPr/>
          </p:nvGrpSpPr>
          <p:grpSpPr bwMode="auto">
            <a:xfrm>
              <a:off x="1352526" y="4477852"/>
              <a:ext cx="2550639" cy="1517104"/>
              <a:chOff x="1418503" y="4486099"/>
              <a:chExt cx="2550639" cy="1517104"/>
            </a:xfrm>
          </p:grpSpPr>
          <p:pic>
            <p:nvPicPr>
              <p:cNvPr id="64523" name="Picture 4"/>
              <p:cNvPicPr>
                <a:picLocks noChangeAspect="1"/>
              </p:cNvPicPr>
              <p:nvPr/>
            </p:nvPicPr>
            <p:blipFill>
              <a:blip r:embed="rId4"/>
              <a:srcRect/>
              <a:stretch>
                <a:fillRect/>
              </a:stretch>
            </p:blipFill>
            <p:spPr bwMode="auto">
              <a:xfrm>
                <a:off x="2047335" y="4519085"/>
                <a:ext cx="1921807" cy="1484118"/>
              </a:xfrm>
              <a:prstGeom prst="rect">
                <a:avLst/>
              </a:prstGeom>
              <a:noFill/>
              <a:ln w="9525">
                <a:noFill/>
                <a:miter lim="800000"/>
                <a:headEnd/>
                <a:tailEnd/>
              </a:ln>
            </p:spPr>
          </p:pic>
          <p:pic>
            <p:nvPicPr>
              <p:cNvPr id="64524" name="Picture 5"/>
              <p:cNvPicPr>
                <a:picLocks noChangeAspect="1"/>
              </p:cNvPicPr>
              <p:nvPr/>
            </p:nvPicPr>
            <p:blipFill>
              <a:blip r:embed="rId5"/>
              <a:srcRect l="52055" b="26555"/>
              <a:stretch>
                <a:fillRect/>
              </a:stretch>
            </p:blipFill>
            <p:spPr bwMode="auto">
              <a:xfrm>
                <a:off x="1418503" y="4923163"/>
                <a:ext cx="937272" cy="437063"/>
              </a:xfrm>
              <a:prstGeom prst="rect">
                <a:avLst/>
              </a:prstGeom>
              <a:noFill/>
              <a:ln w="9525">
                <a:noFill/>
                <a:miter lim="800000"/>
                <a:headEnd/>
                <a:tailEnd/>
              </a:ln>
            </p:spPr>
          </p:pic>
          <p:sp>
            <p:nvSpPr>
              <p:cNvPr id="7" name="Rectangle 6"/>
              <p:cNvSpPr/>
              <p:nvPr/>
            </p:nvSpPr>
            <p:spPr>
              <a:xfrm>
                <a:off x="2078973" y="4485948"/>
                <a:ext cx="304832" cy="1652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grpSp>
        <p:grpSp>
          <p:nvGrpSpPr>
            <p:cNvPr id="64519" name="Group 11"/>
            <p:cNvGrpSpPr>
              <a:grpSpLocks/>
            </p:cNvGrpSpPr>
            <p:nvPr/>
          </p:nvGrpSpPr>
          <p:grpSpPr bwMode="auto">
            <a:xfrm>
              <a:off x="5265615" y="4387142"/>
              <a:ext cx="2693195" cy="1583329"/>
              <a:chOff x="5166649" y="4477853"/>
              <a:chExt cx="2693195" cy="1583329"/>
            </a:xfrm>
          </p:grpSpPr>
          <p:pic>
            <p:nvPicPr>
              <p:cNvPr id="64520" name="Picture 8"/>
              <p:cNvPicPr>
                <a:picLocks noChangeAspect="1"/>
              </p:cNvPicPr>
              <p:nvPr/>
            </p:nvPicPr>
            <p:blipFill>
              <a:blip r:embed="rId6"/>
              <a:srcRect/>
              <a:stretch>
                <a:fillRect/>
              </a:stretch>
            </p:blipFill>
            <p:spPr bwMode="auto">
              <a:xfrm>
                <a:off x="5819471" y="4477853"/>
                <a:ext cx="2040373" cy="1583329"/>
              </a:xfrm>
              <a:prstGeom prst="rect">
                <a:avLst/>
              </a:prstGeom>
              <a:noFill/>
              <a:ln w="9525">
                <a:noFill/>
                <a:miter lim="800000"/>
                <a:headEnd/>
                <a:tailEnd/>
              </a:ln>
            </p:spPr>
          </p:pic>
          <p:pic>
            <p:nvPicPr>
              <p:cNvPr id="64521" name="Picture 9"/>
              <p:cNvPicPr>
                <a:picLocks noChangeAspect="1"/>
              </p:cNvPicPr>
              <p:nvPr/>
            </p:nvPicPr>
            <p:blipFill>
              <a:blip r:embed="rId5"/>
              <a:srcRect l="52055" b="26555"/>
              <a:stretch>
                <a:fillRect/>
              </a:stretch>
            </p:blipFill>
            <p:spPr bwMode="auto">
              <a:xfrm>
                <a:off x="5166649" y="4943619"/>
                <a:ext cx="937272" cy="437063"/>
              </a:xfrm>
              <a:prstGeom prst="rect">
                <a:avLst/>
              </a:prstGeom>
              <a:noFill/>
              <a:ln w="9525">
                <a:noFill/>
                <a:miter lim="800000"/>
                <a:headEnd/>
                <a:tailEnd/>
              </a:ln>
            </p:spPr>
          </p:pic>
          <p:sp>
            <p:nvSpPr>
              <p:cNvPr id="11" name="Rectangle 10"/>
              <p:cNvSpPr/>
              <p:nvPr/>
            </p:nvSpPr>
            <p:spPr>
              <a:xfrm>
                <a:off x="5794288" y="4514395"/>
                <a:ext cx="304832" cy="1652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grpSp>
      </p:grpSp>
    </p:spTree>
    <p:extLst>
      <p:ext uri="{BB962C8B-B14F-4D97-AF65-F5344CB8AC3E}">
        <p14:creationId xmlns:p14="http://schemas.microsoft.com/office/powerpoint/2010/main" val="1719113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grpSp>
        <p:nvGrpSpPr>
          <p:cNvPr id="65539" name="Group 9"/>
          <p:cNvGrpSpPr>
            <a:grpSpLocks/>
          </p:cNvGrpSpPr>
          <p:nvPr/>
        </p:nvGrpSpPr>
        <p:grpSpPr bwMode="auto">
          <a:xfrm>
            <a:off x="0" y="881063"/>
            <a:ext cx="9144000" cy="5670550"/>
            <a:chOff x="402903" y="3861894"/>
            <a:chExt cx="3958302" cy="2456292"/>
          </a:xfrm>
        </p:grpSpPr>
        <p:pic>
          <p:nvPicPr>
            <p:cNvPr id="65543" name="Picture 4"/>
            <p:cNvPicPr>
              <a:picLocks noChangeAspect="1"/>
            </p:cNvPicPr>
            <p:nvPr/>
          </p:nvPicPr>
          <p:blipFill>
            <a:blip r:embed="rId2"/>
            <a:srcRect/>
            <a:stretch>
              <a:fillRect/>
            </a:stretch>
          </p:blipFill>
          <p:spPr bwMode="auto">
            <a:xfrm>
              <a:off x="402903" y="3866612"/>
              <a:ext cx="3946196" cy="2451574"/>
            </a:xfrm>
            <a:prstGeom prst="rect">
              <a:avLst/>
            </a:prstGeom>
            <a:noFill/>
            <a:ln w="9525">
              <a:noFill/>
              <a:miter lim="800000"/>
              <a:headEnd/>
              <a:tailEnd/>
            </a:ln>
          </p:spPr>
        </p:pic>
        <p:sp>
          <p:nvSpPr>
            <p:cNvPr id="7" name="Rectangle 6"/>
            <p:cNvSpPr/>
            <p:nvPr/>
          </p:nvSpPr>
          <p:spPr>
            <a:xfrm>
              <a:off x="404965" y="3861894"/>
              <a:ext cx="2586640" cy="245147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8" name="Rectangle 7"/>
            <p:cNvSpPr/>
            <p:nvPr/>
          </p:nvSpPr>
          <p:spPr>
            <a:xfrm>
              <a:off x="1777313" y="3866707"/>
              <a:ext cx="2583892" cy="1400059"/>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9" name="Rectangle 8"/>
            <p:cNvSpPr/>
            <p:nvPr/>
          </p:nvSpPr>
          <p:spPr>
            <a:xfrm>
              <a:off x="1743641" y="5280519"/>
              <a:ext cx="2612754"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10" name="Rectangle 9"/>
            <p:cNvSpPr/>
            <p:nvPr/>
          </p:nvSpPr>
          <p:spPr>
            <a:xfrm>
              <a:off x="3008785" y="4686388"/>
              <a:ext cx="1347610" cy="1037667"/>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grpSp>
      <p:grpSp>
        <p:nvGrpSpPr>
          <p:cNvPr id="65540" name="Group 13"/>
          <p:cNvGrpSpPr>
            <a:grpSpLocks/>
          </p:cNvGrpSpPr>
          <p:nvPr/>
        </p:nvGrpSpPr>
        <p:grpSpPr bwMode="auto">
          <a:xfrm>
            <a:off x="4667250" y="3149600"/>
            <a:ext cx="1765300" cy="973138"/>
            <a:chOff x="4667872" y="3150161"/>
            <a:chExt cx="1764886" cy="973092"/>
          </a:xfrm>
        </p:grpSpPr>
        <p:sp>
          <p:nvSpPr>
            <p:cNvPr id="65541" name="TextBox 10"/>
            <p:cNvSpPr txBox="1">
              <a:spLocks noChangeArrowheads="1"/>
            </p:cNvSpPr>
            <p:nvPr/>
          </p:nvSpPr>
          <p:spPr bwMode="auto">
            <a:xfrm>
              <a:off x="4667872" y="3150161"/>
              <a:ext cx="1121296"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The pixel</a:t>
              </a:r>
            </a:p>
          </p:txBody>
        </p:sp>
        <p:sp>
          <p:nvSpPr>
            <p:cNvPr id="12" name="Freeform 11"/>
            <p:cNvSpPr/>
            <p:nvPr/>
          </p:nvSpPr>
          <p:spPr>
            <a:xfrm>
              <a:off x="5715376" y="3318428"/>
              <a:ext cx="717382" cy="804825"/>
            </a:xfrm>
            <a:custGeom>
              <a:avLst/>
              <a:gdLst>
                <a:gd name="connsiteX0" fmla="*/ 0 w 717500"/>
                <a:gd name="connsiteY0" fmla="*/ 46730 h 805409"/>
                <a:gd name="connsiteX1" fmla="*/ 379367 w 717500"/>
                <a:gd name="connsiteY1" fmla="*/ 30237 h 805409"/>
                <a:gd name="connsiteX2" fmla="*/ 635028 w 717500"/>
                <a:gd name="connsiteY2" fmla="*/ 228153 h 805409"/>
                <a:gd name="connsiteX3" fmla="*/ 717500 w 717500"/>
                <a:gd name="connsiteY3" fmla="*/ 623986 h 805409"/>
                <a:gd name="connsiteX4" fmla="*/ 635028 w 717500"/>
                <a:gd name="connsiteY4" fmla="*/ 764176 h 805409"/>
                <a:gd name="connsiteX5" fmla="*/ 428850 w 717500"/>
                <a:gd name="connsiteY5" fmla="*/ 805409 h 8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00" h="805409">
                  <a:moveTo>
                    <a:pt x="0" y="46730"/>
                  </a:moveTo>
                  <a:cubicBezTo>
                    <a:pt x="136764" y="23365"/>
                    <a:pt x="273529" y="0"/>
                    <a:pt x="379367" y="30237"/>
                  </a:cubicBezTo>
                  <a:cubicBezTo>
                    <a:pt x="485205" y="60474"/>
                    <a:pt x="578673" y="129195"/>
                    <a:pt x="635028" y="228153"/>
                  </a:cubicBezTo>
                  <a:cubicBezTo>
                    <a:pt x="691383" y="327111"/>
                    <a:pt x="717500" y="534649"/>
                    <a:pt x="717500" y="623986"/>
                  </a:cubicBezTo>
                  <a:cubicBezTo>
                    <a:pt x="717500" y="713323"/>
                    <a:pt x="683136" y="733939"/>
                    <a:pt x="635028" y="764176"/>
                  </a:cubicBezTo>
                  <a:cubicBezTo>
                    <a:pt x="586920" y="794413"/>
                    <a:pt x="428850" y="805409"/>
                    <a:pt x="428850" y="805409"/>
                  </a:cubicBezTo>
                </a:path>
              </a:pathLst>
            </a:cu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fontAlgn="base">
                <a:spcBef>
                  <a:spcPct val="0"/>
                </a:spcBef>
                <a:spcAft>
                  <a:spcPct val="0"/>
                </a:spcAft>
              </a:pPr>
              <a:endParaRPr lang="en-US">
                <a:solidFill>
                  <a:prstClr val="black"/>
                </a:solidFill>
                <a:latin typeface="Calibri"/>
                <a:ea typeface="ＭＳ Ｐゴシック" pitchFamily="-1" charset="-128"/>
                <a:cs typeface="ＭＳ Ｐゴシック" pitchFamily="-1" charset="-128"/>
              </a:endParaRPr>
            </a:p>
          </p:txBody>
        </p:sp>
      </p:grpSp>
    </p:spTree>
    <p:extLst>
      <p:ext uri="{BB962C8B-B14F-4D97-AF65-F5344CB8AC3E}">
        <p14:creationId xmlns:p14="http://schemas.microsoft.com/office/powerpoint/2010/main" val="34966432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ea typeface="ＭＳ Ｐゴシック" pitchFamily="-1" charset="-128"/>
                <a:cs typeface="ＭＳ Ｐゴシック" pitchFamily="-1" charset="-128"/>
              </a:rPr>
              <a:t>Statistical modeling of images</a:t>
            </a:r>
          </a:p>
        </p:txBody>
      </p:sp>
      <p:pic>
        <p:nvPicPr>
          <p:cNvPr id="66563" name="Picture 4"/>
          <p:cNvPicPr>
            <a:picLocks noChangeAspect="1"/>
          </p:cNvPicPr>
          <p:nvPr/>
        </p:nvPicPr>
        <p:blipFill>
          <a:blip r:embed="rId2"/>
          <a:srcRect/>
          <a:stretch>
            <a:fillRect/>
          </a:stretch>
        </p:blipFill>
        <p:spPr bwMode="auto">
          <a:xfrm>
            <a:off x="0" y="892175"/>
            <a:ext cx="9115425" cy="5659438"/>
          </a:xfrm>
          <a:prstGeom prst="rect">
            <a:avLst/>
          </a:prstGeom>
          <a:noFill/>
          <a:ln w="9525">
            <a:noFill/>
            <a:miter lim="800000"/>
            <a:headEnd/>
            <a:tailEnd/>
          </a:ln>
        </p:spPr>
      </p:pic>
      <p:sp>
        <p:nvSpPr>
          <p:cNvPr id="7" name="Rectangle 6"/>
          <p:cNvSpPr/>
          <p:nvPr/>
        </p:nvSpPr>
        <p:spPr bwMode="auto">
          <a:xfrm>
            <a:off x="4763" y="881063"/>
            <a:ext cx="3552825" cy="319881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8" name="Rectangle 7"/>
          <p:cNvSpPr/>
          <p:nvPr/>
        </p:nvSpPr>
        <p:spPr bwMode="auto">
          <a:xfrm>
            <a:off x="3175000" y="892175"/>
            <a:ext cx="5969000" cy="3230563"/>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9" name="Rectangle 8"/>
          <p:cNvSpPr/>
          <p:nvPr/>
        </p:nvSpPr>
        <p:spPr bwMode="auto">
          <a:xfrm>
            <a:off x="3097213" y="4156075"/>
            <a:ext cx="6035675" cy="2395538"/>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10" name="Rectangle 9"/>
          <p:cNvSpPr/>
          <p:nvPr/>
        </p:nvSpPr>
        <p:spPr bwMode="auto">
          <a:xfrm>
            <a:off x="6019800" y="2784475"/>
            <a:ext cx="3113088" cy="2393950"/>
          </a:xfrm>
          <a:prstGeom prst="rect">
            <a:avLst/>
          </a:prstGeom>
          <a:solidFill>
            <a:srgbClr val="BFBFBF"/>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grpSp>
        <p:nvGrpSpPr>
          <p:cNvPr id="66568" name="Group 13"/>
          <p:cNvGrpSpPr>
            <a:grpSpLocks/>
          </p:cNvGrpSpPr>
          <p:nvPr/>
        </p:nvGrpSpPr>
        <p:grpSpPr bwMode="auto">
          <a:xfrm>
            <a:off x="4667250" y="3149600"/>
            <a:ext cx="1765300" cy="973138"/>
            <a:chOff x="4667872" y="3150161"/>
            <a:chExt cx="1764886" cy="973092"/>
          </a:xfrm>
        </p:grpSpPr>
        <p:sp>
          <p:nvSpPr>
            <p:cNvPr id="66575" name="TextBox 10"/>
            <p:cNvSpPr txBox="1">
              <a:spLocks noChangeArrowheads="1"/>
            </p:cNvSpPr>
            <p:nvPr/>
          </p:nvSpPr>
          <p:spPr bwMode="auto">
            <a:xfrm>
              <a:off x="4667872" y="3150161"/>
              <a:ext cx="1121296"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The pixel</a:t>
              </a:r>
            </a:p>
          </p:txBody>
        </p:sp>
        <p:sp>
          <p:nvSpPr>
            <p:cNvPr id="12" name="Freeform 11"/>
            <p:cNvSpPr/>
            <p:nvPr/>
          </p:nvSpPr>
          <p:spPr>
            <a:xfrm>
              <a:off x="5715376" y="3318428"/>
              <a:ext cx="717382" cy="804825"/>
            </a:xfrm>
            <a:custGeom>
              <a:avLst/>
              <a:gdLst>
                <a:gd name="connsiteX0" fmla="*/ 0 w 717500"/>
                <a:gd name="connsiteY0" fmla="*/ 46730 h 805409"/>
                <a:gd name="connsiteX1" fmla="*/ 379367 w 717500"/>
                <a:gd name="connsiteY1" fmla="*/ 30237 h 805409"/>
                <a:gd name="connsiteX2" fmla="*/ 635028 w 717500"/>
                <a:gd name="connsiteY2" fmla="*/ 228153 h 805409"/>
                <a:gd name="connsiteX3" fmla="*/ 717500 w 717500"/>
                <a:gd name="connsiteY3" fmla="*/ 623986 h 805409"/>
                <a:gd name="connsiteX4" fmla="*/ 635028 w 717500"/>
                <a:gd name="connsiteY4" fmla="*/ 764176 h 805409"/>
                <a:gd name="connsiteX5" fmla="*/ 428850 w 717500"/>
                <a:gd name="connsiteY5" fmla="*/ 805409 h 805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7500" h="805409">
                  <a:moveTo>
                    <a:pt x="0" y="46730"/>
                  </a:moveTo>
                  <a:cubicBezTo>
                    <a:pt x="136764" y="23365"/>
                    <a:pt x="273529" y="0"/>
                    <a:pt x="379367" y="30237"/>
                  </a:cubicBezTo>
                  <a:cubicBezTo>
                    <a:pt x="485205" y="60474"/>
                    <a:pt x="578673" y="129195"/>
                    <a:pt x="635028" y="228153"/>
                  </a:cubicBezTo>
                  <a:cubicBezTo>
                    <a:pt x="691383" y="327111"/>
                    <a:pt x="717500" y="534649"/>
                    <a:pt x="717500" y="623986"/>
                  </a:cubicBezTo>
                  <a:cubicBezTo>
                    <a:pt x="717500" y="713323"/>
                    <a:pt x="683136" y="733939"/>
                    <a:pt x="635028" y="764176"/>
                  </a:cubicBezTo>
                  <a:cubicBezTo>
                    <a:pt x="586920" y="794413"/>
                    <a:pt x="428850" y="805409"/>
                    <a:pt x="428850" y="805409"/>
                  </a:cubicBezTo>
                </a:path>
              </a:pathLst>
            </a:cu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fontAlgn="base">
                <a:spcBef>
                  <a:spcPct val="0"/>
                </a:spcBef>
                <a:spcAft>
                  <a:spcPct val="0"/>
                </a:spcAft>
              </a:pPr>
              <a:endParaRPr lang="en-US">
                <a:solidFill>
                  <a:prstClr val="black"/>
                </a:solidFill>
                <a:latin typeface="Calibri"/>
                <a:ea typeface="ＭＳ Ｐゴシック" pitchFamily="-1" charset="-128"/>
                <a:cs typeface="ＭＳ Ｐゴシック" pitchFamily="-1" charset="-128"/>
              </a:endParaRPr>
            </a:p>
          </p:txBody>
        </p:sp>
      </p:grpSp>
      <p:sp>
        <p:nvSpPr>
          <p:cNvPr id="15" name="Rectangle 14"/>
          <p:cNvSpPr/>
          <p:nvPr/>
        </p:nvSpPr>
        <p:spPr bwMode="auto">
          <a:xfrm>
            <a:off x="3538538" y="3660775"/>
            <a:ext cx="2449512" cy="290036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16" name="Rectangle 15"/>
          <p:cNvSpPr/>
          <p:nvPr/>
        </p:nvSpPr>
        <p:spPr bwMode="auto">
          <a:xfrm>
            <a:off x="0" y="3346450"/>
            <a:ext cx="3505200" cy="319881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grpSp>
        <p:nvGrpSpPr>
          <p:cNvPr id="66571" name="Group 19"/>
          <p:cNvGrpSpPr>
            <a:grpSpLocks/>
          </p:cNvGrpSpPr>
          <p:nvPr/>
        </p:nvGrpSpPr>
        <p:grpSpPr bwMode="auto">
          <a:xfrm>
            <a:off x="2403475" y="4205288"/>
            <a:ext cx="1544638" cy="876300"/>
            <a:chOff x="2403864" y="4205718"/>
            <a:chExt cx="1544839" cy="876328"/>
          </a:xfrm>
        </p:grpSpPr>
        <p:sp>
          <p:nvSpPr>
            <p:cNvPr id="66573" name="TextBox 16"/>
            <p:cNvSpPr txBox="1">
              <a:spLocks noChangeArrowheads="1"/>
            </p:cNvSpPr>
            <p:nvPr/>
          </p:nvSpPr>
          <p:spPr bwMode="auto">
            <a:xfrm>
              <a:off x="2403864" y="4712714"/>
              <a:ext cx="1544839"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Another pixel</a:t>
              </a:r>
            </a:p>
          </p:txBody>
        </p:sp>
        <p:sp>
          <p:nvSpPr>
            <p:cNvPr id="18" name="Freeform 17"/>
            <p:cNvSpPr/>
            <p:nvPr/>
          </p:nvSpPr>
          <p:spPr>
            <a:xfrm>
              <a:off x="3356488" y="4205718"/>
              <a:ext cx="180999" cy="503253"/>
            </a:xfrm>
            <a:custGeom>
              <a:avLst/>
              <a:gdLst>
                <a:gd name="connsiteX0" fmla="*/ 0 w 181437"/>
                <a:gd name="connsiteY0" fmla="*/ 503037 h 503037"/>
                <a:gd name="connsiteX1" fmla="*/ 115460 w 181437"/>
                <a:gd name="connsiteY1" fmla="*/ 362846 h 503037"/>
                <a:gd name="connsiteX2" fmla="*/ 173190 w 181437"/>
                <a:gd name="connsiteY2" fmla="*/ 239148 h 503037"/>
                <a:gd name="connsiteX3" fmla="*/ 164942 w 181437"/>
                <a:gd name="connsiteY3" fmla="*/ 0 h 503037"/>
              </a:gdLst>
              <a:ahLst/>
              <a:cxnLst>
                <a:cxn ang="0">
                  <a:pos x="connsiteX0" y="connsiteY0"/>
                </a:cxn>
                <a:cxn ang="0">
                  <a:pos x="connsiteX1" y="connsiteY1"/>
                </a:cxn>
                <a:cxn ang="0">
                  <a:pos x="connsiteX2" y="connsiteY2"/>
                </a:cxn>
                <a:cxn ang="0">
                  <a:pos x="connsiteX3" y="connsiteY3"/>
                </a:cxn>
              </a:cxnLst>
              <a:rect l="l" t="t" r="r" b="b"/>
              <a:pathLst>
                <a:path w="181437" h="503037">
                  <a:moveTo>
                    <a:pt x="0" y="503037"/>
                  </a:moveTo>
                  <a:cubicBezTo>
                    <a:pt x="43297" y="454932"/>
                    <a:pt x="86595" y="406827"/>
                    <a:pt x="115460" y="362846"/>
                  </a:cubicBezTo>
                  <a:cubicBezTo>
                    <a:pt x="144325" y="318865"/>
                    <a:pt x="164943" y="299622"/>
                    <a:pt x="173190" y="239148"/>
                  </a:cubicBezTo>
                  <a:cubicBezTo>
                    <a:pt x="181437" y="178674"/>
                    <a:pt x="164942" y="0"/>
                    <a:pt x="164942" y="0"/>
                  </a:cubicBezTo>
                </a:path>
              </a:pathLst>
            </a:custGeom>
            <a:ln>
              <a:solidFill>
                <a:srgbClr val="FF0000"/>
              </a:solidFill>
              <a:tailEnd type="triangle" w="lg" len="lg"/>
            </a:ln>
            <a:effectLst/>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fontAlgn="base">
                <a:spcBef>
                  <a:spcPct val="0"/>
                </a:spcBef>
                <a:spcAft>
                  <a:spcPct val="0"/>
                </a:spcAft>
              </a:pPr>
              <a:endParaRPr lang="en-US">
                <a:solidFill>
                  <a:prstClr val="black"/>
                </a:solidFill>
                <a:latin typeface="Calibri"/>
                <a:ea typeface="ＭＳ Ｐゴシック" pitchFamily="-1" charset="-128"/>
                <a:cs typeface="ＭＳ Ｐゴシック" pitchFamily="-1" charset="-128"/>
              </a:endParaRPr>
            </a:p>
          </p:txBody>
        </p:sp>
      </p:grpSp>
      <p:pic>
        <p:nvPicPr>
          <p:cNvPr id="19" name="Picture 18"/>
          <p:cNvPicPr>
            <a:picLocks noChangeAspect="1"/>
          </p:cNvPicPr>
          <p:nvPr/>
        </p:nvPicPr>
        <p:blipFill>
          <a:blip r:embed="rId3"/>
          <a:srcRect/>
          <a:stretch>
            <a:fillRect/>
          </a:stretch>
        </p:blipFill>
        <p:spPr bwMode="auto">
          <a:xfrm>
            <a:off x="1295400" y="5699125"/>
            <a:ext cx="7097713" cy="635000"/>
          </a:xfrm>
          <a:prstGeom prst="rect">
            <a:avLst/>
          </a:prstGeom>
          <a:noFill/>
          <a:ln w="9525">
            <a:noFill/>
            <a:miter lim="800000"/>
            <a:headEnd/>
            <a:tailEnd/>
          </a:ln>
        </p:spPr>
      </p:pic>
    </p:spTree>
    <p:extLst>
      <p:ext uri="{BB962C8B-B14F-4D97-AF65-F5344CB8AC3E}">
        <p14:creationId xmlns:p14="http://schemas.microsoft.com/office/powerpoint/2010/main" val="26833413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p:cNvPicPr>
          <p:nvPr/>
        </p:nvPicPr>
        <p:blipFill>
          <a:blip r:embed="rId2"/>
          <a:srcRect/>
          <a:stretch>
            <a:fillRect/>
          </a:stretch>
        </p:blipFill>
        <p:spPr bwMode="auto">
          <a:xfrm>
            <a:off x="1163638" y="174625"/>
            <a:ext cx="7097712" cy="635000"/>
          </a:xfrm>
          <a:prstGeom prst="rect">
            <a:avLst/>
          </a:prstGeom>
          <a:noFill/>
          <a:ln w="9525">
            <a:noFill/>
            <a:miter lim="800000"/>
            <a:headEnd/>
            <a:tailEnd/>
          </a:ln>
        </p:spPr>
      </p:pic>
      <p:pic>
        <p:nvPicPr>
          <p:cNvPr id="67587" name="Picture 3"/>
          <p:cNvPicPr>
            <a:picLocks noChangeAspect="1"/>
          </p:cNvPicPr>
          <p:nvPr/>
        </p:nvPicPr>
        <p:blipFill>
          <a:blip r:embed="rId3"/>
          <a:srcRect/>
          <a:stretch>
            <a:fillRect/>
          </a:stretch>
        </p:blipFill>
        <p:spPr bwMode="auto">
          <a:xfrm>
            <a:off x="214313" y="971550"/>
            <a:ext cx="3662362" cy="2746375"/>
          </a:xfrm>
          <a:prstGeom prst="rect">
            <a:avLst/>
          </a:prstGeom>
          <a:noFill/>
          <a:ln w="9525">
            <a:noFill/>
            <a:miter lim="800000"/>
            <a:headEnd/>
            <a:tailEnd/>
          </a:ln>
        </p:spPr>
      </p:pic>
      <p:grpSp>
        <p:nvGrpSpPr>
          <p:cNvPr id="2" name="Group 26"/>
          <p:cNvGrpSpPr>
            <a:grpSpLocks/>
          </p:cNvGrpSpPr>
          <p:nvPr/>
        </p:nvGrpSpPr>
        <p:grpSpPr bwMode="auto">
          <a:xfrm>
            <a:off x="1119188" y="2700338"/>
            <a:ext cx="1338262" cy="134937"/>
            <a:chOff x="1118558" y="2699884"/>
            <a:chExt cx="1338240" cy="135578"/>
          </a:xfrm>
        </p:grpSpPr>
        <p:sp>
          <p:nvSpPr>
            <p:cNvPr id="5" name="Rectangle 4"/>
            <p:cNvSpPr/>
            <p:nvPr/>
          </p:nvSpPr>
          <p:spPr>
            <a:xfrm>
              <a:off x="1118558" y="2699884"/>
              <a:ext cx="125410" cy="13398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6" name="Rectangle 5"/>
            <p:cNvSpPr/>
            <p:nvPr/>
          </p:nvSpPr>
          <p:spPr>
            <a:xfrm>
              <a:off x="2331388" y="2701479"/>
              <a:ext cx="125410" cy="133983"/>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grpSp>
      <p:grpSp>
        <p:nvGrpSpPr>
          <p:cNvPr id="3" name="Group 22"/>
          <p:cNvGrpSpPr>
            <a:grpSpLocks/>
          </p:cNvGrpSpPr>
          <p:nvPr/>
        </p:nvGrpSpPr>
        <p:grpSpPr bwMode="auto">
          <a:xfrm>
            <a:off x="4089400" y="1127125"/>
            <a:ext cx="2347913" cy="2725738"/>
            <a:chOff x="4090045" y="1127056"/>
            <a:chExt cx="2347505" cy="2726258"/>
          </a:xfrm>
        </p:grpSpPr>
        <p:pic>
          <p:nvPicPr>
            <p:cNvPr id="67611" name="Picture 6"/>
            <p:cNvPicPr>
              <a:picLocks noChangeAspect="1"/>
            </p:cNvPicPr>
            <p:nvPr/>
          </p:nvPicPr>
          <p:blipFill>
            <a:blip r:embed="rId4"/>
            <a:srcRect/>
            <a:stretch>
              <a:fillRect/>
            </a:stretch>
          </p:blipFill>
          <p:spPr bwMode="auto">
            <a:xfrm>
              <a:off x="4090045" y="1665348"/>
              <a:ext cx="2347505" cy="2187966"/>
            </a:xfrm>
            <a:prstGeom prst="rect">
              <a:avLst/>
            </a:prstGeom>
            <a:noFill/>
            <a:ln w="9525">
              <a:noFill/>
              <a:miter lim="800000"/>
              <a:headEnd/>
              <a:tailEnd/>
            </a:ln>
          </p:spPr>
        </p:pic>
        <p:sp>
          <p:nvSpPr>
            <p:cNvPr id="11" name="Rectangle 10"/>
            <p:cNvSpPr/>
            <p:nvPr/>
          </p:nvSpPr>
          <p:spPr>
            <a:xfrm>
              <a:off x="5207451" y="1506541"/>
              <a:ext cx="125391" cy="13496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12" name="Rectangle 11"/>
            <p:cNvSpPr/>
            <p:nvPr/>
          </p:nvSpPr>
          <p:spPr>
            <a:xfrm>
              <a:off x="5350301" y="1508129"/>
              <a:ext cx="126978" cy="133375"/>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67614" name="TextBox 14"/>
            <p:cNvSpPr txBox="1">
              <a:spLocks noChangeArrowheads="1"/>
            </p:cNvSpPr>
            <p:nvPr/>
          </p:nvSpPr>
          <p:spPr bwMode="auto">
            <a:xfrm>
              <a:off x="4970434" y="1127056"/>
              <a:ext cx="742811"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Symbol" pitchFamily="-1" charset="2"/>
                  <a:ea typeface="Symbol" pitchFamily="-1" charset="2"/>
                  <a:cs typeface="Symbol" pitchFamily="-1" charset="2"/>
                </a:rPr>
                <a:t>D</a:t>
              </a:r>
              <a:r>
                <a:rPr lang="en-US">
                  <a:solidFill>
                    <a:prstClr val="black"/>
                  </a:solidFill>
                  <a:latin typeface="Arial" pitchFamily="-1" charset="0"/>
                  <a:ea typeface="ＭＳ Ｐゴシック" pitchFamily="-1" charset="-128"/>
                  <a:cs typeface="ＭＳ Ｐゴシック" pitchFamily="-1" charset="-128"/>
                </a:rPr>
                <a:t> = 1</a:t>
              </a:r>
            </a:p>
          </p:txBody>
        </p:sp>
      </p:grpSp>
      <p:grpSp>
        <p:nvGrpSpPr>
          <p:cNvPr id="4" name="Group 23"/>
          <p:cNvGrpSpPr>
            <a:grpSpLocks/>
          </p:cNvGrpSpPr>
          <p:nvPr/>
        </p:nvGrpSpPr>
        <p:grpSpPr bwMode="auto">
          <a:xfrm>
            <a:off x="6700838" y="1103313"/>
            <a:ext cx="2333625" cy="2730500"/>
            <a:chOff x="6701501" y="1102827"/>
            <a:chExt cx="2332311" cy="2730821"/>
          </a:xfrm>
        </p:grpSpPr>
        <p:pic>
          <p:nvPicPr>
            <p:cNvPr id="67607" name="Picture 7"/>
            <p:cNvPicPr>
              <a:picLocks noChangeAspect="1"/>
            </p:cNvPicPr>
            <p:nvPr/>
          </p:nvPicPr>
          <p:blipFill>
            <a:blip r:embed="rId5"/>
            <a:srcRect/>
            <a:stretch>
              <a:fillRect/>
            </a:stretch>
          </p:blipFill>
          <p:spPr bwMode="auto">
            <a:xfrm>
              <a:off x="6701501" y="1668474"/>
              <a:ext cx="2332311" cy="2165174"/>
            </a:xfrm>
            <a:prstGeom prst="rect">
              <a:avLst/>
            </a:prstGeom>
            <a:noFill/>
            <a:ln w="9525">
              <a:noFill/>
              <a:miter lim="800000"/>
              <a:headEnd/>
              <a:tailEnd/>
            </a:ln>
          </p:spPr>
        </p:pic>
        <p:sp>
          <p:nvSpPr>
            <p:cNvPr id="13" name="Rectangle 12"/>
            <p:cNvSpPr/>
            <p:nvPr/>
          </p:nvSpPr>
          <p:spPr>
            <a:xfrm>
              <a:off x="7713756" y="1448943"/>
              <a:ext cx="126928" cy="13495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14" name="Rectangle 13"/>
            <p:cNvSpPr/>
            <p:nvPr/>
          </p:nvSpPr>
          <p:spPr>
            <a:xfrm>
              <a:off x="7992998" y="1448943"/>
              <a:ext cx="125341" cy="134953"/>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67610" name="TextBox 15"/>
            <p:cNvSpPr txBox="1">
              <a:spLocks noChangeArrowheads="1"/>
            </p:cNvSpPr>
            <p:nvPr/>
          </p:nvSpPr>
          <p:spPr bwMode="auto">
            <a:xfrm>
              <a:off x="7528154" y="1102827"/>
              <a:ext cx="742811"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Symbol" pitchFamily="-1" charset="2"/>
                  <a:ea typeface="Symbol" pitchFamily="-1" charset="2"/>
                  <a:cs typeface="Symbol" pitchFamily="-1" charset="2"/>
                </a:rPr>
                <a:t>D</a:t>
              </a:r>
              <a:r>
                <a:rPr lang="en-US">
                  <a:solidFill>
                    <a:prstClr val="black"/>
                  </a:solidFill>
                  <a:latin typeface="Arial" pitchFamily="-1" charset="0"/>
                  <a:ea typeface="ＭＳ Ｐゴシック" pitchFamily="-1" charset="-128"/>
                  <a:cs typeface="ＭＳ Ｐゴシック" pitchFamily="-1" charset="-128"/>
                </a:rPr>
                <a:t> = 2</a:t>
              </a:r>
            </a:p>
          </p:txBody>
        </p:sp>
      </p:grpSp>
      <p:grpSp>
        <p:nvGrpSpPr>
          <p:cNvPr id="7" name="Group 24"/>
          <p:cNvGrpSpPr>
            <a:grpSpLocks/>
          </p:cNvGrpSpPr>
          <p:nvPr/>
        </p:nvGrpSpPr>
        <p:grpSpPr bwMode="auto">
          <a:xfrm>
            <a:off x="4114800" y="3954463"/>
            <a:ext cx="2317750" cy="2687637"/>
            <a:chOff x="4115445" y="3955111"/>
            <a:chExt cx="2317117" cy="2687340"/>
          </a:xfrm>
        </p:grpSpPr>
        <p:pic>
          <p:nvPicPr>
            <p:cNvPr id="67603" name="Picture 8"/>
            <p:cNvPicPr>
              <a:picLocks noChangeAspect="1"/>
            </p:cNvPicPr>
            <p:nvPr/>
          </p:nvPicPr>
          <p:blipFill>
            <a:blip r:embed="rId6"/>
            <a:srcRect/>
            <a:stretch>
              <a:fillRect/>
            </a:stretch>
          </p:blipFill>
          <p:spPr bwMode="auto">
            <a:xfrm>
              <a:off x="4115445" y="4446888"/>
              <a:ext cx="2317117" cy="2195563"/>
            </a:xfrm>
            <a:prstGeom prst="rect">
              <a:avLst/>
            </a:prstGeom>
            <a:noFill/>
            <a:ln w="9525">
              <a:noFill/>
              <a:miter lim="800000"/>
              <a:headEnd/>
              <a:tailEnd/>
            </a:ln>
          </p:spPr>
        </p:pic>
        <p:sp>
          <p:nvSpPr>
            <p:cNvPr id="17" name="Rectangle 16"/>
            <p:cNvSpPr/>
            <p:nvPr/>
          </p:nvSpPr>
          <p:spPr>
            <a:xfrm>
              <a:off x="4737575" y="4301148"/>
              <a:ext cx="126965" cy="134922"/>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18" name="Rectangle 17"/>
            <p:cNvSpPr/>
            <p:nvPr/>
          </p:nvSpPr>
          <p:spPr>
            <a:xfrm>
              <a:off x="5924701" y="4293211"/>
              <a:ext cx="126965" cy="134923"/>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67606" name="TextBox 18"/>
            <p:cNvSpPr txBox="1">
              <a:spLocks noChangeArrowheads="1"/>
            </p:cNvSpPr>
            <p:nvPr/>
          </p:nvSpPr>
          <p:spPr bwMode="auto">
            <a:xfrm>
              <a:off x="4980877" y="3955111"/>
              <a:ext cx="845717"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Symbol" pitchFamily="-1" charset="2"/>
                  <a:ea typeface="Symbol" pitchFamily="-1" charset="2"/>
                  <a:cs typeface="Symbol" pitchFamily="-1" charset="2"/>
                </a:rPr>
                <a:t>D</a:t>
              </a:r>
              <a:r>
                <a:rPr lang="en-US">
                  <a:solidFill>
                    <a:prstClr val="black"/>
                  </a:solidFill>
                  <a:latin typeface="Arial" pitchFamily="-1" charset="0"/>
                  <a:ea typeface="ＭＳ Ｐゴシック" pitchFamily="-1" charset="-128"/>
                  <a:cs typeface="ＭＳ Ｐゴシック" pitchFamily="-1" charset="-128"/>
                </a:rPr>
                <a:t> = 10</a:t>
              </a:r>
            </a:p>
          </p:txBody>
        </p:sp>
      </p:grpSp>
      <p:grpSp>
        <p:nvGrpSpPr>
          <p:cNvPr id="8" name="Group 25"/>
          <p:cNvGrpSpPr>
            <a:grpSpLocks/>
          </p:cNvGrpSpPr>
          <p:nvPr/>
        </p:nvGrpSpPr>
        <p:grpSpPr bwMode="auto">
          <a:xfrm>
            <a:off x="6819900" y="3973513"/>
            <a:ext cx="2449513" cy="2670175"/>
            <a:chOff x="6819287" y="3972937"/>
            <a:chExt cx="2450866" cy="2671321"/>
          </a:xfrm>
        </p:grpSpPr>
        <p:pic>
          <p:nvPicPr>
            <p:cNvPr id="67599" name="Picture 9"/>
            <p:cNvPicPr>
              <a:picLocks noChangeAspect="1"/>
            </p:cNvPicPr>
            <p:nvPr/>
          </p:nvPicPr>
          <p:blipFill>
            <a:blip r:embed="rId7"/>
            <a:srcRect/>
            <a:stretch>
              <a:fillRect/>
            </a:stretch>
          </p:blipFill>
          <p:spPr bwMode="auto">
            <a:xfrm>
              <a:off x="6819287" y="4433501"/>
              <a:ext cx="2324713" cy="2210757"/>
            </a:xfrm>
            <a:prstGeom prst="rect">
              <a:avLst/>
            </a:prstGeom>
            <a:noFill/>
            <a:ln w="9525">
              <a:noFill/>
              <a:miter lim="800000"/>
              <a:headEnd/>
              <a:tailEnd/>
            </a:ln>
          </p:spPr>
        </p:pic>
        <p:sp>
          <p:nvSpPr>
            <p:cNvPr id="20" name="Rectangle 19"/>
            <p:cNvSpPr/>
            <p:nvPr/>
          </p:nvSpPr>
          <p:spPr>
            <a:xfrm>
              <a:off x="7094077" y="4309631"/>
              <a:ext cx="125481" cy="134995"/>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21" name="Rectangle 20"/>
            <p:cNvSpPr/>
            <p:nvPr/>
          </p:nvSpPr>
          <p:spPr>
            <a:xfrm>
              <a:off x="9144671" y="4295337"/>
              <a:ext cx="125482" cy="133407"/>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67602" name="TextBox 21"/>
            <p:cNvSpPr txBox="1">
              <a:spLocks noChangeArrowheads="1"/>
            </p:cNvSpPr>
            <p:nvPr/>
          </p:nvSpPr>
          <p:spPr bwMode="auto">
            <a:xfrm>
              <a:off x="7732032" y="3972937"/>
              <a:ext cx="845717"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Symbol" pitchFamily="-1" charset="2"/>
                  <a:ea typeface="Symbol" pitchFamily="-1" charset="2"/>
                  <a:cs typeface="Symbol" pitchFamily="-1" charset="2"/>
                </a:rPr>
                <a:t>D</a:t>
              </a:r>
              <a:r>
                <a:rPr lang="en-US">
                  <a:solidFill>
                    <a:prstClr val="black"/>
                  </a:solidFill>
                  <a:latin typeface="Arial" pitchFamily="-1" charset="0"/>
                  <a:ea typeface="ＭＳ Ｐゴシック" pitchFamily="-1" charset="-128"/>
                  <a:cs typeface="ＭＳ Ｐゴシック" pitchFamily="-1" charset="-128"/>
                </a:rPr>
                <a:t> = 40</a:t>
              </a:r>
            </a:p>
          </p:txBody>
        </p:sp>
      </p:grpSp>
      <p:grpSp>
        <p:nvGrpSpPr>
          <p:cNvPr id="9" name="Group 32"/>
          <p:cNvGrpSpPr>
            <a:grpSpLocks/>
          </p:cNvGrpSpPr>
          <p:nvPr/>
        </p:nvGrpSpPr>
        <p:grpSpPr bwMode="auto">
          <a:xfrm>
            <a:off x="98425" y="3952875"/>
            <a:ext cx="3768725" cy="2905125"/>
            <a:chOff x="98966" y="3952932"/>
            <a:chExt cx="3768936" cy="2905068"/>
          </a:xfrm>
        </p:grpSpPr>
        <p:pic>
          <p:nvPicPr>
            <p:cNvPr id="67594" name="Picture 27"/>
            <p:cNvPicPr>
              <a:picLocks noChangeAspect="1"/>
            </p:cNvPicPr>
            <p:nvPr/>
          </p:nvPicPr>
          <p:blipFill>
            <a:blip r:embed="rId8"/>
            <a:srcRect/>
            <a:stretch>
              <a:fillRect/>
            </a:stretch>
          </p:blipFill>
          <p:spPr bwMode="auto">
            <a:xfrm>
              <a:off x="206178" y="3952932"/>
              <a:ext cx="3661724" cy="2637858"/>
            </a:xfrm>
            <a:prstGeom prst="rect">
              <a:avLst/>
            </a:prstGeom>
            <a:noFill/>
            <a:ln w="9525">
              <a:noFill/>
              <a:miter lim="800000"/>
              <a:headEnd/>
              <a:tailEnd/>
            </a:ln>
          </p:spPr>
        </p:pic>
        <p:sp>
          <p:nvSpPr>
            <p:cNvPr id="67595" name="TextBox 28"/>
            <p:cNvSpPr txBox="1">
              <a:spLocks noChangeArrowheads="1"/>
            </p:cNvSpPr>
            <p:nvPr/>
          </p:nvSpPr>
          <p:spPr bwMode="auto">
            <a:xfrm>
              <a:off x="98966" y="4040787"/>
              <a:ext cx="351366"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C</a:t>
              </a:r>
            </a:p>
          </p:txBody>
        </p:sp>
        <p:sp>
          <p:nvSpPr>
            <p:cNvPr id="67596" name="TextBox 29"/>
            <p:cNvSpPr txBox="1">
              <a:spLocks noChangeArrowheads="1"/>
            </p:cNvSpPr>
            <p:nvPr/>
          </p:nvSpPr>
          <p:spPr bwMode="auto">
            <a:xfrm>
              <a:off x="1975015" y="6488668"/>
              <a:ext cx="325893"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Symbol" pitchFamily="-1" charset="2"/>
                  <a:ea typeface="Symbol" pitchFamily="-1" charset="2"/>
                  <a:cs typeface="Symbol" pitchFamily="-1" charset="2"/>
                </a:rPr>
                <a:t>D</a:t>
              </a:r>
              <a:endParaRPr lang="en-US">
                <a:solidFill>
                  <a:prstClr val="black"/>
                </a:solidFill>
                <a:latin typeface="Arial" pitchFamily="-1" charset="0"/>
                <a:ea typeface="ＭＳ Ｐゴシック" pitchFamily="-1" charset="-128"/>
                <a:cs typeface="ＭＳ Ｐゴシック" pitchFamily="-1" charset="-128"/>
              </a:endParaRPr>
            </a:p>
          </p:txBody>
        </p:sp>
        <p:sp>
          <p:nvSpPr>
            <p:cNvPr id="67597" name="TextBox 30"/>
            <p:cNvSpPr txBox="1">
              <a:spLocks noChangeArrowheads="1"/>
            </p:cNvSpPr>
            <p:nvPr/>
          </p:nvSpPr>
          <p:spPr bwMode="auto">
            <a:xfrm>
              <a:off x="2226725" y="5162312"/>
              <a:ext cx="1185541"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horizontal</a:t>
              </a:r>
            </a:p>
          </p:txBody>
        </p:sp>
        <p:sp>
          <p:nvSpPr>
            <p:cNvPr id="67598" name="TextBox 31"/>
            <p:cNvSpPr txBox="1">
              <a:spLocks noChangeArrowheads="1"/>
            </p:cNvSpPr>
            <p:nvPr/>
          </p:nvSpPr>
          <p:spPr bwMode="auto">
            <a:xfrm>
              <a:off x="2288406" y="5751778"/>
              <a:ext cx="928647"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vertical</a:t>
              </a:r>
            </a:p>
          </p:txBody>
        </p:sp>
      </p:grpSp>
    </p:spTree>
    <p:extLst>
      <p:ext uri="{BB962C8B-B14F-4D97-AF65-F5344CB8AC3E}">
        <p14:creationId xmlns:p14="http://schemas.microsoft.com/office/powerpoint/2010/main" val="3363095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atin typeface="Calibri" charset="0"/>
              </a:rPr>
              <a:t>Filtering in frequency domain</a:t>
            </a:r>
          </a:p>
        </p:txBody>
      </p:sp>
      <p:pic>
        <p:nvPicPr>
          <p:cNvPr id="69635" name="Picture 2"/>
          <p:cNvPicPr>
            <a:picLocks noChangeAspect="1" noChangeArrowheads="1"/>
          </p:cNvPicPr>
          <p:nvPr/>
        </p:nvPicPr>
        <p:blipFill>
          <a:blip r:embed="rId2">
            <a:extLst>
              <a:ext uri="{28A0092B-C50C-407E-A947-70E740481C1C}">
                <a14:useLocalDpi xmlns:a14="http://schemas.microsoft.com/office/drawing/2010/main" val="0"/>
              </a:ext>
            </a:extLst>
          </a:blip>
          <a:srcRect l="12308" t="45232" r="61539" b="12923"/>
          <a:stretch>
            <a:fillRect/>
          </a:stretch>
        </p:blipFill>
        <p:spPr bwMode="auto">
          <a:xfrm>
            <a:off x="7543800" y="85501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2"/>
          <p:cNvPicPr>
            <a:picLocks noChangeAspect="1"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6477000" y="2514600"/>
            <a:ext cx="2286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3"/>
          <p:cNvPicPr>
            <a:picLocks noChangeAspect="1" noChangeArrowheads="1"/>
          </p:cNvPicPr>
          <p:nvPr/>
        </p:nvPicPr>
        <p:blipFill>
          <a:blip r:embed="rId4">
            <a:extLst>
              <a:ext uri="{28A0092B-C50C-407E-A947-70E740481C1C}">
                <a14:useLocalDpi xmlns:a14="http://schemas.microsoft.com/office/drawing/2010/main" val="0"/>
              </a:ext>
            </a:extLst>
          </a:blip>
          <a:srcRect l="24074" t="59259" r="44444" b="5185"/>
          <a:stretch>
            <a:fillRect/>
          </a:stretch>
        </p:blipFill>
        <p:spPr bwMode="auto">
          <a:xfrm>
            <a:off x="0" y="4867275"/>
            <a:ext cx="2819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62222" r="14815" b="8148"/>
          <a:stretch>
            <a:fillRect/>
          </a:stretch>
        </p:blipFill>
        <p:spPr bwMode="auto">
          <a:xfrm>
            <a:off x="4724400" y="4789488"/>
            <a:ext cx="2895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14815" r="9259" b="46667"/>
          <a:stretch>
            <a:fillRect/>
          </a:stretch>
        </p:blipFill>
        <p:spPr bwMode="auto">
          <a:xfrm>
            <a:off x="3505200" y="2362200"/>
            <a:ext cx="24384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3"/>
          <p:cNvPicPr>
            <a:picLocks noChangeAspect="1" noChangeArrowheads="1"/>
          </p:cNvPicPr>
          <p:nvPr/>
        </p:nvPicPr>
        <p:blipFill>
          <a:blip r:embed="rId4">
            <a:extLst>
              <a:ext uri="{28A0092B-C50C-407E-A947-70E740481C1C}">
                <a14:useLocalDpi xmlns:a14="http://schemas.microsoft.com/office/drawing/2010/main" val="0"/>
              </a:ext>
            </a:extLst>
          </a:blip>
          <a:srcRect l="22221" t="14815" r="44444" b="46667"/>
          <a:stretch>
            <a:fillRect/>
          </a:stretch>
        </p:blipFill>
        <p:spPr bwMode="auto">
          <a:xfrm>
            <a:off x="0" y="2286000"/>
            <a:ext cx="28194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28"/>
          <p:cNvSpPr/>
          <p:nvPr/>
        </p:nvSpPr>
        <p:spPr>
          <a:xfrm rot="5400000">
            <a:off x="7581900" y="1943100"/>
            <a:ext cx="7620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ight Arrow 30"/>
          <p:cNvSpPr/>
          <p:nvPr/>
        </p:nvSpPr>
        <p:spPr>
          <a:xfrm>
            <a:off x="2895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Multiply 32"/>
          <p:cNvSpPr/>
          <p:nvPr/>
        </p:nvSpPr>
        <p:spPr>
          <a:xfrm>
            <a:off x="6019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ight Arrow 33"/>
          <p:cNvSpPr/>
          <p:nvPr/>
        </p:nvSpPr>
        <p:spPr>
          <a:xfrm rot="10800000">
            <a:off x="3276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645" name="TextBox 34"/>
          <p:cNvSpPr txBox="1">
            <a:spLocks noChangeArrowheads="1"/>
          </p:cNvSpPr>
          <p:nvPr/>
        </p:nvSpPr>
        <p:spPr bwMode="auto">
          <a:xfrm>
            <a:off x="2895600" y="27432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latin typeface="Arial" charset="0"/>
              </a:rPr>
              <a:t>FFT</a:t>
            </a:r>
          </a:p>
        </p:txBody>
      </p:sp>
      <p:sp>
        <p:nvSpPr>
          <p:cNvPr id="69646" name="TextBox 35"/>
          <p:cNvSpPr txBox="1">
            <a:spLocks noChangeArrowheads="1"/>
          </p:cNvSpPr>
          <p:nvPr/>
        </p:nvSpPr>
        <p:spPr bwMode="auto">
          <a:xfrm>
            <a:off x="6953325" y="1767199"/>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dirty="0">
                <a:latin typeface="Arial" charset="0"/>
              </a:rPr>
              <a:t>FFT</a:t>
            </a:r>
          </a:p>
        </p:txBody>
      </p:sp>
      <p:sp>
        <p:nvSpPr>
          <p:cNvPr id="69647" name="TextBox 37"/>
          <p:cNvSpPr txBox="1">
            <a:spLocks noChangeArrowheads="1"/>
          </p:cNvSpPr>
          <p:nvPr/>
        </p:nvSpPr>
        <p:spPr bwMode="auto">
          <a:xfrm>
            <a:off x="3048000" y="53340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latin typeface="Arial" charset="0"/>
              </a:rPr>
              <a:t>Inverse FFT</a:t>
            </a:r>
          </a:p>
        </p:txBody>
      </p:sp>
      <p:sp>
        <p:nvSpPr>
          <p:cNvPr id="39" name="TextBox 38"/>
          <p:cNvSpPr txBox="1"/>
          <p:nvPr/>
        </p:nvSpPr>
        <p:spPr>
          <a:xfrm rot="5400000">
            <a:off x="5906293" y="3923507"/>
            <a:ext cx="633413" cy="1016000"/>
          </a:xfrm>
          <a:prstGeom prst="rect">
            <a:avLst/>
          </a:prstGeom>
          <a:noFill/>
        </p:spPr>
        <p:txBody>
          <a:bodyPr wrap="none">
            <a:spAutoFit/>
          </a:bodyPr>
          <a:lstStyle/>
          <a:p>
            <a:pPr>
              <a:defRPr/>
            </a:pPr>
            <a:r>
              <a:rPr lang="en-US" sz="6000" dirty="0">
                <a:solidFill>
                  <a:schemeClr val="accent1">
                    <a:lumMod val="75000"/>
                  </a:schemeClr>
                </a:solidFill>
                <a:ea typeface="+mn-ea"/>
                <a:cs typeface="+mn-cs"/>
              </a:rPr>
              <a:t>=</a:t>
            </a:r>
          </a:p>
        </p:txBody>
      </p:sp>
    </p:spTree>
    <p:extLst>
      <p:ext uri="{BB962C8B-B14F-4D97-AF65-F5344CB8AC3E}">
        <p14:creationId xmlns:p14="http://schemas.microsoft.com/office/powerpoint/2010/main" val="126694754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smtClean="0">
                <a:ea typeface="ＭＳ Ｐゴシック" pitchFamily="-1" charset="-128"/>
                <a:cs typeface="ＭＳ Ｐゴシック" pitchFamily="-1" charset="-128"/>
              </a:rPr>
              <a:t>Dead leaves models</a:t>
            </a:r>
          </a:p>
        </p:txBody>
      </p:sp>
      <p:sp>
        <p:nvSpPr>
          <p:cNvPr id="68611" name="TextBox 2"/>
          <p:cNvSpPr txBox="1">
            <a:spLocks noChangeArrowheads="1"/>
          </p:cNvSpPr>
          <p:nvPr/>
        </p:nvSpPr>
        <p:spPr bwMode="auto">
          <a:xfrm>
            <a:off x="774700" y="1063625"/>
            <a:ext cx="7893050"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 Introduced in the 60’s by Matheron (67) and popularized by Ruderman (97)</a:t>
            </a:r>
          </a:p>
        </p:txBody>
      </p:sp>
      <p:pic>
        <p:nvPicPr>
          <p:cNvPr id="68612" name="Picture 5"/>
          <p:cNvPicPr>
            <a:picLocks noChangeAspect="1"/>
          </p:cNvPicPr>
          <p:nvPr/>
        </p:nvPicPr>
        <p:blipFill>
          <a:blip r:embed="rId2"/>
          <a:srcRect/>
          <a:stretch>
            <a:fillRect/>
          </a:stretch>
        </p:blipFill>
        <p:spPr bwMode="auto">
          <a:xfrm>
            <a:off x="238125" y="2001838"/>
            <a:ext cx="2768600" cy="2759075"/>
          </a:xfrm>
          <a:prstGeom prst="rect">
            <a:avLst/>
          </a:prstGeom>
          <a:noFill/>
          <a:ln w="9525">
            <a:noFill/>
            <a:miter lim="800000"/>
            <a:headEnd/>
            <a:tailEnd/>
          </a:ln>
        </p:spPr>
      </p:pic>
      <p:pic>
        <p:nvPicPr>
          <p:cNvPr id="68613" name="Picture 6"/>
          <p:cNvPicPr>
            <a:picLocks noChangeAspect="1"/>
          </p:cNvPicPr>
          <p:nvPr/>
        </p:nvPicPr>
        <p:blipFill>
          <a:blip r:embed="rId3"/>
          <a:srcRect/>
          <a:stretch>
            <a:fillRect/>
          </a:stretch>
        </p:blipFill>
        <p:spPr bwMode="auto">
          <a:xfrm>
            <a:off x="3170238" y="1998663"/>
            <a:ext cx="5710237" cy="2771775"/>
          </a:xfrm>
          <a:prstGeom prst="rect">
            <a:avLst/>
          </a:prstGeom>
          <a:noFill/>
          <a:ln w="9525">
            <a:noFill/>
            <a:miter lim="800000"/>
            <a:headEnd/>
            <a:tailEnd/>
          </a:ln>
        </p:spPr>
      </p:pic>
      <p:sp>
        <p:nvSpPr>
          <p:cNvPr id="68614" name="TextBox 7"/>
          <p:cNvSpPr txBox="1">
            <a:spLocks noChangeArrowheads="1"/>
          </p:cNvSpPr>
          <p:nvPr/>
        </p:nvSpPr>
        <p:spPr bwMode="auto">
          <a:xfrm>
            <a:off x="6148388" y="4852988"/>
            <a:ext cx="2716212" cy="27781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a:solidFill>
                  <a:prstClr val="black"/>
                </a:solidFill>
                <a:latin typeface="Arial" pitchFamily="-1" charset="0"/>
                <a:ea typeface="ＭＳ Ｐゴシック" pitchFamily="-1" charset="-128"/>
                <a:cs typeface="ＭＳ Ｐゴシック" pitchFamily="-1" charset="-128"/>
              </a:rPr>
              <a:t>From </a:t>
            </a:r>
            <a:r>
              <a:rPr lang="en-US" sz="1200" i="1">
                <a:solidFill>
                  <a:prstClr val="black"/>
                </a:solidFill>
                <a:latin typeface="Arial" pitchFamily="-1" charset="0"/>
                <a:ea typeface="ＭＳ Ｐゴシック" pitchFamily="-1" charset="-128"/>
                <a:cs typeface="ＭＳ Ｐゴシック" pitchFamily="-1" charset="-128"/>
              </a:rPr>
              <a:t>Lee, Mumford and Huang 2001</a:t>
            </a:r>
            <a:endParaRPr lang="en-US" sz="1200">
              <a:solidFill>
                <a:prstClr val="black"/>
              </a:solidFill>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182625107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Grp="1" noChangeArrowheads="1"/>
          </p:cNvSpPr>
          <p:nvPr>
            <p:ph type="title"/>
          </p:nvPr>
        </p:nvSpPr>
        <p:spPr>
          <a:ln/>
        </p:spPr>
        <p:txBody>
          <a:bodyPr rIns="132080"/>
          <a:lstStyle/>
          <a:p>
            <a:r>
              <a:rPr lang="en-US" b="1" dirty="0" smtClean="0"/>
              <a:t>Remember? Phase </a:t>
            </a:r>
            <a:r>
              <a:rPr lang="en-US" b="1" dirty="0"/>
              <a:t>and Magnitude</a:t>
            </a:r>
          </a:p>
        </p:txBody>
      </p:sp>
      <p:sp>
        <p:nvSpPr>
          <p:cNvPr id="95234" name="Rectangle 2"/>
          <p:cNvSpPr>
            <a:spLocks noGrp="1" noChangeArrowheads="1"/>
          </p:cNvSpPr>
          <p:nvPr>
            <p:ph type="body" idx="1"/>
          </p:nvPr>
        </p:nvSpPr>
        <p:spPr>
          <a:xfrm>
            <a:off x="796925" y="1558925"/>
            <a:ext cx="7432675" cy="5299075"/>
          </a:xfrm>
          <a:ln/>
        </p:spPr>
        <p:txBody>
          <a:bodyPr rIns="132080"/>
          <a:lstStyle/>
          <a:p>
            <a:pPr>
              <a:lnSpc>
                <a:spcPct val="90000"/>
              </a:lnSpc>
            </a:pPr>
            <a:r>
              <a:rPr lang="en-US" sz="2400" dirty="0"/>
              <a:t>Curious fact</a:t>
            </a:r>
          </a:p>
          <a:p>
            <a:pPr marL="782638" lvl="1">
              <a:lnSpc>
                <a:spcPct val="90000"/>
              </a:lnSpc>
            </a:pPr>
            <a:r>
              <a:rPr lang="en-US" sz="2000" dirty="0"/>
              <a:t>all natural images have about the same magnitude transform</a:t>
            </a:r>
          </a:p>
          <a:p>
            <a:pPr marL="782638" lvl="1">
              <a:lnSpc>
                <a:spcPct val="90000"/>
              </a:lnSpc>
            </a:pPr>
            <a:r>
              <a:rPr lang="en-US" sz="2000" dirty="0"/>
              <a:t>hence, phase seems to matter, but magnitude largely </a:t>
            </a:r>
            <a:r>
              <a:rPr lang="en-US" sz="2000" dirty="0" smtClean="0"/>
              <a:t>doesn</a:t>
            </a:r>
            <a:r>
              <a:rPr lang="en-US" altLang="ja-JP" sz="2000" dirty="0" smtClean="0">
                <a:latin typeface="Arial"/>
              </a:rPr>
              <a:t>’</a:t>
            </a:r>
            <a:r>
              <a:rPr lang="en-US" sz="2000" dirty="0" smtClean="0"/>
              <a:t>t</a:t>
            </a:r>
            <a:endParaRPr lang="en-US" sz="2000" dirty="0"/>
          </a:p>
          <a:p>
            <a:pPr marL="496888" lvl="1" indent="0">
              <a:lnSpc>
                <a:spcPct val="90000"/>
              </a:lnSpc>
              <a:buNone/>
            </a:pPr>
            <a:endParaRPr lang="en-US" sz="2000" dirty="0"/>
          </a:p>
          <a:p>
            <a:pPr>
              <a:lnSpc>
                <a:spcPct val="90000"/>
              </a:lnSpc>
            </a:pPr>
            <a:r>
              <a:rPr lang="en-US" sz="2400" dirty="0"/>
              <a:t>Demonstration</a:t>
            </a:r>
          </a:p>
          <a:p>
            <a:pPr marL="782638" lvl="1">
              <a:lnSpc>
                <a:spcPct val="90000"/>
              </a:lnSpc>
            </a:pPr>
            <a:r>
              <a:rPr lang="en-US" sz="2000" dirty="0"/>
              <a:t>Take two pictures, swap the phase transforms, compute the inverse - what does the result look like?</a:t>
            </a:r>
          </a:p>
        </p:txBody>
      </p:sp>
    </p:spTree>
    <p:extLst>
      <p:ext uri="{BB962C8B-B14F-4D97-AF65-F5344CB8AC3E}">
        <p14:creationId xmlns:p14="http://schemas.microsoft.com/office/powerpoint/2010/main" val="1156653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sz="quarter"/>
          </p:nvPr>
        </p:nvSpPr>
        <p:spPr>
          <a:noFill/>
        </p:spPr>
        <p:txBody>
          <a:bodyPr/>
          <a:lstStyle/>
          <a:p>
            <a:r>
              <a:rPr lang="en-US" dirty="0">
                <a:ea typeface="ＭＳ Ｐゴシック" pitchFamily="-1" charset="-128"/>
                <a:cs typeface="ＭＳ Ｐゴシック" pitchFamily="-1" charset="-128"/>
              </a:rPr>
              <a:t>Randomizing the phase</a:t>
            </a:r>
          </a:p>
        </p:txBody>
      </p:sp>
      <p:pic>
        <p:nvPicPr>
          <p:cNvPr id="72707" name="Picture 3" descr="TH06A"/>
          <p:cNvPicPr>
            <a:picLocks noGrp="1" noChangeAspect="1" noChangeArrowheads="1"/>
          </p:cNvPicPr>
          <p:nvPr>
            <p:ph sz="quarter" idx="1"/>
          </p:nvPr>
        </p:nvPicPr>
        <p:blipFill>
          <a:blip r:embed="rId2"/>
          <a:srcRect/>
          <a:stretch>
            <a:fillRect/>
          </a:stretch>
        </p:blipFill>
        <p:spPr>
          <a:xfrm>
            <a:off x="1219200" y="4191000"/>
            <a:ext cx="2185988" cy="2185988"/>
          </a:xfrm>
          <a:noFill/>
          <a:ln w="28575">
            <a:solidFill>
              <a:schemeClr val="hlink"/>
            </a:solidFill>
          </a:ln>
        </p:spPr>
      </p:pic>
      <p:pic>
        <p:nvPicPr>
          <p:cNvPr id="72708" name="Picture 4" descr="H06A"/>
          <p:cNvPicPr>
            <a:picLocks noChangeAspect="1" noChangeArrowheads="1"/>
          </p:cNvPicPr>
          <p:nvPr/>
        </p:nvPicPr>
        <p:blipFill>
          <a:blip r:embed="rId3"/>
          <a:srcRect/>
          <a:stretch>
            <a:fillRect/>
          </a:stretch>
        </p:blipFill>
        <p:spPr bwMode="auto">
          <a:xfrm>
            <a:off x="1219200" y="1524000"/>
            <a:ext cx="2209800" cy="2209800"/>
          </a:xfrm>
          <a:prstGeom prst="rect">
            <a:avLst/>
          </a:prstGeom>
          <a:noFill/>
          <a:ln w="28575">
            <a:solidFill>
              <a:schemeClr val="hlink"/>
            </a:solidFill>
            <a:miter lim="800000"/>
            <a:headEnd/>
            <a:tailEnd/>
          </a:ln>
        </p:spPr>
      </p:pic>
      <p:grpSp>
        <p:nvGrpSpPr>
          <p:cNvPr id="2" name="Group 5"/>
          <p:cNvGrpSpPr>
            <a:grpSpLocks/>
          </p:cNvGrpSpPr>
          <p:nvPr/>
        </p:nvGrpSpPr>
        <p:grpSpPr bwMode="auto">
          <a:xfrm>
            <a:off x="3598863" y="1524000"/>
            <a:ext cx="4549775" cy="4854575"/>
            <a:chOff x="2654" y="960"/>
            <a:chExt cx="2866" cy="3058"/>
          </a:xfrm>
        </p:grpSpPr>
        <p:pic>
          <p:nvPicPr>
            <p:cNvPr id="72710" name="Picture 6" descr="TL01A"/>
            <p:cNvPicPr>
              <a:picLocks noChangeAspect="1" noChangeArrowheads="1"/>
            </p:cNvPicPr>
            <p:nvPr/>
          </p:nvPicPr>
          <p:blipFill>
            <a:blip r:embed="rId4"/>
            <a:srcRect/>
            <a:stretch>
              <a:fillRect/>
            </a:stretch>
          </p:blipFill>
          <p:spPr bwMode="auto">
            <a:xfrm>
              <a:off x="2654" y="2640"/>
              <a:ext cx="1377" cy="1377"/>
            </a:xfrm>
            <a:prstGeom prst="rect">
              <a:avLst/>
            </a:prstGeom>
            <a:noFill/>
            <a:ln w="19050">
              <a:solidFill>
                <a:schemeClr val="hlink"/>
              </a:solidFill>
              <a:miter lim="800000"/>
              <a:headEnd/>
              <a:tailEnd/>
            </a:ln>
          </p:spPr>
        </p:pic>
        <p:pic>
          <p:nvPicPr>
            <p:cNvPr id="72711" name="Picture 7" descr="TmanN1"/>
            <p:cNvPicPr>
              <a:picLocks noChangeAspect="1" noChangeArrowheads="1"/>
            </p:cNvPicPr>
            <p:nvPr/>
          </p:nvPicPr>
          <p:blipFill>
            <a:blip r:embed="rId5"/>
            <a:srcRect/>
            <a:stretch>
              <a:fillRect/>
            </a:stretch>
          </p:blipFill>
          <p:spPr bwMode="auto">
            <a:xfrm>
              <a:off x="4142" y="2640"/>
              <a:ext cx="1378" cy="1378"/>
            </a:xfrm>
            <a:prstGeom prst="rect">
              <a:avLst/>
            </a:prstGeom>
            <a:noFill/>
            <a:ln w="19050">
              <a:solidFill>
                <a:schemeClr val="hlink"/>
              </a:solidFill>
              <a:miter lim="800000"/>
              <a:headEnd/>
              <a:tailEnd/>
            </a:ln>
          </p:spPr>
        </p:pic>
        <p:pic>
          <p:nvPicPr>
            <p:cNvPr id="72712" name="Picture 8" descr="manN1"/>
            <p:cNvPicPr>
              <a:picLocks noChangeAspect="1" noChangeArrowheads="1"/>
            </p:cNvPicPr>
            <p:nvPr/>
          </p:nvPicPr>
          <p:blipFill>
            <a:blip r:embed="rId6"/>
            <a:srcRect/>
            <a:stretch>
              <a:fillRect/>
            </a:stretch>
          </p:blipFill>
          <p:spPr bwMode="auto">
            <a:xfrm>
              <a:off x="4142" y="960"/>
              <a:ext cx="1378" cy="1378"/>
            </a:xfrm>
            <a:prstGeom prst="rect">
              <a:avLst/>
            </a:prstGeom>
            <a:noFill/>
            <a:ln w="19050">
              <a:solidFill>
                <a:schemeClr val="hlink"/>
              </a:solidFill>
              <a:miter lim="800000"/>
              <a:headEnd/>
              <a:tailEnd/>
            </a:ln>
          </p:spPr>
        </p:pic>
        <p:pic>
          <p:nvPicPr>
            <p:cNvPr id="72713" name="Picture 9" descr="L01B"/>
            <p:cNvPicPr>
              <a:picLocks noChangeAspect="1" noChangeArrowheads="1"/>
            </p:cNvPicPr>
            <p:nvPr/>
          </p:nvPicPr>
          <p:blipFill>
            <a:blip r:embed="rId7"/>
            <a:srcRect/>
            <a:stretch>
              <a:fillRect/>
            </a:stretch>
          </p:blipFill>
          <p:spPr bwMode="auto">
            <a:xfrm>
              <a:off x="2654" y="960"/>
              <a:ext cx="1392" cy="1392"/>
            </a:xfrm>
            <a:prstGeom prst="rect">
              <a:avLst/>
            </a:prstGeom>
            <a:noFill/>
            <a:ln w="19050">
              <a:solidFill>
                <a:schemeClr val="hlink"/>
              </a:solidFill>
              <a:miter lim="800000"/>
              <a:headEnd/>
              <a:tailEnd/>
            </a:ln>
          </p:spPr>
        </p:pic>
      </p:grpSp>
    </p:spTree>
    <p:extLst>
      <p:ext uri="{BB962C8B-B14F-4D97-AF65-F5344CB8AC3E}">
        <p14:creationId xmlns:p14="http://schemas.microsoft.com/office/powerpoint/2010/main" val="1223118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a:xfrm>
            <a:off x="457200" y="0"/>
            <a:ext cx="8229600" cy="1143000"/>
          </a:xfrm>
        </p:spPr>
        <p:txBody>
          <a:bodyPr/>
          <a:lstStyle/>
          <a:p>
            <a:r>
              <a:rPr lang="en-US" sz="3200">
                <a:ea typeface="ＭＳ Ｐゴシック" pitchFamily="-1" charset="-128"/>
                <a:cs typeface="ＭＳ Ｐゴシック" pitchFamily="-1" charset="-128"/>
              </a:rPr>
              <a:t>Fourier Characteristics of Images</a:t>
            </a:r>
          </a:p>
        </p:txBody>
      </p:sp>
      <p:sp>
        <p:nvSpPr>
          <p:cNvPr id="69636" name="Rectangle 28"/>
          <p:cNvSpPr>
            <a:spLocks noChangeArrowheads="1"/>
          </p:cNvSpPr>
          <p:nvPr/>
        </p:nvSpPr>
        <p:spPr bwMode="auto">
          <a:xfrm>
            <a:off x="92075" y="6073775"/>
            <a:ext cx="4459288" cy="396875"/>
          </a:xfrm>
          <a:prstGeom prst="rect">
            <a:avLst/>
          </a:prstGeom>
          <a:noFill/>
          <a:ln w="9525">
            <a:noFill/>
            <a:miter lim="800000"/>
            <a:headEnd/>
            <a:tailEnd/>
          </a:ln>
        </p:spPr>
        <p:txBody>
          <a:bodyPr wrap="none" anchor="ctr">
            <a:prstTxWarp prst="textNoShape">
              <a:avLst/>
            </a:prstTxWarp>
            <a:spAutoFit/>
          </a:bodyPr>
          <a:lstStyle/>
          <a:p>
            <a:pPr fontAlgn="base">
              <a:spcBef>
                <a:spcPct val="0"/>
              </a:spcBef>
              <a:spcAft>
                <a:spcPct val="0"/>
              </a:spcAft>
            </a:pPr>
            <a:r>
              <a:rPr lang="en-US" sz="1000" dirty="0">
                <a:solidFill>
                  <a:prstClr val="black"/>
                </a:solidFill>
                <a:latin typeface="Arial" pitchFamily="-1" charset="0"/>
                <a:ea typeface="ＭＳ Ｐゴシック" pitchFamily="-1" charset="-128"/>
                <a:cs typeface="ＭＳ Ｐゴシック" pitchFamily="-1" charset="-128"/>
              </a:rPr>
              <a:t>D. J. Field, "Relations between the statistics of natural images and </a:t>
            </a:r>
          </a:p>
          <a:p>
            <a:pPr fontAlgn="base">
              <a:spcBef>
                <a:spcPct val="0"/>
              </a:spcBef>
              <a:spcAft>
                <a:spcPct val="0"/>
              </a:spcAft>
            </a:pPr>
            <a:r>
              <a:rPr lang="en-US" sz="1000" dirty="0">
                <a:solidFill>
                  <a:prstClr val="black"/>
                </a:solidFill>
                <a:latin typeface="Arial" pitchFamily="-1" charset="0"/>
                <a:ea typeface="ＭＳ Ｐゴシック" pitchFamily="-1" charset="-128"/>
                <a:cs typeface="ＭＳ Ｐゴシック" pitchFamily="-1" charset="-128"/>
              </a:rPr>
              <a:t>the response properties of cortical cells," J. Opt. Soc. Am. A </a:t>
            </a:r>
            <a:r>
              <a:rPr lang="en-US" sz="1000" b="1" dirty="0">
                <a:solidFill>
                  <a:prstClr val="black"/>
                </a:solidFill>
                <a:latin typeface="Arial" pitchFamily="-1" charset="0"/>
                <a:ea typeface="ＭＳ Ｐゴシック" pitchFamily="-1" charset="-128"/>
                <a:cs typeface="ＭＳ Ｐゴシック" pitchFamily="-1" charset="-128"/>
              </a:rPr>
              <a:t>4</a:t>
            </a:r>
            <a:r>
              <a:rPr lang="en-US" sz="1000" dirty="0">
                <a:solidFill>
                  <a:prstClr val="black"/>
                </a:solidFill>
                <a:latin typeface="Arial" pitchFamily="-1" charset="0"/>
                <a:ea typeface="ＭＳ Ｐゴシック" pitchFamily="-1" charset="-128"/>
                <a:cs typeface="ＭＳ Ｐゴシック" pitchFamily="-1" charset="-128"/>
              </a:rPr>
              <a:t>, 2379- (1987) </a:t>
            </a:r>
          </a:p>
        </p:txBody>
      </p:sp>
      <p:pic>
        <p:nvPicPr>
          <p:cNvPr id="69637" name="Picture 29"/>
          <p:cNvPicPr>
            <a:picLocks noChangeAspect="1" noChangeArrowheads="1"/>
          </p:cNvPicPr>
          <p:nvPr/>
        </p:nvPicPr>
        <p:blipFill>
          <a:blip r:embed="rId3"/>
          <a:srcRect/>
          <a:stretch>
            <a:fillRect/>
          </a:stretch>
        </p:blipFill>
        <p:spPr bwMode="auto">
          <a:xfrm>
            <a:off x="403225" y="1239838"/>
            <a:ext cx="2779713" cy="4724400"/>
          </a:xfrm>
          <a:prstGeom prst="rect">
            <a:avLst/>
          </a:prstGeom>
          <a:noFill/>
          <a:ln w="28575">
            <a:solidFill>
              <a:srgbClr val="FF3300"/>
            </a:solidFill>
            <a:miter lim="800000"/>
            <a:headEnd/>
            <a:tailEnd/>
          </a:ln>
        </p:spPr>
      </p:pic>
      <p:grpSp>
        <p:nvGrpSpPr>
          <p:cNvPr id="69638" name="Group 32"/>
          <p:cNvGrpSpPr>
            <a:grpSpLocks/>
          </p:cNvGrpSpPr>
          <p:nvPr/>
        </p:nvGrpSpPr>
        <p:grpSpPr bwMode="auto">
          <a:xfrm>
            <a:off x="5483225" y="1225550"/>
            <a:ext cx="3660775" cy="4679950"/>
            <a:chOff x="1139825" y="1525588"/>
            <a:chExt cx="3660775" cy="4679950"/>
          </a:xfrm>
        </p:grpSpPr>
        <p:graphicFrame>
          <p:nvGraphicFramePr>
            <p:cNvPr id="69634" name="Object 2"/>
            <p:cNvGraphicFramePr>
              <a:graphicFrameLocks noChangeAspect="1"/>
            </p:cNvGraphicFramePr>
            <p:nvPr/>
          </p:nvGraphicFramePr>
          <p:xfrm>
            <a:off x="1295400" y="1905000"/>
            <a:ext cx="1931988" cy="1466850"/>
          </p:xfrm>
          <a:graphic>
            <a:graphicData uri="http://schemas.openxmlformats.org/presentationml/2006/ole">
              <mc:AlternateContent xmlns:mc="http://schemas.openxmlformats.org/markup-compatibility/2006">
                <mc:Choice xmlns:v="urn:schemas-microsoft-com:vml" Requires="v">
                  <p:oleObj spid="_x0000_s11525" name="Picture" r:id="rId4" imgW="1839068" imgH="1324573" progId="Word.Picture.8">
                    <p:embed/>
                  </p:oleObj>
                </mc:Choice>
                <mc:Fallback>
                  <p:oleObj name="Picture" r:id="rId4" imgW="1839068" imgH="1324573"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905000"/>
                          <a:ext cx="1931988"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641" name="Line 4"/>
            <p:cNvSpPr>
              <a:spLocks noChangeShapeType="1"/>
            </p:cNvSpPr>
            <p:nvPr/>
          </p:nvSpPr>
          <p:spPr bwMode="auto">
            <a:xfrm flipV="1">
              <a:off x="2262188" y="1600200"/>
              <a:ext cx="0" cy="457200"/>
            </a:xfrm>
            <a:prstGeom prst="line">
              <a:avLst/>
            </a:prstGeom>
            <a:noFill/>
            <a:ln w="9525">
              <a:solidFill>
                <a:schemeClr val="tx1"/>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2" name="Line 5"/>
            <p:cNvSpPr>
              <a:spLocks noChangeShapeType="1"/>
            </p:cNvSpPr>
            <p:nvPr/>
          </p:nvSpPr>
          <p:spPr bwMode="auto">
            <a:xfrm flipH="1">
              <a:off x="1717675" y="3043238"/>
              <a:ext cx="304800" cy="388937"/>
            </a:xfrm>
            <a:prstGeom prst="line">
              <a:avLst/>
            </a:prstGeom>
            <a:noFill/>
            <a:ln w="9525">
              <a:solidFill>
                <a:schemeClr val="tx1"/>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3" name="Line 6"/>
            <p:cNvSpPr>
              <a:spLocks noChangeShapeType="1"/>
            </p:cNvSpPr>
            <p:nvPr/>
          </p:nvSpPr>
          <p:spPr bwMode="auto">
            <a:xfrm flipV="1">
              <a:off x="2552700" y="2151063"/>
              <a:ext cx="158750" cy="2159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4" name="Line 7"/>
            <p:cNvSpPr>
              <a:spLocks noChangeShapeType="1"/>
            </p:cNvSpPr>
            <p:nvPr/>
          </p:nvSpPr>
          <p:spPr bwMode="auto">
            <a:xfrm>
              <a:off x="2949575" y="2847975"/>
              <a:ext cx="311150" cy="55563"/>
            </a:xfrm>
            <a:prstGeom prst="line">
              <a:avLst/>
            </a:prstGeom>
            <a:noFill/>
            <a:ln w="9525">
              <a:solidFill>
                <a:schemeClr val="tx1"/>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5" name="Line 8"/>
            <p:cNvSpPr>
              <a:spLocks noChangeShapeType="1"/>
            </p:cNvSpPr>
            <p:nvPr/>
          </p:nvSpPr>
          <p:spPr bwMode="auto">
            <a:xfrm>
              <a:off x="1306513" y="2568575"/>
              <a:ext cx="246062" cy="41275"/>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6" name="Text Box 10"/>
            <p:cNvSpPr txBox="1">
              <a:spLocks noChangeArrowheads="1"/>
            </p:cNvSpPr>
            <p:nvPr/>
          </p:nvSpPr>
          <p:spPr bwMode="auto">
            <a:xfrm>
              <a:off x="1235075" y="1585913"/>
              <a:ext cx="974725" cy="36671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vantGarde Bk BT" pitchFamily="34" charset="0"/>
                  <a:ea typeface="ＭＳ Ｐゴシック" pitchFamily="-1" charset="-128"/>
                  <a:cs typeface="ＭＳ Ｐゴシック" pitchFamily="-1" charset="-128"/>
                </a:rPr>
                <a:t>Spectra</a:t>
              </a:r>
              <a:endParaRPr lang="en-US" sz="2400">
                <a:solidFill>
                  <a:prstClr val="black"/>
                </a:solidFill>
                <a:latin typeface="AvantGarde Bk BT" pitchFamily="34" charset="0"/>
                <a:ea typeface="ＭＳ Ｐゴシック" pitchFamily="-1" charset="-128"/>
                <a:cs typeface="ＭＳ Ｐゴシック" pitchFamily="-1" charset="-128"/>
              </a:endParaRPr>
            </a:p>
          </p:txBody>
        </p:sp>
        <p:sp>
          <p:nvSpPr>
            <p:cNvPr id="69647" name="Freeform 11"/>
            <p:cNvSpPr>
              <a:spLocks/>
            </p:cNvSpPr>
            <p:nvPr/>
          </p:nvSpPr>
          <p:spPr bwMode="auto">
            <a:xfrm>
              <a:off x="2287588" y="1944688"/>
              <a:ext cx="704850" cy="847725"/>
            </a:xfrm>
            <a:custGeom>
              <a:avLst/>
              <a:gdLst>
                <a:gd name="T0" fmla="*/ 0 w 519"/>
                <a:gd name="T1" fmla="*/ 0 h 595"/>
                <a:gd name="T2" fmla="*/ 2147483647 w 519"/>
                <a:gd name="T3" fmla="*/ 2147483647 h 595"/>
                <a:gd name="T4" fmla="*/ 2147483647 w 519"/>
                <a:gd name="T5" fmla="*/ 2147483647 h 595"/>
                <a:gd name="T6" fmla="*/ 2147483647 w 519"/>
                <a:gd name="T7" fmla="*/ 2147483647 h 595"/>
                <a:gd name="T8" fmla="*/ 2147483647 w 519"/>
                <a:gd name="T9" fmla="*/ 2147483647 h 595"/>
                <a:gd name="T10" fmla="*/ 2147483647 w 519"/>
                <a:gd name="T11" fmla="*/ 2147483647 h 595"/>
                <a:gd name="T12" fmla="*/ 2147483647 w 519"/>
                <a:gd name="T13" fmla="*/ 2147483647 h 595"/>
                <a:gd name="T14" fmla="*/ 2147483647 w 519"/>
                <a:gd name="T15" fmla="*/ 2147483647 h 595"/>
                <a:gd name="T16" fmla="*/ 2147483647 w 519"/>
                <a:gd name="T17" fmla="*/ 2147483647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595"/>
                <a:gd name="T29" fmla="*/ 519 w 519"/>
                <a:gd name="T30" fmla="*/ 595 h 5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595">
                  <a:moveTo>
                    <a:pt x="0" y="0"/>
                  </a:moveTo>
                  <a:cubicBezTo>
                    <a:pt x="4" y="47"/>
                    <a:pt x="9" y="95"/>
                    <a:pt x="19" y="143"/>
                  </a:cubicBezTo>
                  <a:cubicBezTo>
                    <a:pt x="29" y="191"/>
                    <a:pt x="41" y="252"/>
                    <a:pt x="62" y="290"/>
                  </a:cubicBezTo>
                  <a:cubicBezTo>
                    <a:pt x="83" y="328"/>
                    <a:pt x="123" y="350"/>
                    <a:pt x="148" y="371"/>
                  </a:cubicBezTo>
                  <a:cubicBezTo>
                    <a:pt x="173" y="392"/>
                    <a:pt x="184" y="402"/>
                    <a:pt x="210" y="419"/>
                  </a:cubicBezTo>
                  <a:cubicBezTo>
                    <a:pt x="236" y="436"/>
                    <a:pt x="277" y="459"/>
                    <a:pt x="305" y="476"/>
                  </a:cubicBezTo>
                  <a:cubicBezTo>
                    <a:pt x="333" y="493"/>
                    <a:pt x="353" y="502"/>
                    <a:pt x="381" y="519"/>
                  </a:cubicBezTo>
                  <a:cubicBezTo>
                    <a:pt x="409" y="536"/>
                    <a:pt x="448" y="568"/>
                    <a:pt x="471" y="581"/>
                  </a:cubicBezTo>
                  <a:cubicBezTo>
                    <a:pt x="494" y="594"/>
                    <a:pt x="506" y="594"/>
                    <a:pt x="519" y="595"/>
                  </a:cubicBezTo>
                </a:path>
              </a:pathLst>
            </a:cu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48" name="Rectangle 12"/>
            <p:cNvSpPr>
              <a:spLocks noChangeArrowheads="1"/>
            </p:cNvSpPr>
            <p:nvPr/>
          </p:nvSpPr>
          <p:spPr bwMode="auto">
            <a:xfrm>
              <a:off x="2286000" y="2697163"/>
              <a:ext cx="579438" cy="336550"/>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1600">
                  <a:solidFill>
                    <a:prstClr val="black"/>
                  </a:solidFill>
                  <a:latin typeface="AvantGarde Bk BT" pitchFamily="34" charset="0"/>
                  <a:ea typeface="ＭＳ Ｐゴシック" pitchFamily="-1" charset="-128"/>
                  <a:cs typeface="ＭＳ Ｐゴシック" pitchFamily="-1" charset="-128"/>
                </a:rPr>
                <a:t>1/</a:t>
              </a:r>
              <a:r>
                <a:rPr lang="en-US" sz="1400">
                  <a:solidFill>
                    <a:prstClr val="black"/>
                  </a:solidFill>
                  <a:latin typeface="AvantGarde Bk BT" pitchFamily="34" charset="0"/>
                  <a:ea typeface="ＭＳ Ｐゴシック" pitchFamily="-1" charset="-128"/>
                  <a:cs typeface="ＭＳ Ｐゴシック" pitchFamily="-1" charset="-128"/>
                </a:rPr>
                <a:t>v</a:t>
              </a:r>
              <a:r>
                <a:rPr lang="en-US" sz="2000" baseline="30000">
                  <a:solidFill>
                    <a:prstClr val="black"/>
                  </a:solidFill>
                  <a:latin typeface="AvantGarde Bk BT" pitchFamily="34" charset="0"/>
                  <a:ea typeface="ＭＳ Ｐゴシック" pitchFamily="-1" charset="-128"/>
                  <a:cs typeface="ＭＳ Ｐゴシック" pitchFamily="-1" charset="-128"/>
                </a:rPr>
                <a:t>a</a:t>
              </a:r>
            </a:p>
          </p:txBody>
        </p:sp>
        <p:sp>
          <p:nvSpPr>
            <p:cNvPr id="69649" name="Line 13"/>
            <p:cNvSpPr>
              <a:spLocks noChangeShapeType="1"/>
            </p:cNvSpPr>
            <p:nvPr/>
          </p:nvSpPr>
          <p:spPr bwMode="auto">
            <a:xfrm>
              <a:off x="1139825" y="2490788"/>
              <a:ext cx="2286000" cy="0"/>
            </a:xfrm>
            <a:prstGeom prst="line">
              <a:avLst/>
            </a:prstGeom>
            <a:noFill/>
            <a:ln w="28575">
              <a:solidFill>
                <a:srgbClr val="FF0000"/>
              </a:solid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50" name="Text Box 14"/>
            <p:cNvSpPr txBox="1">
              <a:spLocks noChangeArrowheads="1"/>
            </p:cNvSpPr>
            <p:nvPr/>
          </p:nvSpPr>
          <p:spPr bwMode="auto">
            <a:xfrm>
              <a:off x="2435225" y="1525588"/>
              <a:ext cx="2357438" cy="3048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400" b="1">
                  <a:solidFill>
                    <a:srgbClr val="F35A0D"/>
                  </a:solidFill>
                  <a:latin typeface="Bookman Old Style" pitchFamily="-1" charset="0"/>
                  <a:ea typeface="ＭＳ Ｐゴシック" pitchFamily="-1" charset="-128"/>
                  <a:cs typeface="ＭＳ Ｐゴシック" pitchFamily="-1" charset="-128"/>
                </a:rPr>
                <a:t>Low spatial frequencies</a:t>
              </a:r>
            </a:p>
          </p:txBody>
        </p:sp>
        <p:sp>
          <p:nvSpPr>
            <p:cNvPr id="69651" name="Line 15"/>
            <p:cNvSpPr>
              <a:spLocks noChangeShapeType="1"/>
            </p:cNvSpPr>
            <p:nvPr/>
          </p:nvSpPr>
          <p:spPr bwMode="auto">
            <a:xfrm flipH="1">
              <a:off x="2359025" y="1906588"/>
              <a:ext cx="228600" cy="533400"/>
            </a:xfrm>
            <a:prstGeom prst="line">
              <a:avLst/>
            </a:prstGeom>
            <a:noFill/>
            <a:ln w="9525">
              <a:solidFill>
                <a:srgbClr val="F35A0D"/>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52" name="Text Box 16"/>
            <p:cNvSpPr txBox="1">
              <a:spLocks noChangeArrowheads="1"/>
            </p:cNvSpPr>
            <p:nvPr/>
          </p:nvSpPr>
          <p:spPr bwMode="auto">
            <a:xfrm>
              <a:off x="3305175" y="5276850"/>
              <a:ext cx="1495425" cy="336550"/>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1600">
                  <a:solidFill>
                    <a:srgbClr val="00A479"/>
                  </a:solidFill>
                  <a:latin typeface="Bookman Old Style" pitchFamily="-1" charset="0"/>
                  <a:ea typeface="ＭＳ Ｐゴシック" pitchFamily="-1" charset="-128"/>
                  <a:cs typeface="ＭＳ Ｐゴシック" pitchFamily="-1" charset="-128"/>
                </a:rPr>
                <a:t>High SF</a:t>
              </a:r>
            </a:p>
          </p:txBody>
        </p:sp>
        <p:sp>
          <p:nvSpPr>
            <p:cNvPr id="69653" name="Line 17"/>
            <p:cNvSpPr>
              <a:spLocks noChangeShapeType="1"/>
            </p:cNvSpPr>
            <p:nvPr/>
          </p:nvSpPr>
          <p:spPr bwMode="auto">
            <a:xfrm flipH="1" flipV="1">
              <a:off x="2784475" y="2817813"/>
              <a:ext cx="279400" cy="673100"/>
            </a:xfrm>
            <a:prstGeom prst="line">
              <a:avLst/>
            </a:prstGeom>
            <a:noFill/>
            <a:ln w="9525">
              <a:solidFill>
                <a:schemeClr val="hlink"/>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grpSp>
          <p:nvGrpSpPr>
            <p:cNvPr id="69654" name="Group 18"/>
            <p:cNvGrpSpPr>
              <a:grpSpLocks/>
            </p:cNvGrpSpPr>
            <p:nvPr/>
          </p:nvGrpSpPr>
          <p:grpSpPr bwMode="auto">
            <a:xfrm>
              <a:off x="1295400" y="4267200"/>
              <a:ext cx="1797050" cy="1797050"/>
              <a:chOff x="3552" y="1056"/>
              <a:chExt cx="812" cy="812"/>
            </a:xfrm>
          </p:grpSpPr>
          <p:pic>
            <p:nvPicPr>
              <p:cNvPr id="69661" name="Picture 19"/>
              <p:cNvPicPr>
                <a:picLocks noChangeAspect="1" noChangeArrowheads="1"/>
              </p:cNvPicPr>
              <p:nvPr/>
            </p:nvPicPr>
            <p:blipFill>
              <a:blip r:embed="rId6"/>
              <a:srcRect/>
              <a:stretch>
                <a:fillRect/>
              </a:stretch>
            </p:blipFill>
            <p:spPr bwMode="auto">
              <a:xfrm>
                <a:off x="3552" y="1056"/>
                <a:ext cx="812" cy="812"/>
              </a:xfrm>
              <a:prstGeom prst="rect">
                <a:avLst/>
              </a:prstGeom>
              <a:noFill/>
              <a:ln w="9525">
                <a:noFill/>
                <a:miter lim="800000"/>
                <a:headEnd/>
                <a:tailEnd/>
              </a:ln>
            </p:spPr>
          </p:pic>
          <p:sp>
            <p:nvSpPr>
              <p:cNvPr id="69662" name="Text Box 20"/>
              <p:cNvSpPr txBox="1">
                <a:spLocks noChangeArrowheads="1"/>
              </p:cNvSpPr>
              <p:nvPr/>
            </p:nvSpPr>
            <p:spPr bwMode="auto">
              <a:xfrm>
                <a:off x="3984" y="1056"/>
                <a:ext cx="192" cy="124"/>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1200" b="1">
                    <a:solidFill>
                      <a:prstClr val="black"/>
                    </a:solidFill>
                    <a:latin typeface="AvantGarde Bk BT" pitchFamily="34" charset="0"/>
                    <a:ea typeface="ＭＳ Ｐゴシック" pitchFamily="-1" charset="-128"/>
                    <a:cs typeface="ＭＳ Ｐゴシック" pitchFamily="-1" charset="-128"/>
                  </a:rPr>
                  <a:t>v</a:t>
                </a:r>
                <a:r>
                  <a:rPr lang="en-US" sz="1200" b="1" baseline="-25000">
                    <a:solidFill>
                      <a:prstClr val="black"/>
                    </a:solidFill>
                    <a:latin typeface="AvantGarde Bk BT" pitchFamily="34" charset="0"/>
                    <a:ea typeface="ＭＳ Ｐゴシック" pitchFamily="-1" charset="-128"/>
                    <a:cs typeface="ＭＳ Ｐゴシック" pitchFamily="-1" charset="-128"/>
                  </a:rPr>
                  <a:t>y</a:t>
                </a:r>
              </a:p>
            </p:txBody>
          </p:sp>
          <p:sp>
            <p:nvSpPr>
              <p:cNvPr id="69663" name="Text Box 21"/>
              <p:cNvSpPr txBox="1">
                <a:spLocks noChangeArrowheads="1"/>
              </p:cNvSpPr>
              <p:nvPr/>
            </p:nvSpPr>
            <p:spPr bwMode="auto">
              <a:xfrm>
                <a:off x="4128" y="1488"/>
                <a:ext cx="165" cy="12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b="1">
                    <a:solidFill>
                      <a:prstClr val="black"/>
                    </a:solidFill>
                    <a:latin typeface="AvantGarde Bk BT" pitchFamily="34" charset="0"/>
                    <a:ea typeface="ＭＳ Ｐゴシック" pitchFamily="-1" charset="-128"/>
                    <a:cs typeface="ＭＳ Ｐゴシック" pitchFamily="-1" charset="-128"/>
                  </a:rPr>
                  <a:t>v</a:t>
                </a:r>
                <a:r>
                  <a:rPr lang="en-US" sz="1200" b="1" baseline="-25000">
                    <a:solidFill>
                      <a:prstClr val="black"/>
                    </a:solidFill>
                    <a:latin typeface="AvantGarde Bk BT" pitchFamily="34" charset="0"/>
                    <a:ea typeface="ＭＳ Ｐゴシック" pitchFamily="-1" charset="-128"/>
                    <a:cs typeface="ＭＳ Ｐゴシック" pitchFamily="-1" charset="-128"/>
                  </a:rPr>
                  <a:t>x</a:t>
                </a:r>
              </a:p>
            </p:txBody>
          </p:sp>
        </p:grpSp>
        <p:sp>
          <p:nvSpPr>
            <p:cNvPr id="69655" name="Text Box 22"/>
            <p:cNvSpPr txBox="1">
              <a:spLocks noChangeArrowheads="1"/>
            </p:cNvSpPr>
            <p:nvPr/>
          </p:nvSpPr>
          <p:spPr bwMode="auto">
            <a:xfrm>
              <a:off x="3200400" y="4941888"/>
              <a:ext cx="944563" cy="304800"/>
            </a:xfrm>
            <a:prstGeom prst="rect">
              <a:avLst/>
            </a:prstGeom>
            <a:noFill/>
            <a:ln w="9525">
              <a:noFill/>
              <a:miter lim="800000"/>
              <a:headEnd/>
              <a:tailEnd/>
            </a:ln>
          </p:spPr>
          <p:txBody>
            <a:bodyPr wrap="none">
              <a:prstTxWarp prst="textNoShape">
                <a:avLst/>
              </a:prstTxWarp>
              <a:spAutoFit/>
            </a:bodyPr>
            <a:lstStyle/>
            <a:p>
              <a:pPr algn="r" eaLnBrk="0" fontAlgn="base" hangingPunct="0">
                <a:spcBef>
                  <a:spcPct val="0"/>
                </a:spcBef>
                <a:spcAft>
                  <a:spcPct val="0"/>
                </a:spcAft>
              </a:pPr>
              <a:r>
                <a:rPr lang="en-US" sz="1400">
                  <a:solidFill>
                    <a:srgbClr val="FF3300"/>
                  </a:solidFill>
                  <a:latin typeface="Times New Roman" pitchFamily="-1" charset="0"/>
                  <a:ea typeface="ＭＳ Ｐゴシック" pitchFamily="-1" charset="-128"/>
                  <a:cs typeface="ＭＳ Ｐゴシック" pitchFamily="-1" charset="-128"/>
                </a:rPr>
                <a:t>Horizontal</a:t>
              </a:r>
            </a:p>
          </p:txBody>
        </p:sp>
        <p:sp>
          <p:nvSpPr>
            <p:cNvPr id="69656" name="Text Box 23"/>
            <p:cNvSpPr txBox="1">
              <a:spLocks noChangeArrowheads="1"/>
            </p:cNvSpPr>
            <p:nvPr/>
          </p:nvSpPr>
          <p:spPr bwMode="auto">
            <a:xfrm>
              <a:off x="1828800" y="3875088"/>
              <a:ext cx="757238" cy="304800"/>
            </a:xfrm>
            <a:prstGeom prst="rect">
              <a:avLst/>
            </a:prstGeom>
            <a:noFill/>
            <a:ln w="9525">
              <a:noFill/>
              <a:miter lim="800000"/>
              <a:headEnd/>
              <a:tailEnd/>
            </a:ln>
          </p:spPr>
          <p:txBody>
            <a:bodyPr wrap="none">
              <a:prstTxWarp prst="textNoShape">
                <a:avLst/>
              </a:prstTxWarp>
              <a:spAutoFit/>
            </a:bodyPr>
            <a:lstStyle/>
            <a:p>
              <a:pPr algn="r" eaLnBrk="0" fontAlgn="base" hangingPunct="0">
                <a:spcBef>
                  <a:spcPct val="0"/>
                </a:spcBef>
                <a:spcAft>
                  <a:spcPct val="0"/>
                </a:spcAft>
              </a:pPr>
              <a:r>
                <a:rPr lang="en-US" sz="1400">
                  <a:solidFill>
                    <a:srgbClr val="FF3300"/>
                  </a:solidFill>
                  <a:latin typeface="Times New Roman" pitchFamily="-1" charset="0"/>
                  <a:ea typeface="ＭＳ Ｐゴシック" pitchFamily="-1" charset="-128"/>
                  <a:cs typeface="ＭＳ Ｐゴシック" pitchFamily="-1" charset="-128"/>
                </a:rPr>
                <a:t>Vertical</a:t>
              </a:r>
            </a:p>
          </p:txBody>
        </p:sp>
        <p:sp>
          <p:nvSpPr>
            <p:cNvPr id="69657" name="Text Box 24"/>
            <p:cNvSpPr txBox="1">
              <a:spLocks noChangeArrowheads="1"/>
            </p:cNvSpPr>
            <p:nvPr/>
          </p:nvSpPr>
          <p:spPr bwMode="auto">
            <a:xfrm>
              <a:off x="1870075" y="5868988"/>
              <a:ext cx="909638" cy="33655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600">
                  <a:solidFill>
                    <a:srgbClr val="F35A0D"/>
                  </a:solidFill>
                  <a:latin typeface="Bookman Old Style" pitchFamily="-1" charset="0"/>
                  <a:ea typeface="ＭＳ Ｐゴシック" pitchFamily="-1" charset="-128"/>
                  <a:cs typeface="ＭＳ Ｐゴシック" pitchFamily="-1" charset="-128"/>
                </a:rPr>
                <a:t>Low SF</a:t>
              </a:r>
            </a:p>
          </p:txBody>
        </p:sp>
        <p:sp>
          <p:nvSpPr>
            <p:cNvPr id="69658" name="Line 25"/>
            <p:cNvSpPr>
              <a:spLocks noChangeShapeType="1"/>
            </p:cNvSpPr>
            <p:nvPr/>
          </p:nvSpPr>
          <p:spPr bwMode="auto">
            <a:xfrm flipH="1" flipV="1">
              <a:off x="2241550" y="5219700"/>
              <a:ext cx="393700" cy="584200"/>
            </a:xfrm>
            <a:prstGeom prst="line">
              <a:avLst/>
            </a:prstGeom>
            <a:noFill/>
            <a:ln w="9525">
              <a:solidFill>
                <a:srgbClr val="F35A0D"/>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59" name="Line 26"/>
            <p:cNvSpPr>
              <a:spLocks noChangeShapeType="1"/>
            </p:cNvSpPr>
            <p:nvPr/>
          </p:nvSpPr>
          <p:spPr bwMode="auto">
            <a:xfrm flipH="1" flipV="1">
              <a:off x="2889250" y="5245100"/>
              <a:ext cx="469900" cy="266700"/>
            </a:xfrm>
            <a:prstGeom prst="line">
              <a:avLst/>
            </a:prstGeom>
            <a:noFill/>
            <a:ln w="9525">
              <a:solidFill>
                <a:schemeClr val="hlink"/>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69660" name="Text Box 27"/>
            <p:cNvSpPr txBox="1">
              <a:spLocks noChangeArrowheads="1"/>
            </p:cNvSpPr>
            <p:nvPr/>
          </p:nvSpPr>
          <p:spPr bwMode="auto">
            <a:xfrm>
              <a:off x="3200400" y="3200400"/>
              <a:ext cx="1447800" cy="730250"/>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1400" b="1">
                  <a:solidFill>
                    <a:srgbClr val="00A479"/>
                  </a:solidFill>
                  <a:latin typeface="Bookman Old Style" pitchFamily="-1" charset="0"/>
                  <a:ea typeface="ＭＳ Ｐゴシック" pitchFamily="-1" charset="-128"/>
                  <a:cs typeface="ＭＳ Ｐゴシック" pitchFamily="-1" charset="-128"/>
                </a:rPr>
                <a:t>High </a:t>
              </a:r>
            </a:p>
            <a:p>
              <a:pPr fontAlgn="base">
                <a:spcBef>
                  <a:spcPct val="0"/>
                </a:spcBef>
                <a:spcAft>
                  <a:spcPct val="0"/>
                </a:spcAft>
              </a:pPr>
              <a:r>
                <a:rPr lang="en-US" sz="1400" b="1">
                  <a:solidFill>
                    <a:srgbClr val="00A479"/>
                  </a:solidFill>
                  <a:latin typeface="Bookman Old Style" pitchFamily="-1" charset="0"/>
                  <a:ea typeface="ＭＳ Ｐゴシック" pitchFamily="-1" charset="-128"/>
                  <a:cs typeface="ＭＳ Ｐゴシック" pitchFamily="-1" charset="-128"/>
                </a:rPr>
                <a:t>spatial </a:t>
              </a:r>
            </a:p>
            <a:p>
              <a:pPr fontAlgn="base">
                <a:spcBef>
                  <a:spcPct val="0"/>
                </a:spcBef>
                <a:spcAft>
                  <a:spcPct val="0"/>
                </a:spcAft>
              </a:pPr>
              <a:r>
                <a:rPr lang="en-US" sz="1400" b="1">
                  <a:solidFill>
                    <a:srgbClr val="00A479"/>
                  </a:solidFill>
                  <a:latin typeface="Bookman Old Style" pitchFamily="-1" charset="0"/>
                  <a:ea typeface="ＭＳ Ｐゴシック" pitchFamily="-1" charset="-128"/>
                  <a:cs typeface="ＭＳ Ｐゴシック" pitchFamily="-1" charset="-128"/>
                </a:rPr>
                <a:t>frequencies</a:t>
              </a:r>
            </a:p>
          </p:txBody>
        </p:sp>
      </p:grpSp>
      <p:pic>
        <p:nvPicPr>
          <p:cNvPr id="69639" name="Picture 32"/>
          <p:cNvPicPr>
            <a:picLocks noChangeAspect="1"/>
          </p:cNvPicPr>
          <p:nvPr/>
        </p:nvPicPr>
        <p:blipFill>
          <a:blip r:embed="rId7"/>
          <a:srcRect/>
          <a:stretch>
            <a:fillRect/>
          </a:stretch>
        </p:blipFill>
        <p:spPr bwMode="auto">
          <a:xfrm>
            <a:off x="3073400" y="1711325"/>
            <a:ext cx="2093913" cy="1143000"/>
          </a:xfrm>
          <a:prstGeom prst="rect">
            <a:avLst/>
          </a:prstGeom>
          <a:noFill/>
          <a:ln w="9525">
            <a:noFill/>
            <a:miter lim="800000"/>
            <a:headEnd/>
            <a:tailEnd/>
          </a:ln>
        </p:spPr>
      </p:pic>
      <p:sp>
        <p:nvSpPr>
          <p:cNvPr id="69640" name="Text Box 30"/>
          <p:cNvSpPr txBox="1">
            <a:spLocks noChangeArrowheads="1"/>
          </p:cNvSpPr>
          <p:nvPr/>
        </p:nvSpPr>
        <p:spPr bwMode="auto">
          <a:xfrm>
            <a:off x="3154363" y="1292225"/>
            <a:ext cx="1482725" cy="58102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600">
                <a:solidFill>
                  <a:prstClr val="black"/>
                </a:solidFill>
                <a:latin typeface="Arial" pitchFamily="-1" charset="0"/>
                <a:ea typeface="ＭＳ Ｐゴシック" pitchFamily="-1" charset="-128"/>
                <a:cs typeface="ＭＳ Ｐゴシック" pitchFamily="-1" charset="-128"/>
              </a:rPr>
              <a:t>Power spectra</a:t>
            </a:r>
          </a:p>
          <a:p>
            <a:pPr fontAlgn="base">
              <a:spcBef>
                <a:spcPct val="0"/>
              </a:spcBef>
              <a:spcAft>
                <a:spcPct val="0"/>
              </a:spcAft>
            </a:pPr>
            <a:r>
              <a:rPr lang="en-US" sz="1600">
                <a:solidFill>
                  <a:prstClr val="black"/>
                </a:solidFill>
                <a:latin typeface="Arial" pitchFamily="-1" charset="0"/>
                <a:ea typeface="ＭＳ Ｐゴシック" pitchFamily="-1" charset="-128"/>
                <a:cs typeface="ＭＳ Ｐゴシック" pitchFamily="-1" charset="-128"/>
              </a:rPr>
              <a:t>fall off as</a:t>
            </a:r>
            <a:endParaRPr lang="en-US" sz="900">
              <a:solidFill>
                <a:prstClr val="black"/>
              </a:solidFill>
              <a:latin typeface="Arial" pitchFamily="-1" charset="0"/>
              <a:ea typeface="ＭＳ Ｐゴシック" pitchFamily="-1" charset="-128"/>
              <a:cs typeface="ＭＳ Ｐゴシック" pitchFamily="-1" charset="-128"/>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46698631"/>
              </p:ext>
            </p:extLst>
          </p:nvPr>
        </p:nvGraphicFramePr>
        <p:xfrm>
          <a:off x="3842483" y="3006725"/>
          <a:ext cx="793262" cy="368300"/>
        </p:xfrm>
        <a:graphic>
          <a:graphicData uri="http://schemas.openxmlformats.org/presentationml/2006/ole">
            <mc:AlternateContent xmlns:mc="http://schemas.openxmlformats.org/markup-compatibility/2006">
              <mc:Choice xmlns:v="urn:schemas-microsoft-com:vml" Requires="v">
                <p:oleObj spid="_x0000_s11526" name="Equation" r:id="rId8" imgW="355600" imgH="165100" progId="Equation.3">
                  <p:embed/>
                </p:oleObj>
              </mc:Choice>
              <mc:Fallback>
                <p:oleObj name="Equation" r:id="rId8" imgW="355600" imgH="165100" progId="Equation.3">
                  <p:embed/>
                  <p:pic>
                    <p:nvPicPr>
                      <p:cNvPr id="0" name=""/>
                      <p:cNvPicPr/>
                      <p:nvPr/>
                    </p:nvPicPr>
                    <p:blipFill>
                      <a:blip r:embed="rId9"/>
                      <a:stretch>
                        <a:fillRect/>
                      </a:stretch>
                    </p:blipFill>
                    <p:spPr>
                      <a:xfrm>
                        <a:off x="3842483" y="3006725"/>
                        <a:ext cx="793262" cy="368300"/>
                      </a:xfrm>
                      <a:prstGeom prst="rect">
                        <a:avLst/>
                      </a:prstGeom>
                    </p:spPr>
                  </p:pic>
                </p:oleObj>
              </mc:Fallback>
            </mc:AlternateContent>
          </a:graphicData>
        </a:graphic>
      </p:graphicFrame>
    </p:spTree>
    <p:extLst>
      <p:ext uri="{BB962C8B-B14F-4D97-AF65-F5344CB8AC3E}">
        <p14:creationId xmlns:p14="http://schemas.microsoft.com/office/powerpoint/2010/main" val="183774844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658" name="Object 2"/>
          <p:cNvGraphicFramePr>
            <a:graphicFrameLocks noChangeAspect="1"/>
          </p:cNvGraphicFramePr>
          <p:nvPr/>
        </p:nvGraphicFramePr>
        <p:xfrm>
          <a:off x="669925" y="2452688"/>
          <a:ext cx="1931988" cy="1466850"/>
        </p:xfrm>
        <a:graphic>
          <a:graphicData uri="http://schemas.openxmlformats.org/presentationml/2006/ole">
            <mc:AlternateContent xmlns:mc="http://schemas.openxmlformats.org/markup-compatibility/2006">
              <mc:Choice xmlns:v="urn:schemas-microsoft-com:vml" Requires="v">
                <p:oleObj spid="_x0000_s12830" name="Picture" r:id="rId4" imgW="1839068" imgH="1324573" progId="Word.Picture.8">
                  <p:embed/>
                </p:oleObj>
              </mc:Choice>
              <mc:Fallback>
                <p:oleObj name="Picture" r:id="rId4" imgW="1839068" imgH="1324573"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25" y="2452688"/>
                        <a:ext cx="1931988" cy="1466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661" name="Line 3"/>
          <p:cNvSpPr>
            <a:spLocks noChangeShapeType="1"/>
          </p:cNvSpPr>
          <p:nvPr/>
        </p:nvSpPr>
        <p:spPr bwMode="auto">
          <a:xfrm flipV="1">
            <a:off x="1636713" y="2147888"/>
            <a:ext cx="0" cy="457200"/>
          </a:xfrm>
          <a:prstGeom prst="line">
            <a:avLst/>
          </a:prstGeom>
          <a:noFill/>
          <a:ln w="9525">
            <a:solidFill>
              <a:schemeClr val="tx1"/>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70662" name="Line 4"/>
          <p:cNvSpPr>
            <a:spLocks noChangeShapeType="1"/>
          </p:cNvSpPr>
          <p:nvPr/>
        </p:nvSpPr>
        <p:spPr bwMode="auto">
          <a:xfrm flipH="1">
            <a:off x="1092200" y="3590925"/>
            <a:ext cx="304800" cy="388938"/>
          </a:xfrm>
          <a:prstGeom prst="line">
            <a:avLst/>
          </a:prstGeom>
          <a:noFill/>
          <a:ln w="9525">
            <a:solidFill>
              <a:schemeClr val="tx1"/>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70663" name="Line 5"/>
          <p:cNvSpPr>
            <a:spLocks noChangeShapeType="1"/>
          </p:cNvSpPr>
          <p:nvPr/>
        </p:nvSpPr>
        <p:spPr bwMode="auto">
          <a:xfrm flipV="1">
            <a:off x="1927225" y="2698750"/>
            <a:ext cx="158750" cy="215900"/>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70664" name="Line 6"/>
          <p:cNvSpPr>
            <a:spLocks noChangeShapeType="1"/>
          </p:cNvSpPr>
          <p:nvPr/>
        </p:nvSpPr>
        <p:spPr bwMode="auto">
          <a:xfrm>
            <a:off x="2324100" y="3395663"/>
            <a:ext cx="311150" cy="55562"/>
          </a:xfrm>
          <a:prstGeom prst="line">
            <a:avLst/>
          </a:prstGeom>
          <a:noFill/>
          <a:ln w="9525">
            <a:solidFill>
              <a:schemeClr val="tx1"/>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70665" name="Line 7"/>
          <p:cNvSpPr>
            <a:spLocks noChangeShapeType="1"/>
          </p:cNvSpPr>
          <p:nvPr/>
        </p:nvSpPr>
        <p:spPr bwMode="auto">
          <a:xfrm>
            <a:off x="681038" y="3116263"/>
            <a:ext cx="246062" cy="41275"/>
          </a:xfrm>
          <a:prstGeom prst="line">
            <a:avLst/>
          </a:prstGeom>
          <a:noFill/>
          <a:ln w="9525">
            <a:solidFill>
              <a:schemeClr val="tx1"/>
            </a:solid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70666" name="Text Box 8"/>
          <p:cNvSpPr txBox="1">
            <a:spLocks noChangeArrowheads="1"/>
          </p:cNvSpPr>
          <p:nvPr/>
        </p:nvSpPr>
        <p:spPr bwMode="auto">
          <a:xfrm>
            <a:off x="1236663" y="3673475"/>
            <a:ext cx="454025" cy="461963"/>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2400">
                <a:solidFill>
                  <a:prstClr val="black"/>
                </a:solidFill>
                <a:latin typeface="AvantGarde Bk BT" pitchFamily="34" charset="0"/>
                <a:ea typeface="ＭＳ Ｐゴシック" pitchFamily="-1" charset="-128"/>
                <a:cs typeface="ＭＳ Ｐゴシック" pitchFamily="-1" charset="-128"/>
              </a:rPr>
              <a:t>v</a:t>
            </a:r>
            <a:r>
              <a:rPr lang="en-US" sz="2400" baseline="-25000">
                <a:solidFill>
                  <a:prstClr val="black"/>
                </a:solidFill>
                <a:latin typeface="AvantGarde Bk BT" pitchFamily="34" charset="0"/>
                <a:ea typeface="ＭＳ Ｐゴシック" pitchFamily="-1" charset="-128"/>
                <a:cs typeface="ＭＳ Ｐゴシック" pitchFamily="-1" charset="-128"/>
              </a:rPr>
              <a:t>x</a:t>
            </a:r>
          </a:p>
        </p:txBody>
      </p:sp>
      <p:sp>
        <p:nvSpPr>
          <p:cNvPr id="70667" name="Text Box 9"/>
          <p:cNvSpPr txBox="1">
            <a:spLocks noChangeArrowheads="1"/>
          </p:cNvSpPr>
          <p:nvPr/>
        </p:nvSpPr>
        <p:spPr bwMode="auto">
          <a:xfrm>
            <a:off x="2354263" y="3408363"/>
            <a:ext cx="449262" cy="46196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2400">
                <a:solidFill>
                  <a:prstClr val="black"/>
                </a:solidFill>
                <a:latin typeface="AvantGarde Bk BT" pitchFamily="34" charset="0"/>
                <a:ea typeface="ＭＳ Ｐゴシック" pitchFamily="-1" charset="-128"/>
                <a:cs typeface="ＭＳ Ｐゴシック" pitchFamily="-1" charset="-128"/>
              </a:rPr>
              <a:t>v</a:t>
            </a:r>
            <a:r>
              <a:rPr lang="en-US" sz="2400" baseline="-25000">
                <a:solidFill>
                  <a:prstClr val="black"/>
                </a:solidFill>
                <a:latin typeface="AvantGarde Bk BT" pitchFamily="34" charset="0"/>
                <a:ea typeface="ＭＳ Ｐゴシック" pitchFamily="-1" charset="-128"/>
                <a:cs typeface="ＭＳ Ｐゴシック" pitchFamily="-1" charset="-128"/>
              </a:rPr>
              <a:t>y</a:t>
            </a:r>
          </a:p>
        </p:txBody>
      </p:sp>
      <p:sp>
        <p:nvSpPr>
          <p:cNvPr id="70668" name="Text Box 10"/>
          <p:cNvSpPr txBox="1">
            <a:spLocks noChangeArrowheads="1"/>
          </p:cNvSpPr>
          <p:nvPr/>
        </p:nvSpPr>
        <p:spPr bwMode="auto">
          <a:xfrm>
            <a:off x="609600" y="2133600"/>
            <a:ext cx="974725" cy="366713"/>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vantGarde Bk BT" pitchFamily="34" charset="0"/>
                <a:ea typeface="ＭＳ Ｐゴシック" pitchFamily="-1" charset="-128"/>
                <a:cs typeface="ＭＳ Ｐゴシック" pitchFamily="-1" charset="-128"/>
              </a:rPr>
              <a:t>Spectra</a:t>
            </a:r>
            <a:endParaRPr lang="en-US" sz="2400">
              <a:solidFill>
                <a:prstClr val="black"/>
              </a:solidFill>
              <a:latin typeface="AvantGarde Bk BT" pitchFamily="34" charset="0"/>
              <a:ea typeface="ＭＳ Ｐゴシック" pitchFamily="-1" charset="-128"/>
              <a:cs typeface="ＭＳ Ｐゴシック" pitchFamily="-1" charset="-128"/>
            </a:endParaRPr>
          </a:p>
        </p:txBody>
      </p:sp>
      <p:sp>
        <p:nvSpPr>
          <p:cNvPr id="70669" name="Freeform 11"/>
          <p:cNvSpPr>
            <a:spLocks/>
          </p:cNvSpPr>
          <p:nvPr/>
        </p:nvSpPr>
        <p:spPr bwMode="auto">
          <a:xfrm>
            <a:off x="1662113" y="2492375"/>
            <a:ext cx="704850" cy="847725"/>
          </a:xfrm>
          <a:custGeom>
            <a:avLst/>
            <a:gdLst>
              <a:gd name="T0" fmla="*/ 0 w 519"/>
              <a:gd name="T1" fmla="*/ 0 h 595"/>
              <a:gd name="T2" fmla="*/ 2147483647 w 519"/>
              <a:gd name="T3" fmla="*/ 2147483647 h 595"/>
              <a:gd name="T4" fmla="*/ 2147483647 w 519"/>
              <a:gd name="T5" fmla="*/ 2147483647 h 595"/>
              <a:gd name="T6" fmla="*/ 2147483647 w 519"/>
              <a:gd name="T7" fmla="*/ 2147483647 h 595"/>
              <a:gd name="T8" fmla="*/ 2147483647 w 519"/>
              <a:gd name="T9" fmla="*/ 2147483647 h 595"/>
              <a:gd name="T10" fmla="*/ 2147483647 w 519"/>
              <a:gd name="T11" fmla="*/ 2147483647 h 595"/>
              <a:gd name="T12" fmla="*/ 2147483647 w 519"/>
              <a:gd name="T13" fmla="*/ 2147483647 h 595"/>
              <a:gd name="T14" fmla="*/ 2147483647 w 519"/>
              <a:gd name="T15" fmla="*/ 2147483647 h 595"/>
              <a:gd name="T16" fmla="*/ 2147483647 w 519"/>
              <a:gd name="T17" fmla="*/ 2147483647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595"/>
              <a:gd name="T29" fmla="*/ 519 w 519"/>
              <a:gd name="T30" fmla="*/ 595 h 5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595">
                <a:moveTo>
                  <a:pt x="0" y="0"/>
                </a:moveTo>
                <a:cubicBezTo>
                  <a:pt x="4" y="47"/>
                  <a:pt x="9" y="95"/>
                  <a:pt x="19" y="143"/>
                </a:cubicBezTo>
                <a:cubicBezTo>
                  <a:pt x="29" y="191"/>
                  <a:pt x="41" y="252"/>
                  <a:pt x="62" y="290"/>
                </a:cubicBezTo>
                <a:cubicBezTo>
                  <a:pt x="83" y="328"/>
                  <a:pt x="123" y="350"/>
                  <a:pt x="148" y="371"/>
                </a:cubicBezTo>
                <a:cubicBezTo>
                  <a:pt x="173" y="392"/>
                  <a:pt x="184" y="402"/>
                  <a:pt x="210" y="419"/>
                </a:cubicBezTo>
                <a:cubicBezTo>
                  <a:pt x="236" y="436"/>
                  <a:pt x="277" y="459"/>
                  <a:pt x="305" y="476"/>
                </a:cubicBezTo>
                <a:cubicBezTo>
                  <a:pt x="333" y="493"/>
                  <a:pt x="353" y="502"/>
                  <a:pt x="381" y="519"/>
                </a:cubicBezTo>
                <a:cubicBezTo>
                  <a:pt x="409" y="536"/>
                  <a:pt x="448" y="568"/>
                  <a:pt x="471" y="581"/>
                </a:cubicBezTo>
                <a:cubicBezTo>
                  <a:pt x="494" y="594"/>
                  <a:pt x="506" y="594"/>
                  <a:pt x="519" y="595"/>
                </a:cubicBezTo>
              </a:path>
            </a:pathLst>
          </a:custGeom>
          <a:noFill/>
          <a:ln w="38100">
            <a:solidFill>
              <a:schemeClr val="tx1"/>
            </a:solid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70670" name="Rectangle 12"/>
          <p:cNvSpPr>
            <a:spLocks noChangeArrowheads="1"/>
          </p:cNvSpPr>
          <p:nvPr/>
        </p:nvSpPr>
        <p:spPr bwMode="auto">
          <a:xfrm>
            <a:off x="1660525" y="3244850"/>
            <a:ext cx="579438" cy="336550"/>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1600">
                <a:solidFill>
                  <a:prstClr val="black"/>
                </a:solidFill>
                <a:latin typeface="AvantGarde Bk BT" pitchFamily="34" charset="0"/>
                <a:ea typeface="ＭＳ Ｐゴシック" pitchFamily="-1" charset="-128"/>
                <a:cs typeface="ＭＳ Ｐゴシック" pitchFamily="-1" charset="-128"/>
              </a:rPr>
              <a:t>1/</a:t>
            </a:r>
            <a:r>
              <a:rPr lang="en-US" sz="1400">
                <a:solidFill>
                  <a:prstClr val="black"/>
                </a:solidFill>
                <a:latin typeface="AvantGarde Bk BT" pitchFamily="34" charset="0"/>
                <a:ea typeface="ＭＳ Ｐゴシック" pitchFamily="-1" charset="-128"/>
                <a:cs typeface="ＭＳ Ｐゴシック" pitchFamily="-1" charset="-128"/>
              </a:rPr>
              <a:t>f</a:t>
            </a:r>
            <a:r>
              <a:rPr lang="en-US" sz="2000" baseline="30000">
                <a:solidFill>
                  <a:prstClr val="black"/>
                </a:solidFill>
                <a:latin typeface="AvantGarde Bk BT" pitchFamily="34" charset="0"/>
                <a:ea typeface="ＭＳ Ｐゴシック" pitchFamily="-1" charset="-128"/>
                <a:cs typeface="ＭＳ Ｐゴシック" pitchFamily="-1" charset="-128"/>
              </a:rPr>
              <a:t>a</a:t>
            </a:r>
          </a:p>
        </p:txBody>
      </p:sp>
      <p:sp>
        <p:nvSpPr>
          <p:cNvPr id="70671" name="Rectangle 13"/>
          <p:cNvSpPr>
            <a:spLocks noChangeArrowheads="1"/>
          </p:cNvSpPr>
          <p:nvPr/>
        </p:nvSpPr>
        <p:spPr bwMode="auto">
          <a:xfrm>
            <a:off x="604838" y="2579688"/>
            <a:ext cx="965200" cy="274637"/>
          </a:xfrm>
          <a:prstGeom prst="rect">
            <a:avLst/>
          </a:prstGeom>
          <a:noFill/>
          <a:ln w="9525">
            <a:noFill/>
            <a:miter lim="800000"/>
            <a:headEnd/>
            <a:tailEnd/>
          </a:ln>
        </p:spPr>
        <p:txBody>
          <a:bodyPr>
            <a:prstTxWarp prst="textNoShape">
              <a:avLst/>
            </a:prstTxWarp>
            <a:spAutoFit/>
          </a:bodyPr>
          <a:lstStyle/>
          <a:p>
            <a:pPr eaLnBrk="0" fontAlgn="base" hangingPunct="0">
              <a:spcBef>
                <a:spcPct val="0"/>
              </a:spcBef>
              <a:spcAft>
                <a:spcPct val="0"/>
              </a:spcAft>
            </a:pPr>
            <a:r>
              <a:rPr lang="en-US" sz="1200">
                <a:solidFill>
                  <a:prstClr val="black"/>
                </a:solidFill>
                <a:latin typeface="AvantGarde Bk BT" pitchFamily="34" charset="0"/>
                <a:ea typeface="ＭＳ Ｐゴシック" pitchFamily="-1" charset="-128"/>
                <a:cs typeface="ＭＳ Ｐゴシック" pitchFamily="-1" charset="-128"/>
              </a:rPr>
              <a:t>Field (87)</a:t>
            </a:r>
            <a:r>
              <a:rPr lang="en-US" sz="900">
                <a:solidFill>
                  <a:prstClr val="black"/>
                </a:solidFill>
                <a:latin typeface="AvantGarde Bk BT" pitchFamily="34" charset="0"/>
                <a:ea typeface="ＭＳ Ｐゴシック" pitchFamily="-1" charset="-128"/>
                <a:cs typeface="ＭＳ Ｐゴシック" pitchFamily="-1" charset="-128"/>
              </a:rPr>
              <a:t> </a:t>
            </a:r>
            <a:endParaRPr lang="en-US" sz="2800">
              <a:solidFill>
                <a:prstClr val="black"/>
              </a:solidFill>
              <a:latin typeface="AvantGarde Bk BT" pitchFamily="34" charset="0"/>
              <a:ea typeface="ＭＳ Ｐゴシック" pitchFamily="-1" charset="-128"/>
              <a:cs typeface="ＭＳ Ｐゴシック" pitchFamily="-1" charset="-128"/>
            </a:endParaRPr>
          </a:p>
        </p:txBody>
      </p:sp>
      <p:graphicFrame>
        <p:nvGraphicFramePr>
          <p:cNvPr id="70659" name="Object 3"/>
          <p:cNvGraphicFramePr>
            <a:graphicFrameLocks noChangeAspect="1"/>
          </p:cNvGraphicFramePr>
          <p:nvPr/>
        </p:nvGraphicFramePr>
        <p:xfrm>
          <a:off x="3448050" y="1066800"/>
          <a:ext cx="2362200" cy="1446213"/>
        </p:xfrm>
        <a:graphic>
          <a:graphicData uri="http://schemas.openxmlformats.org/presentationml/2006/ole">
            <mc:AlternateContent xmlns:mc="http://schemas.openxmlformats.org/markup-compatibility/2006">
              <mc:Choice xmlns:v="urn:schemas-microsoft-com:vml" Requires="v">
                <p:oleObj spid="_x0000_s12831" name="Image" r:id="rId6" imgW="5680198" imgH="3481821" progId="">
                  <p:embed/>
                </p:oleObj>
              </mc:Choice>
              <mc:Fallback>
                <p:oleObj name="Image" r:id="rId6" imgW="5680198" imgH="348182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8050" y="1066800"/>
                        <a:ext cx="2362200" cy="144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0672" name="Text Box 15"/>
          <p:cNvSpPr txBox="1">
            <a:spLocks noChangeArrowheads="1"/>
          </p:cNvSpPr>
          <p:nvPr/>
        </p:nvSpPr>
        <p:spPr bwMode="auto">
          <a:xfrm>
            <a:off x="5353050" y="2208213"/>
            <a:ext cx="449263" cy="46196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2400">
                <a:solidFill>
                  <a:prstClr val="black"/>
                </a:solidFill>
                <a:latin typeface="AvantGarde Bk BT" pitchFamily="34" charset="0"/>
                <a:ea typeface="ＭＳ Ｐゴシック" pitchFamily="-1" charset="-128"/>
                <a:cs typeface="ＭＳ Ｐゴシック" pitchFamily="-1" charset="-128"/>
              </a:rPr>
              <a:t>v</a:t>
            </a:r>
            <a:r>
              <a:rPr lang="en-US" sz="2400" baseline="-25000">
                <a:solidFill>
                  <a:prstClr val="black"/>
                </a:solidFill>
                <a:latin typeface="AvantGarde Bk BT" pitchFamily="34" charset="0"/>
                <a:ea typeface="ＭＳ Ｐゴシック" pitchFamily="-1" charset="-128"/>
                <a:cs typeface="ＭＳ Ｐゴシック" pitchFamily="-1" charset="-128"/>
              </a:rPr>
              <a:t>y</a:t>
            </a:r>
          </a:p>
        </p:txBody>
      </p:sp>
      <p:sp>
        <p:nvSpPr>
          <p:cNvPr id="70673" name="Text Box 16"/>
          <p:cNvSpPr txBox="1">
            <a:spLocks noChangeArrowheads="1"/>
          </p:cNvSpPr>
          <p:nvPr/>
        </p:nvSpPr>
        <p:spPr bwMode="auto">
          <a:xfrm>
            <a:off x="3676650" y="2360613"/>
            <a:ext cx="454025" cy="46196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2400">
                <a:solidFill>
                  <a:prstClr val="black"/>
                </a:solidFill>
                <a:latin typeface="AvantGarde Bk BT" pitchFamily="34" charset="0"/>
                <a:ea typeface="ＭＳ Ｐゴシック" pitchFamily="-1" charset="-128"/>
                <a:cs typeface="ＭＳ Ｐゴシック" pitchFamily="-1" charset="-128"/>
              </a:rPr>
              <a:t>v</a:t>
            </a:r>
            <a:r>
              <a:rPr lang="en-US" sz="2400" baseline="-25000">
                <a:solidFill>
                  <a:prstClr val="black"/>
                </a:solidFill>
                <a:latin typeface="AvantGarde Bk BT" pitchFamily="34" charset="0"/>
                <a:ea typeface="ＭＳ Ｐゴシック" pitchFamily="-1" charset="-128"/>
                <a:cs typeface="ＭＳ Ｐゴシック" pitchFamily="-1" charset="-128"/>
              </a:rPr>
              <a:t>x</a:t>
            </a:r>
          </a:p>
        </p:txBody>
      </p:sp>
      <p:sp>
        <p:nvSpPr>
          <p:cNvPr id="70674" name="Line 17"/>
          <p:cNvSpPr>
            <a:spLocks noChangeShapeType="1"/>
          </p:cNvSpPr>
          <p:nvPr/>
        </p:nvSpPr>
        <p:spPr bwMode="auto">
          <a:xfrm flipH="1">
            <a:off x="3752850" y="2208213"/>
            <a:ext cx="228600" cy="152400"/>
          </a:xfrm>
          <a:prstGeom prst="line">
            <a:avLst/>
          </a:prstGeom>
          <a:noFill/>
          <a:ln w="9525">
            <a:solidFill>
              <a:schemeClr val="tx1"/>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70675" name="Line 18"/>
          <p:cNvSpPr>
            <a:spLocks noChangeShapeType="1"/>
          </p:cNvSpPr>
          <p:nvPr/>
        </p:nvSpPr>
        <p:spPr bwMode="auto">
          <a:xfrm>
            <a:off x="5124450" y="2208213"/>
            <a:ext cx="228600" cy="228600"/>
          </a:xfrm>
          <a:prstGeom prst="line">
            <a:avLst/>
          </a:prstGeom>
          <a:noFill/>
          <a:ln w="9525">
            <a:solidFill>
              <a:schemeClr val="tx1"/>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graphicFrame>
        <p:nvGraphicFramePr>
          <p:cNvPr id="70660" name="Object 4"/>
          <p:cNvGraphicFramePr>
            <a:graphicFrameLocks noChangeAspect="1"/>
          </p:cNvGraphicFramePr>
          <p:nvPr/>
        </p:nvGraphicFramePr>
        <p:xfrm>
          <a:off x="3448050" y="3429000"/>
          <a:ext cx="2460625" cy="1508125"/>
        </p:xfrm>
        <a:graphic>
          <a:graphicData uri="http://schemas.openxmlformats.org/presentationml/2006/ole">
            <mc:AlternateContent xmlns:mc="http://schemas.openxmlformats.org/markup-compatibility/2006">
              <mc:Choice xmlns:v="urn:schemas-microsoft-com:vml" Requires="v">
                <p:oleObj spid="_x0000_s12832" name="Image" r:id="rId8" imgW="5680198" imgH="3481821" progId="">
                  <p:embed/>
                </p:oleObj>
              </mc:Choice>
              <mc:Fallback>
                <p:oleObj name="Image" r:id="rId8" imgW="5680198" imgH="3481821"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8050" y="3429000"/>
                        <a:ext cx="2460625"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0676" name="Text Box 20"/>
          <p:cNvSpPr txBox="1">
            <a:spLocks noChangeArrowheads="1"/>
          </p:cNvSpPr>
          <p:nvPr/>
        </p:nvSpPr>
        <p:spPr bwMode="auto">
          <a:xfrm>
            <a:off x="5527675" y="4572000"/>
            <a:ext cx="449263" cy="461963"/>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2400">
                <a:solidFill>
                  <a:prstClr val="black"/>
                </a:solidFill>
                <a:latin typeface="AvantGarde Bk BT" pitchFamily="34" charset="0"/>
                <a:ea typeface="ＭＳ Ｐゴシック" pitchFamily="-1" charset="-128"/>
                <a:cs typeface="ＭＳ Ｐゴシック" pitchFamily="-1" charset="-128"/>
              </a:rPr>
              <a:t>v</a:t>
            </a:r>
            <a:r>
              <a:rPr lang="en-US" sz="2400" baseline="-25000">
                <a:solidFill>
                  <a:prstClr val="black"/>
                </a:solidFill>
                <a:latin typeface="AvantGarde Bk BT" pitchFamily="34" charset="0"/>
                <a:ea typeface="ＭＳ Ｐゴシック" pitchFamily="-1" charset="-128"/>
                <a:cs typeface="ＭＳ Ｐゴシック" pitchFamily="-1" charset="-128"/>
              </a:rPr>
              <a:t>y</a:t>
            </a:r>
          </a:p>
        </p:txBody>
      </p:sp>
      <p:sp>
        <p:nvSpPr>
          <p:cNvPr id="70677" name="Text Box 21"/>
          <p:cNvSpPr txBox="1">
            <a:spLocks noChangeArrowheads="1"/>
          </p:cNvSpPr>
          <p:nvPr/>
        </p:nvSpPr>
        <p:spPr bwMode="auto">
          <a:xfrm>
            <a:off x="3775075" y="4648200"/>
            <a:ext cx="454025" cy="461963"/>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2400">
                <a:solidFill>
                  <a:prstClr val="black"/>
                </a:solidFill>
                <a:latin typeface="AvantGarde Bk BT" pitchFamily="34" charset="0"/>
                <a:ea typeface="ＭＳ Ｐゴシック" pitchFamily="-1" charset="-128"/>
                <a:cs typeface="ＭＳ Ｐゴシック" pitchFamily="-1" charset="-128"/>
              </a:rPr>
              <a:t>v</a:t>
            </a:r>
            <a:r>
              <a:rPr lang="en-US" sz="2400" baseline="-25000">
                <a:solidFill>
                  <a:prstClr val="black"/>
                </a:solidFill>
                <a:latin typeface="AvantGarde Bk BT" pitchFamily="34" charset="0"/>
                <a:ea typeface="ＭＳ Ｐゴシック" pitchFamily="-1" charset="-128"/>
                <a:cs typeface="ＭＳ Ｐゴシック" pitchFamily="-1" charset="-128"/>
              </a:rPr>
              <a:t>x</a:t>
            </a:r>
          </a:p>
        </p:txBody>
      </p:sp>
      <p:sp>
        <p:nvSpPr>
          <p:cNvPr id="70678" name="Line 22"/>
          <p:cNvSpPr>
            <a:spLocks noChangeShapeType="1"/>
          </p:cNvSpPr>
          <p:nvPr/>
        </p:nvSpPr>
        <p:spPr bwMode="auto">
          <a:xfrm flipH="1">
            <a:off x="3851275" y="4527550"/>
            <a:ext cx="161925" cy="120650"/>
          </a:xfrm>
          <a:prstGeom prst="line">
            <a:avLst/>
          </a:prstGeom>
          <a:noFill/>
          <a:ln w="9525">
            <a:solidFill>
              <a:schemeClr val="tx1"/>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70679" name="Line 23"/>
          <p:cNvSpPr>
            <a:spLocks noChangeShapeType="1"/>
          </p:cNvSpPr>
          <p:nvPr/>
        </p:nvSpPr>
        <p:spPr bwMode="auto">
          <a:xfrm>
            <a:off x="5299075" y="4572000"/>
            <a:ext cx="228600" cy="228600"/>
          </a:xfrm>
          <a:prstGeom prst="line">
            <a:avLst/>
          </a:prstGeom>
          <a:noFill/>
          <a:ln w="9525">
            <a:solidFill>
              <a:schemeClr val="tx1"/>
            </a:solidFill>
            <a:round/>
            <a:headEnd/>
            <a:tailEnd type="triangle" w="med" len="me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70680" name="Text Box 24"/>
          <p:cNvSpPr txBox="1">
            <a:spLocks noChangeArrowheads="1"/>
          </p:cNvSpPr>
          <p:nvPr/>
        </p:nvSpPr>
        <p:spPr bwMode="auto">
          <a:xfrm>
            <a:off x="3949700" y="2847975"/>
            <a:ext cx="1531938" cy="58102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600">
                <a:solidFill>
                  <a:prstClr val="black"/>
                </a:solidFill>
                <a:latin typeface="AvantGarde Bk BT" pitchFamily="34" charset="0"/>
                <a:ea typeface="ＭＳ Ｐゴシック" pitchFamily="-1" charset="-128"/>
                <a:cs typeface="ＭＳ Ｐゴシック" pitchFamily="-1" charset="-128"/>
              </a:rPr>
              <a:t>Natural scenes</a:t>
            </a:r>
          </a:p>
          <a:p>
            <a:pPr fontAlgn="base">
              <a:spcBef>
                <a:spcPct val="0"/>
              </a:spcBef>
              <a:spcAft>
                <a:spcPct val="0"/>
              </a:spcAft>
            </a:pPr>
            <a:r>
              <a:rPr lang="en-US" sz="1600">
                <a:solidFill>
                  <a:prstClr val="black"/>
                </a:solidFill>
                <a:latin typeface="AvantGarde Bk BT" pitchFamily="34" charset="0"/>
                <a:ea typeface="ＭＳ Ｐゴシック" pitchFamily="-1" charset="-128"/>
                <a:cs typeface="ＭＳ Ｐゴシック" pitchFamily="-1" charset="-128"/>
              </a:rPr>
              <a:t>(6000 images)</a:t>
            </a:r>
            <a:endParaRPr lang="en-US" sz="2800">
              <a:solidFill>
                <a:prstClr val="black"/>
              </a:solidFill>
              <a:latin typeface="AvantGarde Bk BT" pitchFamily="34" charset="0"/>
              <a:ea typeface="ＭＳ Ｐゴシック" pitchFamily="-1" charset="-128"/>
              <a:cs typeface="ＭＳ Ｐゴシック" pitchFamily="-1" charset="-128"/>
            </a:endParaRPr>
          </a:p>
        </p:txBody>
      </p:sp>
      <p:sp>
        <p:nvSpPr>
          <p:cNvPr id="70681" name="Text Box 25"/>
          <p:cNvSpPr txBox="1">
            <a:spLocks noChangeArrowheads="1"/>
          </p:cNvSpPr>
          <p:nvPr/>
        </p:nvSpPr>
        <p:spPr bwMode="auto">
          <a:xfrm>
            <a:off x="3665538" y="5181600"/>
            <a:ext cx="1928812" cy="58102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600">
                <a:solidFill>
                  <a:prstClr val="black"/>
                </a:solidFill>
                <a:latin typeface="AvantGarde Bk BT" pitchFamily="34" charset="0"/>
                <a:ea typeface="ＭＳ Ｐゴシック" pitchFamily="-1" charset="-128"/>
                <a:cs typeface="ＭＳ Ｐゴシック" pitchFamily="-1" charset="-128"/>
              </a:rPr>
              <a:t>Man-made scenes</a:t>
            </a:r>
          </a:p>
          <a:p>
            <a:pPr fontAlgn="base">
              <a:spcBef>
                <a:spcPct val="0"/>
              </a:spcBef>
              <a:spcAft>
                <a:spcPct val="0"/>
              </a:spcAft>
            </a:pPr>
            <a:r>
              <a:rPr lang="en-US" sz="1600">
                <a:solidFill>
                  <a:prstClr val="black"/>
                </a:solidFill>
                <a:latin typeface="AvantGarde Bk BT" pitchFamily="34" charset="0"/>
                <a:ea typeface="ＭＳ Ｐゴシック" pitchFamily="-1" charset="-128"/>
                <a:cs typeface="ＭＳ Ｐゴシック" pitchFamily="-1" charset="-128"/>
              </a:rPr>
              <a:t>   (6000 images)</a:t>
            </a:r>
          </a:p>
        </p:txBody>
      </p:sp>
      <p:sp>
        <p:nvSpPr>
          <p:cNvPr id="70682" name="AutoShape 26"/>
          <p:cNvSpPr>
            <a:spLocks noChangeArrowheads="1"/>
          </p:cNvSpPr>
          <p:nvPr/>
        </p:nvSpPr>
        <p:spPr bwMode="auto">
          <a:xfrm rot="-2773448">
            <a:off x="2438400" y="1828800"/>
            <a:ext cx="990600" cy="228600"/>
          </a:xfrm>
          <a:prstGeom prst="curvedDownArrow">
            <a:avLst>
              <a:gd name="adj1" fmla="val 86667"/>
              <a:gd name="adj2" fmla="val 173333"/>
              <a:gd name="adj3" fmla="val 33333"/>
            </a:avLst>
          </a:prstGeom>
          <a:solidFill>
            <a:srgbClr val="EAEAEA"/>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70683" name="AutoShape 27"/>
          <p:cNvSpPr>
            <a:spLocks noChangeArrowheads="1"/>
          </p:cNvSpPr>
          <p:nvPr/>
        </p:nvSpPr>
        <p:spPr bwMode="auto">
          <a:xfrm rot="2773448" flipV="1">
            <a:off x="2438400" y="4419600"/>
            <a:ext cx="990600" cy="228600"/>
          </a:xfrm>
          <a:prstGeom prst="curvedDownArrow">
            <a:avLst>
              <a:gd name="adj1" fmla="val 86667"/>
              <a:gd name="adj2" fmla="val 173333"/>
              <a:gd name="adj3" fmla="val 33333"/>
            </a:avLst>
          </a:prstGeom>
          <a:solidFill>
            <a:srgbClr val="EAEAEA"/>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grpSp>
        <p:nvGrpSpPr>
          <p:cNvPr id="70684" name="Group 28"/>
          <p:cNvGrpSpPr>
            <a:grpSpLocks/>
          </p:cNvGrpSpPr>
          <p:nvPr/>
        </p:nvGrpSpPr>
        <p:grpSpPr bwMode="auto">
          <a:xfrm>
            <a:off x="6864350" y="1524000"/>
            <a:ext cx="1289050" cy="1289050"/>
            <a:chOff x="3552" y="1056"/>
            <a:chExt cx="812" cy="812"/>
          </a:xfrm>
        </p:grpSpPr>
        <p:pic>
          <p:nvPicPr>
            <p:cNvPr id="70693" name="Picture 29"/>
            <p:cNvPicPr>
              <a:picLocks noChangeAspect="1" noChangeArrowheads="1"/>
            </p:cNvPicPr>
            <p:nvPr/>
          </p:nvPicPr>
          <p:blipFill>
            <a:blip r:embed="rId10"/>
            <a:srcRect/>
            <a:stretch>
              <a:fillRect/>
            </a:stretch>
          </p:blipFill>
          <p:spPr bwMode="auto">
            <a:xfrm>
              <a:off x="3552" y="1056"/>
              <a:ext cx="812" cy="812"/>
            </a:xfrm>
            <a:prstGeom prst="rect">
              <a:avLst/>
            </a:prstGeom>
            <a:noFill/>
            <a:ln w="9525">
              <a:noFill/>
              <a:miter lim="800000"/>
              <a:headEnd/>
              <a:tailEnd/>
            </a:ln>
          </p:spPr>
        </p:pic>
        <p:sp>
          <p:nvSpPr>
            <p:cNvPr id="70694" name="Text Box 30"/>
            <p:cNvSpPr txBox="1">
              <a:spLocks noChangeArrowheads="1"/>
            </p:cNvSpPr>
            <p:nvPr/>
          </p:nvSpPr>
          <p:spPr bwMode="auto">
            <a:xfrm>
              <a:off x="3984" y="1056"/>
              <a:ext cx="287" cy="174"/>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1200" b="1">
                  <a:solidFill>
                    <a:prstClr val="black"/>
                  </a:solidFill>
                  <a:latin typeface="AvantGarde Bk BT" pitchFamily="34" charset="0"/>
                  <a:ea typeface="ＭＳ Ｐゴシック" pitchFamily="-1" charset="-128"/>
                  <a:cs typeface="ＭＳ Ｐゴシック" pitchFamily="-1" charset="-128"/>
                </a:rPr>
                <a:t>v</a:t>
              </a:r>
              <a:r>
                <a:rPr lang="en-US" sz="1200" b="1" baseline="-25000">
                  <a:solidFill>
                    <a:prstClr val="black"/>
                  </a:solidFill>
                  <a:latin typeface="AvantGarde Bk BT" pitchFamily="34" charset="0"/>
                  <a:ea typeface="ＭＳ Ｐゴシック" pitchFamily="-1" charset="-128"/>
                  <a:cs typeface="ＭＳ Ｐゴシック" pitchFamily="-1" charset="-128"/>
                </a:rPr>
                <a:t>y</a:t>
              </a:r>
            </a:p>
          </p:txBody>
        </p:sp>
        <p:sp>
          <p:nvSpPr>
            <p:cNvPr id="70695" name="Text Box 31"/>
            <p:cNvSpPr txBox="1">
              <a:spLocks noChangeArrowheads="1"/>
            </p:cNvSpPr>
            <p:nvPr/>
          </p:nvSpPr>
          <p:spPr bwMode="auto">
            <a:xfrm>
              <a:off x="4128" y="1488"/>
              <a:ext cx="229" cy="174"/>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b="1">
                  <a:solidFill>
                    <a:prstClr val="black"/>
                  </a:solidFill>
                  <a:latin typeface="AvantGarde Bk BT" pitchFamily="34" charset="0"/>
                  <a:ea typeface="ＭＳ Ｐゴシック" pitchFamily="-1" charset="-128"/>
                  <a:cs typeface="ＭＳ Ｐゴシック" pitchFamily="-1" charset="-128"/>
                </a:rPr>
                <a:t>v</a:t>
              </a:r>
              <a:r>
                <a:rPr lang="en-US" sz="1200" b="1" baseline="-25000">
                  <a:solidFill>
                    <a:prstClr val="black"/>
                  </a:solidFill>
                  <a:latin typeface="AvantGarde Bk BT" pitchFamily="34" charset="0"/>
                  <a:ea typeface="ＭＳ Ｐゴシック" pitchFamily="-1" charset="-128"/>
                  <a:cs typeface="ＭＳ Ｐゴシック" pitchFamily="-1" charset="-128"/>
                </a:rPr>
                <a:t>x</a:t>
              </a:r>
            </a:p>
          </p:txBody>
        </p:sp>
      </p:grpSp>
      <p:grpSp>
        <p:nvGrpSpPr>
          <p:cNvPr id="70685" name="Group 32"/>
          <p:cNvGrpSpPr>
            <a:grpSpLocks/>
          </p:cNvGrpSpPr>
          <p:nvPr/>
        </p:nvGrpSpPr>
        <p:grpSpPr bwMode="auto">
          <a:xfrm>
            <a:off x="6940550" y="3810000"/>
            <a:ext cx="1289050" cy="1289050"/>
            <a:chOff x="3552" y="2688"/>
            <a:chExt cx="812" cy="812"/>
          </a:xfrm>
        </p:grpSpPr>
        <p:pic>
          <p:nvPicPr>
            <p:cNvPr id="70690" name="Picture 33"/>
            <p:cNvPicPr>
              <a:picLocks noChangeAspect="1" noChangeArrowheads="1"/>
            </p:cNvPicPr>
            <p:nvPr/>
          </p:nvPicPr>
          <p:blipFill>
            <a:blip r:embed="rId11"/>
            <a:srcRect/>
            <a:stretch>
              <a:fillRect/>
            </a:stretch>
          </p:blipFill>
          <p:spPr bwMode="auto">
            <a:xfrm>
              <a:off x="3552" y="2688"/>
              <a:ext cx="812" cy="812"/>
            </a:xfrm>
            <a:prstGeom prst="rect">
              <a:avLst/>
            </a:prstGeom>
            <a:noFill/>
            <a:ln w="9525">
              <a:noFill/>
              <a:miter lim="800000"/>
              <a:headEnd/>
              <a:tailEnd/>
            </a:ln>
          </p:spPr>
        </p:pic>
        <p:sp>
          <p:nvSpPr>
            <p:cNvPr id="70691" name="Text Box 34"/>
            <p:cNvSpPr txBox="1">
              <a:spLocks noChangeArrowheads="1"/>
            </p:cNvSpPr>
            <p:nvPr/>
          </p:nvSpPr>
          <p:spPr bwMode="auto">
            <a:xfrm>
              <a:off x="3911" y="2736"/>
              <a:ext cx="192" cy="252"/>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1200" b="1">
                  <a:solidFill>
                    <a:prstClr val="black"/>
                  </a:solidFill>
                  <a:latin typeface="AvantGarde Bk BT" pitchFamily="34" charset="0"/>
                  <a:ea typeface="ＭＳ Ｐゴシック" pitchFamily="-1" charset="-128"/>
                  <a:cs typeface="ＭＳ Ｐゴシック" pitchFamily="-1" charset="-128"/>
                </a:rPr>
                <a:t>v</a:t>
              </a:r>
              <a:r>
                <a:rPr lang="en-US" sz="1200" b="1" baseline="-25000">
                  <a:solidFill>
                    <a:prstClr val="black"/>
                  </a:solidFill>
                  <a:latin typeface="AvantGarde Bk BT" pitchFamily="34" charset="0"/>
                  <a:ea typeface="ＭＳ Ｐゴシック" pitchFamily="-1" charset="-128"/>
                  <a:cs typeface="ＭＳ Ｐゴシック" pitchFamily="-1" charset="-128"/>
                </a:rPr>
                <a:t>y</a:t>
              </a:r>
            </a:p>
          </p:txBody>
        </p:sp>
        <p:sp>
          <p:nvSpPr>
            <p:cNvPr id="70692" name="Text Box 35"/>
            <p:cNvSpPr txBox="1">
              <a:spLocks noChangeArrowheads="1"/>
            </p:cNvSpPr>
            <p:nvPr/>
          </p:nvSpPr>
          <p:spPr bwMode="auto">
            <a:xfrm>
              <a:off x="4103" y="3120"/>
              <a:ext cx="229" cy="174"/>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b="1">
                  <a:solidFill>
                    <a:prstClr val="black"/>
                  </a:solidFill>
                  <a:latin typeface="AvantGarde Bk BT" pitchFamily="34" charset="0"/>
                  <a:ea typeface="ＭＳ Ｐゴシック" pitchFamily="-1" charset="-128"/>
                  <a:cs typeface="ＭＳ Ｐゴシック" pitchFamily="-1" charset="-128"/>
                </a:rPr>
                <a:t>v</a:t>
              </a:r>
              <a:r>
                <a:rPr lang="en-US" sz="1200" b="1" baseline="-25000">
                  <a:solidFill>
                    <a:prstClr val="black"/>
                  </a:solidFill>
                  <a:latin typeface="AvantGarde Bk BT" pitchFamily="34" charset="0"/>
                  <a:ea typeface="ＭＳ Ｐゴシック" pitchFamily="-1" charset="-128"/>
                  <a:cs typeface="ＭＳ Ｐゴシック" pitchFamily="-1" charset="-128"/>
                </a:rPr>
                <a:t>x</a:t>
              </a:r>
            </a:p>
          </p:txBody>
        </p:sp>
      </p:grpSp>
      <p:sp>
        <p:nvSpPr>
          <p:cNvPr id="70686" name="Rectangle 66"/>
          <p:cNvSpPr>
            <a:spLocks noChangeArrowheads="1"/>
          </p:cNvSpPr>
          <p:nvPr/>
        </p:nvSpPr>
        <p:spPr bwMode="auto">
          <a:xfrm>
            <a:off x="3311525" y="6553200"/>
            <a:ext cx="5638800" cy="198438"/>
          </a:xfrm>
          <a:prstGeom prst="rect">
            <a:avLst/>
          </a:prstGeom>
          <a:noFill/>
          <a:ln w="9525">
            <a:noFill/>
            <a:miter lim="800000"/>
            <a:headEnd/>
            <a:tailEnd/>
          </a:ln>
        </p:spPr>
        <p:txBody>
          <a:bodyPr>
            <a:prstTxWarp prst="textNoShape">
              <a:avLst/>
            </a:prstTxWarp>
            <a:spAutoFit/>
          </a:bodyPr>
          <a:lstStyle/>
          <a:p>
            <a:pPr lvl="1" fontAlgn="base">
              <a:spcBef>
                <a:spcPct val="0"/>
              </a:spcBef>
              <a:spcAft>
                <a:spcPct val="0"/>
              </a:spcAft>
            </a:pPr>
            <a:r>
              <a:rPr lang="en-US" sz="700">
                <a:solidFill>
                  <a:prstClr val="black"/>
                </a:solidFill>
                <a:latin typeface="Arial" pitchFamily="-1" charset="0"/>
                <a:ea typeface="ＭＳ Ｐゴシック" pitchFamily="-1" charset="-128"/>
                <a:cs typeface="ＭＳ Ｐゴシック" pitchFamily="-1" charset="-128"/>
              </a:rPr>
              <a:t>Torralba and Oliva, </a:t>
            </a:r>
            <a:r>
              <a:rPr lang="en-US" sz="700" i="1">
                <a:solidFill>
                  <a:prstClr val="black"/>
                </a:solidFill>
                <a:latin typeface="Arial" pitchFamily="-1" charset="0"/>
                <a:ea typeface="ＭＳ Ｐゴシック" pitchFamily="-1" charset="-128"/>
                <a:cs typeface="ＭＳ Ｐゴシック" pitchFamily="-1" charset="-128"/>
              </a:rPr>
              <a:t>Statistics of Natural Image Categories</a:t>
            </a:r>
            <a:r>
              <a:rPr lang="en-US" sz="700">
                <a:solidFill>
                  <a:prstClr val="black"/>
                </a:solidFill>
                <a:latin typeface="Arial" pitchFamily="-1" charset="0"/>
                <a:ea typeface="ＭＳ Ｐゴシック" pitchFamily="-1" charset="-128"/>
                <a:cs typeface="ＭＳ Ｐゴシック" pitchFamily="-1" charset="-128"/>
              </a:rPr>
              <a:t>. Network: Computation in Neural Systems 14 (2003) 391-412.</a:t>
            </a:r>
          </a:p>
        </p:txBody>
      </p:sp>
      <p:sp>
        <p:nvSpPr>
          <p:cNvPr id="70687" name="Rectangle 39"/>
          <p:cNvSpPr>
            <a:spLocks noChangeArrowheads="1"/>
          </p:cNvSpPr>
          <p:nvPr/>
        </p:nvSpPr>
        <p:spPr bwMode="auto">
          <a:xfrm>
            <a:off x="1901825" y="238125"/>
            <a:ext cx="5619750" cy="5857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srgbClr val="000000"/>
                </a:solidFill>
                <a:latin typeface="Calibri" pitchFamily="-1" charset="0"/>
                <a:ea typeface="ＭＳ Ｐゴシック" pitchFamily="-1" charset="-128"/>
                <a:cs typeface="ＭＳ Ｐゴシック" pitchFamily="-1" charset="-128"/>
              </a:rPr>
              <a:t>Fourier Characteristics of Images</a:t>
            </a:r>
            <a:endParaRPr lang="en-US">
              <a:solidFill>
                <a:prstClr val="black"/>
              </a:solidFill>
              <a:latin typeface="Arial" pitchFamily="-1" charset="0"/>
              <a:ea typeface="ＭＳ Ｐゴシック" pitchFamily="-1" charset="-128"/>
              <a:cs typeface="ＭＳ Ｐゴシック" pitchFamily="-1" charset="-128"/>
            </a:endParaRPr>
          </a:p>
        </p:txBody>
      </p:sp>
      <p:pic>
        <p:nvPicPr>
          <p:cNvPr id="70688" name="Picture 40" descr="image_0053.jpg"/>
          <p:cNvPicPr>
            <a:picLocks noChangeAspect="1"/>
          </p:cNvPicPr>
          <p:nvPr/>
        </p:nvPicPr>
        <p:blipFill>
          <a:blip r:embed="rId12"/>
          <a:srcRect/>
          <a:stretch>
            <a:fillRect/>
          </a:stretch>
        </p:blipFill>
        <p:spPr bwMode="auto">
          <a:xfrm>
            <a:off x="5670550" y="3281363"/>
            <a:ext cx="1001713" cy="1001712"/>
          </a:xfrm>
          <a:prstGeom prst="rect">
            <a:avLst/>
          </a:prstGeom>
          <a:noFill/>
          <a:ln w="9525">
            <a:noFill/>
            <a:miter lim="800000"/>
            <a:headEnd/>
            <a:tailEnd/>
          </a:ln>
        </p:spPr>
      </p:pic>
      <p:pic>
        <p:nvPicPr>
          <p:cNvPr id="70689" name="Picture 41" descr="image_0032.jpg"/>
          <p:cNvPicPr>
            <a:picLocks noChangeAspect="1"/>
          </p:cNvPicPr>
          <p:nvPr/>
        </p:nvPicPr>
        <p:blipFill>
          <a:blip r:embed="rId13"/>
          <a:srcRect/>
          <a:stretch>
            <a:fillRect/>
          </a:stretch>
        </p:blipFill>
        <p:spPr bwMode="auto">
          <a:xfrm>
            <a:off x="5648325" y="908050"/>
            <a:ext cx="1055688" cy="1057275"/>
          </a:xfrm>
          <a:prstGeom prst="rect">
            <a:avLst/>
          </a:prstGeom>
          <a:noFill/>
          <a:ln w="9525">
            <a:noFill/>
            <a:miter lim="800000"/>
            <a:headEnd/>
            <a:tailEnd/>
          </a:ln>
        </p:spPr>
      </p:pic>
    </p:spTree>
    <p:extLst>
      <p:ext uri="{BB962C8B-B14F-4D97-AF65-F5344CB8AC3E}">
        <p14:creationId xmlns:p14="http://schemas.microsoft.com/office/powerpoint/2010/main" val="384474154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46087"/>
            <a:ext cx="8229600" cy="892175"/>
          </a:xfrm>
        </p:spPr>
        <p:txBody>
          <a:bodyPr/>
          <a:lstStyle/>
          <a:p>
            <a:r>
              <a:rPr lang="en-US" b="1" dirty="0" smtClean="0">
                <a:latin typeface="Myriad Pro"/>
                <a:cs typeface="Myriad Pro"/>
              </a:rPr>
              <a:t>Natural Image Statistics</a:t>
            </a:r>
            <a:endParaRPr lang="en-US" b="1" dirty="0">
              <a:latin typeface="Myriad Pro"/>
              <a:cs typeface="Myriad Pro"/>
            </a:endParaRPr>
          </a:p>
        </p:txBody>
      </p:sp>
      <p:sp>
        <p:nvSpPr>
          <p:cNvPr id="4" name="Content Placeholder 3"/>
          <p:cNvSpPr>
            <a:spLocks noGrp="1"/>
          </p:cNvSpPr>
          <p:nvPr>
            <p:ph idx="1"/>
          </p:nvPr>
        </p:nvSpPr>
        <p:spPr>
          <a:xfrm>
            <a:off x="457200" y="1081088"/>
            <a:ext cx="8686800" cy="5045075"/>
          </a:xfrm>
        </p:spPr>
        <p:txBody>
          <a:bodyPr/>
          <a:lstStyle/>
          <a:p>
            <a:endParaRPr lang="en-US" dirty="0"/>
          </a:p>
          <a:p>
            <a:r>
              <a:rPr lang="en-US" dirty="0"/>
              <a:t>Motivation: </a:t>
            </a:r>
            <a:r>
              <a:rPr lang="en-US" dirty="0">
                <a:ea typeface="ＭＳ Ｐゴシック" pitchFamily="-1" charset="-128"/>
                <a:cs typeface="ＭＳ Ｐゴシック" pitchFamily="-1" charset="-128"/>
              </a:rPr>
              <a:t>Separating into components</a:t>
            </a:r>
            <a:endParaRPr lang="en-US" dirty="0"/>
          </a:p>
          <a:p>
            <a:r>
              <a:rPr lang="en-US" dirty="0"/>
              <a:t>Deal with ill pose: Bayesian Approach!</a:t>
            </a:r>
          </a:p>
          <a:p>
            <a:r>
              <a:rPr lang="en-US" dirty="0">
                <a:solidFill>
                  <a:srgbClr val="FF0000"/>
                </a:solidFill>
              </a:rPr>
              <a:t>Application 1: </a:t>
            </a:r>
            <a:r>
              <a:rPr lang="en-US" dirty="0" err="1">
                <a:solidFill>
                  <a:srgbClr val="FF0000"/>
                </a:solidFill>
              </a:rPr>
              <a:t>Denoising</a:t>
            </a:r>
            <a:endParaRPr lang="en-US" dirty="0">
              <a:solidFill>
                <a:srgbClr val="FF0000"/>
              </a:solidFill>
            </a:endParaRPr>
          </a:p>
          <a:p>
            <a:r>
              <a:rPr lang="en-US" dirty="0"/>
              <a:t>Application 2: Intrinsic Image</a:t>
            </a:r>
          </a:p>
          <a:p>
            <a:r>
              <a:rPr lang="en-US" dirty="0"/>
              <a:t>Application 3: Reflection Separation</a:t>
            </a:r>
          </a:p>
          <a:p>
            <a:r>
              <a:rPr lang="en-US" dirty="0"/>
              <a:t>Application 4: </a:t>
            </a:r>
            <a:r>
              <a:rPr lang="en-US" dirty="0" err="1">
                <a:solidFill>
                  <a:srgbClr val="000000"/>
                </a:solidFill>
              </a:rPr>
              <a:t>Deblurring</a:t>
            </a:r>
            <a:endParaRPr lang="en-US" dirty="0"/>
          </a:p>
          <a:p>
            <a:r>
              <a:rPr lang="en-US" dirty="0">
                <a:solidFill>
                  <a:srgbClr val="000000"/>
                </a:solidFill>
              </a:rPr>
              <a:t>Application 5: </a:t>
            </a:r>
            <a:r>
              <a:rPr lang="en-US" dirty="0"/>
              <a:t>Digital </a:t>
            </a:r>
            <a:r>
              <a:rPr lang="en-US" dirty="0" smtClean="0"/>
              <a:t>Forensics</a:t>
            </a:r>
            <a:endParaRPr lang="en-US" dirty="0"/>
          </a:p>
        </p:txBody>
      </p:sp>
    </p:spTree>
    <p:extLst>
      <p:ext uri="{BB962C8B-B14F-4D97-AF65-F5344CB8AC3E}">
        <p14:creationId xmlns:p14="http://schemas.microsoft.com/office/powerpoint/2010/main" val="51885504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Denoising</a:t>
            </a:r>
          </a:p>
        </p:txBody>
      </p:sp>
      <p:pic>
        <p:nvPicPr>
          <p:cNvPr id="79875" name="Picture 10"/>
          <p:cNvPicPr>
            <a:picLocks noChangeAspect="1"/>
          </p:cNvPicPr>
          <p:nvPr/>
        </p:nvPicPr>
        <p:blipFill>
          <a:blip r:embed="rId2"/>
          <a:srcRect/>
          <a:stretch>
            <a:fillRect/>
          </a:stretch>
        </p:blipFill>
        <p:spPr bwMode="auto">
          <a:xfrm>
            <a:off x="6265863" y="1699268"/>
            <a:ext cx="2393950" cy="2378075"/>
          </a:xfrm>
          <a:prstGeom prst="rect">
            <a:avLst/>
          </a:prstGeom>
          <a:noFill/>
          <a:ln w="9525">
            <a:noFill/>
            <a:miter lim="800000"/>
            <a:headEnd/>
            <a:tailEnd/>
          </a:ln>
        </p:spPr>
      </p:pic>
      <p:pic>
        <p:nvPicPr>
          <p:cNvPr id="79876" name="Picture 12"/>
          <p:cNvPicPr>
            <a:picLocks noChangeAspect="1"/>
          </p:cNvPicPr>
          <p:nvPr/>
        </p:nvPicPr>
        <p:blipFill>
          <a:blip r:embed="rId3"/>
          <a:srcRect/>
          <a:stretch>
            <a:fillRect/>
          </a:stretch>
        </p:blipFill>
        <p:spPr bwMode="auto">
          <a:xfrm>
            <a:off x="503238" y="1694505"/>
            <a:ext cx="2382837" cy="2371725"/>
          </a:xfrm>
          <a:prstGeom prst="rect">
            <a:avLst/>
          </a:prstGeom>
          <a:noFill/>
          <a:ln w="9525">
            <a:noFill/>
            <a:miter lim="800000"/>
            <a:headEnd/>
            <a:tailEnd/>
          </a:ln>
        </p:spPr>
      </p:pic>
      <p:pic>
        <p:nvPicPr>
          <p:cNvPr id="79877" name="Picture 13"/>
          <p:cNvPicPr>
            <a:picLocks noChangeAspect="1"/>
          </p:cNvPicPr>
          <p:nvPr/>
        </p:nvPicPr>
        <p:blipFill>
          <a:blip r:embed="rId4"/>
          <a:srcRect/>
          <a:stretch>
            <a:fillRect/>
          </a:stretch>
        </p:blipFill>
        <p:spPr bwMode="auto">
          <a:xfrm>
            <a:off x="6318250" y="4210050"/>
            <a:ext cx="2462213" cy="2032000"/>
          </a:xfrm>
          <a:prstGeom prst="rect">
            <a:avLst/>
          </a:prstGeom>
          <a:noFill/>
          <a:ln w="9525">
            <a:noFill/>
            <a:miter lim="800000"/>
            <a:headEnd/>
            <a:tailEnd/>
          </a:ln>
        </p:spPr>
      </p:pic>
      <p:pic>
        <p:nvPicPr>
          <p:cNvPr id="79878" name="Picture 15"/>
          <p:cNvPicPr>
            <a:picLocks noChangeAspect="1"/>
          </p:cNvPicPr>
          <p:nvPr/>
        </p:nvPicPr>
        <p:blipFill>
          <a:blip r:embed="rId5"/>
          <a:srcRect/>
          <a:stretch>
            <a:fillRect/>
          </a:stretch>
        </p:blipFill>
        <p:spPr bwMode="auto">
          <a:xfrm>
            <a:off x="509588" y="4222750"/>
            <a:ext cx="2506662" cy="2055813"/>
          </a:xfrm>
          <a:prstGeom prst="rect">
            <a:avLst/>
          </a:prstGeom>
          <a:noFill/>
          <a:ln w="9525">
            <a:noFill/>
            <a:miter lim="800000"/>
            <a:headEnd/>
            <a:tailEnd/>
          </a:ln>
        </p:spPr>
      </p:pic>
      <p:sp>
        <p:nvSpPr>
          <p:cNvPr id="79879" name="TextBox 17"/>
          <p:cNvSpPr txBox="1">
            <a:spLocks noChangeArrowheads="1"/>
          </p:cNvSpPr>
          <p:nvPr/>
        </p:nvSpPr>
        <p:spPr bwMode="auto">
          <a:xfrm>
            <a:off x="2974975" y="2648593"/>
            <a:ext cx="425450" cy="5842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a:t>
            </a:r>
          </a:p>
        </p:txBody>
      </p:sp>
      <p:sp>
        <p:nvSpPr>
          <p:cNvPr id="79880" name="TextBox 18"/>
          <p:cNvSpPr txBox="1">
            <a:spLocks noChangeArrowheads="1"/>
          </p:cNvSpPr>
          <p:nvPr/>
        </p:nvSpPr>
        <p:spPr bwMode="auto">
          <a:xfrm>
            <a:off x="5878513" y="2618430"/>
            <a:ext cx="423862" cy="5857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a:t>
            </a:r>
          </a:p>
        </p:txBody>
      </p:sp>
      <p:sp>
        <p:nvSpPr>
          <p:cNvPr id="79881" name="TextBox 19"/>
          <p:cNvSpPr txBox="1">
            <a:spLocks noChangeArrowheads="1"/>
          </p:cNvSpPr>
          <p:nvPr/>
        </p:nvSpPr>
        <p:spPr bwMode="auto">
          <a:xfrm>
            <a:off x="225425" y="1027113"/>
            <a:ext cx="3457575"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Decomposition of a noisy image </a:t>
            </a:r>
          </a:p>
        </p:txBody>
      </p:sp>
      <p:pic>
        <p:nvPicPr>
          <p:cNvPr id="79882" name="Picture 20"/>
          <p:cNvPicPr>
            <a:picLocks noChangeAspect="1"/>
          </p:cNvPicPr>
          <p:nvPr/>
        </p:nvPicPr>
        <p:blipFill>
          <a:blip r:embed="rId6"/>
          <a:srcRect/>
          <a:stretch>
            <a:fillRect/>
          </a:stretch>
        </p:blipFill>
        <p:spPr bwMode="auto">
          <a:xfrm>
            <a:off x="1243013" y="1435100"/>
            <a:ext cx="966787" cy="350838"/>
          </a:xfrm>
          <a:prstGeom prst="rect">
            <a:avLst/>
          </a:prstGeom>
          <a:noFill/>
          <a:ln w="9525">
            <a:noFill/>
            <a:miter lim="800000"/>
            <a:headEnd/>
            <a:tailEnd/>
          </a:ln>
        </p:spPr>
      </p:pic>
      <p:pic>
        <p:nvPicPr>
          <p:cNvPr id="79883" name="Picture 21"/>
          <p:cNvPicPr>
            <a:picLocks noChangeAspect="1"/>
          </p:cNvPicPr>
          <p:nvPr/>
        </p:nvPicPr>
        <p:blipFill>
          <a:blip r:embed="rId7"/>
          <a:srcRect/>
          <a:stretch>
            <a:fillRect/>
          </a:stretch>
        </p:blipFill>
        <p:spPr bwMode="auto">
          <a:xfrm>
            <a:off x="7096125" y="1441450"/>
            <a:ext cx="833438" cy="328613"/>
          </a:xfrm>
          <a:prstGeom prst="rect">
            <a:avLst/>
          </a:prstGeom>
          <a:noFill/>
          <a:ln w="9525">
            <a:noFill/>
            <a:miter lim="800000"/>
            <a:headEnd/>
            <a:tailEnd/>
          </a:ln>
        </p:spPr>
      </p:pic>
      <p:pic>
        <p:nvPicPr>
          <p:cNvPr id="79884" name="Picture 11"/>
          <p:cNvPicPr>
            <a:picLocks noChangeAspect="1"/>
          </p:cNvPicPr>
          <p:nvPr/>
        </p:nvPicPr>
        <p:blipFill>
          <a:blip r:embed="rId8"/>
          <a:srcRect/>
          <a:stretch>
            <a:fillRect/>
          </a:stretch>
        </p:blipFill>
        <p:spPr bwMode="auto">
          <a:xfrm>
            <a:off x="3509963" y="1684980"/>
            <a:ext cx="2387600" cy="2365375"/>
          </a:xfrm>
          <a:prstGeom prst="rect">
            <a:avLst/>
          </a:prstGeom>
          <a:noFill/>
          <a:ln w="9525">
            <a:noFill/>
            <a:miter lim="800000"/>
            <a:headEnd/>
            <a:tailEnd/>
          </a:ln>
        </p:spPr>
      </p:pic>
      <p:pic>
        <p:nvPicPr>
          <p:cNvPr id="79885" name="Picture 14"/>
          <p:cNvPicPr>
            <a:picLocks noChangeAspect="1"/>
          </p:cNvPicPr>
          <p:nvPr/>
        </p:nvPicPr>
        <p:blipFill>
          <a:blip r:embed="rId9"/>
          <a:srcRect/>
          <a:stretch>
            <a:fillRect/>
          </a:stretch>
        </p:blipFill>
        <p:spPr bwMode="auto">
          <a:xfrm>
            <a:off x="3457575" y="4062413"/>
            <a:ext cx="2566988" cy="2227262"/>
          </a:xfrm>
          <a:prstGeom prst="rect">
            <a:avLst/>
          </a:prstGeom>
          <a:noFill/>
          <a:ln w="9525">
            <a:noFill/>
            <a:miter lim="800000"/>
            <a:headEnd/>
            <a:tailEnd/>
          </a:ln>
        </p:spPr>
      </p:pic>
      <p:pic>
        <p:nvPicPr>
          <p:cNvPr id="79886" name="Picture 22"/>
          <p:cNvPicPr>
            <a:picLocks noChangeAspect="1"/>
          </p:cNvPicPr>
          <p:nvPr/>
        </p:nvPicPr>
        <p:blipFill>
          <a:blip r:embed="rId10"/>
          <a:srcRect/>
          <a:stretch>
            <a:fillRect/>
          </a:stretch>
        </p:blipFill>
        <p:spPr bwMode="auto">
          <a:xfrm>
            <a:off x="4354513" y="1398588"/>
            <a:ext cx="863600" cy="338137"/>
          </a:xfrm>
          <a:prstGeom prst="rect">
            <a:avLst/>
          </a:prstGeom>
          <a:noFill/>
          <a:ln w="9525">
            <a:noFill/>
            <a:miter lim="800000"/>
            <a:headEnd/>
            <a:tailEnd/>
          </a:ln>
        </p:spPr>
      </p:pic>
    </p:spTree>
    <p:extLst>
      <p:ext uri="{BB962C8B-B14F-4D97-AF65-F5344CB8AC3E}">
        <p14:creationId xmlns:p14="http://schemas.microsoft.com/office/powerpoint/2010/main" val="224381945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Denoising</a:t>
            </a:r>
          </a:p>
        </p:txBody>
      </p:sp>
      <p:pic>
        <p:nvPicPr>
          <p:cNvPr id="80899" name="Picture 11"/>
          <p:cNvPicPr>
            <a:picLocks noChangeAspect="1"/>
          </p:cNvPicPr>
          <p:nvPr/>
        </p:nvPicPr>
        <p:blipFill>
          <a:blip r:embed="rId2"/>
          <a:srcRect/>
          <a:stretch>
            <a:fillRect/>
          </a:stretch>
        </p:blipFill>
        <p:spPr bwMode="auto">
          <a:xfrm>
            <a:off x="3540125" y="1582738"/>
            <a:ext cx="2389188" cy="2365375"/>
          </a:xfrm>
          <a:prstGeom prst="rect">
            <a:avLst/>
          </a:prstGeom>
          <a:noFill/>
          <a:ln w="57150">
            <a:solidFill>
              <a:srgbClr val="FF0000"/>
            </a:solidFill>
            <a:round/>
            <a:headEnd/>
            <a:tailEnd/>
          </a:ln>
        </p:spPr>
      </p:pic>
      <p:pic>
        <p:nvPicPr>
          <p:cNvPr id="80900" name="Picture 12"/>
          <p:cNvPicPr>
            <a:picLocks noChangeAspect="1"/>
          </p:cNvPicPr>
          <p:nvPr/>
        </p:nvPicPr>
        <p:blipFill>
          <a:blip r:embed="rId3"/>
          <a:srcRect/>
          <a:stretch>
            <a:fillRect/>
          </a:stretch>
        </p:blipFill>
        <p:spPr bwMode="auto">
          <a:xfrm>
            <a:off x="503238" y="1600200"/>
            <a:ext cx="2382837" cy="2371725"/>
          </a:xfrm>
          <a:prstGeom prst="rect">
            <a:avLst/>
          </a:prstGeom>
          <a:noFill/>
          <a:ln w="9525">
            <a:noFill/>
            <a:miter lim="800000"/>
            <a:headEnd/>
            <a:tailEnd/>
          </a:ln>
        </p:spPr>
      </p:pic>
      <p:sp>
        <p:nvSpPr>
          <p:cNvPr id="80901" name="TextBox 17"/>
          <p:cNvSpPr txBox="1">
            <a:spLocks noChangeArrowheads="1"/>
          </p:cNvSpPr>
          <p:nvPr/>
        </p:nvSpPr>
        <p:spPr bwMode="auto">
          <a:xfrm>
            <a:off x="2974975" y="2554288"/>
            <a:ext cx="425450" cy="5842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a:t>
            </a:r>
          </a:p>
        </p:txBody>
      </p:sp>
      <p:sp>
        <p:nvSpPr>
          <p:cNvPr id="80902" name="TextBox 18"/>
          <p:cNvSpPr txBox="1">
            <a:spLocks noChangeArrowheads="1"/>
          </p:cNvSpPr>
          <p:nvPr/>
        </p:nvSpPr>
        <p:spPr bwMode="auto">
          <a:xfrm>
            <a:off x="5918200" y="2524125"/>
            <a:ext cx="423863" cy="5857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a:t>
            </a:r>
          </a:p>
        </p:txBody>
      </p:sp>
      <p:sp>
        <p:nvSpPr>
          <p:cNvPr id="80903" name="TextBox 19"/>
          <p:cNvSpPr txBox="1">
            <a:spLocks noChangeArrowheads="1"/>
          </p:cNvSpPr>
          <p:nvPr/>
        </p:nvSpPr>
        <p:spPr bwMode="auto">
          <a:xfrm>
            <a:off x="225425" y="1027113"/>
            <a:ext cx="3457575"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Decomposition of a noisy image </a:t>
            </a:r>
          </a:p>
        </p:txBody>
      </p:sp>
      <p:pic>
        <p:nvPicPr>
          <p:cNvPr id="80904" name="Picture 20"/>
          <p:cNvPicPr>
            <a:picLocks noChangeAspect="1"/>
          </p:cNvPicPr>
          <p:nvPr/>
        </p:nvPicPr>
        <p:blipFill>
          <a:blip r:embed="rId4"/>
          <a:srcRect/>
          <a:stretch>
            <a:fillRect/>
          </a:stretch>
        </p:blipFill>
        <p:spPr bwMode="auto">
          <a:xfrm>
            <a:off x="1243013" y="1435100"/>
            <a:ext cx="966787" cy="350838"/>
          </a:xfrm>
          <a:prstGeom prst="rect">
            <a:avLst/>
          </a:prstGeom>
          <a:noFill/>
          <a:ln w="9525">
            <a:noFill/>
            <a:miter lim="800000"/>
            <a:headEnd/>
            <a:tailEnd/>
          </a:ln>
        </p:spPr>
      </p:pic>
      <p:pic>
        <p:nvPicPr>
          <p:cNvPr id="80905" name="Picture 22"/>
          <p:cNvPicPr>
            <a:picLocks noChangeAspect="1"/>
          </p:cNvPicPr>
          <p:nvPr/>
        </p:nvPicPr>
        <p:blipFill>
          <a:blip r:embed="rId5"/>
          <a:srcRect/>
          <a:stretch>
            <a:fillRect/>
          </a:stretch>
        </p:blipFill>
        <p:spPr bwMode="auto">
          <a:xfrm>
            <a:off x="4386263" y="1390650"/>
            <a:ext cx="863600" cy="338138"/>
          </a:xfrm>
          <a:prstGeom prst="rect">
            <a:avLst/>
          </a:prstGeom>
          <a:noFill/>
          <a:ln w="9525">
            <a:noFill/>
            <a:miter lim="800000"/>
            <a:headEnd/>
            <a:tailEnd/>
          </a:ln>
        </p:spPr>
      </p:pic>
      <p:grpSp>
        <p:nvGrpSpPr>
          <p:cNvPr id="80906" name="Group 28"/>
          <p:cNvGrpSpPr>
            <a:grpSpLocks/>
          </p:cNvGrpSpPr>
          <p:nvPr/>
        </p:nvGrpSpPr>
        <p:grpSpPr bwMode="auto">
          <a:xfrm>
            <a:off x="6329363" y="1427163"/>
            <a:ext cx="2393950" cy="2917825"/>
            <a:chOff x="1130487" y="3201328"/>
            <a:chExt cx="2394092" cy="2918666"/>
          </a:xfrm>
        </p:grpSpPr>
        <p:pic>
          <p:nvPicPr>
            <p:cNvPr id="80917" name="Picture 10"/>
            <p:cNvPicPr>
              <a:picLocks noChangeAspect="1"/>
            </p:cNvPicPr>
            <p:nvPr/>
          </p:nvPicPr>
          <p:blipFill>
            <a:blip r:embed="rId6"/>
            <a:srcRect/>
            <a:stretch>
              <a:fillRect/>
            </a:stretch>
          </p:blipFill>
          <p:spPr bwMode="auto">
            <a:xfrm>
              <a:off x="1130487" y="3364545"/>
              <a:ext cx="2394092" cy="2377272"/>
            </a:xfrm>
            <a:prstGeom prst="rect">
              <a:avLst/>
            </a:prstGeom>
            <a:noFill/>
            <a:ln w="57150">
              <a:solidFill>
                <a:srgbClr val="008000"/>
              </a:solidFill>
              <a:round/>
              <a:headEnd/>
              <a:tailEnd/>
            </a:ln>
          </p:spPr>
        </p:pic>
        <p:pic>
          <p:nvPicPr>
            <p:cNvPr id="80918" name="Picture 21"/>
            <p:cNvPicPr>
              <a:picLocks noChangeAspect="1"/>
            </p:cNvPicPr>
            <p:nvPr/>
          </p:nvPicPr>
          <p:blipFill>
            <a:blip r:embed="rId7"/>
            <a:srcRect/>
            <a:stretch>
              <a:fillRect/>
            </a:stretch>
          </p:blipFill>
          <p:spPr bwMode="auto">
            <a:xfrm>
              <a:off x="1961659" y="3201328"/>
              <a:ext cx="832127" cy="328353"/>
            </a:xfrm>
            <a:prstGeom prst="rect">
              <a:avLst/>
            </a:prstGeom>
            <a:noFill/>
            <a:ln w="9525">
              <a:noFill/>
              <a:miter lim="800000"/>
              <a:headEnd/>
              <a:tailEnd/>
            </a:ln>
          </p:spPr>
        </p:pic>
        <p:sp>
          <p:nvSpPr>
            <p:cNvPr id="80919" name="TextBox 23"/>
            <p:cNvSpPr txBox="1">
              <a:spLocks noChangeArrowheads="1"/>
            </p:cNvSpPr>
            <p:nvPr/>
          </p:nvSpPr>
          <p:spPr bwMode="auto">
            <a:xfrm>
              <a:off x="1553907" y="5750662"/>
              <a:ext cx="1621620"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Natural image</a:t>
              </a:r>
            </a:p>
          </p:txBody>
        </p:sp>
      </p:grpSp>
      <p:sp>
        <p:nvSpPr>
          <p:cNvPr id="80907" name="TextBox 24"/>
          <p:cNvSpPr txBox="1">
            <a:spLocks noChangeArrowheads="1"/>
          </p:cNvSpPr>
          <p:nvPr/>
        </p:nvSpPr>
        <p:spPr bwMode="auto">
          <a:xfrm>
            <a:off x="3141663" y="3962400"/>
            <a:ext cx="2493962"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White Gaussian noise:</a:t>
            </a:r>
          </a:p>
        </p:txBody>
      </p:sp>
      <p:sp>
        <p:nvSpPr>
          <p:cNvPr id="80908" name="TextBox 25"/>
          <p:cNvSpPr txBox="1">
            <a:spLocks noChangeArrowheads="1"/>
          </p:cNvSpPr>
          <p:nvPr/>
        </p:nvSpPr>
        <p:spPr bwMode="auto">
          <a:xfrm>
            <a:off x="5449888" y="3967163"/>
            <a:ext cx="1093787"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i="1">
                <a:solidFill>
                  <a:prstClr val="black"/>
                </a:solidFill>
                <a:latin typeface="Arial" pitchFamily="-1" charset="0"/>
                <a:ea typeface="ＭＳ Ｐゴシック" pitchFamily="-1" charset="-128"/>
                <a:cs typeface="ＭＳ Ｐゴシック" pitchFamily="-1" charset="-128"/>
              </a:rPr>
              <a:t>N</a:t>
            </a:r>
            <a:r>
              <a:rPr lang="en-US">
                <a:solidFill>
                  <a:prstClr val="black"/>
                </a:solidFill>
                <a:latin typeface="Arial" pitchFamily="-1" charset="0"/>
                <a:ea typeface="ＭＳ Ｐゴシック" pitchFamily="-1" charset="-128"/>
                <a:cs typeface="ＭＳ Ｐゴシック" pitchFamily="-1" charset="-128"/>
              </a:rPr>
              <a:t>(0, </a:t>
            </a:r>
            <a:r>
              <a:rPr lang="en-US">
                <a:solidFill>
                  <a:prstClr val="black"/>
                </a:solidFill>
                <a:latin typeface="Symbol" pitchFamily="-1" charset="2"/>
                <a:ea typeface="Symbol" pitchFamily="-1" charset="2"/>
                <a:cs typeface="Symbol" pitchFamily="-1" charset="2"/>
              </a:rPr>
              <a:t>s</a:t>
            </a:r>
            <a:r>
              <a:rPr lang="en-US" baseline="-25000">
                <a:solidFill>
                  <a:prstClr val="black"/>
                </a:solidFill>
                <a:latin typeface="Arial" pitchFamily="-1" charset="0"/>
                <a:ea typeface="ＭＳ Ｐゴシック" pitchFamily="-1" charset="-128"/>
                <a:cs typeface="ＭＳ Ｐゴシック" pitchFamily="-1" charset="-128"/>
              </a:rPr>
              <a:t>n</a:t>
            </a:r>
            <a:r>
              <a:rPr lang="en-US" baseline="30000">
                <a:solidFill>
                  <a:prstClr val="black"/>
                </a:solidFill>
                <a:latin typeface="Arial" pitchFamily="-1" charset="0"/>
                <a:ea typeface="ＭＳ Ｐゴシック" pitchFamily="-1" charset="-128"/>
                <a:cs typeface="ＭＳ Ｐゴシック" pitchFamily="-1" charset="-128"/>
              </a:rPr>
              <a:t>2</a:t>
            </a:r>
            <a:r>
              <a:rPr lang="en-US">
                <a:solidFill>
                  <a:prstClr val="black"/>
                </a:solidFill>
                <a:latin typeface="Arial" pitchFamily="-1" charset="0"/>
                <a:ea typeface="ＭＳ Ｐゴシック" pitchFamily="-1" charset="-128"/>
                <a:cs typeface="ＭＳ Ｐゴシック" pitchFamily="-1" charset="-128"/>
              </a:rPr>
              <a:t>)</a:t>
            </a:r>
          </a:p>
        </p:txBody>
      </p:sp>
      <p:pic>
        <p:nvPicPr>
          <p:cNvPr id="80909" name="Picture 27"/>
          <p:cNvPicPr>
            <a:picLocks noChangeAspect="1"/>
          </p:cNvPicPr>
          <p:nvPr/>
        </p:nvPicPr>
        <p:blipFill>
          <a:blip r:embed="rId8"/>
          <a:srcRect/>
          <a:stretch>
            <a:fillRect/>
          </a:stretch>
        </p:blipFill>
        <p:spPr bwMode="auto">
          <a:xfrm>
            <a:off x="109538" y="4914900"/>
            <a:ext cx="1978025" cy="812800"/>
          </a:xfrm>
          <a:prstGeom prst="rect">
            <a:avLst/>
          </a:prstGeom>
          <a:noFill/>
          <a:ln w="9525">
            <a:noFill/>
            <a:miter lim="800000"/>
            <a:headEnd/>
            <a:tailEnd/>
          </a:ln>
        </p:spPr>
      </p:pic>
      <p:sp>
        <p:nvSpPr>
          <p:cNvPr id="80910" name="TextBox 29"/>
          <p:cNvSpPr txBox="1">
            <a:spLocks noChangeArrowheads="1"/>
          </p:cNvSpPr>
          <p:nvPr/>
        </p:nvSpPr>
        <p:spPr bwMode="auto">
          <a:xfrm>
            <a:off x="300038" y="4479925"/>
            <a:ext cx="7324725"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Find I(x,y) that maximizes the posterior (maximum a posteriory, MAP): </a:t>
            </a:r>
          </a:p>
        </p:txBody>
      </p:sp>
      <p:pic>
        <p:nvPicPr>
          <p:cNvPr id="80911" name="Picture 30"/>
          <p:cNvPicPr>
            <a:picLocks noChangeAspect="1"/>
          </p:cNvPicPr>
          <p:nvPr/>
        </p:nvPicPr>
        <p:blipFill>
          <a:blip r:embed="rId9"/>
          <a:srcRect/>
          <a:stretch>
            <a:fillRect/>
          </a:stretch>
        </p:blipFill>
        <p:spPr bwMode="auto">
          <a:xfrm>
            <a:off x="2322513" y="4968875"/>
            <a:ext cx="1381125" cy="795338"/>
          </a:xfrm>
          <a:prstGeom prst="rect">
            <a:avLst/>
          </a:prstGeom>
          <a:noFill/>
          <a:ln w="9525">
            <a:noFill/>
            <a:miter lim="800000"/>
            <a:headEnd/>
            <a:tailEnd/>
          </a:ln>
        </p:spPr>
      </p:pic>
      <p:pic>
        <p:nvPicPr>
          <p:cNvPr id="80912" name="Picture 31"/>
          <p:cNvPicPr>
            <a:picLocks noChangeAspect="1"/>
          </p:cNvPicPr>
          <p:nvPr/>
        </p:nvPicPr>
        <p:blipFill>
          <a:blip r:embed="rId10"/>
          <a:srcRect/>
          <a:stretch>
            <a:fillRect/>
          </a:stretch>
        </p:blipFill>
        <p:spPr bwMode="auto">
          <a:xfrm>
            <a:off x="4187825" y="4951413"/>
            <a:ext cx="1322388" cy="708025"/>
          </a:xfrm>
          <a:prstGeom prst="rect">
            <a:avLst/>
          </a:prstGeom>
          <a:noFill/>
          <a:ln w="9525">
            <a:solidFill>
              <a:srgbClr val="FF0000"/>
            </a:solidFill>
            <a:miter lim="800000"/>
            <a:headEnd/>
            <a:tailEnd/>
          </a:ln>
        </p:spPr>
      </p:pic>
      <p:pic>
        <p:nvPicPr>
          <p:cNvPr id="80913" name="Picture 32"/>
          <p:cNvPicPr>
            <a:picLocks noChangeAspect="1"/>
          </p:cNvPicPr>
          <p:nvPr/>
        </p:nvPicPr>
        <p:blipFill>
          <a:blip r:embed="rId11"/>
          <a:srcRect/>
          <a:stretch>
            <a:fillRect/>
          </a:stretch>
        </p:blipFill>
        <p:spPr bwMode="auto">
          <a:xfrm>
            <a:off x="7165975" y="4914900"/>
            <a:ext cx="841375" cy="635000"/>
          </a:xfrm>
          <a:prstGeom prst="rect">
            <a:avLst/>
          </a:prstGeom>
          <a:noFill/>
          <a:ln w="9525">
            <a:solidFill>
              <a:srgbClr val="008000"/>
            </a:solidFill>
            <a:miter lim="800000"/>
            <a:headEnd/>
            <a:tailEnd/>
          </a:ln>
        </p:spPr>
      </p:pic>
      <p:sp>
        <p:nvSpPr>
          <p:cNvPr id="80914" name="TextBox 33"/>
          <p:cNvSpPr txBox="1">
            <a:spLocks noChangeArrowheads="1"/>
          </p:cNvSpPr>
          <p:nvPr/>
        </p:nvSpPr>
        <p:spPr bwMode="auto">
          <a:xfrm>
            <a:off x="6238875" y="5095875"/>
            <a:ext cx="300038"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x</a:t>
            </a:r>
          </a:p>
        </p:txBody>
      </p:sp>
      <p:sp>
        <p:nvSpPr>
          <p:cNvPr id="80915" name="TextBox 34"/>
          <p:cNvSpPr txBox="1">
            <a:spLocks noChangeArrowheads="1"/>
          </p:cNvSpPr>
          <p:nvPr/>
        </p:nvSpPr>
        <p:spPr bwMode="auto">
          <a:xfrm>
            <a:off x="4275138" y="5592763"/>
            <a:ext cx="1147762"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likelihood</a:t>
            </a:r>
          </a:p>
        </p:txBody>
      </p:sp>
      <p:sp>
        <p:nvSpPr>
          <p:cNvPr id="80916" name="TextBox 35"/>
          <p:cNvSpPr txBox="1">
            <a:spLocks noChangeArrowheads="1"/>
          </p:cNvSpPr>
          <p:nvPr/>
        </p:nvSpPr>
        <p:spPr bwMode="auto">
          <a:xfrm>
            <a:off x="7307263" y="5508625"/>
            <a:ext cx="646112"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prior</a:t>
            </a:r>
          </a:p>
        </p:txBody>
      </p:sp>
    </p:spTree>
    <p:extLst>
      <p:ext uri="{BB962C8B-B14F-4D97-AF65-F5344CB8AC3E}">
        <p14:creationId xmlns:p14="http://schemas.microsoft.com/office/powerpoint/2010/main" val="189385072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Denoising</a:t>
            </a:r>
          </a:p>
        </p:txBody>
      </p:sp>
      <p:pic>
        <p:nvPicPr>
          <p:cNvPr id="81923" name="Picture 11"/>
          <p:cNvPicPr>
            <a:picLocks noChangeAspect="1"/>
          </p:cNvPicPr>
          <p:nvPr/>
        </p:nvPicPr>
        <p:blipFill>
          <a:blip r:embed="rId2"/>
          <a:srcRect/>
          <a:stretch>
            <a:fillRect/>
          </a:stretch>
        </p:blipFill>
        <p:spPr bwMode="auto">
          <a:xfrm>
            <a:off x="3540125" y="1582738"/>
            <a:ext cx="2389188" cy="2365375"/>
          </a:xfrm>
          <a:prstGeom prst="rect">
            <a:avLst/>
          </a:prstGeom>
          <a:noFill/>
          <a:ln w="57150">
            <a:solidFill>
              <a:srgbClr val="FF0000"/>
            </a:solidFill>
            <a:round/>
            <a:headEnd/>
            <a:tailEnd/>
          </a:ln>
        </p:spPr>
      </p:pic>
      <p:pic>
        <p:nvPicPr>
          <p:cNvPr id="81924" name="Picture 12"/>
          <p:cNvPicPr>
            <a:picLocks noChangeAspect="1"/>
          </p:cNvPicPr>
          <p:nvPr/>
        </p:nvPicPr>
        <p:blipFill>
          <a:blip r:embed="rId3"/>
          <a:srcRect/>
          <a:stretch>
            <a:fillRect/>
          </a:stretch>
        </p:blipFill>
        <p:spPr bwMode="auto">
          <a:xfrm>
            <a:off x="503238" y="1600200"/>
            <a:ext cx="2382837" cy="2371725"/>
          </a:xfrm>
          <a:prstGeom prst="rect">
            <a:avLst/>
          </a:prstGeom>
          <a:noFill/>
          <a:ln w="9525">
            <a:noFill/>
            <a:miter lim="800000"/>
            <a:headEnd/>
            <a:tailEnd/>
          </a:ln>
        </p:spPr>
      </p:pic>
      <p:sp>
        <p:nvSpPr>
          <p:cNvPr id="81925" name="TextBox 17"/>
          <p:cNvSpPr txBox="1">
            <a:spLocks noChangeArrowheads="1"/>
          </p:cNvSpPr>
          <p:nvPr/>
        </p:nvSpPr>
        <p:spPr bwMode="auto">
          <a:xfrm>
            <a:off x="2974975" y="2554288"/>
            <a:ext cx="425450" cy="5842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a:t>
            </a:r>
          </a:p>
        </p:txBody>
      </p:sp>
      <p:sp>
        <p:nvSpPr>
          <p:cNvPr id="81926" name="TextBox 18"/>
          <p:cNvSpPr txBox="1">
            <a:spLocks noChangeArrowheads="1"/>
          </p:cNvSpPr>
          <p:nvPr/>
        </p:nvSpPr>
        <p:spPr bwMode="auto">
          <a:xfrm>
            <a:off x="5918200" y="2524125"/>
            <a:ext cx="423863" cy="5857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a:t>
            </a:r>
          </a:p>
        </p:txBody>
      </p:sp>
      <p:sp>
        <p:nvSpPr>
          <p:cNvPr id="81927" name="TextBox 19"/>
          <p:cNvSpPr txBox="1">
            <a:spLocks noChangeArrowheads="1"/>
          </p:cNvSpPr>
          <p:nvPr/>
        </p:nvSpPr>
        <p:spPr bwMode="auto">
          <a:xfrm>
            <a:off x="225425" y="1027113"/>
            <a:ext cx="3457575"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Decomposition of a noisy image </a:t>
            </a:r>
          </a:p>
        </p:txBody>
      </p:sp>
      <p:pic>
        <p:nvPicPr>
          <p:cNvPr id="81928" name="Picture 20"/>
          <p:cNvPicPr>
            <a:picLocks noChangeAspect="1"/>
          </p:cNvPicPr>
          <p:nvPr/>
        </p:nvPicPr>
        <p:blipFill>
          <a:blip r:embed="rId4"/>
          <a:srcRect/>
          <a:stretch>
            <a:fillRect/>
          </a:stretch>
        </p:blipFill>
        <p:spPr bwMode="auto">
          <a:xfrm>
            <a:off x="1243013" y="1435100"/>
            <a:ext cx="966787" cy="350838"/>
          </a:xfrm>
          <a:prstGeom prst="rect">
            <a:avLst/>
          </a:prstGeom>
          <a:noFill/>
          <a:ln w="9525">
            <a:noFill/>
            <a:miter lim="800000"/>
            <a:headEnd/>
            <a:tailEnd/>
          </a:ln>
        </p:spPr>
      </p:pic>
      <p:pic>
        <p:nvPicPr>
          <p:cNvPr id="81929" name="Picture 22"/>
          <p:cNvPicPr>
            <a:picLocks noChangeAspect="1"/>
          </p:cNvPicPr>
          <p:nvPr/>
        </p:nvPicPr>
        <p:blipFill>
          <a:blip r:embed="rId5"/>
          <a:srcRect/>
          <a:stretch>
            <a:fillRect/>
          </a:stretch>
        </p:blipFill>
        <p:spPr bwMode="auto">
          <a:xfrm>
            <a:off x="4386263" y="1390650"/>
            <a:ext cx="863600" cy="338138"/>
          </a:xfrm>
          <a:prstGeom prst="rect">
            <a:avLst/>
          </a:prstGeom>
          <a:noFill/>
          <a:ln w="9525">
            <a:noFill/>
            <a:miter lim="800000"/>
            <a:headEnd/>
            <a:tailEnd/>
          </a:ln>
        </p:spPr>
      </p:pic>
      <p:grpSp>
        <p:nvGrpSpPr>
          <p:cNvPr id="81930" name="Group 28"/>
          <p:cNvGrpSpPr>
            <a:grpSpLocks/>
          </p:cNvGrpSpPr>
          <p:nvPr/>
        </p:nvGrpSpPr>
        <p:grpSpPr bwMode="auto">
          <a:xfrm>
            <a:off x="6329363" y="1427163"/>
            <a:ext cx="2393950" cy="2917825"/>
            <a:chOff x="1130487" y="3201328"/>
            <a:chExt cx="2394092" cy="2918666"/>
          </a:xfrm>
        </p:grpSpPr>
        <p:pic>
          <p:nvPicPr>
            <p:cNvPr id="81945" name="Picture 10"/>
            <p:cNvPicPr>
              <a:picLocks noChangeAspect="1"/>
            </p:cNvPicPr>
            <p:nvPr/>
          </p:nvPicPr>
          <p:blipFill>
            <a:blip r:embed="rId6"/>
            <a:srcRect/>
            <a:stretch>
              <a:fillRect/>
            </a:stretch>
          </p:blipFill>
          <p:spPr bwMode="auto">
            <a:xfrm>
              <a:off x="1130487" y="3364545"/>
              <a:ext cx="2394092" cy="2377272"/>
            </a:xfrm>
            <a:prstGeom prst="rect">
              <a:avLst/>
            </a:prstGeom>
            <a:noFill/>
            <a:ln w="57150">
              <a:solidFill>
                <a:srgbClr val="008000"/>
              </a:solidFill>
              <a:round/>
              <a:headEnd/>
              <a:tailEnd/>
            </a:ln>
          </p:spPr>
        </p:pic>
        <p:pic>
          <p:nvPicPr>
            <p:cNvPr id="81946" name="Picture 21"/>
            <p:cNvPicPr>
              <a:picLocks noChangeAspect="1"/>
            </p:cNvPicPr>
            <p:nvPr/>
          </p:nvPicPr>
          <p:blipFill>
            <a:blip r:embed="rId7"/>
            <a:srcRect/>
            <a:stretch>
              <a:fillRect/>
            </a:stretch>
          </p:blipFill>
          <p:spPr bwMode="auto">
            <a:xfrm>
              <a:off x="1961659" y="3201328"/>
              <a:ext cx="832127" cy="328353"/>
            </a:xfrm>
            <a:prstGeom prst="rect">
              <a:avLst/>
            </a:prstGeom>
            <a:noFill/>
            <a:ln w="9525">
              <a:noFill/>
              <a:miter lim="800000"/>
              <a:headEnd/>
              <a:tailEnd/>
            </a:ln>
          </p:spPr>
        </p:pic>
        <p:sp>
          <p:nvSpPr>
            <p:cNvPr id="81947" name="TextBox 23"/>
            <p:cNvSpPr txBox="1">
              <a:spLocks noChangeArrowheads="1"/>
            </p:cNvSpPr>
            <p:nvPr/>
          </p:nvSpPr>
          <p:spPr bwMode="auto">
            <a:xfrm>
              <a:off x="1553907" y="5750662"/>
              <a:ext cx="1621620"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Natural image</a:t>
              </a:r>
            </a:p>
          </p:txBody>
        </p:sp>
      </p:grpSp>
      <p:sp>
        <p:nvSpPr>
          <p:cNvPr id="81931" name="TextBox 24"/>
          <p:cNvSpPr txBox="1">
            <a:spLocks noChangeArrowheads="1"/>
          </p:cNvSpPr>
          <p:nvPr/>
        </p:nvSpPr>
        <p:spPr bwMode="auto">
          <a:xfrm>
            <a:off x="3141663" y="3962400"/>
            <a:ext cx="2493962"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White Gaussian noise:</a:t>
            </a:r>
          </a:p>
        </p:txBody>
      </p:sp>
      <p:sp>
        <p:nvSpPr>
          <p:cNvPr id="81932" name="TextBox 25"/>
          <p:cNvSpPr txBox="1">
            <a:spLocks noChangeArrowheads="1"/>
          </p:cNvSpPr>
          <p:nvPr/>
        </p:nvSpPr>
        <p:spPr bwMode="auto">
          <a:xfrm>
            <a:off x="5449888" y="3967163"/>
            <a:ext cx="1093787"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i="1">
                <a:solidFill>
                  <a:prstClr val="black"/>
                </a:solidFill>
                <a:latin typeface="Arial" pitchFamily="-1" charset="0"/>
                <a:ea typeface="ＭＳ Ｐゴシック" pitchFamily="-1" charset="-128"/>
                <a:cs typeface="ＭＳ Ｐゴシック" pitchFamily="-1" charset="-128"/>
              </a:rPr>
              <a:t>N</a:t>
            </a:r>
            <a:r>
              <a:rPr lang="en-US">
                <a:solidFill>
                  <a:prstClr val="black"/>
                </a:solidFill>
                <a:latin typeface="Arial" pitchFamily="-1" charset="0"/>
                <a:ea typeface="ＭＳ Ｐゴシック" pitchFamily="-1" charset="-128"/>
                <a:cs typeface="ＭＳ Ｐゴシック" pitchFamily="-1" charset="-128"/>
              </a:rPr>
              <a:t>(0, </a:t>
            </a:r>
            <a:r>
              <a:rPr lang="en-US">
                <a:solidFill>
                  <a:prstClr val="black"/>
                </a:solidFill>
                <a:latin typeface="Symbol" pitchFamily="-1" charset="2"/>
                <a:ea typeface="Symbol" pitchFamily="-1" charset="2"/>
                <a:cs typeface="Symbol" pitchFamily="-1" charset="2"/>
              </a:rPr>
              <a:t>s</a:t>
            </a:r>
            <a:r>
              <a:rPr lang="en-US" baseline="-25000">
                <a:solidFill>
                  <a:prstClr val="black"/>
                </a:solidFill>
                <a:latin typeface="Arial" pitchFamily="-1" charset="0"/>
                <a:ea typeface="ＭＳ Ｐゴシック" pitchFamily="-1" charset="-128"/>
                <a:cs typeface="ＭＳ Ｐゴシック" pitchFamily="-1" charset="-128"/>
              </a:rPr>
              <a:t>n</a:t>
            </a:r>
            <a:r>
              <a:rPr lang="en-US" baseline="30000">
                <a:solidFill>
                  <a:prstClr val="black"/>
                </a:solidFill>
                <a:latin typeface="Arial" pitchFamily="-1" charset="0"/>
                <a:ea typeface="ＭＳ Ｐゴシック" pitchFamily="-1" charset="-128"/>
                <a:cs typeface="ＭＳ Ｐゴシック" pitchFamily="-1" charset="-128"/>
              </a:rPr>
              <a:t>2</a:t>
            </a:r>
            <a:r>
              <a:rPr lang="en-US">
                <a:solidFill>
                  <a:prstClr val="black"/>
                </a:solidFill>
                <a:latin typeface="Arial" pitchFamily="-1" charset="0"/>
                <a:ea typeface="ＭＳ Ｐゴシック" pitchFamily="-1" charset="-128"/>
                <a:cs typeface="ＭＳ Ｐゴシック" pitchFamily="-1" charset="-128"/>
              </a:rPr>
              <a:t>)</a:t>
            </a:r>
          </a:p>
        </p:txBody>
      </p:sp>
      <p:pic>
        <p:nvPicPr>
          <p:cNvPr id="81933" name="Picture 27"/>
          <p:cNvPicPr>
            <a:picLocks noChangeAspect="1"/>
          </p:cNvPicPr>
          <p:nvPr/>
        </p:nvPicPr>
        <p:blipFill>
          <a:blip r:embed="rId8"/>
          <a:srcRect/>
          <a:stretch>
            <a:fillRect/>
          </a:stretch>
        </p:blipFill>
        <p:spPr bwMode="auto">
          <a:xfrm>
            <a:off x="109538" y="4914900"/>
            <a:ext cx="1978025" cy="812800"/>
          </a:xfrm>
          <a:prstGeom prst="rect">
            <a:avLst/>
          </a:prstGeom>
          <a:noFill/>
          <a:ln w="9525">
            <a:noFill/>
            <a:miter lim="800000"/>
            <a:headEnd/>
            <a:tailEnd/>
          </a:ln>
        </p:spPr>
      </p:pic>
      <p:sp>
        <p:nvSpPr>
          <p:cNvPr id="81934" name="TextBox 29"/>
          <p:cNvSpPr txBox="1">
            <a:spLocks noChangeArrowheads="1"/>
          </p:cNvSpPr>
          <p:nvPr/>
        </p:nvSpPr>
        <p:spPr bwMode="auto">
          <a:xfrm>
            <a:off x="300038" y="4479925"/>
            <a:ext cx="7324725"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Find I(x,y) that maximizes the posterior (maximum a posteriory, MAP): </a:t>
            </a:r>
          </a:p>
        </p:txBody>
      </p:sp>
      <p:pic>
        <p:nvPicPr>
          <p:cNvPr id="81935" name="Picture 30"/>
          <p:cNvPicPr>
            <a:picLocks noChangeAspect="1"/>
          </p:cNvPicPr>
          <p:nvPr/>
        </p:nvPicPr>
        <p:blipFill>
          <a:blip r:embed="rId9"/>
          <a:srcRect/>
          <a:stretch>
            <a:fillRect/>
          </a:stretch>
        </p:blipFill>
        <p:spPr bwMode="auto">
          <a:xfrm>
            <a:off x="2205038" y="4968875"/>
            <a:ext cx="1381125" cy="795338"/>
          </a:xfrm>
          <a:prstGeom prst="rect">
            <a:avLst/>
          </a:prstGeom>
          <a:noFill/>
          <a:ln w="9525">
            <a:noFill/>
            <a:miter lim="800000"/>
            <a:headEnd/>
            <a:tailEnd/>
          </a:ln>
        </p:spPr>
      </p:pic>
      <p:pic>
        <p:nvPicPr>
          <p:cNvPr id="81936" name="Picture 31"/>
          <p:cNvPicPr>
            <a:picLocks noChangeAspect="1"/>
          </p:cNvPicPr>
          <p:nvPr/>
        </p:nvPicPr>
        <p:blipFill>
          <a:blip r:embed="rId10"/>
          <a:srcRect/>
          <a:stretch>
            <a:fillRect/>
          </a:stretch>
        </p:blipFill>
        <p:spPr bwMode="auto">
          <a:xfrm>
            <a:off x="4187825" y="4951413"/>
            <a:ext cx="1322388" cy="708025"/>
          </a:xfrm>
          <a:prstGeom prst="rect">
            <a:avLst/>
          </a:prstGeom>
          <a:noFill/>
          <a:ln w="9525">
            <a:solidFill>
              <a:srgbClr val="FF0000"/>
            </a:solidFill>
            <a:miter lim="800000"/>
            <a:headEnd/>
            <a:tailEnd/>
          </a:ln>
        </p:spPr>
      </p:pic>
      <p:pic>
        <p:nvPicPr>
          <p:cNvPr id="81937" name="Picture 32"/>
          <p:cNvPicPr>
            <a:picLocks noChangeAspect="1"/>
          </p:cNvPicPr>
          <p:nvPr/>
        </p:nvPicPr>
        <p:blipFill>
          <a:blip r:embed="rId11"/>
          <a:srcRect/>
          <a:stretch>
            <a:fillRect/>
          </a:stretch>
        </p:blipFill>
        <p:spPr bwMode="auto">
          <a:xfrm>
            <a:off x="7165975" y="4914900"/>
            <a:ext cx="841375" cy="635000"/>
          </a:xfrm>
          <a:prstGeom prst="rect">
            <a:avLst/>
          </a:prstGeom>
          <a:noFill/>
          <a:ln w="9525">
            <a:solidFill>
              <a:srgbClr val="008000"/>
            </a:solidFill>
            <a:miter lim="800000"/>
            <a:headEnd/>
            <a:tailEnd/>
          </a:ln>
        </p:spPr>
      </p:pic>
      <p:sp>
        <p:nvSpPr>
          <p:cNvPr id="81938" name="TextBox 33"/>
          <p:cNvSpPr txBox="1">
            <a:spLocks noChangeArrowheads="1"/>
          </p:cNvSpPr>
          <p:nvPr/>
        </p:nvSpPr>
        <p:spPr bwMode="auto">
          <a:xfrm>
            <a:off x="6238875" y="5095875"/>
            <a:ext cx="300038"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x</a:t>
            </a:r>
          </a:p>
        </p:txBody>
      </p:sp>
      <p:sp>
        <p:nvSpPr>
          <p:cNvPr id="81939" name="TextBox 34"/>
          <p:cNvSpPr txBox="1">
            <a:spLocks noChangeArrowheads="1"/>
          </p:cNvSpPr>
          <p:nvPr/>
        </p:nvSpPr>
        <p:spPr bwMode="auto">
          <a:xfrm>
            <a:off x="4275138" y="5592763"/>
            <a:ext cx="1147762"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likelihood</a:t>
            </a:r>
          </a:p>
        </p:txBody>
      </p:sp>
      <p:sp>
        <p:nvSpPr>
          <p:cNvPr id="81940" name="TextBox 35"/>
          <p:cNvSpPr txBox="1">
            <a:spLocks noChangeArrowheads="1"/>
          </p:cNvSpPr>
          <p:nvPr/>
        </p:nvSpPr>
        <p:spPr bwMode="auto">
          <a:xfrm>
            <a:off x="7307263" y="5508625"/>
            <a:ext cx="646112"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prior</a:t>
            </a:r>
          </a:p>
        </p:txBody>
      </p:sp>
      <p:pic>
        <p:nvPicPr>
          <p:cNvPr id="81941" name="Picture 26"/>
          <p:cNvPicPr>
            <a:picLocks noChangeAspect="1"/>
          </p:cNvPicPr>
          <p:nvPr/>
        </p:nvPicPr>
        <p:blipFill>
          <a:blip r:embed="rId12"/>
          <a:srcRect/>
          <a:stretch>
            <a:fillRect/>
          </a:stretch>
        </p:blipFill>
        <p:spPr bwMode="auto">
          <a:xfrm>
            <a:off x="3513138" y="6086475"/>
            <a:ext cx="2600325" cy="447675"/>
          </a:xfrm>
          <a:prstGeom prst="rect">
            <a:avLst/>
          </a:prstGeom>
          <a:noFill/>
          <a:ln w="19050">
            <a:solidFill>
              <a:srgbClr val="FF0000"/>
            </a:solidFill>
            <a:round/>
            <a:headEnd/>
            <a:tailEnd/>
          </a:ln>
        </p:spPr>
      </p:pic>
      <p:pic>
        <p:nvPicPr>
          <p:cNvPr id="81942" name="Picture 28"/>
          <p:cNvPicPr>
            <a:picLocks noChangeAspect="1"/>
          </p:cNvPicPr>
          <p:nvPr/>
        </p:nvPicPr>
        <p:blipFill>
          <a:blip r:embed="rId13"/>
          <a:srcRect/>
          <a:stretch>
            <a:fillRect/>
          </a:stretch>
        </p:blipFill>
        <p:spPr bwMode="auto">
          <a:xfrm>
            <a:off x="6496050" y="5837238"/>
            <a:ext cx="2424113" cy="849312"/>
          </a:xfrm>
          <a:prstGeom prst="rect">
            <a:avLst/>
          </a:prstGeom>
          <a:noFill/>
          <a:ln w="19050">
            <a:solidFill>
              <a:srgbClr val="008000"/>
            </a:solidFill>
            <a:round/>
            <a:headEnd/>
            <a:tailEnd/>
          </a:ln>
        </p:spPr>
      </p:pic>
      <p:sp>
        <p:nvSpPr>
          <p:cNvPr id="81943" name="TextBox 36"/>
          <p:cNvSpPr txBox="1">
            <a:spLocks noChangeArrowheads="1"/>
          </p:cNvSpPr>
          <p:nvPr/>
        </p:nvSpPr>
        <p:spPr bwMode="auto">
          <a:xfrm>
            <a:off x="6162675" y="6092825"/>
            <a:ext cx="300038"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x</a:t>
            </a:r>
          </a:p>
        </p:txBody>
      </p:sp>
      <p:pic>
        <p:nvPicPr>
          <p:cNvPr id="81944" name="Picture 37"/>
          <p:cNvPicPr>
            <a:picLocks noChangeAspect="1"/>
          </p:cNvPicPr>
          <p:nvPr/>
        </p:nvPicPr>
        <p:blipFill>
          <a:blip r:embed="rId9"/>
          <a:srcRect/>
          <a:stretch>
            <a:fillRect/>
          </a:stretch>
        </p:blipFill>
        <p:spPr bwMode="auto">
          <a:xfrm>
            <a:off x="1985963" y="5997575"/>
            <a:ext cx="1381125" cy="795338"/>
          </a:xfrm>
          <a:prstGeom prst="rect">
            <a:avLst/>
          </a:prstGeom>
          <a:noFill/>
          <a:ln w="9525">
            <a:noFill/>
            <a:miter lim="800000"/>
            <a:headEnd/>
            <a:tailEnd/>
          </a:ln>
        </p:spPr>
      </p:pic>
    </p:spTree>
    <p:extLst>
      <p:ext uri="{BB962C8B-B14F-4D97-AF65-F5344CB8AC3E}">
        <p14:creationId xmlns:p14="http://schemas.microsoft.com/office/powerpoint/2010/main" val="114159595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57200" y="0"/>
            <a:ext cx="8229600" cy="1143000"/>
          </a:xfrm>
        </p:spPr>
        <p:txBody>
          <a:bodyPr/>
          <a:lstStyle/>
          <a:p>
            <a:r>
              <a:rPr lang="en-US" smtClean="0">
                <a:ea typeface="ＭＳ Ｐゴシック" pitchFamily="-1" charset="-128"/>
                <a:cs typeface="ＭＳ Ｐゴシック" pitchFamily="-1" charset="-128"/>
              </a:rPr>
              <a:t>Denoising</a:t>
            </a:r>
          </a:p>
        </p:txBody>
      </p:sp>
      <p:pic>
        <p:nvPicPr>
          <p:cNvPr id="82947" name="Picture 27"/>
          <p:cNvPicPr>
            <a:picLocks noChangeAspect="1"/>
          </p:cNvPicPr>
          <p:nvPr/>
        </p:nvPicPr>
        <p:blipFill>
          <a:blip r:embed="rId2"/>
          <a:srcRect/>
          <a:stretch>
            <a:fillRect/>
          </a:stretch>
        </p:blipFill>
        <p:spPr bwMode="auto">
          <a:xfrm>
            <a:off x="125413" y="1231900"/>
            <a:ext cx="1978025" cy="811213"/>
          </a:xfrm>
          <a:prstGeom prst="rect">
            <a:avLst/>
          </a:prstGeom>
          <a:noFill/>
          <a:ln w="9525">
            <a:noFill/>
            <a:miter lim="800000"/>
            <a:headEnd/>
            <a:tailEnd/>
          </a:ln>
        </p:spPr>
      </p:pic>
      <p:pic>
        <p:nvPicPr>
          <p:cNvPr id="82948" name="Picture 30"/>
          <p:cNvPicPr>
            <a:picLocks noChangeAspect="1"/>
          </p:cNvPicPr>
          <p:nvPr/>
        </p:nvPicPr>
        <p:blipFill>
          <a:blip r:embed="rId3"/>
          <a:srcRect/>
          <a:stretch>
            <a:fillRect/>
          </a:stretch>
        </p:blipFill>
        <p:spPr bwMode="auto">
          <a:xfrm>
            <a:off x="2220913" y="1284288"/>
            <a:ext cx="1381125" cy="796925"/>
          </a:xfrm>
          <a:prstGeom prst="rect">
            <a:avLst/>
          </a:prstGeom>
          <a:noFill/>
          <a:ln w="9525">
            <a:noFill/>
            <a:miter lim="800000"/>
            <a:headEnd/>
            <a:tailEnd/>
          </a:ln>
        </p:spPr>
      </p:pic>
      <p:pic>
        <p:nvPicPr>
          <p:cNvPr id="82949" name="Picture 31"/>
          <p:cNvPicPr>
            <a:picLocks noChangeAspect="1"/>
          </p:cNvPicPr>
          <p:nvPr/>
        </p:nvPicPr>
        <p:blipFill>
          <a:blip r:embed="rId4"/>
          <a:srcRect/>
          <a:stretch>
            <a:fillRect/>
          </a:stretch>
        </p:blipFill>
        <p:spPr bwMode="auto">
          <a:xfrm>
            <a:off x="4203700" y="1266825"/>
            <a:ext cx="1322388" cy="709613"/>
          </a:xfrm>
          <a:prstGeom prst="rect">
            <a:avLst/>
          </a:prstGeom>
          <a:noFill/>
          <a:ln w="9525">
            <a:solidFill>
              <a:srgbClr val="FF0000"/>
            </a:solidFill>
            <a:miter lim="800000"/>
            <a:headEnd/>
            <a:tailEnd/>
          </a:ln>
        </p:spPr>
      </p:pic>
      <p:pic>
        <p:nvPicPr>
          <p:cNvPr id="82950" name="Picture 32"/>
          <p:cNvPicPr>
            <a:picLocks noChangeAspect="1"/>
          </p:cNvPicPr>
          <p:nvPr/>
        </p:nvPicPr>
        <p:blipFill>
          <a:blip r:embed="rId5"/>
          <a:srcRect/>
          <a:stretch>
            <a:fillRect/>
          </a:stretch>
        </p:blipFill>
        <p:spPr bwMode="auto">
          <a:xfrm>
            <a:off x="7181850" y="1230313"/>
            <a:ext cx="841375" cy="636587"/>
          </a:xfrm>
          <a:prstGeom prst="rect">
            <a:avLst/>
          </a:prstGeom>
          <a:noFill/>
          <a:ln w="9525">
            <a:solidFill>
              <a:srgbClr val="008000"/>
            </a:solidFill>
            <a:miter lim="800000"/>
            <a:headEnd/>
            <a:tailEnd/>
          </a:ln>
        </p:spPr>
      </p:pic>
      <p:sp>
        <p:nvSpPr>
          <p:cNvPr id="82951" name="TextBox 33"/>
          <p:cNvSpPr txBox="1">
            <a:spLocks noChangeArrowheads="1"/>
          </p:cNvSpPr>
          <p:nvPr/>
        </p:nvSpPr>
        <p:spPr bwMode="auto">
          <a:xfrm>
            <a:off x="6254750" y="1411288"/>
            <a:ext cx="300038"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x</a:t>
            </a:r>
          </a:p>
        </p:txBody>
      </p:sp>
      <p:sp>
        <p:nvSpPr>
          <p:cNvPr id="82952" name="TextBox 34"/>
          <p:cNvSpPr txBox="1">
            <a:spLocks noChangeArrowheads="1"/>
          </p:cNvSpPr>
          <p:nvPr/>
        </p:nvSpPr>
        <p:spPr bwMode="auto">
          <a:xfrm>
            <a:off x="4291013" y="1909763"/>
            <a:ext cx="1147762"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likelihood</a:t>
            </a:r>
          </a:p>
        </p:txBody>
      </p:sp>
      <p:sp>
        <p:nvSpPr>
          <p:cNvPr id="82953" name="TextBox 35"/>
          <p:cNvSpPr txBox="1">
            <a:spLocks noChangeArrowheads="1"/>
          </p:cNvSpPr>
          <p:nvPr/>
        </p:nvSpPr>
        <p:spPr bwMode="auto">
          <a:xfrm>
            <a:off x="7323138" y="1824038"/>
            <a:ext cx="646112"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prior</a:t>
            </a:r>
          </a:p>
        </p:txBody>
      </p:sp>
      <p:pic>
        <p:nvPicPr>
          <p:cNvPr id="82954" name="Picture 26"/>
          <p:cNvPicPr>
            <a:picLocks noChangeAspect="1"/>
          </p:cNvPicPr>
          <p:nvPr/>
        </p:nvPicPr>
        <p:blipFill>
          <a:blip r:embed="rId6"/>
          <a:srcRect/>
          <a:stretch>
            <a:fillRect/>
          </a:stretch>
        </p:blipFill>
        <p:spPr bwMode="auto">
          <a:xfrm>
            <a:off x="3529013" y="2403475"/>
            <a:ext cx="2600325" cy="446088"/>
          </a:xfrm>
          <a:prstGeom prst="rect">
            <a:avLst/>
          </a:prstGeom>
          <a:noFill/>
          <a:ln w="19050">
            <a:solidFill>
              <a:srgbClr val="FF0000"/>
            </a:solidFill>
            <a:round/>
            <a:headEnd/>
            <a:tailEnd/>
          </a:ln>
        </p:spPr>
      </p:pic>
      <p:pic>
        <p:nvPicPr>
          <p:cNvPr id="82955" name="Picture 28"/>
          <p:cNvPicPr>
            <a:picLocks noChangeAspect="1"/>
          </p:cNvPicPr>
          <p:nvPr/>
        </p:nvPicPr>
        <p:blipFill>
          <a:blip r:embed="rId7"/>
          <a:srcRect/>
          <a:stretch>
            <a:fillRect/>
          </a:stretch>
        </p:blipFill>
        <p:spPr bwMode="auto">
          <a:xfrm>
            <a:off x="6511925" y="2154238"/>
            <a:ext cx="2424113" cy="849312"/>
          </a:xfrm>
          <a:prstGeom prst="rect">
            <a:avLst/>
          </a:prstGeom>
          <a:noFill/>
          <a:ln w="19050">
            <a:solidFill>
              <a:srgbClr val="008000"/>
            </a:solidFill>
            <a:round/>
            <a:headEnd/>
            <a:tailEnd/>
          </a:ln>
        </p:spPr>
      </p:pic>
      <p:sp>
        <p:nvSpPr>
          <p:cNvPr id="82956" name="TextBox 36"/>
          <p:cNvSpPr txBox="1">
            <a:spLocks noChangeArrowheads="1"/>
          </p:cNvSpPr>
          <p:nvPr/>
        </p:nvSpPr>
        <p:spPr bwMode="auto">
          <a:xfrm>
            <a:off x="6178550" y="2408238"/>
            <a:ext cx="300038"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x</a:t>
            </a:r>
          </a:p>
        </p:txBody>
      </p:sp>
      <p:pic>
        <p:nvPicPr>
          <p:cNvPr id="82957" name="Picture 37"/>
          <p:cNvPicPr>
            <a:picLocks noChangeAspect="1"/>
          </p:cNvPicPr>
          <p:nvPr/>
        </p:nvPicPr>
        <p:blipFill>
          <a:blip r:embed="rId3"/>
          <a:srcRect/>
          <a:stretch>
            <a:fillRect/>
          </a:stretch>
        </p:blipFill>
        <p:spPr bwMode="auto">
          <a:xfrm>
            <a:off x="2001838" y="2312988"/>
            <a:ext cx="1381125" cy="795337"/>
          </a:xfrm>
          <a:prstGeom prst="rect">
            <a:avLst/>
          </a:prstGeom>
          <a:noFill/>
          <a:ln w="9525">
            <a:noFill/>
            <a:miter lim="800000"/>
            <a:headEnd/>
            <a:tailEnd/>
          </a:ln>
        </p:spPr>
      </p:pic>
      <p:pic>
        <p:nvPicPr>
          <p:cNvPr id="82958" name="Picture 38"/>
          <p:cNvPicPr>
            <a:picLocks noChangeAspect="1"/>
          </p:cNvPicPr>
          <p:nvPr/>
        </p:nvPicPr>
        <p:blipFill>
          <a:blip r:embed="rId3"/>
          <a:srcRect r="68671"/>
          <a:stretch>
            <a:fillRect/>
          </a:stretch>
        </p:blipFill>
        <p:spPr bwMode="auto">
          <a:xfrm>
            <a:off x="2020888" y="3530600"/>
            <a:ext cx="431800" cy="795338"/>
          </a:xfrm>
          <a:prstGeom prst="rect">
            <a:avLst/>
          </a:prstGeom>
          <a:noFill/>
          <a:ln w="9525">
            <a:noFill/>
            <a:miter lim="800000"/>
            <a:headEnd/>
            <a:tailEnd/>
          </a:ln>
        </p:spPr>
      </p:pic>
      <p:pic>
        <p:nvPicPr>
          <p:cNvPr id="82961" name="Picture 43"/>
          <p:cNvPicPr>
            <a:picLocks noChangeAspect="1"/>
          </p:cNvPicPr>
          <p:nvPr/>
        </p:nvPicPr>
        <p:blipFill>
          <a:blip r:embed="rId8"/>
          <a:srcRect/>
          <a:stretch>
            <a:fillRect/>
          </a:stretch>
        </p:blipFill>
        <p:spPr bwMode="auto">
          <a:xfrm>
            <a:off x="1724025" y="3581400"/>
            <a:ext cx="301625" cy="488950"/>
          </a:xfrm>
          <a:prstGeom prst="rect">
            <a:avLst/>
          </a:prstGeom>
          <a:noFill/>
          <a:ln w="9525">
            <a:noFill/>
            <a:miter lim="800000"/>
            <a:headEnd/>
            <a:tailEnd/>
          </a:ln>
        </p:spPr>
      </p:pic>
      <p:sp>
        <p:nvSpPr>
          <p:cNvPr id="82962" name="TextBox 44"/>
          <p:cNvSpPr txBox="1">
            <a:spLocks noChangeArrowheads="1"/>
          </p:cNvSpPr>
          <p:nvPr/>
        </p:nvSpPr>
        <p:spPr bwMode="auto">
          <a:xfrm>
            <a:off x="752475" y="3173413"/>
            <a:ext cx="1736725"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The solution is:</a:t>
            </a:r>
          </a:p>
        </p:txBody>
      </p:sp>
      <p:sp>
        <p:nvSpPr>
          <p:cNvPr id="82963" name="TextBox 45"/>
          <p:cNvSpPr txBox="1">
            <a:spLocks noChangeArrowheads="1"/>
          </p:cNvSpPr>
          <p:nvPr/>
        </p:nvSpPr>
        <p:spPr bwMode="auto">
          <a:xfrm>
            <a:off x="5159375" y="3644900"/>
            <a:ext cx="3289300"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(note this is a linear operation)</a:t>
            </a:r>
          </a:p>
        </p:txBody>
      </p:sp>
      <p:pic>
        <p:nvPicPr>
          <p:cNvPr id="82964" name="Picture 47"/>
          <p:cNvPicPr>
            <a:picLocks noChangeAspect="1"/>
          </p:cNvPicPr>
          <p:nvPr/>
        </p:nvPicPr>
        <p:blipFill>
          <a:blip r:embed="rId9"/>
          <a:srcRect/>
          <a:stretch>
            <a:fillRect/>
          </a:stretch>
        </p:blipFill>
        <p:spPr bwMode="auto">
          <a:xfrm>
            <a:off x="2484438" y="3530600"/>
            <a:ext cx="2547937" cy="592138"/>
          </a:xfrm>
          <a:prstGeom prst="rect">
            <a:avLst/>
          </a:prstGeom>
          <a:noFill/>
          <a:ln w="9525">
            <a:noFill/>
            <a:miter lim="800000"/>
            <a:headEnd/>
            <a:tailEnd/>
          </a:ln>
        </p:spPr>
      </p:pic>
      <p:sp>
        <p:nvSpPr>
          <p:cNvPr id="2" name="Rectangle 1"/>
          <p:cNvSpPr/>
          <p:nvPr/>
        </p:nvSpPr>
        <p:spPr>
          <a:xfrm>
            <a:off x="457200" y="4311650"/>
            <a:ext cx="8288346" cy="178435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2959" name="Picture 40"/>
          <p:cNvPicPr>
            <a:picLocks noChangeAspect="1"/>
          </p:cNvPicPr>
          <p:nvPr/>
        </p:nvPicPr>
        <p:blipFill>
          <a:blip r:embed="rId10"/>
          <a:srcRect/>
          <a:stretch>
            <a:fillRect/>
          </a:stretch>
        </p:blipFill>
        <p:spPr bwMode="auto">
          <a:xfrm>
            <a:off x="1601788" y="4772024"/>
            <a:ext cx="4567237" cy="1323975"/>
          </a:xfrm>
          <a:prstGeom prst="rect">
            <a:avLst/>
          </a:prstGeom>
          <a:noFill/>
          <a:ln w="9525">
            <a:noFill/>
            <a:miter lim="800000"/>
            <a:headEnd/>
            <a:tailEnd/>
          </a:ln>
        </p:spPr>
      </p:pic>
      <p:sp>
        <p:nvSpPr>
          <p:cNvPr id="82960" name="TextBox 41"/>
          <p:cNvSpPr txBox="1">
            <a:spLocks noChangeArrowheads="1"/>
          </p:cNvSpPr>
          <p:nvPr/>
        </p:nvSpPr>
        <p:spPr bwMode="auto">
          <a:xfrm>
            <a:off x="741363" y="4311649"/>
            <a:ext cx="6572250"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This can also be written in the Fourier domain, with C = EDE</a:t>
            </a:r>
            <a:r>
              <a:rPr lang="en-US" baseline="30000">
                <a:solidFill>
                  <a:prstClr val="black"/>
                </a:solidFill>
                <a:latin typeface="Arial" pitchFamily="-1" charset="0"/>
                <a:ea typeface="ＭＳ Ｐゴシック" pitchFamily="-1" charset="-128"/>
                <a:cs typeface="ＭＳ Ｐゴシック" pitchFamily="-1" charset="-128"/>
              </a:rPr>
              <a:t>T</a:t>
            </a:r>
            <a:r>
              <a:rPr lang="en-US">
                <a:solidFill>
                  <a:prstClr val="black"/>
                </a:solidFill>
                <a:latin typeface="Arial" pitchFamily="-1" charset="0"/>
                <a:ea typeface="ＭＳ Ｐゴシック" pitchFamily="-1" charset="-128"/>
                <a:cs typeface="ＭＳ Ｐゴシック" pitchFamily="-1" charset="-128"/>
              </a:rPr>
              <a:t>:</a:t>
            </a:r>
          </a:p>
        </p:txBody>
      </p:sp>
      <p:sp>
        <p:nvSpPr>
          <p:cNvPr id="3" name="Rectangle 2"/>
          <p:cNvSpPr/>
          <p:nvPr/>
        </p:nvSpPr>
        <p:spPr>
          <a:xfrm>
            <a:off x="6386972" y="5207881"/>
            <a:ext cx="2299828" cy="584776"/>
          </a:xfrm>
          <a:prstGeom prst="rect">
            <a:avLst/>
          </a:prstGeom>
        </p:spPr>
        <p:txBody>
          <a:bodyPr wrap="none">
            <a:spAutoFit/>
          </a:bodyPr>
          <a:lstStyle/>
          <a:p>
            <a:r>
              <a:rPr lang="en-US" sz="3200" dirty="0"/>
              <a:t>Wiener filter</a:t>
            </a:r>
          </a:p>
        </p:txBody>
      </p:sp>
      <p:sp>
        <p:nvSpPr>
          <p:cNvPr id="4" name="TextBox 3"/>
          <p:cNvSpPr txBox="1"/>
          <p:nvPr/>
        </p:nvSpPr>
        <p:spPr>
          <a:xfrm>
            <a:off x="457200" y="6135469"/>
            <a:ext cx="7186583" cy="646331"/>
          </a:xfrm>
          <a:prstGeom prst="rect">
            <a:avLst/>
          </a:prstGeom>
          <a:noFill/>
        </p:spPr>
        <p:txBody>
          <a:bodyPr wrap="none" rtlCol="0">
            <a:spAutoFit/>
          </a:bodyPr>
          <a:lstStyle/>
          <a:p>
            <a:r>
              <a:rPr lang="en-US" dirty="0"/>
              <a:t>More details: </a:t>
            </a:r>
            <a:r>
              <a:rPr lang="en-US" dirty="0">
                <a:hlinkClick r:id="rId11"/>
              </a:rPr>
              <a:t>http://www.cns.nyu.edu/pub/lcv/simoncelli05a-</a:t>
            </a:r>
            <a:r>
              <a:rPr lang="en-US" dirty="0" smtClean="0">
                <a:hlinkClick r:id="rId11"/>
              </a:rPr>
              <a:t>preprint.pdf</a:t>
            </a:r>
            <a:endParaRPr lang="en-US" dirty="0" smtClean="0"/>
          </a:p>
          <a:p>
            <a:r>
              <a:rPr lang="en-US" dirty="0"/>
              <a:t>4.7 Statistical Modeling of Photographic Images</a:t>
            </a:r>
          </a:p>
        </p:txBody>
      </p:sp>
    </p:spTree>
    <p:extLst>
      <p:ext uri="{BB962C8B-B14F-4D97-AF65-F5344CB8AC3E}">
        <p14:creationId xmlns:p14="http://schemas.microsoft.com/office/powerpoint/2010/main" val="265422479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dirty="0"/>
              <a:t>Last </a:t>
            </a:r>
            <a:r>
              <a:rPr lang="en-US" dirty="0" smtClean="0"/>
              <a:t>Time</a:t>
            </a:r>
            <a:endParaRPr lang="en-US" dirty="0">
              <a:latin typeface="Calibri" charset="0"/>
            </a:endParaRPr>
          </a:p>
        </p:txBody>
      </p:sp>
      <p:sp>
        <p:nvSpPr>
          <p:cNvPr id="71683" name="Content Placeholder 2"/>
          <p:cNvSpPr>
            <a:spLocks noGrp="1"/>
          </p:cNvSpPr>
          <p:nvPr>
            <p:ph idx="1"/>
          </p:nvPr>
        </p:nvSpPr>
        <p:spPr/>
        <p:txBody>
          <a:bodyPr/>
          <a:lstStyle/>
          <a:p>
            <a:r>
              <a:rPr lang="en-US">
                <a:latin typeface="Calibri" charset="0"/>
              </a:rPr>
              <a:t>Filtering in frequency domain</a:t>
            </a:r>
          </a:p>
          <a:p>
            <a:pPr lvl="1"/>
            <a:r>
              <a:rPr lang="en-US">
                <a:latin typeface="Calibri" charset="0"/>
              </a:rPr>
              <a:t>Can be faster than filtering in spatial domain (for large filters)</a:t>
            </a:r>
          </a:p>
          <a:p>
            <a:pPr lvl="1"/>
            <a:r>
              <a:rPr lang="en-US">
                <a:latin typeface="Calibri" charset="0"/>
              </a:rPr>
              <a:t>Can help understand effect of filter</a:t>
            </a:r>
          </a:p>
          <a:p>
            <a:pPr lvl="1"/>
            <a:r>
              <a:rPr lang="en-US">
                <a:latin typeface="Calibri" charset="0"/>
              </a:rPr>
              <a:t>Algorithm:</a:t>
            </a:r>
          </a:p>
          <a:p>
            <a:pPr marL="1371600" lvl="2" indent="-514350">
              <a:buFont typeface="Calibri" charset="0"/>
              <a:buAutoNum type="arabicPeriod"/>
            </a:pPr>
            <a:r>
              <a:rPr lang="en-US">
                <a:latin typeface="Calibri" charset="0"/>
              </a:rPr>
              <a:t>Convert image and filter to fft (fft2 in matlab)</a:t>
            </a:r>
          </a:p>
          <a:p>
            <a:pPr marL="1371600" lvl="2" indent="-514350">
              <a:buFont typeface="Calibri" charset="0"/>
              <a:buAutoNum type="arabicPeriod"/>
            </a:pPr>
            <a:r>
              <a:rPr lang="en-US">
                <a:latin typeface="Calibri" charset="0"/>
              </a:rPr>
              <a:t>Pointwise-multiply ffts</a:t>
            </a:r>
          </a:p>
          <a:p>
            <a:pPr marL="1371600" lvl="2" indent="-514350">
              <a:buFont typeface="Calibri" charset="0"/>
              <a:buAutoNum type="arabicPeriod"/>
            </a:pPr>
            <a:r>
              <a:rPr lang="en-US">
                <a:latin typeface="Calibri" charset="0"/>
              </a:rPr>
              <a:t>Convert result to spatial domain with ifft2</a:t>
            </a:r>
          </a:p>
        </p:txBody>
      </p:sp>
    </p:spTree>
    <p:extLst>
      <p:ext uri="{BB962C8B-B14F-4D97-AF65-F5344CB8AC3E}">
        <p14:creationId xmlns:p14="http://schemas.microsoft.com/office/powerpoint/2010/main" val="20635996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Picture 10"/>
          <p:cNvPicPr>
            <a:picLocks noChangeAspect="1"/>
          </p:cNvPicPr>
          <p:nvPr/>
        </p:nvPicPr>
        <p:blipFill>
          <a:blip r:embed="rId2"/>
          <a:srcRect/>
          <a:stretch>
            <a:fillRect/>
          </a:stretch>
        </p:blipFill>
        <p:spPr bwMode="auto">
          <a:xfrm>
            <a:off x="6265863" y="1604963"/>
            <a:ext cx="2393950" cy="2378075"/>
          </a:xfrm>
          <a:prstGeom prst="rect">
            <a:avLst/>
          </a:prstGeom>
          <a:noFill/>
          <a:ln w="9525">
            <a:noFill/>
            <a:miter lim="800000"/>
            <a:headEnd/>
            <a:tailEnd/>
          </a:ln>
        </p:spPr>
      </p:pic>
      <p:pic>
        <p:nvPicPr>
          <p:cNvPr id="83971" name="Picture 12"/>
          <p:cNvPicPr>
            <a:picLocks noChangeAspect="1"/>
          </p:cNvPicPr>
          <p:nvPr/>
        </p:nvPicPr>
        <p:blipFill>
          <a:blip r:embed="rId3"/>
          <a:srcRect/>
          <a:stretch>
            <a:fillRect/>
          </a:stretch>
        </p:blipFill>
        <p:spPr bwMode="auto">
          <a:xfrm>
            <a:off x="503238" y="1600200"/>
            <a:ext cx="2382837" cy="2371725"/>
          </a:xfrm>
          <a:prstGeom prst="rect">
            <a:avLst/>
          </a:prstGeom>
          <a:noFill/>
          <a:ln w="9525">
            <a:noFill/>
            <a:miter lim="800000"/>
            <a:headEnd/>
            <a:tailEnd/>
          </a:ln>
        </p:spPr>
      </p:pic>
      <p:pic>
        <p:nvPicPr>
          <p:cNvPr id="83972" name="Picture 13"/>
          <p:cNvPicPr>
            <a:picLocks noChangeAspect="1"/>
          </p:cNvPicPr>
          <p:nvPr/>
        </p:nvPicPr>
        <p:blipFill>
          <a:blip r:embed="rId4"/>
          <a:srcRect/>
          <a:stretch>
            <a:fillRect/>
          </a:stretch>
        </p:blipFill>
        <p:spPr bwMode="auto">
          <a:xfrm>
            <a:off x="6318250" y="3979863"/>
            <a:ext cx="2462213" cy="2033587"/>
          </a:xfrm>
          <a:prstGeom prst="rect">
            <a:avLst/>
          </a:prstGeom>
          <a:noFill/>
          <a:ln w="9525">
            <a:noFill/>
            <a:miter lim="800000"/>
            <a:headEnd/>
            <a:tailEnd/>
          </a:ln>
        </p:spPr>
      </p:pic>
      <p:pic>
        <p:nvPicPr>
          <p:cNvPr id="83973" name="Picture 15"/>
          <p:cNvPicPr>
            <a:picLocks noChangeAspect="1"/>
          </p:cNvPicPr>
          <p:nvPr/>
        </p:nvPicPr>
        <p:blipFill>
          <a:blip r:embed="rId5"/>
          <a:srcRect/>
          <a:stretch>
            <a:fillRect/>
          </a:stretch>
        </p:blipFill>
        <p:spPr bwMode="auto">
          <a:xfrm>
            <a:off x="509588" y="3994150"/>
            <a:ext cx="2506662" cy="2055813"/>
          </a:xfrm>
          <a:prstGeom prst="rect">
            <a:avLst/>
          </a:prstGeom>
          <a:noFill/>
          <a:ln w="9525">
            <a:noFill/>
            <a:miter lim="800000"/>
            <a:headEnd/>
            <a:tailEnd/>
          </a:ln>
        </p:spPr>
      </p:pic>
      <p:sp>
        <p:nvSpPr>
          <p:cNvPr id="83974" name="TextBox 17"/>
          <p:cNvSpPr txBox="1">
            <a:spLocks noChangeArrowheads="1"/>
          </p:cNvSpPr>
          <p:nvPr/>
        </p:nvSpPr>
        <p:spPr bwMode="auto">
          <a:xfrm>
            <a:off x="2974975" y="2554288"/>
            <a:ext cx="425450" cy="5842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a:t>
            </a:r>
          </a:p>
        </p:txBody>
      </p:sp>
      <p:sp>
        <p:nvSpPr>
          <p:cNvPr id="83975" name="TextBox 18"/>
          <p:cNvSpPr txBox="1">
            <a:spLocks noChangeArrowheads="1"/>
          </p:cNvSpPr>
          <p:nvPr/>
        </p:nvSpPr>
        <p:spPr bwMode="auto">
          <a:xfrm>
            <a:off x="5878513" y="2524125"/>
            <a:ext cx="423862" cy="5857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a:t>
            </a:r>
          </a:p>
        </p:txBody>
      </p:sp>
      <p:sp>
        <p:nvSpPr>
          <p:cNvPr id="83976" name="TextBox 19"/>
          <p:cNvSpPr txBox="1">
            <a:spLocks noChangeArrowheads="1"/>
          </p:cNvSpPr>
          <p:nvPr/>
        </p:nvSpPr>
        <p:spPr bwMode="auto">
          <a:xfrm>
            <a:off x="225425" y="1027113"/>
            <a:ext cx="3457575"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Decomposition of a noisy image </a:t>
            </a:r>
          </a:p>
        </p:txBody>
      </p:sp>
      <p:pic>
        <p:nvPicPr>
          <p:cNvPr id="83977" name="Picture 20"/>
          <p:cNvPicPr>
            <a:picLocks noChangeAspect="1"/>
          </p:cNvPicPr>
          <p:nvPr/>
        </p:nvPicPr>
        <p:blipFill>
          <a:blip r:embed="rId6"/>
          <a:srcRect/>
          <a:stretch>
            <a:fillRect/>
          </a:stretch>
        </p:blipFill>
        <p:spPr bwMode="auto">
          <a:xfrm>
            <a:off x="1243013" y="1435100"/>
            <a:ext cx="966787" cy="350838"/>
          </a:xfrm>
          <a:prstGeom prst="rect">
            <a:avLst/>
          </a:prstGeom>
          <a:noFill/>
          <a:ln w="9525">
            <a:noFill/>
            <a:miter lim="800000"/>
            <a:headEnd/>
            <a:tailEnd/>
          </a:ln>
        </p:spPr>
      </p:pic>
      <p:pic>
        <p:nvPicPr>
          <p:cNvPr id="83978" name="Picture 21"/>
          <p:cNvPicPr>
            <a:picLocks noChangeAspect="1"/>
          </p:cNvPicPr>
          <p:nvPr/>
        </p:nvPicPr>
        <p:blipFill>
          <a:blip r:embed="rId7"/>
          <a:srcRect/>
          <a:stretch>
            <a:fillRect/>
          </a:stretch>
        </p:blipFill>
        <p:spPr bwMode="auto">
          <a:xfrm>
            <a:off x="7096125" y="1441450"/>
            <a:ext cx="833438" cy="328613"/>
          </a:xfrm>
          <a:prstGeom prst="rect">
            <a:avLst/>
          </a:prstGeom>
          <a:noFill/>
          <a:ln w="9525">
            <a:noFill/>
            <a:miter lim="800000"/>
            <a:headEnd/>
            <a:tailEnd/>
          </a:ln>
        </p:spPr>
      </p:pic>
      <p:grpSp>
        <p:nvGrpSpPr>
          <p:cNvPr id="83979" name="Group 16"/>
          <p:cNvGrpSpPr>
            <a:grpSpLocks/>
          </p:cNvGrpSpPr>
          <p:nvPr/>
        </p:nvGrpSpPr>
        <p:grpSpPr bwMode="auto">
          <a:xfrm>
            <a:off x="3457575" y="1398588"/>
            <a:ext cx="2566988" cy="4779962"/>
            <a:chOff x="6201864" y="1398583"/>
            <a:chExt cx="2567341" cy="4779918"/>
          </a:xfrm>
        </p:grpSpPr>
        <p:pic>
          <p:nvPicPr>
            <p:cNvPr id="83982" name="Picture 11"/>
            <p:cNvPicPr>
              <a:picLocks noChangeAspect="1"/>
            </p:cNvPicPr>
            <p:nvPr/>
          </p:nvPicPr>
          <p:blipFill>
            <a:blip r:embed="rId8"/>
            <a:srcRect/>
            <a:stretch>
              <a:fillRect/>
            </a:stretch>
          </p:blipFill>
          <p:spPr bwMode="auto">
            <a:xfrm>
              <a:off x="6254283" y="1590724"/>
              <a:ext cx="2388485" cy="2366058"/>
            </a:xfrm>
            <a:prstGeom prst="rect">
              <a:avLst/>
            </a:prstGeom>
            <a:noFill/>
            <a:ln w="9525">
              <a:noFill/>
              <a:miter lim="800000"/>
              <a:headEnd/>
              <a:tailEnd/>
            </a:ln>
          </p:spPr>
        </p:pic>
        <p:pic>
          <p:nvPicPr>
            <p:cNvPr id="83983" name="Picture 14"/>
            <p:cNvPicPr>
              <a:picLocks noChangeAspect="1"/>
            </p:cNvPicPr>
            <p:nvPr/>
          </p:nvPicPr>
          <p:blipFill>
            <a:blip r:embed="rId9"/>
            <a:srcRect/>
            <a:stretch>
              <a:fillRect/>
            </a:stretch>
          </p:blipFill>
          <p:spPr bwMode="auto">
            <a:xfrm>
              <a:off x="6201864" y="3952737"/>
              <a:ext cx="2567341" cy="2225764"/>
            </a:xfrm>
            <a:prstGeom prst="rect">
              <a:avLst/>
            </a:prstGeom>
            <a:noFill/>
            <a:ln w="9525">
              <a:noFill/>
              <a:miter lim="800000"/>
              <a:headEnd/>
              <a:tailEnd/>
            </a:ln>
          </p:spPr>
        </p:pic>
        <p:pic>
          <p:nvPicPr>
            <p:cNvPr id="83984" name="Picture 22"/>
            <p:cNvPicPr>
              <a:picLocks noChangeAspect="1"/>
            </p:cNvPicPr>
            <p:nvPr/>
          </p:nvPicPr>
          <p:blipFill>
            <a:blip r:embed="rId10"/>
            <a:srcRect/>
            <a:stretch>
              <a:fillRect/>
            </a:stretch>
          </p:blipFill>
          <p:spPr bwMode="auto">
            <a:xfrm>
              <a:off x="7099533" y="1398583"/>
              <a:ext cx="863613" cy="337349"/>
            </a:xfrm>
            <a:prstGeom prst="rect">
              <a:avLst/>
            </a:prstGeom>
            <a:noFill/>
            <a:ln w="9525">
              <a:noFill/>
              <a:miter lim="800000"/>
              <a:headEnd/>
              <a:tailEnd/>
            </a:ln>
          </p:spPr>
        </p:pic>
      </p:grpSp>
      <p:pic>
        <p:nvPicPr>
          <p:cNvPr id="83980" name="Picture 23"/>
          <p:cNvPicPr>
            <a:picLocks noChangeAspect="1"/>
          </p:cNvPicPr>
          <p:nvPr/>
        </p:nvPicPr>
        <p:blipFill>
          <a:blip r:embed="rId11"/>
          <a:srcRect/>
          <a:stretch>
            <a:fillRect/>
          </a:stretch>
        </p:blipFill>
        <p:spPr bwMode="auto">
          <a:xfrm>
            <a:off x="7862888" y="4173538"/>
            <a:ext cx="896937" cy="752475"/>
          </a:xfrm>
          <a:prstGeom prst="rect">
            <a:avLst/>
          </a:prstGeom>
          <a:noFill/>
          <a:ln w="9525">
            <a:noFill/>
            <a:miter lim="800000"/>
            <a:headEnd/>
            <a:tailEnd/>
          </a:ln>
        </p:spPr>
      </p:pic>
      <p:pic>
        <p:nvPicPr>
          <p:cNvPr id="83981" name="Picture 24"/>
          <p:cNvPicPr>
            <a:picLocks noChangeAspect="1"/>
          </p:cNvPicPr>
          <p:nvPr/>
        </p:nvPicPr>
        <p:blipFill>
          <a:blip r:embed="rId12"/>
          <a:srcRect/>
          <a:stretch>
            <a:fillRect/>
          </a:stretch>
        </p:blipFill>
        <p:spPr bwMode="auto">
          <a:xfrm>
            <a:off x="596900" y="4078288"/>
            <a:ext cx="869950" cy="727075"/>
          </a:xfrm>
          <a:prstGeom prst="rect">
            <a:avLst/>
          </a:prstGeom>
          <a:noFill/>
          <a:ln w="9525">
            <a:noFill/>
            <a:miter lim="800000"/>
            <a:headEnd/>
            <a:tailEnd/>
          </a:ln>
        </p:spPr>
      </p:pic>
    </p:spTree>
    <p:extLst>
      <p:ext uri="{BB962C8B-B14F-4D97-AF65-F5344CB8AC3E}">
        <p14:creationId xmlns:p14="http://schemas.microsoft.com/office/powerpoint/2010/main" val="26389028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3"/>
          <p:cNvPicPr>
            <a:picLocks noChangeAspect="1"/>
          </p:cNvPicPr>
          <p:nvPr/>
        </p:nvPicPr>
        <p:blipFill>
          <a:blip r:embed="rId2"/>
          <a:srcRect/>
          <a:stretch>
            <a:fillRect/>
          </a:stretch>
        </p:blipFill>
        <p:spPr bwMode="auto">
          <a:xfrm>
            <a:off x="765175" y="1697038"/>
            <a:ext cx="7196138" cy="2439987"/>
          </a:xfrm>
          <a:prstGeom prst="rect">
            <a:avLst/>
          </a:prstGeom>
          <a:noFill/>
          <a:ln w="9525">
            <a:noFill/>
            <a:miter lim="800000"/>
            <a:headEnd/>
            <a:tailEnd/>
          </a:ln>
        </p:spPr>
      </p:pic>
      <p:grpSp>
        <p:nvGrpSpPr>
          <p:cNvPr id="84995" name="Group 26"/>
          <p:cNvGrpSpPr>
            <a:grpSpLocks/>
          </p:cNvGrpSpPr>
          <p:nvPr/>
        </p:nvGrpSpPr>
        <p:grpSpPr bwMode="auto">
          <a:xfrm>
            <a:off x="2725738" y="555625"/>
            <a:ext cx="3135312" cy="1093788"/>
            <a:chOff x="3262096" y="1214530"/>
            <a:chExt cx="2488153" cy="868014"/>
          </a:xfrm>
        </p:grpSpPr>
        <p:pic>
          <p:nvPicPr>
            <p:cNvPr id="85005" name="Picture 5"/>
            <p:cNvPicPr>
              <a:picLocks noChangeAspect="1"/>
            </p:cNvPicPr>
            <p:nvPr/>
          </p:nvPicPr>
          <p:blipFill>
            <a:blip r:embed="rId3"/>
            <a:srcRect/>
            <a:stretch>
              <a:fillRect/>
            </a:stretch>
          </p:blipFill>
          <p:spPr bwMode="auto">
            <a:xfrm>
              <a:off x="3262096" y="1214530"/>
              <a:ext cx="2488153" cy="721100"/>
            </a:xfrm>
            <a:prstGeom prst="rect">
              <a:avLst/>
            </a:prstGeom>
            <a:noFill/>
            <a:ln w="9525">
              <a:noFill/>
              <a:miter lim="800000"/>
              <a:headEnd/>
              <a:tailEnd/>
            </a:ln>
          </p:spPr>
        </p:pic>
        <p:sp>
          <p:nvSpPr>
            <p:cNvPr id="7" name="Oval 6"/>
            <p:cNvSpPr/>
            <p:nvPr/>
          </p:nvSpPr>
          <p:spPr>
            <a:xfrm>
              <a:off x="4015471" y="1562239"/>
              <a:ext cx="757154" cy="44093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12" name="Oval 11"/>
            <p:cNvSpPr/>
            <p:nvPr/>
          </p:nvSpPr>
          <p:spPr>
            <a:xfrm>
              <a:off x="4853254" y="1588696"/>
              <a:ext cx="510229" cy="382984"/>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16" name="Rectangle 15"/>
            <p:cNvSpPr/>
            <p:nvPr/>
          </p:nvSpPr>
          <p:spPr>
            <a:xfrm>
              <a:off x="3928543" y="1254844"/>
              <a:ext cx="1442499" cy="827700"/>
            </a:xfrm>
            <a:prstGeom prst="rect">
              <a:avLst/>
            </a:prstGeom>
            <a:noFill/>
            <a:ln w="285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grpSp>
      <p:pic>
        <p:nvPicPr>
          <p:cNvPr id="84996" name="Picture 19"/>
          <p:cNvPicPr>
            <a:picLocks noChangeAspect="1"/>
          </p:cNvPicPr>
          <p:nvPr/>
        </p:nvPicPr>
        <p:blipFill>
          <a:blip r:embed="rId4"/>
          <a:srcRect/>
          <a:stretch>
            <a:fillRect/>
          </a:stretch>
        </p:blipFill>
        <p:spPr bwMode="auto">
          <a:xfrm>
            <a:off x="4575175" y="4691063"/>
            <a:ext cx="2462213" cy="2032000"/>
          </a:xfrm>
          <a:prstGeom prst="rect">
            <a:avLst/>
          </a:prstGeom>
          <a:noFill/>
          <a:ln w="9525">
            <a:noFill/>
            <a:miter lim="800000"/>
            <a:headEnd/>
            <a:tailEnd/>
          </a:ln>
        </p:spPr>
      </p:pic>
      <p:pic>
        <p:nvPicPr>
          <p:cNvPr id="84997" name="Picture 20"/>
          <p:cNvPicPr>
            <a:picLocks noChangeAspect="1"/>
          </p:cNvPicPr>
          <p:nvPr/>
        </p:nvPicPr>
        <p:blipFill>
          <a:blip r:embed="rId5"/>
          <a:srcRect/>
          <a:stretch>
            <a:fillRect/>
          </a:stretch>
        </p:blipFill>
        <p:spPr bwMode="auto">
          <a:xfrm>
            <a:off x="1801813" y="4625975"/>
            <a:ext cx="2508250" cy="2054225"/>
          </a:xfrm>
          <a:prstGeom prst="rect">
            <a:avLst/>
          </a:prstGeom>
          <a:noFill/>
          <a:ln w="9525">
            <a:noFill/>
            <a:miter lim="800000"/>
            <a:headEnd/>
            <a:tailEnd/>
          </a:ln>
        </p:spPr>
      </p:pic>
      <p:pic>
        <p:nvPicPr>
          <p:cNvPr id="84998" name="Picture 21"/>
          <p:cNvPicPr>
            <a:picLocks noChangeAspect="1"/>
          </p:cNvPicPr>
          <p:nvPr/>
        </p:nvPicPr>
        <p:blipFill>
          <a:blip r:embed="rId6"/>
          <a:srcRect/>
          <a:stretch>
            <a:fillRect/>
          </a:stretch>
        </p:blipFill>
        <p:spPr bwMode="auto">
          <a:xfrm>
            <a:off x="6119813" y="4883150"/>
            <a:ext cx="896937" cy="752475"/>
          </a:xfrm>
          <a:prstGeom prst="rect">
            <a:avLst/>
          </a:prstGeom>
          <a:noFill/>
          <a:ln w="9525">
            <a:noFill/>
            <a:miter lim="800000"/>
            <a:headEnd/>
            <a:tailEnd/>
          </a:ln>
        </p:spPr>
      </p:pic>
      <p:pic>
        <p:nvPicPr>
          <p:cNvPr id="84999" name="Picture 22"/>
          <p:cNvPicPr>
            <a:picLocks noChangeAspect="1"/>
          </p:cNvPicPr>
          <p:nvPr/>
        </p:nvPicPr>
        <p:blipFill>
          <a:blip r:embed="rId7"/>
          <a:srcRect/>
          <a:stretch>
            <a:fillRect/>
          </a:stretch>
        </p:blipFill>
        <p:spPr bwMode="auto">
          <a:xfrm>
            <a:off x="1890713" y="4710113"/>
            <a:ext cx="869950" cy="725487"/>
          </a:xfrm>
          <a:prstGeom prst="rect">
            <a:avLst/>
          </a:prstGeom>
          <a:noFill/>
          <a:ln w="9525">
            <a:noFill/>
            <a:miter lim="800000"/>
            <a:headEnd/>
            <a:tailEnd/>
          </a:ln>
        </p:spPr>
      </p:pic>
      <p:pic>
        <p:nvPicPr>
          <p:cNvPr id="85000" name="Picture 23"/>
          <p:cNvPicPr>
            <a:picLocks noChangeAspect="1"/>
          </p:cNvPicPr>
          <p:nvPr/>
        </p:nvPicPr>
        <p:blipFill>
          <a:blip r:embed="rId8"/>
          <a:srcRect/>
          <a:stretch>
            <a:fillRect/>
          </a:stretch>
        </p:blipFill>
        <p:spPr bwMode="auto">
          <a:xfrm>
            <a:off x="361950" y="4986338"/>
            <a:ext cx="1420813" cy="1414462"/>
          </a:xfrm>
          <a:prstGeom prst="rect">
            <a:avLst/>
          </a:prstGeom>
          <a:noFill/>
          <a:ln w="9525">
            <a:noFill/>
            <a:miter lim="800000"/>
            <a:headEnd/>
            <a:tailEnd/>
          </a:ln>
        </p:spPr>
      </p:pic>
      <p:pic>
        <p:nvPicPr>
          <p:cNvPr id="85001" name="Picture 24"/>
          <p:cNvPicPr>
            <a:picLocks noChangeAspect="1"/>
          </p:cNvPicPr>
          <p:nvPr/>
        </p:nvPicPr>
        <p:blipFill>
          <a:blip r:embed="rId9"/>
          <a:srcRect/>
          <a:stretch>
            <a:fillRect/>
          </a:stretch>
        </p:blipFill>
        <p:spPr bwMode="auto">
          <a:xfrm>
            <a:off x="7124700" y="4984750"/>
            <a:ext cx="1414463" cy="1404938"/>
          </a:xfrm>
          <a:prstGeom prst="rect">
            <a:avLst/>
          </a:prstGeom>
          <a:noFill/>
          <a:ln w="9525">
            <a:noFill/>
            <a:miter lim="800000"/>
            <a:headEnd/>
            <a:tailEnd/>
          </a:ln>
        </p:spPr>
      </p:pic>
      <p:cxnSp>
        <p:nvCxnSpPr>
          <p:cNvPr id="9" name="Straight Arrow Connector 8"/>
          <p:cNvCxnSpPr/>
          <p:nvPr/>
        </p:nvCxnSpPr>
        <p:spPr>
          <a:xfrm rot="10800000" flipV="1">
            <a:off x="2082800" y="1271588"/>
            <a:ext cx="1590675" cy="108743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a:off x="4243388" y="1493838"/>
            <a:ext cx="793750" cy="82550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380038" y="1585913"/>
            <a:ext cx="757237" cy="59848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13155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Picture 3"/>
          <p:cNvPicPr>
            <a:picLocks noChangeAspect="1"/>
          </p:cNvPicPr>
          <p:nvPr/>
        </p:nvPicPr>
        <p:blipFill>
          <a:blip r:embed="rId2"/>
          <a:srcRect/>
          <a:stretch>
            <a:fillRect/>
          </a:stretch>
        </p:blipFill>
        <p:spPr bwMode="auto">
          <a:xfrm>
            <a:off x="0" y="981075"/>
            <a:ext cx="2835275" cy="2324100"/>
          </a:xfrm>
          <a:prstGeom prst="rect">
            <a:avLst/>
          </a:prstGeom>
          <a:noFill/>
          <a:ln w="9525">
            <a:noFill/>
            <a:miter lim="800000"/>
            <a:headEnd/>
            <a:tailEnd/>
          </a:ln>
        </p:spPr>
      </p:pic>
      <p:pic>
        <p:nvPicPr>
          <p:cNvPr id="86019" name="Picture 4"/>
          <p:cNvPicPr>
            <a:picLocks noChangeAspect="1"/>
          </p:cNvPicPr>
          <p:nvPr/>
        </p:nvPicPr>
        <p:blipFill>
          <a:blip r:embed="rId3"/>
          <a:srcRect l="66759"/>
          <a:stretch>
            <a:fillRect/>
          </a:stretch>
        </p:blipFill>
        <p:spPr bwMode="auto">
          <a:xfrm>
            <a:off x="3060700" y="1042988"/>
            <a:ext cx="2392363" cy="2439987"/>
          </a:xfrm>
          <a:prstGeom prst="rect">
            <a:avLst/>
          </a:prstGeom>
          <a:noFill/>
          <a:ln w="9525">
            <a:noFill/>
            <a:miter lim="800000"/>
            <a:headEnd/>
            <a:tailEnd/>
          </a:ln>
        </p:spPr>
      </p:pic>
      <p:sp>
        <p:nvSpPr>
          <p:cNvPr id="86020" name="TextBox 5"/>
          <p:cNvSpPr txBox="1">
            <a:spLocks noChangeArrowheads="1"/>
          </p:cNvSpPr>
          <p:nvPr/>
        </p:nvSpPr>
        <p:spPr bwMode="auto">
          <a:xfrm>
            <a:off x="2720975" y="2162175"/>
            <a:ext cx="300038"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x</a:t>
            </a:r>
          </a:p>
        </p:txBody>
      </p:sp>
      <p:sp>
        <p:nvSpPr>
          <p:cNvPr id="86021" name="TextBox 6"/>
          <p:cNvSpPr txBox="1">
            <a:spLocks noChangeArrowheads="1"/>
          </p:cNvSpPr>
          <p:nvPr/>
        </p:nvSpPr>
        <p:spPr bwMode="auto">
          <a:xfrm>
            <a:off x="5561013" y="2130425"/>
            <a:ext cx="319087"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t>
            </a:r>
          </a:p>
        </p:txBody>
      </p:sp>
      <p:pic>
        <p:nvPicPr>
          <p:cNvPr id="86022" name="Picture 7"/>
          <p:cNvPicPr>
            <a:picLocks noChangeAspect="1"/>
          </p:cNvPicPr>
          <p:nvPr/>
        </p:nvPicPr>
        <p:blipFill>
          <a:blip r:embed="rId4"/>
          <a:srcRect/>
          <a:stretch>
            <a:fillRect/>
          </a:stretch>
        </p:blipFill>
        <p:spPr bwMode="auto">
          <a:xfrm>
            <a:off x="5859463" y="950913"/>
            <a:ext cx="3054350" cy="2481262"/>
          </a:xfrm>
          <a:prstGeom prst="rect">
            <a:avLst/>
          </a:prstGeom>
          <a:noFill/>
          <a:ln w="9525">
            <a:noFill/>
            <a:miter lim="800000"/>
            <a:headEnd/>
            <a:tailEnd/>
          </a:ln>
        </p:spPr>
      </p:pic>
      <p:pic>
        <p:nvPicPr>
          <p:cNvPr id="86023" name="Picture 8"/>
          <p:cNvPicPr>
            <a:picLocks noChangeAspect="1"/>
          </p:cNvPicPr>
          <p:nvPr/>
        </p:nvPicPr>
        <p:blipFill>
          <a:blip r:embed="rId5"/>
          <a:srcRect/>
          <a:stretch>
            <a:fillRect/>
          </a:stretch>
        </p:blipFill>
        <p:spPr bwMode="auto">
          <a:xfrm>
            <a:off x="187325" y="1001713"/>
            <a:ext cx="869950" cy="727075"/>
          </a:xfrm>
          <a:prstGeom prst="rect">
            <a:avLst/>
          </a:prstGeom>
          <a:noFill/>
          <a:ln w="9525">
            <a:noFill/>
            <a:miter lim="800000"/>
            <a:headEnd/>
            <a:tailEnd/>
          </a:ln>
        </p:spPr>
      </p:pic>
      <p:pic>
        <p:nvPicPr>
          <p:cNvPr id="86024" name="Picture 9"/>
          <p:cNvPicPr>
            <a:picLocks noChangeAspect="1"/>
          </p:cNvPicPr>
          <p:nvPr/>
        </p:nvPicPr>
        <p:blipFill>
          <a:blip r:embed="rId6"/>
          <a:srcRect l="29549" r="20885"/>
          <a:stretch>
            <a:fillRect/>
          </a:stretch>
        </p:blipFill>
        <p:spPr bwMode="auto">
          <a:xfrm>
            <a:off x="3589338" y="160338"/>
            <a:ext cx="1554162" cy="908050"/>
          </a:xfrm>
          <a:prstGeom prst="rect">
            <a:avLst/>
          </a:prstGeom>
          <a:noFill/>
          <a:ln w="9525">
            <a:noFill/>
            <a:miter lim="800000"/>
            <a:headEnd/>
            <a:tailEnd/>
          </a:ln>
        </p:spPr>
      </p:pic>
    </p:spTree>
    <p:extLst>
      <p:ext uri="{BB962C8B-B14F-4D97-AF65-F5344CB8AC3E}">
        <p14:creationId xmlns:p14="http://schemas.microsoft.com/office/powerpoint/2010/main" val="8632239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p:cNvPicPr>
            <a:picLocks noChangeAspect="1"/>
          </p:cNvPicPr>
          <p:nvPr/>
        </p:nvPicPr>
        <p:blipFill>
          <a:blip r:embed="rId2"/>
          <a:srcRect/>
          <a:stretch>
            <a:fillRect/>
          </a:stretch>
        </p:blipFill>
        <p:spPr bwMode="auto">
          <a:xfrm>
            <a:off x="6208713" y="3800475"/>
            <a:ext cx="2416175" cy="2424113"/>
          </a:xfrm>
          <a:prstGeom prst="rect">
            <a:avLst/>
          </a:prstGeom>
          <a:noFill/>
          <a:ln w="9525">
            <a:noFill/>
            <a:miter lim="800000"/>
            <a:headEnd/>
            <a:tailEnd/>
          </a:ln>
        </p:spPr>
      </p:pic>
      <p:pic>
        <p:nvPicPr>
          <p:cNvPr id="87043" name="Picture 4"/>
          <p:cNvPicPr>
            <a:picLocks noChangeAspect="1"/>
          </p:cNvPicPr>
          <p:nvPr/>
        </p:nvPicPr>
        <p:blipFill>
          <a:blip r:embed="rId3"/>
          <a:srcRect/>
          <a:stretch>
            <a:fillRect/>
          </a:stretch>
        </p:blipFill>
        <p:spPr bwMode="auto">
          <a:xfrm>
            <a:off x="3444875" y="3802063"/>
            <a:ext cx="2400300" cy="2387600"/>
          </a:xfrm>
          <a:prstGeom prst="rect">
            <a:avLst/>
          </a:prstGeom>
          <a:noFill/>
          <a:ln w="9525">
            <a:noFill/>
            <a:miter lim="800000"/>
            <a:headEnd/>
            <a:tailEnd/>
          </a:ln>
        </p:spPr>
      </p:pic>
      <p:pic>
        <p:nvPicPr>
          <p:cNvPr id="87044" name="Picture 5"/>
          <p:cNvPicPr>
            <a:picLocks noChangeAspect="1"/>
          </p:cNvPicPr>
          <p:nvPr/>
        </p:nvPicPr>
        <p:blipFill>
          <a:blip r:embed="rId4"/>
          <a:srcRect/>
          <a:stretch>
            <a:fillRect/>
          </a:stretch>
        </p:blipFill>
        <p:spPr bwMode="auto">
          <a:xfrm>
            <a:off x="479425" y="3746500"/>
            <a:ext cx="2382838" cy="2371725"/>
          </a:xfrm>
          <a:prstGeom prst="rect">
            <a:avLst/>
          </a:prstGeom>
          <a:noFill/>
          <a:ln w="9525">
            <a:noFill/>
            <a:miter lim="800000"/>
            <a:headEnd/>
            <a:tailEnd/>
          </a:ln>
        </p:spPr>
      </p:pic>
      <p:pic>
        <p:nvPicPr>
          <p:cNvPr id="87045" name="Picture 6"/>
          <p:cNvPicPr>
            <a:picLocks noChangeAspect="1"/>
          </p:cNvPicPr>
          <p:nvPr/>
        </p:nvPicPr>
        <p:blipFill>
          <a:blip r:embed="rId5"/>
          <a:srcRect/>
          <a:stretch>
            <a:fillRect/>
          </a:stretch>
        </p:blipFill>
        <p:spPr bwMode="auto">
          <a:xfrm>
            <a:off x="6218238" y="674688"/>
            <a:ext cx="2393950" cy="2376487"/>
          </a:xfrm>
          <a:prstGeom prst="rect">
            <a:avLst/>
          </a:prstGeom>
          <a:noFill/>
          <a:ln w="9525">
            <a:noFill/>
            <a:miter lim="800000"/>
            <a:headEnd/>
            <a:tailEnd/>
          </a:ln>
        </p:spPr>
      </p:pic>
      <p:pic>
        <p:nvPicPr>
          <p:cNvPr id="87046" name="Picture 7"/>
          <p:cNvPicPr>
            <a:picLocks noChangeAspect="1"/>
          </p:cNvPicPr>
          <p:nvPr/>
        </p:nvPicPr>
        <p:blipFill>
          <a:blip r:embed="rId4"/>
          <a:srcRect/>
          <a:stretch>
            <a:fillRect/>
          </a:stretch>
        </p:blipFill>
        <p:spPr bwMode="auto">
          <a:xfrm>
            <a:off x="455613" y="669925"/>
            <a:ext cx="2382837" cy="2371725"/>
          </a:xfrm>
          <a:prstGeom prst="rect">
            <a:avLst/>
          </a:prstGeom>
          <a:noFill/>
          <a:ln w="9525">
            <a:noFill/>
            <a:miter lim="800000"/>
            <a:headEnd/>
            <a:tailEnd/>
          </a:ln>
        </p:spPr>
      </p:pic>
      <p:sp>
        <p:nvSpPr>
          <p:cNvPr id="87047" name="TextBox 8"/>
          <p:cNvSpPr txBox="1">
            <a:spLocks noChangeArrowheads="1"/>
          </p:cNvSpPr>
          <p:nvPr/>
        </p:nvSpPr>
        <p:spPr bwMode="auto">
          <a:xfrm>
            <a:off x="2928938" y="1624013"/>
            <a:ext cx="423862" cy="5842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a:t>
            </a:r>
          </a:p>
        </p:txBody>
      </p:sp>
      <p:sp>
        <p:nvSpPr>
          <p:cNvPr id="87048" name="TextBox 9"/>
          <p:cNvSpPr txBox="1">
            <a:spLocks noChangeArrowheads="1"/>
          </p:cNvSpPr>
          <p:nvPr/>
        </p:nvSpPr>
        <p:spPr bwMode="auto">
          <a:xfrm>
            <a:off x="5830888" y="1593850"/>
            <a:ext cx="423862" cy="5842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a:t>
            </a:r>
          </a:p>
        </p:txBody>
      </p:sp>
      <p:pic>
        <p:nvPicPr>
          <p:cNvPr id="87049" name="Picture 10"/>
          <p:cNvPicPr>
            <a:picLocks noChangeAspect="1"/>
          </p:cNvPicPr>
          <p:nvPr/>
        </p:nvPicPr>
        <p:blipFill>
          <a:blip r:embed="rId6"/>
          <a:srcRect/>
          <a:stretch>
            <a:fillRect/>
          </a:stretch>
        </p:blipFill>
        <p:spPr bwMode="auto">
          <a:xfrm>
            <a:off x="1195388" y="504825"/>
            <a:ext cx="966787" cy="350838"/>
          </a:xfrm>
          <a:prstGeom prst="rect">
            <a:avLst/>
          </a:prstGeom>
          <a:noFill/>
          <a:ln w="9525">
            <a:noFill/>
            <a:miter lim="800000"/>
            <a:headEnd/>
            <a:tailEnd/>
          </a:ln>
        </p:spPr>
      </p:pic>
      <p:pic>
        <p:nvPicPr>
          <p:cNvPr id="87050" name="Picture 11"/>
          <p:cNvPicPr>
            <a:picLocks noChangeAspect="1"/>
          </p:cNvPicPr>
          <p:nvPr/>
        </p:nvPicPr>
        <p:blipFill>
          <a:blip r:embed="rId7"/>
          <a:srcRect/>
          <a:stretch>
            <a:fillRect/>
          </a:stretch>
        </p:blipFill>
        <p:spPr bwMode="auto">
          <a:xfrm>
            <a:off x="7050088" y="511175"/>
            <a:ext cx="831850" cy="328613"/>
          </a:xfrm>
          <a:prstGeom prst="rect">
            <a:avLst/>
          </a:prstGeom>
          <a:noFill/>
          <a:ln w="9525">
            <a:noFill/>
            <a:miter lim="800000"/>
            <a:headEnd/>
            <a:tailEnd/>
          </a:ln>
        </p:spPr>
      </p:pic>
      <p:grpSp>
        <p:nvGrpSpPr>
          <p:cNvPr id="87051" name="Group 16"/>
          <p:cNvGrpSpPr>
            <a:grpSpLocks/>
          </p:cNvGrpSpPr>
          <p:nvPr/>
        </p:nvGrpSpPr>
        <p:grpSpPr bwMode="auto">
          <a:xfrm>
            <a:off x="3454400" y="460375"/>
            <a:ext cx="2387600" cy="2557463"/>
            <a:chOff x="6254283" y="1398583"/>
            <a:chExt cx="2388485" cy="2558199"/>
          </a:xfrm>
        </p:grpSpPr>
        <p:pic>
          <p:nvPicPr>
            <p:cNvPr id="87054" name="Picture 13"/>
            <p:cNvPicPr>
              <a:picLocks noChangeAspect="1"/>
            </p:cNvPicPr>
            <p:nvPr/>
          </p:nvPicPr>
          <p:blipFill>
            <a:blip r:embed="rId8"/>
            <a:srcRect/>
            <a:stretch>
              <a:fillRect/>
            </a:stretch>
          </p:blipFill>
          <p:spPr bwMode="auto">
            <a:xfrm>
              <a:off x="6254283" y="1590724"/>
              <a:ext cx="2388485" cy="2366058"/>
            </a:xfrm>
            <a:prstGeom prst="rect">
              <a:avLst/>
            </a:prstGeom>
            <a:noFill/>
            <a:ln w="9525">
              <a:noFill/>
              <a:miter lim="800000"/>
              <a:headEnd/>
              <a:tailEnd/>
            </a:ln>
          </p:spPr>
        </p:pic>
        <p:pic>
          <p:nvPicPr>
            <p:cNvPr id="87055" name="Picture 15"/>
            <p:cNvPicPr>
              <a:picLocks noChangeAspect="1"/>
            </p:cNvPicPr>
            <p:nvPr/>
          </p:nvPicPr>
          <p:blipFill>
            <a:blip r:embed="rId9"/>
            <a:srcRect/>
            <a:stretch>
              <a:fillRect/>
            </a:stretch>
          </p:blipFill>
          <p:spPr bwMode="auto">
            <a:xfrm>
              <a:off x="7099533" y="1398583"/>
              <a:ext cx="863613" cy="337349"/>
            </a:xfrm>
            <a:prstGeom prst="rect">
              <a:avLst/>
            </a:prstGeom>
            <a:noFill/>
            <a:ln w="9525">
              <a:noFill/>
              <a:miter lim="800000"/>
              <a:headEnd/>
              <a:tailEnd/>
            </a:ln>
          </p:spPr>
        </p:pic>
      </p:grpSp>
      <p:sp>
        <p:nvSpPr>
          <p:cNvPr id="87052" name="TextBox 16"/>
          <p:cNvSpPr txBox="1">
            <a:spLocks noChangeArrowheads="1"/>
          </p:cNvSpPr>
          <p:nvPr/>
        </p:nvSpPr>
        <p:spPr bwMode="auto">
          <a:xfrm>
            <a:off x="2938463" y="4662488"/>
            <a:ext cx="423862" cy="5857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a:t>
            </a:r>
          </a:p>
        </p:txBody>
      </p:sp>
      <p:sp>
        <p:nvSpPr>
          <p:cNvPr id="87053" name="TextBox 17"/>
          <p:cNvSpPr txBox="1">
            <a:spLocks noChangeArrowheads="1"/>
          </p:cNvSpPr>
          <p:nvPr/>
        </p:nvSpPr>
        <p:spPr bwMode="auto">
          <a:xfrm>
            <a:off x="5864225" y="4719638"/>
            <a:ext cx="425450" cy="5857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a:t>
            </a:r>
          </a:p>
        </p:txBody>
      </p:sp>
    </p:spTree>
    <p:extLst>
      <p:ext uri="{BB962C8B-B14F-4D97-AF65-F5344CB8AC3E}">
        <p14:creationId xmlns:p14="http://schemas.microsoft.com/office/powerpoint/2010/main" val="254970268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46087"/>
            <a:ext cx="8229600" cy="892175"/>
          </a:xfrm>
        </p:spPr>
        <p:txBody>
          <a:bodyPr/>
          <a:lstStyle/>
          <a:p>
            <a:r>
              <a:rPr lang="en-US" b="1" dirty="0" smtClean="0">
                <a:latin typeface="Myriad Pro"/>
                <a:cs typeface="Myriad Pro"/>
              </a:rPr>
              <a:t>Natural Image Statistics</a:t>
            </a:r>
            <a:endParaRPr lang="en-US" b="1" dirty="0">
              <a:latin typeface="Myriad Pro"/>
              <a:cs typeface="Myriad Pro"/>
            </a:endParaRPr>
          </a:p>
        </p:txBody>
      </p:sp>
      <p:sp>
        <p:nvSpPr>
          <p:cNvPr id="4" name="Content Placeholder 3"/>
          <p:cNvSpPr>
            <a:spLocks noGrp="1"/>
          </p:cNvSpPr>
          <p:nvPr>
            <p:ph idx="1"/>
          </p:nvPr>
        </p:nvSpPr>
        <p:spPr>
          <a:xfrm>
            <a:off x="457200" y="1081088"/>
            <a:ext cx="8686800" cy="5045075"/>
          </a:xfrm>
        </p:spPr>
        <p:txBody>
          <a:bodyPr/>
          <a:lstStyle/>
          <a:p>
            <a:endParaRPr lang="en-US" dirty="0"/>
          </a:p>
          <a:p>
            <a:r>
              <a:rPr lang="en-US" dirty="0"/>
              <a:t>Motivation: </a:t>
            </a:r>
            <a:r>
              <a:rPr lang="en-US" dirty="0">
                <a:ea typeface="ＭＳ Ｐゴシック" pitchFamily="-1" charset="-128"/>
                <a:cs typeface="ＭＳ Ｐゴシック" pitchFamily="-1" charset="-128"/>
              </a:rPr>
              <a:t>Separating into components</a:t>
            </a:r>
            <a:endParaRPr lang="en-US" dirty="0"/>
          </a:p>
          <a:p>
            <a:r>
              <a:rPr lang="en-US" dirty="0"/>
              <a:t>Deal with ill pose: Bayesian Approach!</a:t>
            </a:r>
          </a:p>
          <a:p>
            <a:r>
              <a:rPr lang="en-US" dirty="0"/>
              <a:t>Application 1: </a:t>
            </a:r>
            <a:r>
              <a:rPr lang="en-US" dirty="0" err="1"/>
              <a:t>Denoising</a:t>
            </a:r>
            <a:endParaRPr lang="en-US" dirty="0"/>
          </a:p>
          <a:p>
            <a:r>
              <a:rPr lang="en-US" dirty="0">
                <a:solidFill>
                  <a:srgbClr val="FF0000"/>
                </a:solidFill>
              </a:rPr>
              <a:t>Application 2: Intrinsic Image</a:t>
            </a:r>
          </a:p>
          <a:p>
            <a:r>
              <a:rPr lang="en-US" dirty="0"/>
              <a:t>Application 3: Reflection Separation</a:t>
            </a:r>
          </a:p>
          <a:p>
            <a:r>
              <a:rPr lang="en-US" dirty="0"/>
              <a:t>Application 4: </a:t>
            </a:r>
            <a:r>
              <a:rPr lang="en-US" dirty="0" err="1">
                <a:solidFill>
                  <a:srgbClr val="000000"/>
                </a:solidFill>
              </a:rPr>
              <a:t>Deblurring</a:t>
            </a:r>
            <a:endParaRPr lang="en-US" dirty="0"/>
          </a:p>
          <a:p>
            <a:r>
              <a:rPr lang="en-US" dirty="0">
                <a:solidFill>
                  <a:srgbClr val="000000"/>
                </a:solidFill>
              </a:rPr>
              <a:t>Application 5: </a:t>
            </a:r>
            <a:r>
              <a:rPr lang="en-US" dirty="0"/>
              <a:t>Digital </a:t>
            </a:r>
            <a:r>
              <a:rPr lang="en-US" dirty="0" smtClean="0"/>
              <a:t>Forensics</a:t>
            </a:r>
            <a:endParaRPr lang="en-US" dirty="0"/>
          </a:p>
        </p:txBody>
      </p:sp>
    </p:spTree>
    <p:extLst>
      <p:ext uri="{BB962C8B-B14F-4D97-AF65-F5344CB8AC3E}">
        <p14:creationId xmlns:p14="http://schemas.microsoft.com/office/powerpoint/2010/main" val="268488173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smtClean="0">
                <a:ea typeface="ＭＳ Ｐゴシック" pitchFamily="-1" charset="-128"/>
                <a:cs typeface="ＭＳ Ｐゴシック" pitchFamily="-1" charset="-128"/>
              </a:rPr>
              <a:t>Edges</a:t>
            </a:r>
          </a:p>
        </p:txBody>
      </p:sp>
      <p:pic>
        <p:nvPicPr>
          <p:cNvPr id="89091" name="Picture 3"/>
          <p:cNvPicPr>
            <a:picLocks noChangeAspect="1"/>
          </p:cNvPicPr>
          <p:nvPr/>
        </p:nvPicPr>
        <p:blipFill>
          <a:blip r:embed="rId2"/>
          <a:srcRect/>
          <a:stretch>
            <a:fillRect/>
          </a:stretch>
        </p:blipFill>
        <p:spPr bwMode="auto">
          <a:xfrm>
            <a:off x="598488" y="1325563"/>
            <a:ext cx="3829050" cy="3829050"/>
          </a:xfrm>
          <a:prstGeom prst="rect">
            <a:avLst/>
          </a:prstGeom>
          <a:noFill/>
          <a:ln w="9525">
            <a:noFill/>
            <a:miter lim="800000"/>
            <a:headEnd/>
            <a:tailEnd/>
          </a:ln>
        </p:spPr>
      </p:pic>
      <p:pic>
        <p:nvPicPr>
          <p:cNvPr id="89092" name="Picture 4"/>
          <p:cNvPicPr>
            <a:picLocks noChangeAspect="1"/>
          </p:cNvPicPr>
          <p:nvPr/>
        </p:nvPicPr>
        <p:blipFill>
          <a:blip r:embed="rId3"/>
          <a:srcRect/>
          <a:stretch>
            <a:fillRect/>
          </a:stretch>
        </p:blipFill>
        <p:spPr bwMode="auto">
          <a:xfrm>
            <a:off x="4694238" y="1325563"/>
            <a:ext cx="3827462" cy="3829050"/>
          </a:xfrm>
          <a:prstGeom prst="rect">
            <a:avLst/>
          </a:prstGeom>
          <a:noFill/>
          <a:ln w="9525">
            <a:noFill/>
            <a:miter lim="800000"/>
            <a:headEnd/>
            <a:tailEnd/>
          </a:ln>
        </p:spPr>
      </p:pic>
    </p:spTree>
    <p:extLst>
      <p:ext uri="{BB962C8B-B14F-4D97-AF65-F5344CB8AC3E}">
        <p14:creationId xmlns:p14="http://schemas.microsoft.com/office/powerpoint/2010/main" val="105620739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smtClean="0">
                <a:ea typeface="ＭＳ Ｐゴシック" pitchFamily="-1" charset="-128"/>
                <a:cs typeface="ＭＳ Ｐゴシック" pitchFamily="-1" charset="-128"/>
              </a:rPr>
              <a:t>[-1 1]</a:t>
            </a:r>
          </a:p>
        </p:txBody>
      </p:sp>
      <p:sp>
        <p:nvSpPr>
          <p:cNvPr id="3" name="TextBox 2"/>
          <p:cNvSpPr txBox="1"/>
          <p:nvPr/>
        </p:nvSpPr>
        <p:spPr>
          <a:xfrm>
            <a:off x="8185584" y="0"/>
            <a:ext cx="958416" cy="646331"/>
          </a:xfrm>
          <a:prstGeom prst="rect">
            <a:avLst/>
          </a:prstGeom>
          <a:noFill/>
        </p:spPr>
        <p:txBody>
          <a:bodyPr wrap="none" rtlCol="0">
            <a:spAutoFit/>
          </a:bodyPr>
          <a:lstStyle/>
          <a:p>
            <a:r>
              <a:rPr lang="en-US" sz="3600" b="1" dirty="0" smtClean="0">
                <a:solidFill>
                  <a:srgbClr val="FF0000"/>
                </a:solidFill>
                <a:latin typeface="Myriad Pro"/>
                <a:cs typeface="Myriad Pro"/>
              </a:rPr>
              <a:t>PS2</a:t>
            </a:r>
            <a:endParaRPr lang="en-US" sz="3600" b="1" dirty="0">
              <a:solidFill>
                <a:srgbClr val="FF0000"/>
              </a:solidFill>
              <a:latin typeface="Myriad Pro"/>
              <a:cs typeface="Myriad Pro"/>
            </a:endParaRPr>
          </a:p>
        </p:txBody>
      </p:sp>
    </p:spTree>
    <p:extLst>
      <p:ext uri="{BB962C8B-B14F-4D97-AF65-F5344CB8AC3E}">
        <p14:creationId xmlns:p14="http://schemas.microsoft.com/office/powerpoint/2010/main" val="344486203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Title 1"/>
          <p:cNvSpPr>
            <a:spLocks noGrp="1"/>
          </p:cNvSpPr>
          <p:nvPr>
            <p:ph type="title"/>
          </p:nvPr>
        </p:nvSpPr>
        <p:spPr/>
        <p:txBody>
          <a:bodyPr/>
          <a:lstStyle/>
          <a:p>
            <a:r>
              <a:rPr lang="en-US" smtClean="0">
                <a:ea typeface="ＭＳ Ｐゴシック" pitchFamily="-1" charset="-128"/>
                <a:cs typeface="ＭＳ Ｐゴシック" pitchFamily="-1" charset="-128"/>
              </a:rPr>
              <a:t>[-1 1]</a:t>
            </a:r>
          </a:p>
        </p:txBody>
      </p:sp>
      <p:graphicFrame>
        <p:nvGraphicFramePr>
          <p:cNvPr id="91138" name="Object 2"/>
          <p:cNvGraphicFramePr>
            <a:graphicFrameLocks noChangeAspect="1"/>
          </p:cNvGraphicFramePr>
          <p:nvPr/>
        </p:nvGraphicFramePr>
        <p:xfrm>
          <a:off x="3192463" y="3030538"/>
          <a:ext cx="300037" cy="276225"/>
        </p:xfrm>
        <a:graphic>
          <a:graphicData uri="http://schemas.openxmlformats.org/presentationml/2006/ole">
            <mc:AlternateContent xmlns:mc="http://schemas.openxmlformats.org/markup-compatibility/2006">
              <mc:Choice xmlns:v="urn:schemas-microsoft-com:vml" Requires="v">
                <p:oleObj spid="_x0000_s13502" name="Equation" r:id="rId3" imgW="152400" imgH="139700" progId="Equation.3">
                  <p:embed/>
                </p:oleObj>
              </mc:Choice>
              <mc:Fallback>
                <p:oleObj name="Equation" r:id="rId3" imgW="152400" imgH="139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463" y="3030538"/>
                        <a:ext cx="300037"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1140"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g[m,n]</a:t>
            </a:r>
          </a:p>
        </p:txBody>
      </p:sp>
      <p:sp>
        <p:nvSpPr>
          <p:cNvPr id="91141"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h[m,n]</a:t>
            </a:r>
          </a:p>
        </p:txBody>
      </p:sp>
      <p:sp>
        <p:nvSpPr>
          <p:cNvPr id="91142"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91144"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f[m,n]</a:t>
            </a:r>
          </a:p>
        </p:txBody>
      </p:sp>
      <p:pic>
        <p:nvPicPr>
          <p:cNvPr id="91145" name="Picture 25"/>
          <p:cNvPicPr>
            <a:picLocks noChangeAspect="1"/>
          </p:cNvPicPr>
          <p:nvPr/>
        </p:nvPicPr>
        <p:blipFill>
          <a:blip r:embed="rId5">
            <a:grayscl/>
          </a:blip>
          <a:srcRect/>
          <a:stretch>
            <a:fillRect/>
          </a:stretch>
        </p:blipFill>
        <p:spPr bwMode="auto">
          <a:xfrm>
            <a:off x="233363" y="1739900"/>
            <a:ext cx="2824162" cy="2824163"/>
          </a:xfrm>
          <a:prstGeom prst="rect">
            <a:avLst/>
          </a:prstGeom>
          <a:noFill/>
          <a:ln w="9525">
            <a:noFill/>
            <a:miter lim="800000"/>
            <a:headEnd/>
            <a:tailEnd/>
          </a:ln>
        </p:spPr>
      </p:pic>
      <p:pic>
        <p:nvPicPr>
          <p:cNvPr id="14" name="Picture 13"/>
          <p:cNvPicPr>
            <a:picLocks noChangeAspect="1"/>
          </p:cNvPicPr>
          <p:nvPr/>
        </p:nvPicPr>
        <p:blipFill>
          <a:blip r:embed="rId6"/>
          <a:srcRect l="23212" t="7527" r="22897" b="16879"/>
          <a:stretch>
            <a:fillRect/>
          </a:stretch>
        </p:blipFill>
        <p:spPr bwMode="auto">
          <a:xfrm>
            <a:off x="5489575" y="1647825"/>
            <a:ext cx="2884488" cy="2890838"/>
          </a:xfrm>
          <a:prstGeom prst="rect">
            <a:avLst/>
          </a:prstGeom>
          <a:noFill/>
          <a:ln w="9525">
            <a:noFill/>
            <a:miter lim="800000"/>
            <a:headEnd/>
            <a:tailEnd/>
          </a:ln>
        </p:spPr>
      </p:pic>
      <p:sp>
        <p:nvSpPr>
          <p:cNvPr id="91147" name="TextBox 15"/>
          <p:cNvSpPr txBox="1">
            <a:spLocks noChangeArrowheads="1"/>
          </p:cNvSpPr>
          <p:nvPr/>
        </p:nvSpPr>
        <p:spPr bwMode="auto">
          <a:xfrm>
            <a:off x="3973513" y="3040063"/>
            <a:ext cx="774700"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[-1, 1]</a:t>
            </a:r>
          </a:p>
        </p:txBody>
      </p:sp>
      <p:sp>
        <p:nvSpPr>
          <p:cNvPr id="12" name="TextBox 11"/>
          <p:cNvSpPr txBox="1"/>
          <p:nvPr/>
        </p:nvSpPr>
        <p:spPr>
          <a:xfrm>
            <a:off x="8185584" y="0"/>
            <a:ext cx="958416" cy="646331"/>
          </a:xfrm>
          <a:prstGeom prst="rect">
            <a:avLst/>
          </a:prstGeom>
          <a:noFill/>
        </p:spPr>
        <p:txBody>
          <a:bodyPr wrap="none" rtlCol="0">
            <a:spAutoFit/>
          </a:bodyPr>
          <a:lstStyle/>
          <a:p>
            <a:r>
              <a:rPr lang="en-US" sz="3600" b="1" dirty="0" smtClean="0">
                <a:solidFill>
                  <a:srgbClr val="FF0000"/>
                </a:solidFill>
                <a:latin typeface="Myriad Pro"/>
                <a:cs typeface="Myriad Pro"/>
              </a:rPr>
              <a:t>PS2</a:t>
            </a:r>
            <a:endParaRPr lang="en-US" sz="3600" b="1" dirty="0">
              <a:solidFill>
                <a:srgbClr val="FF0000"/>
              </a:solidFill>
              <a:latin typeface="Myriad Pro"/>
              <a:cs typeface="Myriad Pro"/>
            </a:endParaRPr>
          </a:p>
        </p:txBody>
      </p:sp>
    </p:spTree>
    <p:extLst>
      <p:ext uri="{BB962C8B-B14F-4D97-AF65-F5344CB8AC3E}">
        <p14:creationId xmlns:p14="http://schemas.microsoft.com/office/powerpoint/2010/main" val="1573877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itle 1"/>
          <p:cNvSpPr>
            <a:spLocks noGrp="1"/>
          </p:cNvSpPr>
          <p:nvPr>
            <p:ph type="title"/>
          </p:nvPr>
        </p:nvSpPr>
        <p:spPr/>
        <p:txBody>
          <a:bodyPr/>
          <a:lstStyle/>
          <a:p>
            <a:r>
              <a:rPr lang="en-US" smtClean="0">
                <a:ea typeface="ＭＳ Ｐゴシック" pitchFamily="-1" charset="-128"/>
                <a:cs typeface="ＭＳ Ｐゴシック" pitchFamily="-1" charset="-128"/>
              </a:rPr>
              <a:t>[-1 1]</a:t>
            </a:r>
            <a:r>
              <a:rPr lang="en-US" baseline="30000" smtClean="0">
                <a:ea typeface="ＭＳ Ｐゴシック" pitchFamily="-1" charset="-128"/>
                <a:cs typeface="ＭＳ Ｐゴシック" pitchFamily="-1" charset="-128"/>
              </a:rPr>
              <a:t>T</a:t>
            </a:r>
          </a:p>
        </p:txBody>
      </p:sp>
      <p:graphicFrame>
        <p:nvGraphicFramePr>
          <p:cNvPr id="92162" name="Object 2"/>
          <p:cNvGraphicFramePr>
            <a:graphicFrameLocks noChangeAspect="1"/>
          </p:cNvGraphicFramePr>
          <p:nvPr/>
        </p:nvGraphicFramePr>
        <p:xfrm>
          <a:off x="3192463" y="3030538"/>
          <a:ext cx="300037" cy="276225"/>
        </p:xfrm>
        <a:graphic>
          <a:graphicData uri="http://schemas.openxmlformats.org/presentationml/2006/ole">
            <mc:AlternateContent xmlns:mc="http://schemas.openxmlformats.org/markup-compatibility/2006">
              <mc:Choice xmlns:v="urn:schemas-microsoft-com:vml" Requires="v">
                <p:oleObj spid="_x0000_s14526" name="Equation" r:id="rId3" imgW="152400" imgH="139700" progId="Equation.3">
                  <p:embed/>
                </p:oleObj>
              </mc:Choice>
              <mc:Fallback>
                <p:oleObj name="Equation" r:id="rId3" imgW="152400" imgH="1397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463" y="3030538"/>
                        <a:ext cx="300037"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164" name="TextBox 7"/>
          <p:cNvSpPr txBox="1">
            <a:spLocks noChangeArrowheads="1"/>
          </p:cNvSpPr>
          <p:nvPr/>
        </p:nvSpPr>
        <p:spPr bwMode="auto">
          <a:xfrm>
            <a:off x="1320800" y="4813300"/>
            <a:ext cx="825500"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g[m,n]</a:t>
            </a:r>
          </a:p>
        </p:txBody>
      </p:sp>
      <p:sp>
        <p:nvSpPr>
          <p:cNvPr id="92165" name="TextBox 8"/>
          <p:cNvSpPr txBox="1">
            <a:spLocks noChangeArrowheads="1"/>
          </p:cNvSpPr>
          <p:nvPr/>
        </p:nvSpPr>
        <p:spPr bwMode="auto">
          <a:xfrm>
            <a:off x="3962400" y="3887788"/>
            <a:ext cx="825500"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h[m,n]</a:t>
            </a:r>
          </a:p>
        </p:txBody>
      </p:sp>
      <p:sp>
        <p:nvSpPr>
          <p:cNvPr id="92166" name="TextBox 10"/>
          <p:cNvSpPr txBox="1">
            <a:spLocks noChangeArrowheads="1"/>
          </p:cNvSpPr>
          <p:nvPr/>
        </p:nvSpPr>
        <p:spPr bwMode="auto">
          <a:xfrm>
            <a:off x="5138738" y="2990850"/>
            <a:ext cx="319087"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t>
            </a:r>
          </a:p>
        </p:txBody>
      </p:sp>
      <p:sp>
        <p:nvSpPr>
          <p:cNvPr id="24" name="Rectangle 23"/>
          <p:cNvSpPr/>
          <p:nvPr/>
        </p:nvSpPr>
        <p:spPr>
          <a:xfrm>
            <a:off x="5675313" y="1236663"/>
            <a:ext cx="3073400" cy="5365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92168" name="TextBox 9"/>
          <p:cNvSpPr txBox="1">
            <a:spLocks noChangeArrowheads="1"/>
          </p:cNvSpPr>
          <p:nvPr/>
        </p:nvSpPr>
        <p:spPr bwMode="auto">
          <a:xfrm>
            <a:off x="6888163" y="4667250"/>
            <a:ext cx="762000"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f[m,n]</a:t>
            </a:r>
          </a:p>
        </p:txBody>
      </p:sp>
      <p:pic>
        <p:nvPicPr>
          <p:cNvPr id="92169" name="Picture 25"/>
          <p:cNvPicPr>
            <a:picLocks noChangeAspect="1"/>
          </p:cNvPicPr>
          <p:nvPr/>
        </p:nvPicPr>
        <p:blipFill>
          <a:blip r:embed="rId5">
            <a:grayscl/>
          </a:blip>
          <a:srcRect/>
          <a:stretch>
            <a:fillRect/>
          </a:stretch>
        </p:blipFill>
        <p:spPr bwMode="auto">
          <a:xfrm>
            <a:off x="233363" y="1739900"/>
            <a:ext cx="2824162" cy="2824163"/>
          </a:xfrm>
          <a:prstGeom prst="rect">
            <a:avLst/>
          </a:prstGeom>
          <a:noFill/>
          <a:ln w="9525">
            <a:noFill/>
            <a:miter lim="800000"/>
            <a:headEnd/>
            <a:tailEnd/>
          </a:ln>
        </p:spPr>
      </p:pic>
      <p:sp>
        <p:nvSpPr>
          <p:cNvPr id="92170" name="TextBox 15"/>
          <p:cNvSpPr txBox="1">
            <a:spLocks noChangeArrowheads="1"/>
          </p:cNvSpPr>
          <p:nvPr/>
        </p:nvSpPr>
        <p:spPr bwMode="auto">
          <a:xfrm>
            <a:off x="3973513" y="3040063"/>
            <a:ext cx="866775"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[-1, 1]</a:t>
            </a:r>
            <a:r>
              <a:rPr lang="en-US" baseline="30000">
                <a:solidFill>
                  <a:prstClr val="black"/>
                </a:solidFill>
                <a:latin typeface="Arial" pitchFamily="-1" charset="0"/>
                <a:ea typeface="ＭＳ Ｐゴシック" pitchFamily="-1" charset="-128"/>
                <a:cs typeface="ＭＳ Ｐゴシック" pitchFamily="-1" charset="-128"/>
              </a:rPr>
              <a:t>T</a:t>
            </a:r>
          </a:p>
        </p:txBody>
      </p:sp>
      <p:pic>
        <p:nvPicPr>
          <p:cNvPr id="12" name="Picture 11"/>
          <p:cNvPicPr>
            <a:picLocks noChangeAspect="1"/>
          </p:cNvPicPr>
          <p:nvPr/>
        </p:nvPicPr>
        <p:blipFill>
          <a:blip r:embed="rId6"/>
          <a:srcRect l="19640" t="7683" r="19394" b="16629"/>
          <a:stretch>
            <a:fillRect/>
          </a:stretch>
        </p:blipFill>
        <p:spPr bwMode="auto">
          <a:xfrm>
            <a:off x="5783263" y="1725613"/>
            <a:ext cx="2824162" cy="2836862"/>
          </a:xfrm>
          <a:prstGeom prst="rect">
            <a:avLst/>
          </a:prstGeom>
          <a:noFill/>
          <a:ln w="9525">
            <a:noFill/>
            <a:miter lim="800000"/>
            <a:headEnd/>
            <a:tailEnd/>
          </a:ln>
        </p:spPr>
      </p:pic>
      <p:sp>
        <p:nvSpPr>
          <p:cNvPr id="13" name="TextBox 12"/>
          <p:cNvSpPr txBox="1"/>
          <p:nvPr/>
        </p:nvSpPr>
        <p:spPr>
          <a:xfrm>
            <a:off x="8185584" y="0"/>
            <a:ext cx="958416" cy="646331"/>
          </a:xfrm>
          <a:prstGeom prst="rect">
            <a:avLst/>
          </a:prstGeom>
          <a:noFill/>
        </p:spPr>
        <p:txBody>
          <a:bodyPr wrap="none" rtlCol="0">
            <a:spAutoFit/>
          </a:bodyPr>
          <a:lstStyle/>
          <a:p>
            <a:r>
              <a:rPr lang="en-US" sz="3600" b="1" dirty="0" smtClean="0">
                <a:solidFill>
                  <a:srgbClr val="FF0000"/>
                </a:solidFill>
                <a:latin typeface="Myriad Pro"/>
                <a:cs typeface="Myriad Pro"/>
              </a:rPr>
              <a:t>PS2</a:t>
            </a:r>
            <a:endParaRPr lang="en-US" sz="3600" b="1" dirty="0">
              <a:solidFill>
                <a:srgbClr val="FF0000"/>
              </a:solidFill>
              <a:latin typeface="Myriad Pro"/>
              <a:cs typeface="Myriad Pro"/>
            </a:endParaRPr>
          </a:p>
        </p:txBody>
      </p:sp>
    </p:spTree>
    <p:extLst>
      <p:ext uri="{BB962C8B-B14F-4D97-AF65-F5344CB8AC3E}">
        <p14:creationId xmlns:p14="http://schemas.microsoft.com/office/powerpoint/2010/main" val="4049619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smtClean="0">
                <a:ea typeface="ＭＳ Ｐゴシック" pitchFamily="-1" charset="-128"/>
                <a:cs typeface="ＭＳ Ｐゴシック" pitchFamily="-1" charset="-128"/>
              </a:rPr>
              <a:t>Observation: Sparse filter response</a:t>
            </a:r>
          </a:p>
        </p:txBody>
      </p:sp>
      <p:pic>
        <p:nvPicPr>
          <p:cNvPr id="93187" name="Picture 3"/>
          <p:cNvPicPr>
            <a:picLocks noChangeAspect="1"/>
          </p:cNvPicPr>
          <p:nvPr/>
        </p:nvPicPr>
        <p:blipFill>
          <a:blip r:embed="rId2">
            <a:grayscl/>
          </a:blip>
          <a:srcRect/>
          <a:stretch>
            <a:fillRect/>
          </a:stretch>
        </p:blipFill>
        <p:spPr bwMode="auto">
          <a:xfrm>
            <a:off x="112713" y="1263650"/>
            <a:ext cx="2855912" cy="2855913"/>
          </a:xfrm>
          <a:prstGeom prst="rect">
            <a:avLst/>
          </a:prstGeom>
          <a:noFill/>
          <a:ln w="9525">
            <a:noFill/>
            <a:miter lim="800000"/>
            <a:headEnd/>
            <a:tailEnd/>
          </a:ln>
        </p:spPr>
      </p:pic>
      <p:pic>
        <p:nvPicPr>
          <p:cNvPr id="93188" name="Picture 4"/>
          <p:cNvPicPr>
            <a:picLocks noChangeAspect="1"/>
          </p:cNvPicPr>
          <p:nvPr/>
        </p:nvPicPr>
        <p:blipFill>
          <a:blip r:embed="rId3"/>
          <a:srcRect l="23212" t="7527" r="22897" b="16879"/>
          <a:stretch>
            <a:fillRect/>
          </a:stretch>
        </p:blipFill>
        <p:spPr bwMode="auto">
          <a:xfrm>
            <a:off x="3127375" y="1243013"/>
            <a:ext cx="2884488" cy="2892425"/>
          </a:xfrm>
          <a:prstGeom prst="rect">
            <a:avLst/>
          </a:prstGeom>
          <a:noFill/>
          <a:ln w="9525">
            <a:noFill/>
            <a:miter lim="800000"/>
            <a:headEnd/>
            <a:tailEnd/>
          </a:ln>
        </p:spPr>
      </p:pic>
      <p:pic>
        <p:nvPicPr>
          <p:cNvPr id="93189" name="Picture 5"/>
          <p:cNvPicPr>
            <a:picLocks noChangeAspect="1"/>
          </p:cNvPicPr>
          <p:nvPr/>
        </p:nvPicPr>
        <p:blipFill>
          <a:blip r:embed="rId4"/>
          <a:srcRect l="19640" t="7683" r="19394" b="16629"/>
          <a:stretch>
            <a:fillRect/>
          </a:stretch>
        </p:blipFill>
        <p:spPr bwMode="auto">
          <a:xfrm>
            <a:off x="6126163" y="1239838"/>
            <a:ext cx="2887662" cy="290195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17475" y="4294188"/>
            <a:ext cx="2835275" cy="2125662"/>
          </a:xfrm>
          <a:prstGeom prst="rect">
            <a:avLst/>
          </a:prstGeom>
          <a:noFill/>
          <a:ln w="9525">
            <a:noFill/>
            <a:miter lim="800000"/>
            <a:headEnd/>
            <a:tailEnd/>
          </a:ln>
        </p:spPr>
      </p:pic>
      <p:pic>
        <p:nvPicPr>
          <p:cNvPr id="8" name="Picture 7"/>
          <p:cNvPicPr>
            <a:picLocks noChangeAspect="1"/>
          </p:cNvPicPr>
          <p:nvPr/>
        </p:nvPicPr>
        <p:blipFill>
          <a:blip r:embed="rId6"/>
          <a:srcRect/>
          <a:stretch>
            <a:fillRect/>
          </a:stretch>
        </p:blipFill>
        <p:spPr bwMode="auto">
          <a:xfrm>
            <a:off x="3135313" y="4311650"/>
            <a:ext cx="2825750" cy="2119313"/>
          </a:xfrm>
          <a:prstGeom prst="rect">
            <a:avLst/>
          </a:prstGeom>
          <a:noFill/>
          <a:ln w="9525">
            <a:noFill/>
            <a:miter lim="800000"/>
            <a:headEnd/>
            <a:tailEnd/>
          </a:ln>
        </p:spPr>
      </p:pic>
      <p:pic>
        <p:nvPicPr>
          <p:cNvPr id="9" name="Picture 8"/>
          <p:cNvPicPr>
            <a:picLocks noChangeAspect="1"/>
          </p:cNvPicPr>
          <p:nvPr/>
        </p:nvPicPr>
        <p:blipFill>
          <a:blip r:embed="rId7"/>
          <a:srcRect/>
          <a:stretch>
            <a:fillRect/>
          </a:stretch>
        </p:blipFill>
        <p:spPr bwMode="auto">
          <a:xfrm>
            <a:off x="6145213" y="4302125"/>
            <a:ext cx="2838450" cy="2128838"/>
          </a:xfrm>
          <a:prstGeom prst="rect">
            <a:avLst/>
          </a:prstGeom>
          <a:noFill/>
          <a:ln w="9525">
            <a:noFill/>
            <a:miter lim="800000"/>
            <a:headEnd/>
            <a:tailEnd/>
          </a:ln>
        </p:spPr>
      </p:pic>
    </p:spTree>
    <p:extLst>
      <p:ext uri="{BB962C8B-B14F-4D97-AF65-F5344CB8AC3E}">
        <p14:creationId xmlns:p14="http://schemas.microsoft.com/office/powerpoint/2010/main" val="4345330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a:t>Last </a:t>
            </a:r>
            <a:r>
              <a:rPr lang="en-US" dirty="0" smtClean="0"/>
              <a:t>Time</a:t>
            </a:r>
            <a:endParaRPr lang="en-US" dirty="0">
              <a:latin typeface="Calibri" charset="0"/>
            </a:endParaRPr>
          </a:p>
        </p:txBody>
      </p:sp>
      <p:sp>
        <p:nvSpPr>
          <p:cNvPr id="72707" name="Content Placeholder 2"/>
          <p:cNvSpPr>
            <a:spLocks noGrp="1"/>
          </p:cNvSpPr>
          <p:nvPr>
            <p:ph idx="1"/>
          </p:nvPr>
        </p:nvSpPr>
        <p:spPr/>
        <p:txBody>
          <a:bodyPr/>
          <a:lstStyle/>
          <a:p>
            <a:r>
              <a:rPr lang="en-US">
                <a:latin typeface="Calibri" charset="0"/>
              </a:rPr>
              <a:t>Linear filters for basic processing</a:t>
            </a:r>
          </a:p>
          <a:p>
            <a:pPr lvl="1"/>
            <a:r>
              <a:rPr lang="en-US" sz="3200">
                <a:latin typeface="Calibri" charset="0"/>
              </a:rPr>
              <a:t>Edge filter (high-pass)</a:t>
            </a:r>
          </a:p>
          <a:p>
            <a:pPr lvl="1"/>
            <a:r>
              <a:rPr lang="en-US" sz="3200">
                <a:latin typeface="Calibri" charset="0"/>
              </a:rPr>
              <a:t>Gaussian filter (low-pass)</a:t>
            </a:r>
          </a:p>
          <a:p>
            <a:pPr lvl="1"/>
            <a:endParaRPr lang="en-US" sz="3200">
              <a:latin typeface="Calibri" charset="0"/>
            </a:endParaRPr>
          </a:p>
        </p:txBody>
      </p:sp>
      <p:graphicFrame>
        <p:nvGraphicFramePr>
          <p:cNvPr id="72708" name="Object 3"/>
          <p:cNvGraphicFramePr>
            <a:graphicFrameLocks noChangeAspect="1"/>
          </p:cNvGraphicFramePr>
          <p:nvPr/>
        </p:nvGraphicFramePr>
        <p:xfrm>
          <a:off x="7315200" y="4495800"/>
          <a:ext cx="1314450" cy="923925"/>
        </p:xfrm>
        <a:graphic>
          <a:graphicData uri="http://schemas.openxmlformats.org/presentationml/2006/ole">
            <mc:AlternateContent xmlns:mc="http://schemas.openxmlformats.org/markup-compatibility/2006">
              <mc:Choice xmlns:v="urn:schemas-microsoft-com:vml" Requires="v">
                <p:oleObj spid="_x0000_s4269" name="Photo Editor Photo" r:id="rId3" imgW="4133333" imgH="2905531" progId="">
                  <p:embed/>
                </p:oleObj>
              </mc:Choice>
              <mc:Fallback>
                <p:oleObj name="Photo Editor Photo" r:id="rId3" imgW="4133333" imgH="290553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495800"/>
                        <a:ext cx="13144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2709" name="Text Box 6"/>
          <p:cNvSpPr txBox="1">
            <a:spLocks noChangeArrowheads="1"/>
          </p:cNvSpPr>
          <p:nvPr/>
        </p:nvSpPr>
        <p:spPr bwMode="auto">
          <a:xfrm>
            <a:off x="4789488" y="6300788"/>
            <a:ext cx="189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1800">
                <a:latin typeface="Arial" charset="0"/>
              </a:rPr>
              <a:t>FFT of Gaussian</a:t>
            </a:r>
          </a:p>
        </p:txBody>
      </p:sp>
      <p:sp>
        <p:nvSpPr>
          <p:cNvPr id="72710" name="TextBox 19"/>
          <p:cNvSpPr txBox="1">
            <a:spLocks noChangeArrowheads="1"/>
          </p:cNvSpPr>
          <p:nvPr/>
        </p:nvSpPr>
        <p:spPr bwMode="auto">
          <a:xfrm>
            <a:off x="1600200" y="2752725"/>
            <a:ext cx="1003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a:latin typeface="Arial" charset="0"/>
              </a:rPr>
              <a:t>[-1 1]</a:t>
            </a:r>
          </a:p>
        </p:txBody>
      </p:sp>
      <p:pic>
        <p:nvPicPr>
          <p:cNvPr id="72711" name="Picture 3"/>
          <p:cNvPicPr>
            <a:picLocks noChangeAspect="1" noChangeArrowheads="1"/>
          </p:cNvPicPr>
          <p:nvPr/>
        </p:nvPicPr>
        <p:blipFill>
          <a:blip r:embed="rId5">
            <a:extLst>
              <a:ext uri="{28A0092B-C50C-407E-A947-70E740481C1C}">
                <a14:useLocalDpi xmlns:a14="http://schemas.microsoft.com/office/drawing/2010/main" val="0"/>
              </a:ext>
            </a:extLst>
          </a:blip>
          <a:srcRect l="39873" t="14542" r="38863" b="47655"/>
          <a:stretch>
            <a:fillRect/>
          </a:stretch>
        </p:blipFill>
        <p:spPr bwMode="auto">
          <a:xfrm>
            <a:off x="685800" y="32766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2" name="TextBox 21"/>
          <p:cNvSpPr txBox="1">
            <a:spLocks noChangeArrowheads="1"/>
          </p:cNvSpPr>
          <p:nvPr/>
        </p:nvSpPr>
        <p:spPr bwMode="auto">
          <a:xfrm>
            <a:off x="990600" y="6259513"/>
            <a:ext cx="2386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800">
                <a:latin typeface="Arial" charset="0"/>
              </a:rPr>
              <a:t>FFT of Gradient Filter</a:t>
            </a:r>
          </a:p>
        </p:txBody>
      </p:sp>
      <p:pic>
        <p:nvPicPr>
          <p:cNvPr id="72713" name="Picture 4"/>
          <p:cNvPicPr>
            <a:picLocks noChangeAspect="1" noChangeArrowheads="1"/>
          </p:cNvPicPr>
          <p:nvPr/>
        </p:nvPicPr>
        <p:blipFill>
          <a:blip r:embed="rId6">
            <a:extLst>
              <a:ext uri="{28A0092B-C50C-407E-A947-70E740481C1C}">
                <a14:useLocalDpi xmlns:a14="http://schemas.microsoft.com/office/drawing/2010/main" val="0"/>
              </a:ext>
            </a:extLst>
          </a:blip>
          <a:srcRect l="40083" t="14822" r="38849" b="47720"/>
          <a:stretch>
            <a:fillRect/>
          </a:stretch>
        </p:blipFill>
        <p:spPr bwMode="auto">
          <a:xfrm>
            <a:off x="4114800" y="33528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4" name="Text Box 6"/>
          <p:cNvSpPr txBox="1">
            <a:spLocks noChangeArrowheads="1"/>
          </p:cNvSpPr>
          <p:nvPr/>
        </p:nvSpPr>
        <p:spPr bwMode="auto">
          <a:xfrm>
            <a:off x="7391400" y="5410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Calibri" charset="0"/>
                <a:ea typeface="ＭＳ Ｐゴシック" charset="0"/>
              </a:defRPr>
            </a:lvl1pPr>
            <a:lvl2pPr>
              <a:defRPr sz="2400">
                <a:solidFill>
                  <a:schemeClr val="tx1"/>
                </a:solidFill>
                <a:latin typeface="Calibri" charset="0"/>
                <a:ea typeface="ＭＳ Ｐゴシック" charset="0"/>
              </a:defRPr>
            </a:lvl2pPr>
            <a:lvl3pPr>
              <a:defRPr sz="20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1800">
                <a:latin typeface="Arial" charset="0"/>
              </a:rPr>
              <a:t>Gaussian</a:t>
            </a:r>
          </a:p>
        </p:txBody>
      </p:sp>
    </p:spTree>
    <p:extLst>
      <p:ext uri="{BB962C8B-B14F-4D97-AF65-F5344CB8AC3E}">
        <p14:creationId xmlns:p14="http://schemas.microsoft.com/office/powerpoint/2010/main" val="43094083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a:xfrm>
            <a:off x="457200" y="34925"/>
            <a:ext cx="8229600" cy="960438"/>
          </a:xfrm>
        </p:spPr>
        <p:txBody>
          <a:bodyPr/>
          <a:lstStyle/>
          <a:p>
            <a:r>
              <a:rPr lang="en-US" smtClean="0">
                <a:ea typeface="ＭＳ Ｐゴシック" pitchFamily="-1" charset="-128"/>
                <a:cs typeface="ＭＳ Ｐゴシック" pitchFamily="-1" charset="-128"/>
              </a:rPr>
              <a:t>Back to the image</a:t>
            </a:r>
          </a:p>
        </p:txBody>
      </p:sp>
      <p:pic>
        <p:nvPicPr>
          <p:cNvPr id="94211" name="Picture 3"/>
          <p:cNvPicPr>
            <a:picLocks noChangeAspect="1"/>
          </p:cNvPicPr>
          <p:nvPr/>
        </p:nvPicPr>
        <p:blipFill>
          <a:blip r:embed="rId2"/>
          <a:srcRect l="23212" t="7527" r="22897" b="16879"/>
          <a:stretch>
            <a:fillRect/>
          </a:stretch>
        </p:blipFill>
        <p:spPr bwMode="auto">
          <a:xfrm>
            <a:off x="5918200" y="3783013"/>
            <a:ext cx="2884488" cy="2892425"/>
          </a:xfrm>
          <a:prstGeom prst="rect">
            <a:avLst/>
          </a:prstGeom>
          <a:noFill/>
          <a:ln w="9525">
            <a:noFill/>
            <a:miter lim="800000"/>
            <a:headEnd/>
            <a:tailEnd/>
          </a:ln>
        </p:spPr>
      </p:pic>
      <p:pic>
        <p:nvPicPr>
          <p:cNvPr id="94212" name="Picture 4"/>
          <p:cNvPicPr>
            <a:picLocks noChangeAspect="1"/>
          </p:cNvPicPr>
          <p:nvPr/>
        </p:nvPicPr>
        <p:blipFill>
          <a:blip r:embed="rId3"/>
          <a:srcRect l="19640" t="7683" r="19394" b="16629"/>
          <a:stretch>
            <a:fillRect/>
          </a:stretch>
        </p:blipFill>
        <p:spPr bwMode="auto">
          <a:xfrm>
            <a:off x="5929313" y="914400"/>
            <a:ext cx="2824162" cy="2836863"/>
          </a:xfrm>
          <a:prstGeom prst="rect">
            <a:avLst/>
          </a:prstGeom>
          <a:noFill/>
          <a:ln w="9525">
            <a:noFill/>
            <a:miter lim="800000"/>
            <a:headEnd/>
            <a:tailEnd/>
          </a:ln>
        </p:spPr>
      </p:pic>
      <p:cxnSp>
        <p:nvCxnSpPr>
          <p:cNvPr id="7" name="Straight Arrow Connector 6"/>
          <p:cNvCxnSpPr/>
          <p:nvPr/>
        </p:nvCxnSpPr>
        <p:spPr>
          <a:xfrm>
            <a:off x="4230688" y="4481513"/>
            <a:ext cx="1390650" cy="873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4254500" y="2119313"/>
            <a:ext cx="1181100" cy="9382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930275" y="2346325"/>
            <a:ext cx="2992438" cy="2757488"/>
          </a:xfrm>
          <a:prstGeom prst="rect">
            <a:avLst/>
          </a:prstGeom>
          <a:noFill/>
          <a:ln w="28575"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94216" name="TextBox 10"/>
          <p:cNvSpPr txBox="1">
            <a:spLocks noChangeArrowheads="1"/>
          </p:cNvSpPr>
          <p:nvPr/>
        </p:nvSpPr>
        <p:spPr bwMode="auto">
          <a:xfrm>
            <a:off x="2289175" y="3543300"/>
            <a:ext cx="312738"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t>
            </a:r>
          </a:p>
        </p:txBody>
      </p:sp>
    </p:spTree>
    <p:extLst>
      <p:ext uri="{BB962C8B-B14F-4D97-AF65-F5344CB8AC3E}">
        <p14:creationId xmlns:p14="http://schemas.microsoft.com/office/powerpoint/2010/main" val="291499603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0" y="34925"/>
            <a:ext cx="9144000" cy="1143000"/>
          </a:xfrm>
        </p:spPr>
        <p:txBody>
          <a:bodyPr/>
          <a:lstStyle/>
          <a:p>
            <a:r>
              <a:rPr lang="en-US" dirty="0" smtClean="0">
                <a:ea typeface="ＭＳ Ｐゴシック" pitchFamily="-1" charset="-128"/>
                <a:cs typeface="ＭＳ Ｐゴシック" pitchFamily="-1" charset="-128"/>
              </a:rPr>
              <a:t>Reconstruction from derivatives</a:t>
            </a:r>
          </a:p>
        </p:txBody>
      </p:sp>
      <p:sp>
        <p:nvSpPr>
          <p:cNvPr id="95235" name="TextBox 4"/>
          <p:cNvSpPr txBox="1">
            <a:spLocks noChangeArrowheads="1"/>
          </p:cNvSpPr>
          <p:nvPr/>
        </p:nvSpPr>
        <p:spPr bwMode="auto">
          <a:xfrm>
            <a:off x="4011613" y="1028700"/>
            <a:ext cx="998537"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F = H G</a:t>
            </a:r>
          </a:p>
        </p:txBody>
      </p:sp>
      <p:sp>
        <p:nvSpPr>
          <p:cNvPr id="6" name="Rectangle 5"/>
          <p:cNvSpPr/>
          <p:nvPr/>
        </p:nvSpPr>
        <p:spPr>
          <a:xfrm>
            <a:off x="2439988" y="1325563"/>
            <a:ext cx="73025" cy="22288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r>
              <a:rPr lang="en-US">
                <a:solidFill>
                  <a:srgbClr val="FFFFFF"/>
                </a:solidFill>
                <a:latin typeface="Calibri"/>
                <a:ea typeface="ＭＳ Ｐゴシック" pitchFamily="-1" charset="-128"/>
                <a:cs typeface="ＭＳ Ｐゴシック" pitchFamily="-1" charset="-128"/>
              </a:rPr>
              <a:t>c</a:t>
            </a:r>
          </a:p>
        </p:txBody>
      </p:sp>
      <p:sp>
        <p:nvSpPr>
          <p:cNvPr id="95237" name="TextBox 6"/>
          <p:cNvSpPr txBox="1">
            <a:spLocks noChangeArrowheads="1"/>
          </p:cNvSpPr>
          <p:nvPr/>
        </p:nvSpPr>
        <p:spPr bwMode="auto">
          <a:xfrm>
            <a:off x="2624138" y="2259013"/>
            <a:ext cx="319087"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t>
            </a:r>
          </a:p>
        </p:txBody>
      </p:sp>
      <p:sp>
        <p:nvSpPr>
          <p:cNvPr id="9" name="Rectangle 8"/>
          <p:cNvSpPr/>
          <p:nvPr/>
        </p:nvSpPr>
        <p:spPr>
          <a:xfrm>
            <a:off x="6242050" y="1304925"/>
            <a:ext cx="53975" cy="2239963"/>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r>
              <a:rPr lang="en-US">
                <a:solidFill>
                  <a:srgbClr val="FFFFFF"/>
                </a:solidFill>
                <a:latin typeface="Calibri"/>
                <a:ea typeface="ＭＳ Ｐゴシック" pitchFamily="-1" charset="-128"/>
                <a:cs typeface="ＭＳ Ｐゴシック" pitchFamily="-1" charset="-128"/>
              </a:rPr>
              <a:t>c</a:t>
            </a:r>
          </a:p>
        </p:txBody>
      </p:sp>
      <p:graphicFrame>
        <p:nvGraphicFramePr>
          <p:cNvPr id="13" name="Table 12"/>
          <p:cNvGraphicFramePr>
            <a:graphicFrameLocks noGrp="1"/>
          </p:cNvGraphicFramePr>
          <p:nvPr/>
        </p:nvGraphicFramePr>
        <p:xfrm>
          <a:off x="3224213" y="1362075"/>
          <a:ext cx="2751137" cy="2143129"/>
        </p:xfrm>
        <a:graphic>
          <a:graphicData uri="http://schemas.openxmlformats.org/drawingml/2006/table">
            <a:tbl>
              <a:tblPr/>
              <a:tblGrid>
                <a:gridCol w="342900"/>
                <a:gridCol w="344487"/>
                <a:gridCol w="344488"/>
                <a:gridCol w="342900"/>
                <a:gridCol w="344487"/>
                <a:gridCol w="344488"/>
                <a:gridCol w="344487"/>
                <a:gridCol w="342900"/>
              </a:tblGrid>
              <a:tr h="3762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1"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24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900" b="0" i="0" u="none" strike="noStrike" cap="none" normalizeH="0" baseline="0">
                        <a:ln>
                          <a:noFill/>
                        </a:ln>
                        <a:solidFill>
                          <a:schemeClr val="tx1"/>
                        </a:solidFill>
                        <a:effectLst/>
                        <a:latin typeface="Calibri" pitchFamily="-1" charset="0"/>
                        <a:ea typeface="ＭＳ Ｐゴシック" pitchFamily="-1" charset="-128"/>
                        <a:cs typeface="ＭＳ Ｐゴシック" pitchFamily="-1" charset="-128"/>
                      </a:endParaRP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Calibri" pitchFamily="-1" charset="0"/>
                          <a:ea typeface="ＭＳ Ｐゴシック" pitchFamily="-1" charset="-128"/>
                          <a:cs typeface="ＭＳ Ｐゴシック" pitchFamily="-1" charset="-128"/>
                        </a:rPr>
                        <a:t>1</a:t>
                      </a:r>
                    </a:p>
                  </a:txBody>
                  <a:tcPr marL="103416" marR="103416" marT="51708" marB="51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pSp>
        <p:nvGrpSpPr>
          <p:cNvPr id="2" name="Group 25"/>
          <p:cNvGrpSpPr>
            <a:grpSpLocks/>
          </p:cNvGrpSpPr>
          <p:nvPr/>
        </p:nvGrpSpPr>
        <p:grpSpPr bwMode="auto">
          <a:xfrm>
            <a:off x="579438" y="5705475"/>
            <a:ext cx="7907337" cy="954088"/>
            <a:chOff x="578912" y="5706239"/>
            <a:chExt cx="7908648" cy="953243"/>
          </a:xfrm>
        </p:grpSpPr>
        <p:sp>
          <p:nvSpPr>
            <p:cNvPr id="95332" name="TextBox 10"/>
            <p:cNvSpPr txBox="1">
              <a:spLocks noChangeArrowheads="1"/>
            </p:cNvSpPr>
            <p:nvPr/>
          </p:nvSpPr>
          <p:spPr bwMode="auto">
            <a:xfrm>
              <a:off x="578912" y="5706239"/>
              <a:ext cx="7908648"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If the transformation H is not invertible, we can compute the pseudo-inverse:</a:t>
              </a:r>
            </a:p>
          </p:txBody>
        </p:sp>
        <p:grpSp>
          <p:nvGrpSpPr>
            <p:cNvPr id="95333" name="Group 14"/>
            <p:cNvGrpSpPr>
              <a:grpSpLocks/>
            </p:cNvGrpSpPr>
            <p:nvPr/>
          </p:nvGrpSpPr>
          <p:grpSpPr bwMode="auto">
            <a:xfrm>
              <a:off x="3536986" y="6167063"/>
              <a:ext cx="1919478" cy="492419"/>
              <a:chOff x="3564397" y="4120513"/>
              <a:chExt cx="1919478" cy="492419"/>
            </a:xfrm>
          </p:grpSpPr>
          <p:sp>
            <p:nvSpPr>
              <p:cNvPr id="95334" name="TextBox 9"/>
              <p:cNvSpPr txBox="1">
                <a:spLocks noChangeArrowheads="1"/>
              </p:cNvSpPr>
              <p:nvPr/>
            </p:nvSpPr>
            <p:spPr bwMode="auto">
              <a:xfrm>
                <a:off x="3564397" y="4243600"/>
                <a:ext cx="1919478"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G = (H</a:t>
                </a:r>
                <a:r>
                  <a:rPr lang="en-US" baseline="30000">
                    <a:solidFill>
                      <a:prstClr val="black"/>
                    </a:solidFill>
                    <a:latin typeface="Arial" pitchFamily="-1" charset="0"/>
                    <a:ea typeface="ＭＳ Ｐゴシック" pitchFamily="-1" charset="-128"/>
                    <a:cs typeface="ＭＳ Ｐゴシック" pitchFamily="-1" charset="-128"/>
                  </a:rPr>
                  <a:t>T</a:t>
                </a:r>
                <a:r>
                  <a:rPr lang="en-US">
                    <a:solidFill>
                      <a:prstClr val="black"/>
                    </a:solidFill>
                    <a:latin typeface="Arial" pitchFamily="-1" charset="0"/>
                    <a:ea typeface="ＭＳ Ｐゴシック" pitchFamily="-1" charset="-128"/>
                    <a:cs typeface="ＭＳ Ｐゴシック" pitchFamily="-1" charset="-128"/>
                  </a:rPr>
                  <a:t>H)</a:t>
                </a:r>
                <a:r>
                  <a:rPr lang="en-US" baseline="30000">
                    <a:solidFill>
                      <a:prstClr val="black"/>
                    </a:solidFill>
                    <a:latin typeface="Arial" pitchFamily="-1" charset="0"/>
                    <a:ea typeface="ＭＳ Ｐゴシック" pitchFamily="-1" charset="-128"/>
                    <a:cs typeface="ＭＳ Ｐゴシック" pitchFamily="-1" charset="-128"/>
                  </a:rPr>
                  <a:t>-1</a:t>
                </a:r>
                <a:r>
                  <a:rPr lang="en-US">
                    <a:solidFill>
                      <a:prstClr val="black"/>
                    </a:solidFill>
                    <a:latin typeface="Arial" pitchFamily="-1" charset="0"/>
                    <a:ea typeface="ＭＳ Ｐゴシック" pitchFamily="-1" charset="-128"/>
                    <a:cs typeface="ＭＳ Ｐゴシック" pitchFamily="-1" charset="-128"/>
                  </a:rPr>
                  <a:t> H</a:t>
                </a:r>
                <a:r>
                  <a:rPr lang="en-US" baseline="30000">
                    <a:solidFill>
                      <a:prstClr val="black"/>
                    </a:solidFill>
                    <a:latin typeface="Arial" pitchFamily="-1" charset="0"/>
                    <a:ea typeface="ＭＳ Ｐゴシック" pitchFamily="-1" charset="-128"/>
                    <a:cs typeface="ＭＳ Ｐゴシック" pitchFamily="-1" charset="-128"/>
                  </a:rPr>
                  <a:t>T </a:t>
                </a:r>
                <a:r>
                  <a:rPr lang="en-US">
                    <a:solidFill>
                      <a:prstClr val="black"/>
                    </a:solidFill>
                    <a:latin typeface="Arial" pitchFamily="-1" charset="0"/>
                    <a:ea typeface="ＭＳ Ｐゴシック" pitchFamily="-1" charset="-128"/>
                    <a:cs typeface="ＭＳ Ｐゴシック" pitchFamily="-1" charset="-128"/>
                  </a:rPr>
                  <a:t>F</a:t>
                </a:r>
              </a:p>
            </p:txBody>
          </p:sp>
          <p:sp>
            <p:nvSpPr>
              <p:cNvPr id="95335" name="TextBox 13"/>
              <p:cNvSpPr txBox="1">
                <a:spLocks noChangeArrowheads="1"/>
              </p:cNvSpPr>
              <p:nvPr/>
            </p:nvSpPr>
            <p:spPr bwMode="auto">
              <a:xfrm>
                <a:off x="3600036" y="4120513"/>
                <a:ext cx="292981" cy="36933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t>
                </a:r>
              </a:p>
            </p:txBody>
          </p:sp>
        </p:grpSp>
      </p:grpSp>
      <p:sp>
        <p:nvSpPr>
          <p:cNvPr id="16" name="Rectangle 15"/>
          <p:cNvSpPr/>
          <p:nvPr/>
        </p:nvSpPr>
        <p:spPr>
          <a:xfrm>
            <a:off x="4505325" y="4029075"/>
            <a:ext cx="866775" cy="785813"/>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17" name="Rectangle 16"/>
          <p:cNvSpPr/>
          <p:nvPr/>
        </p:nvSpPr>
        <p:spPr>
          <a:xfrm>
            <a:off x="4510088" y="4821238"/>
            <a:ext cx="868362" cy="785812"/>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endParaRPr lang="en-US">
              <a:solidFill>
                <a:srgbClr val="FFFFFF"/>
              </a:solidFill>
              <a:latin typeface="Calibri"/>
              <a:ea typeface="ＭＳ Ｐゴシック" pitchFamily="-1" charset="-128"/>
              <a:cs typeface="ＭＳ Ｐゴシック" pitchFamily="-1" charset="-128"/>
            </a:endParaRPr>
          </a:p>
        </p:txBody>
      </p:sp>
      <p:sp>
        <p:nvSpPr>
          <p:cNvPr id="95325" name="TextBox 18"/>
          <p:cNvSpPr txBox="1">
            <a:spLocks noChangeArrowheads="1"/>
          </p:cNvSpPr>
          <p:nvPr/>
        </p:nvSpPr>
        <p:spPr bwMode="auto">
          <a:xfrm>
            <a:off x="4578350" y="4202113"/>
            <a:ext cx="709613"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[-1 1]</a:t>
            </a:r>
          </a:p>
        </p:txBody>
      </p:sp>
      <p:sp>
        <p:nvSpPr>
          <p:cNvPr id="95326" name="TextBox 19"/>
          <p:cNvSpPr txBox="1">
            <a:spLocks noChangeArrowheads="1"/>
          </p:cNvSpPr>
          <p:nvPr/>
        </p:nvSpPr>
        <p:spPr bwMode="auto">
          <a:xfrm>
            <a:off x="4556125" y="5030788"/>
            <a:ext cx="801688"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[-1 1]</a:t>
            </a:r>
            <a:r>
              <a:rPr lang="en-US" baseline="30000">
                <a:solidFill>
                  <a:prstClr val="black"/>
                </a:solidFill>
                <a:latin typeface="Arial" pitchFamily="-1" charset="0"/>
                <a:ea typeface="ＭＳ Ｐゴシック" pitchFamily="-1" charset="-128"/>
                <a:cs typeface="ＭＳ Ｐゴシック" pitchFamily="-1" charset="-128"/>
              </a:rPr>
              <a:t>T</a:t>
            </a:r>
          </a:p>
        </p:txBody>
      </p:sp>
      <p:sp>
        <p:nvSpPr>
          <p:cNvPr id="21" name="Rectangle 20"/>
          <p:cNvSpPr/>
          <p:nvPr/>
        </p:nvSpPr>
        <p:spPr>
          <a:xfrm>
            <a:off x="5599113" y="4019550"/>
            <a:ext cx="57150" cy="9207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r>
              <a:rPr lang="en-US">
                <a:solidFill>
                  <a:srgbClr val="FFFFFF"/>
                </a:solidFill>
                <a:latin typeface="Calibri"/>
                <a:ea typeface="ＭＳ Ｐゴシック" pitchFamily="-1" charset="-128"/>
                <a:cs typeface="ＭＳ Ｐゴシック" pitchFamily="-1" charset="-128"/>
              </a:rPr>
              <a:t>c</a:t>
            </a:r>
          </a:p>
        </p:txBody>
      </p:sp>
      <p:sp>
        <p:nvSpPr>
          <p:cNvPr id="22" name="Rectangle 21"/>
          <p:cNvSpPr/>
          <p:nvPr/>
        </p:nvSpPr>
        <p:spPr>
          <a:xfrm>
            <a:off x="3835400" y="4824413"/>
            <a:ext cx="66675" cy="819150"/>
          </a:xfrm>
          <a:prstGeom prst="rect">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r>
              <a:rPr lang="en-US">
                <a:solidFill>
                  <a:srgbClr val="FFFFFF"/>
                </a:solidFill>
                <a:latin typeface="Calibri"/>
                <a:ea typeface="ＭＳ Ｐゴシック" pitchFamily="-1" charset="-128"/>
                <a:cs typeface="ＭＳ Ｐゴシック" pitchFamily="-1" charset="-128"/>
              </a:rPr>
              <a:t>c</a:t>
            </a:r>
          </a:p>
        </p:txBody>
      </p:sp>
      <p:sp>
        <p:nvSpPr>
          <p:cNvPr id="95329" name="TextBox 22"/>
          <p:cNvSpPr txBox="1">
            <a:spLocks noChangeArrowheads="1"/>
          </p:cNvSpPr>
          <p:nvPr/>
        </p:nvSpPr>
        <p:spPr bwMode="auto">
          <a:xfrm>
            <a:off x="4029075" y="4275138"/>
            <a:ext cx="319088"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t>
            </a:r>
          </a:p>
        </p:txBody>
      </p:sp>
      <p:sp>
        <p:nvSpPr>
          <p:cNvPr id="24" name="Rectangle 23"/>
          <p:cNvSpPr/>
          <p:nvPr/>
        </p:nvSpPr>
        <p:spPr>
          <a:xfrm>
            <a:off x="3832225" y="4016375"/>
            <a:ext cx="66675" cy="819150"/>
          </a:xfrm>
          <a:prstGeom prst="rect">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base">
              <a:spcBef>
                <a:spcPct val="0"/>
              </a:spcBef>
              <a:spcAft>
                <a:spcPct val="0"/>
              </a:spcAft>
            </a:pPr>
            <a:r>
              <a:rPr lang="en-US">
                <a:solidFill>
                  <a:srgbClr val="FFFFFF"/>
                </a:solidFill>
                <a:latin typeface="Calibri"/>
                <a:ea typeface="ＭＳ Ｐゴシック" pitchFamily="-1" charset="-128"/>
                <a:cs typeface="ＭＳ Ｐゴシック" pitchFamily="-1" charset="-128"/>
              </a:rPr>
              <a:t>c</a:t>
            </a:r>
          </a:p>
        </p:txBody>
      </p:sp>
      <p:sp>
        <p:nvSpPr>
          <p:cNvPr id="95331" name="TextBox 24"/>
          <p:cNvSpPr txBox="1">
            <a:spLocks noChangeArrowheads="1"/>
          </p:cNvSpPr>
          <p:nvPr/>
        </p:nvSpPr>
        <p:spPr bwMode="auto">
          <a:xfrm>
            <a:off x="703263" y="3665538"/>
            <a:ext cx="3482975"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If we have multiple filter outputs:</a:t>
            </a:r>
          </a:p>
        </p:txBody>
      </p:sp>
      <p:sp>
        <p:nvSpPr>
          <p:cNvPr id="23" name="TextBox 22"/>
          <p:cNvSpPr txBox="1"/>
          <p:nvPr/>
        </p:nvSpPr>
        <p:spPr>
          <a:xfrm>
            <a:off x="8185584" y="0"/>
            <a:ext cx="958416" cy="646331"/>
          </a:xfrm>
          <a:prstGeom prst="rect">
            <a:avLst/>
          </a:prstGeom>
          <a:noFill/>
        </p:spPr>
        <p:txBody>
          <a:bodyPr wrap="none" rtlCol="0">
            <a:spAutoFit/>
          </a:bodyPr>
          <a:lstStyle/>
          <a:p>
            <a:r>
              <a:rPr lang="en-US" sz="3600" b="1" dirty="0" smtClean="0">
                <a:solidFill>
                  <a:srgbClr val="FF0000"/>
                </a:solidFill>
                <a:latin typeface="Myriad Pro"/>
                <a:cs typeface="Myriad Pro"/>
              </a:rPr>
              <a:t>PS2</a:t>
            </a:r>
            <a:endParaRPr lang="en-US" sz="3600" b="1" dirty="0">
              <a:solidFill>
                <a:srgbClr val="FF0000"/>
              </a:solidFill>
              <a:latin typeface="Myriad Pro"/>
              <a:cs typeface="Myriad Pro"/>
            </a:endParaRPr>
          </a:p>
        </p:txBody>
      </p:sp>
    </p:spTree>
    <p:extLst>
      <p:ext uri="{BB962C8B-B14F-4D97-AF65-F5344CB8AC3E}">
        <p14:creationId xmlns:p14="http://schemas.microsoft.com/office/powerpoint/2010/main" val="1943790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smtClean="0">
                <a:ea typeface="ＭＳ Ｐゴシック" pitchFamily="-1" charset="-128"/>
                <a:cs typeface="ＭＳ Ｐゴシック" pitchFamily="-1" charset="-128"/>
              </a:rPr>
              <a:t>Reconstruction</a:t>
            </a:r>
          </a:p>
        </p:txBody>
      </p:sp>
      <p:pic>
        <p:nvPicPr>
          <p:cNvPr id="4" name="Picture 3"/>
          <p:cNvPicPr>
            <a:picLocks noChangeAspect="1"/>
          </p:cNvPicPr>
          <p:nvPr/>
        </p:nvPicPr>
        <p:blipFill>
          <a:blip r:embed="rId2"/>
          <a:srcRect l="62505" t="7327" r="15022" b="58311"/>
          <a:stretch>
            <a:fillRect/>
          </a:stretch>
        </p:blipFill>
        <p:spPr bwMode="auto">
          <a:xfrm>
            <a:off x="6230938" y="2535238"/>
            <a:ext cx="2039937" cy="2044700"/>
          </a:xfrm>
          <a:prstGeom prst="rect">
            <a:avLst/>
          </a:prstGeom>
          <a:noFill/>
          <a:ln w="9525">
            <a:noFill/>
            <a:miter lim="800000"/>
            <a:headEnd/>
            <a:tailEnd/>
          </a:ln>
        </p:spPr>
      </p:pic>
      <p:pic>
        <p:nvPicPr>
          <p:cNvPr id="5" name="Picture 4"/>
          <p:cNvPicPr>
            <a:picLocks noChangeAspect="1"/>
          </p:cNvPicPr>
          <p:nvPr/>
        </p:nvPicPr>
        <p:blipFill>
          <a:blip r:embed="rId2"/>
          <a:srcRect l="62575" t="55132" r="15022" b="10973"/>
          <a:stretch>
            <a:fillRect/>
          </a:stretch>
        </p:blipFill>
        <p:spPr bwMode="auto">
          <a:xfrm>
            <a:off x="3389313" y="3802063"/>
            <a:ext cx="2033587" cy="2017712"/>
          </a:xfrm>
          <a:prstGeom prst="rect">
            <a:avLst/>
          </a:prstGeom>
          <a:noFill/>
          <a:ln w="9525">
            <a:noFill/>
            <a:miter lim="800000"/>
            <a:headEnd/>
            <a:tailEnd/>
          </a:ln>
        </p:spPr>
      </p:pic>
      <p:pic>
        <p:nvPicPr>
          <p:cNvPr id="96261" name="Picture 5"/>
          <p:cNvPicPr>
            <a:picLocks noChangeAspect="1"/>
          </p:cNvPicPr>
          <p:nvPr/>
        </p:nvPicPr>
        <p:blipFill>
          <a:blip r:embed="rId2"/>
          <a:srcRect l="18465" t="7327" r="59027" b="58311"/>
          <a:stretch>
            <a:fillRect/>
          </a:stretch>
        </p:blipFill>
        <p:spPr bwMode="auto">
          <a:xfrm>
            <a:off x="361950" y="2663825"/>
            <a:ext cx="2043113" cy="2044700"/>
          </a:xfrm>
          <a:prstGeom prst="rect">
            <a:avLst/>
          </a:prstGeom>
          <a:noFill/>
          <a:ln w="9525">
            <a:noFill/>
            <a:miter lim="800000"/>
            <a:headEnd/>
            <a:tailEnd/>
          </a:ln>
        </p:spPr>
      </p:pic>
      <p:pic>
        <p:nvPicPr>
          <p:cNvPr id="7" name="Picture 6"/>
          <p:cNvPicPr>
            <a:picLocks noChangeAspect="1"/>
          </p:cNvPicPr>
          <p:nvPr/>
        </p:nvPicPr>
        <p:blipFill>
          <a:blip r:embed="rId2"/>
          <a:srcRect l="18465" t="55132" r="59045" b="10973"/>
          <a:stretch>
            <a:fillRect/>
          </a:stretch>
        </p:blipFill>
        <p:spPr bwMode="auto">
          <a:xfrm>
            <a:off x="3324225" y="1446213"/>
            <a:ext cx="2041525" cy="2017712"/>
          </a:xfrm>
          <a:prstGeom prst="rect">
            <a:avLst/>
          </a:prstGeom>
          <a:noFill/>
          <a:ln w="9525">
            <a:noFill/>
            <a:miter lim="800000"/>
            <a:headEnd/>
            <a:tailEnd/>
          </a:ln>
        </p:spPr>
      </p:pic>
      <p:cxnSp>
        <p:nvCxnSpPr>
          <p:cNvPr id="9" name="Straight Arrow Connector 8"/>
          <p:cNvCxnSpPr/>
          <p:nvPr/>
        </p:nvCxnSpPr>
        <p:spPr>
          <a:xfrm flipV="1">
            <a:off x="2555875" y="2857500"/>
            <a:ext cx="531813" cy="45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587625" y="4103688"/>
            <a:ext cx="595313"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6265" name="TextBox 11"/>
          <p:cNvSpPr txBox="1">
            <a:spLocks noChangeArrowheads="1"/>
          </p:cNvSpPr>
          <p:nvPr/>
        </p:nvSpPr>
        <p:spPr bwMode="auto">
          <a:xfrm>
            <a:off x="2524125" y="2428875"/>
            <a:ext cx="711200"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[1 -1]</a:t>
            </a:r>
          </a:p>
        </p:txBody>
      </p:sp>
      <p:sp>
        <p:nvSpPr>
          <p:cNvPr id="96266" name="TextBox 12"/>
          <p:cNvSpPr txBox="1">
            <a:spLocks noChangeArrowheads="1"/>
          </p:cNvSpPr>
          <p:nvPr/>
        </p:nvSpPr>
        <p:spPr bwMode="auto">
          <a:xfrm>
            <a:off x="2573338" y="3668713"/>
            <a:ext cx="801687"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[1 -1]</a:t>
            </a:r>
            <a:r>
              <a:rPr lang="en-US" baseline="30000">
                <a:solidFill>
                  <a:prstClr val="black"/>
                </a:solidFill>
                <a:latin typeface="Arial" pitchFamily="-1" charset="0"/>
                <a:ea typeface="ＭＳ Ｐゴシック" pitchFamily="-1" charset="-128"/>
                <a:cs typeface="ＭＳ Ｐゴシック" pitchFamily="-1" charset="-128"/>
              </a:rPr>
              <a:t>T</a:t>
            </a:r>
          </a:p>
        </p:txBody>
      </p:sp>
      <p:cxnSp>
        <p:nvCxnSpPr>
          <p:cNvPr id="14" name="Straight Arrow Connector 13"/>
          <p:cNvCxnSpPr/>
          <p:nvPr/>
        </p:nvCxnSpPr>
        <p:spPr>
          <a:xfrm>
            <a:off x="5478463" y="2708275"/>
            <a:ext cx="595312"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5565775" y="4248150"/>
            <a:ext cx="531813" cy="45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99473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smtClean="0">
                <a:ea typeface="ＭＳ Ｐゴシック" pitchFamily="-1" charset="-128"/>
                <a:cs typeface="ＭＳ Ｐゴシック" pitchFamily="-1" charset="-128"/>
              </a:rPr>
              <a:t>Editing the edge image</a:t>
            </a:r>
          </a:p>
        </p:txBody>
      </p:sp>
      <p:pic>
        <p:nvPicPr>
          <p:cNvPr id="97283" name="Picture 4"/>
          <p:cNvPicPr>
            <a:picLocks noChangeAspect="1"/>
          </p:cNvPicPr>
          <p:nvPr/>
        </p:nvPicPr>
        <p:blipFill>
          <a:blip r:embed="rId2"/>
          <a:srcRect l="62575" t="55132" r="15022" b="10973"/>
          <a:stretch>
            <a:fillRect/>
          </a:stretch>
        </p:blipFill>
        <p:spPr bwMode="auto">
          <a:xfrm>
            <a:off x="2590800" y="3786188"/>
            <a:ext cx="2032000" cy="2017712"/>
          </a:xfrm>
          <a:prstGeom prst="rect">
            <a:avLst/>
          </a:prstGeom>
          <a:noFill/>
          <a:ln w="9525">
            <a:noFill/>
            <a:miter lim="800000"/>
            <a:headEnd/>
            <a:tailEnd/>
          </a:ln>
        </p:spPr>
      </p:pic>
      <p:pic>
        <p:nvPicPr>
          <p:cNvPr id="97284" name="Picture 6"/>
          <p:cNvPicPr>
            <a:picLocks noChangeAspect="1"/>
          </p:cNvPicPr>
          <p:nvPr/>
        </p:nvPicPr>
        <p:blipFill>
          <a:blip r:embed="rId2"/>
          <a:srcRect l="18465" t="55132" r="59045" b="10973"/>
          <a:stretch>
            <a:fillRect/>
          </a:stretch>
        </p:blipFill>
        <p:spPr bwMode="auto">
          <a:xfrm>
            <a:off x="2581275" y="1430338"/>
            <a:ext cx="2041525" cy="2017712"/>
          </a:xfrm>
          <a:prstGeom prst="rect">
            <a:avLst/>
          </a:prstGeom>
          <a:noFill/>
          <a:ln w="9525">
            <a:noFill/>
            <a:miter lim="800000"/>
            <a:headEnd/>
            <a:tailEnd/>
          </a:ln>
        </p:spPr>
      </p:pic>
      <p:cxnSp>
        <p:nvCxnSpPr>
          <p:cNvPr id="9" name="Straight Arrow Connector 8"/>
          <p:cNvCxnSpPr/>
          <p:nvPr/>
        </p:nvCxnSpPr>
        <p:spPr>
          <a:xfrm flipV="1">
            <a:off x="2058988" y="2889250"/>
            <a:ext cx="531812" cy="452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011363" y="4135438"/>
            <a:ext cx="595312" cy="412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7287" name="TextBox 11"/>
          <p:cNvSpPr txBox="1">
            <a:spLocks noChangeArrowheads="1"/>
          </p:cNvSpPr>
          <p:nvPr/>
        </p:nvSpPr>
        <p:spPr bwMode="auto">
          <a:xfrm>
            <a:off x="1860550" y="2286000"/>
            <a:ext cx="709613"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[1 -1]</a:t>
            </a:r>
          </a:p>
        </p:txBody>
      </p:sp>
      <p:sp>
        <p:nvSpPr>
          <p:cNvPr id="97288" name="TextBox 12"/>
          <p:cNvSpPr txBox="1">
            <a:spLocks noChangeArrowheads="1"/>
          </p:cNvSpPr>
          <p:nvPr/>
        </p:nvSpPr>
        <p:spPr bwMode="auto">
          <a:xfrm>
            <a:off x="1878013" y="4724400"/>
            <a:ext cx="801687"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[1 -1]</a:t>
            </a:r>
            <a:r>
              <a:rPr lang="en-US" baseline="30000">
                <a:solidFill>
                  <a:prstClr val="black"/>
                </a:solidFill>
                <a:latin typeface="Arial" pitchFamily="-1" charset="0"/>
                <a:ea typeface="ＭＳ Ｐゴシック" pitchFamily="-1" charset="-128"/>
                <a:cs typeface="ＭＳ Ｐゴシック" pitchFamily="-1" charset="-128"/>
              </a:rPr>
              <a:t>T</a:t>
            </a:r>
          </a:p>
        </p:txBody>
      </p:sp>
      <p:cxnSp>
        <p:nvCxnSpPr>
          <p:cNvPr id="14" name="Straight Arrow Connector 13"/>
          <p:cNvCxnSpPr/>
          <p:nvPr/>
        </p:nvCxnSpPr>
        <p:spPr>
          <a:xfrm>
            <a:off x="6759575" y="2613025"/>
            <a:ext cx="354013" cy="2397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6837363" y="4452938"/>
            <a:ext cx="268287" cy="241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7291" name="Picture 5"/>
          <p:cNvPicPr>
            <a:picLocks noChangeAspect="1"/>
          </p:cNvPicPr>
          <p:nvPr/>
        </p:nvPicPr>
        <p:blipFill>
          <a:blip r:embed="rId2"/>
          <a:srcRect l="18465" t="7327" r="59027" b="58311"/>
          <a:stretch>
            <a:fillRect/>
          </a:stretch>
        </p:blipFill>
        <p:spPr bwMode="auto">
          <a:xfrm>
            <a:off x="0" y="2655888"/>
            <a:ext cx="2043113" cy="2044700"/>
          </a:xfrm>
          <a:prstGeom prst="rect">
            <a:avLst/>
          </a:prstGeom>
          <a:noFill/>
          <a:ln w="9525">
            <a:noFill/>
            <a:miter lim="800000"/>
            <a:headEnd/>
            <a:tailEnd/>
          </a:ln>
        </p:spPr>
      </p:pic>
      <p:pic>
        <p:nvPicPr>
          <p:cNvPr id="16" name="Picture 15"/>
          <p:cNvPicPr>
            <a:picLocks noChangeAspect="1"/>
          </p:cNvPicPr>
          <p:nvPr/>
        </p:nvPicPr>
        <p:blipFill>
          <a:blip r:embed="rId3"/>
          <a:srcRect l="61104" t="7701" r="13651" b="58372"/>
          <a:stretch>
            <a:fillRect/>
          </a:stretch>
        </p:blipFill>
        <p:spPr bwMode="auto">
          <a:xfrm>
            <a:off x="7142163" y="2652713"/>
            <a:ext cx="2001837" cy="1976437"/>
          </a:xfrm>
          <a:prstGeom prst="rect">
            <a:avLst/>
          </a:prstGeom>
          <a:noFill/>
          <a:ln w="9525">
            <a:noFill/>
            <a:miter lim="800000"/>
            <a:headEnd/>
            <a:tailEnd/>
          </a:ln>
        </p:spPr>
      </p:pic>
      <p:grpSp>
        <p:nvGrpSpPr>
          <p:cNvPr id="2" name="Group 24"/>
          <p:cNvGrpSpPr>
            <a:grpSpLocks/>
          </p:cNvGrpSpPr>
          <p:nvPr/>
        </p:nvGrpSpPr>
        <p:grpSpPr bwMode="auto">
          <a:xfrm>
            <a:off x="4749800" y="1438275"/>
            <a:ext cx="2033588" cy="4340225"/>
            <a:chOff x="4750021" y="1438401"/>
            <a:chExt cx="2033879" cy="4340564"/>
          </a:xfrm>
        </p:grpSpPr>
        <p:pic>
          <p:nvPicPr>
            <p:cNvPr id="97297" name="Picture 16"/>
            <p:cNvPicPr>
              <a:picLocks noChangeAspect="1"/>
            </p:cNvPicPr>
            <p:nvPr/>
          </p:nvPicPr>
          <p:blipFill>
            <a:blip r:embed="rId3"/>
            <a:srcRect l="61412" t="55011" r="13544" b="10924"/>
            <a:stretch>
              <a:fillRect/>
            </a:stretch>
          </p:blipFill>
          <p:spPr bwMode="auto">
            <a:xfrm>
              <a:off x="4798565" y="3793702"/>
              <a:ext cx="1985335" cy="1985263"/>
            </a:xfrm>
            <a:prstGeom prst="rect">
              <a:avLst/>
            </a:prstGeom>
            <a:noFill/>
            <a:ln w="9525">
              <a:noFill/>
              <a:miter lim="800000"/>
              <a:headEnd/>
              <a:tailEnd/>
            </a:ln>
          </p:spPr>
        </p:pic>
        <p:pic>
          <p:nvPicPr>
            <p:cNvPr id="97298" name="Picture 17"/>
            <p:cNvPicPr>
              <a:picLocks noChangeAspect="1"/>
            </p:cNvPicPr>
            <p:nvPr/>
          </p:nvPicPr>
          <p:blipFill>
            <a:blip r:embed="rId3"/>
            <a:srcRect l="17104" t="55011" r="57645" b="10924"/>
            <a:stretch>
              <a:fillRect/>
            </a:stretch>
          </p:blipFill>
          <p:spPr bwMode="auto">
            <a:xfrm>
              <a:off x="4750021" y="1438401"/>
              <a:ext cx="2001729" cy="1985263"/>
            </a:xfrm>
            <a:prstGeom prst="rect">
              <a:avLst/>
            </a:prstGeom>
            <a:noFill/>
            <a:ln w="9525">
              <a:noFill/>
              <a:miter lim="800000"/>
              <a:headEnd/>
              <a:tailEnd/>
            </a:ln>
          </p:spPr>
        </p:pic>
      </p:grpSp>
      <p:sp>
        <p:nvSpPr>
          <p:cNvPr id="20" name="Freeform 19"/>
          <p:cNvSpPr/>
          <p:nvPr/>
        </p:nvSpPr>
        <p:spPr>
          <a:xfrm>
            <a:off x="1028700" y="2973388"/>
            <a:ext cx="201613" cy="257175"/>
          </a:xfrm>
          <a:custGeom>
            <a:avLst/>
            <a:gdLst>
              <a:gd name="connsiteX0" fmla="*/ 104492 w 200945"/>
              <a:gd name="connsiteY0" fmla="*/ 0 h 257200"/>
              <a:gd name="connsiteX1" fmla="*/ 0 w 200945"/>
              <a:gd name="connsiteY1" fmla="*/ 32150 h 257200"/>
              <a:gd name="connsiteX2" fmla="*/ 16076 w 200945"/>
              <a:gd name="connsiteY2" fmla="*/ 225050 h 257200"/>
              <a:gd name="connsiteX3" fmla="*/ 88416 w 200945"/>
              <a:gd name="connsiteY3" fmla="*/ 257200 h 257200"/>
              <a:gd name="connsiteX4" fmla="*/ 192907 w 200945"/>
              <a:gd name="connsiteY4" fmla="*/ 257200 h 257200"/>
              <a:gd name="connsiteX5" fmla="*/ 200945 w 200945"/>
              <a:gd name="connsiteY5" fmla="*/ 160750 h 257200"/>
              <a:gd name="connsiteX6" fmla="*/ 176832 w 200945"/>
              <a:gd name="connsiteY6" fmla="*/ 24113 h 2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45" h="257200">
                <a:moveTo>
                  <a:pt x="104492" y="0"/>
                </a:moveTo>
                <a:lnTo>
                  <a:pt x="0" y="32150"/>
                </a:lnTo>
                <a:lnTo>
                  <a:pt x="16076" y="225050"/>
                </a:lnTo>
                <a:lnTo>
                  <a:pt x="88416" y="257200"/>
                </a:lnTo>
                <a:lnTo>
                  <a:pt x="192907" y="257200"/>
                </a:lnTo>
                <a:lnTo>
                  <a:pt x="200945" y="160750"/>
                </a:lnTo>
                <a:lnTo>
                  <a:pt x="176832" y="24113"/>
                </a:lnTo>
              </a:path>
            </a:pathLst>
          </a:custGeom>
          <a:ln w="381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fontAlgn="base">
              <a:spcBef>
                <a:spcPct val="0"/>
              </a:spcBef>
              <a:spcAft>
                <a:spcPct val="0"/>
              </a:spcAft>
            </a:pPr>
            <a:endParaRPr lang="en-US">
              <a:solidFill>
                <a:prstClr val="black"/>
              </a:solidFill>
              <a:latin typeface="Calibri"/>
              <a:ea typeface="ＭＳ Ｐゴシック" pitchFamily="-1" charset="-128"/>
              <a:cs typeface="ＭＳ Ｐゴシック" pitchFamily="-1" charset="-128"/>
            </a:endParaRPr>
          </a:p>
        </p:txBody>
      </p:sp>
      <p:sp>
        <p:nvSpPr>
          <p:cNvPr id="21" name="Freeform 20"/>
          <p:cNvSpPr/>
          <p:nvPr/>
        </p:nvSpPr>
        <p:spPr>
          <a:xfrm>
            <a:off x="3592513" y="1719263"/>
            <a:ext cx="201612" cy="257175"/>
          </a:xfrm>
          <a:custGeom>
            <a:avLst/>
            <a:gdLst>
              <a:gd name="connsiteX0" fmla="*/ 104492 w 200945"/>
              <a:gd name="connsiteY0" fmla="*/ 0 h 257200"/>
              <a:gd name="connsiteX1" fmla="*/ 0 w 200945"/>
              <a:gd name="connsiteY1" fmla="*/ 32150 h 257200"/>
              <a:gd name="connsiteX2" fmla="*/ 16076 w 200945"/>
              <a:gd name="connsiteY2" fmla="*/ 225050 h 257200"/>
              <a:gd name="connsiteX3" fmla="*/ 88416 w 200945"/>
              <a:gd name="connsiteY3" fmla="*/ 257200 h 257200"/>
              <a:gd name="connsiteX4" fmla="*/ 192907 w 200945"/>
              <a:gd name="connsiteY4" fmla="*/ 257200 h 257200"/>
              <a:gd name="connsiteX5" fmla="*/ 200945 w 200945"/>
              <a:gd name="connsiteY5" fmla="*/ 160750 h 257200"/>
              <a:gd name="connsiteX6" fmla="*/ 176832 w 200945"/>
              <a:gd name="connsiteY6" fmla="*/ 24113 h 2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45" h="257200">
                <a:moveTo>
                  <a:pt x="104492" y="0"/>
                </a:moveTo>
                <a:lnTo>
                  <a:pt x="0" y="32150"/>
                </a:lnTo>
                <a:lnTo>
                  <a:pt x="16076" y="225050"/>
                </a:lnTo>
                <a:lnTo>
                  <a:pt x="88416" y="257200"/>
                </a:lnTo>
                <a:lnTo>
                  <a:pt x="192907" y="257200"/>
                </a:lnTo>
                <a:lnTo>
                  <a:pt x="200945" y="160750"/>
                </a:lnTo>
                <a:lnTo>
                  <a:pt x="176832" y="24113"/>
                </a:lnTo>
              </a:path>
            </a:pathLst>
          </a:custGeom>
          <a:ln w="285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fontAlgn="base">
              <a:spcBef>
                <a:spcPct val="0"/>
              </a:spcBef>
              <a:spcAft>
                <a:spcPct val="0"/>
              </a:spcAft>
            </a:pPr>
            <a:endParaRPr lang="en-US">
              <a:solidFill>
                <a:prstClr val="black"/>
              </a:solidFill>
              <a:latin typeface="Calibri"/>
              <a:ea typeface="ＭＳ Ｐゴシック" pitchFamily="-1" charset="-128"/>
              <a:cs typeface="ＭＳ Ｐゴシック" pitchFamily="-1" charset="-128"/>
            </a:endParaRPr>
          </a:p>
        </p:txBody>
      </p:sp>
      <p:sp>
        <p:nvSpPr>
          <p:cNvPr id="22" name="Freeform 21"/>
          <p:cNvSpPr/>
          <p:nvPr/>
        </p:nvSpPr>
        <p:spPr>
          <a:xfrm>
            <a:off x="3592513" y="4065588"/>
            <a:ext cx="200025" cy="257175"/>
          </a:xfrm>
          <a:custGeom>
            <a:avLst/>
            <a:gdLst>
              <a:gd name="connsiteX0" fmla="*/ 104492 w 200945"/>
              <a:gd name="connsiteY0" fmla="*/ 0 h 257200"/>
              <a:gd name="connsiteX1" fmla="*/ 0 w 200945"/>
              <a:gd name="connsiteY1" fmla="*/ 32150 h 257200"/>
              <a:gd name="connsiteX2" fmla="*/ 16076 w 200945"/>
              <a:gd name="connsiteY2" fmla="*/ 225050 h 257200"/>
              <a:gd name="connsiteX3" fmla="*/ 88416 w 200945"/>
              <a:gd name="connsiteY3" fmla="*/ 257200 h 257200"/>
              <a:gd name="connsiteX4" fmla="*/ 192907 w 200945"/>
              <a:gd name="connsiteY4" fmla="*/ 257200 h 257200"/>
              <a:gd name="connsiteX5" fmla="*/ 200945 w 200945"/>
              <a:gd name="connsiteY5" fmla="*/ 160750 h 257200"/>
              <a:gd name="connsiteX6" fmla="*/ 176832 w 200945"/>
              <a:gd name="connsiteY6" fmla="*/ 24113 h 2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45" h="257200">
                <a:moveTo>
                  <a:pt x="104492" y="0"/>
                </a:moveTo>
                <a:lnTo>
                  <a:pt x="0" y="32150"/>
                </a:lnTo>
                <a:lnTo>
                  <a:pt x="16076" y="225050"/>
                </a:lnTo>
                <a:lnTo>
                  <a:pt x="88416" y="257200"/>
                </a:lnTo>
                <a:lnTo>
                  <a:pt x="192907" y="257200"/>
                </a:lnTo>
                <a:lnTo>
                  <a:pt x="200945" y="160750"/>
                </a:lnTo>
                <a:lnTo>
                  <a:pt x="176832" y="24113"/>
                </a:lnTo>
              </a:path>
            </a:pathLst>
          </a:custGeom>
          <a:ln w="28575"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prstTxWarp prst="textNoShape">
              <a:avLst/>
            </a:prstTxWarp>
          </a:bodyPr>
          <a:lstStyle/>
          <a:p>
            <a:pPr algn="ctr" fontAlgn="base">
              <a:spcBef>
                <a:spcPct val="0"/>
              </a:spcBef>
              <a:spcAft>
                <a:spcPct val="0"/>
              </a:spcAft>
            </a:pPr>
            <a:endParaRPr lang="en-US">
              <a:solidFill>
                <a:prstClr val="black"/>
              </a:solidFill>
              <a:latin typeface="Calibri"/>
              <a:ea typeface="ＭＳ Ｐゴシック" pitchFamily="-1" charset="-128"/>
              <a:cs typeface="ＭＳ Ｐゴシック" pitchFamily="-1" charset="-128"/>
            </a:endParaRPr>
          </a:p>
        </p:txBody>
      </p:sp>
    </p:spTree>
    <p:extLst>
      <p:ext uri="{BB962C8B-B14F-4D97-AF65-F5344CB8AC3E}">
        <p14:creationId xmlns:p14="http://schemas.microsoft.com/office/powerpoint/2010/main" val="3495341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smtClean="0">
                <a:ea typeface="ＭＳ Ｐゴシック" pitchFamily="-1" charset="-128"/>
                <a:cs typeface="ＭＳ Ｐゴシック" pitchFamily="-1" charset="-128"/>
              </a:rPr>
              <a:t>Thresholding edges</a:t>
            </a:r>
          </a:p>
        </p:txBody>
      </p:sp>
      <p:pic>
        <p:nvPicPr>
          <p:cNvPr id="4" name="Picture 3"/>
          <p:cNvPicPr>
            <a:picLocks noChangeAspect="1"/>
          </p:cNvPicPr>
          <p:nvPr/>
        </p:nvPicPr>
        <p:blipFill>
          <a:blip r:embed="rId2"/>
          <a:srcRect l="57080" t="20003" r="9489" b="23486"/>
          <a:stretch>
            <a:fillRect/>
          </a:stretch>
        </p:blipFill>
        <p:spPr bwMode="auto">
          <a:xfrm>
            <a:off x="4505325" y="1047750"/>
            <a:ext cx="2709863" cy="2722563"/>
          </a:xfrm>
          <a:prstGeom prst="rect">
            <a:avLst/>
          </a:prstGeom>
          <a:noFill/>
          <a:ln w="9525">
            <a:noFill/>
            <a:miter lim="800000"/>
            <a:headEnd/>
            <a:tailEnd/>
          </a:ln>
        </p:spPr>
      </p:pic>
      <p:pic>
        <p:nvPicPr>
          <p:cNvPr id="5" name="Picture 4"/>
          <p:cNvPicPr>
            <a:picLocks noChangeAspect="1"/>
          </p:cNvPicPr>
          <p:nvPr/>
        </p:nvPicPr>
        <p:blipFill>
          <a:blip r:embed="rId3"/>
          <a:srcRect l="57156" t="20250" r="9566" b="23593"/>
          <a:stretch>
            <a:fillRect/>
          </a:stretch>
        </p:blipFill>
        <p:spPr bwMode="auto">
          <a:xfrm>
            <a:off x="1539875" y="3895725"/>
            <a:ext cx="2698750" cy="2716213"/>
          </a:xfrm>
          <a:prstGeom prst="rect">
            <a:avLst/>
          </a:prstGeom>
          <a:noFill/>
          <a:ln w="9525">
            <a:noFill/>
            <a:miter lim="800000"/>
            <a:headEnd/>
            <a:tailEnd/>
          </a:ln>
        </p:spPr>
      </p:pic>
      <p:pic>
        <p:nvPicPr>
          <p:cNvPr id="6" name="Picture 5"/>
          <p:cNvPicPr>
            <a:picLocks noChangeAspect="1"/>
          </p:cNvPicPr>
          <p:nvPr/>
        </p:nvPicPr>
        <p:blipFill>
          <a:blip r:embed="rId4"/>
          <a:srcRect l="57021" t="20505" r="9697" b="23720"/>
          <a:stretch>
            <a:fillRect/>
          </a:stretch>
        </p:blipFill>
        <p:spPr bwMode="auto">
          <a:xfrm>
            <a:off x="4503738" y="3914775"/>
            <a:ext cx="2692400" cy="2697163"/>
          </a:xfrm>
          <a:prstGeom prst="rect">
            <a:avLst/>
          </a:prstGeom>
          <a:noFill/>
          <a:ln w="9525">
            <a:noFill/>
            <a:miter lim="800000"/>
            <a:headEnd/>
            <a:tailEnd/>
          </a:ln>
        </p:spPr>
      </p:pic>
      <p:pic>
        <p:nvPicPr>
          <p:cNvPr id="98310" name="Picture 6"/>
          <p:cNvPicPr>
            <a:picLocks noChangeAspect="1"/>
          </p:cNvPicPr>
          <p:nvPr/>
        </p:nvPicPr>
        <p:blipFill>
          <a:blip r:embed="rId5"/>
          <a:srcRect l="18465" t="7327" r="59027" b="58311"/>
          <a:stretch>
            <a:fillRect/>
          </a:stretch>
        </p:blipFill>
        <p:spPr bwMode="auto">
          <a:xfrm>
            <a:off x="1524000" y="1044575"/>
            <a:ext cx="2714625" cy="2717800"/>
          </a:xfrm>
          <a:prstGeom prst="rect">
            <a:avLst/>
          </a:prstGeom>
          <a:noFill/>
          <a:ln w="9525">
            <a:noFill/>
            <a:miter lim="800000"/>
            <a:headEnd/>
            <a:tailEnd/>
          </a:ln>
        </p:spPr>
      </p:pic>
    </p:spTree>
    <p:extLst>
      <p:ext uri="{BB962C8B-B14F-4D97-AF65-F5344CB8AC3E}">
        <p14:creationId xmlns:p14="http://schemas.microsoft.com/office/powerpoint/2010/main" val="57154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Domain Image </a:t>
            </a:r>
            <a:r>
              <a:rPr lang="en-US" dirty="0" smtClean="0"/>
              <a:t>Editing</a:t>
            </a:r>
            <a:endParaRPr lang="en-US" dirty="0"/>
          </a:p>
        </p:txBody>
      </p:sp>
      <p:pic>
        <p:nvPicPr>
          <p:cNvPr id="4" name="Picture 3"/>
          <p:cNvPicPr>
            <a:picLocks noChangeAspect="1"/>
          </p:cNvPicPr>
          <p:nvPr/>
        </p:nvPicPr>
        <p:blipFill>
          <a:blip r:embed="rId2"/>
          <a:stretch>
            <a:fillRect/>
          </a:stretch>
        </p:blipFill>
        <p:spPr>
          <a:xfrm>
            <a:off x="6400800" y="1934055"/>
            <a:ext cx="2709391" cy="3199307"/>
          </a:xfrm>
          <a:prstGeom prst="rect">
            <a:avLst/>
          </a:prstGeom>
        </p:spPr>
      </p:pic>
      <p:sp>
        <p:nvSpPr>
          <p:cNvPr id="5" name="TextBox 4"/>
          <p:cNvSpPr txBox="1"/>
          <p:nvPr/>
        </p:nvSpPr>
        <p:spPr>
          <a:xfrm>
            <a:off x="5999397" y="5181600"/>
            <a:ext cx="3185487" cy="261610"/>
          </a:xfrm>
          <a:prstGeom prst="rect">
            <a:avLst/>
          </a:prstGeom>
          <a:noFill/>
        </p:spPr>
        <p:txBody>
          <a:bodyPr wrap="none" rtlCol="0">
            <a:spAutoFit/>
          </a:bodyPr>
          <a:lstStyle/>
          <a:p>
            <a:r>
              <a:rPr lang="en-US" sz="1100" dirty="0"/>
              <a:t>http://</a:t>
            </a:r>
            <a:r>
              <a:rPr lang="en-US" sz="1100" dirty="0" err="1"/>
              <a:t>graphics.cs.cmu.edu</a:t>
            </a:r>
            <a:r>
              <a:rPr lang="en-US" sz="1100" dirty="0"/>
              <a:t>/projects/gradient-paint/</a:t>
            </a:r>
          </a:p>
        </p:txBody>
      </p:sp>
      <p:pic>
        <p:nvPicPr>
          <p:cNvPr id="6" name="Picture 5"/>
          <p:cNvPicPr>
            <a:picLocks noChangeAspect="1"/>
          </p:cNvPicPr>
          <p:nvPr/>
        </p:nvPicPr>
        <p:blipFill>
          <a:blip r:embed="rId3"/>
          <a:stretch>
            <a:fillRect/>
          </a:stretch>
        </p:blipFill>
        <p:spPr>
          <a:xfrm>
            <a:off x="76200" y="1943100"/>
            <a:ext cx="6302219" cy="3181216"/>
          </a:xfrm>
          <a:prstGeom prst="rect">
            <a:avLst/>
          </a:prstGeom>
        </p:spPr>
      </p:pic>
      <p:sp>
        <p:nvSpPr>
          <p:cNvPr id="7" name="TextBox 6"/>
          <p:cNvSpPr txBox="1"/>
          <p:nvPr/>
        </p:nvSpPr>
        <p:spPr>
          <a:xfrm>
            <a:off x="2194639" y="5114763"/>
            <a:ext cx="2228682" cy="369332"/>
          </a:xfrm>
          <a:prstGeom prst="rect">
            <a:avLst/>
          </a:prstGeom>
          <a:noFill/>
        </p:spPr>
        <p:txBody>
          <a:bodyPr wrap="none" rtlCol="0">
            <a:spAutoFit/>
          </a:bodyPr>
          <a:lstStyle/>
          <a:p>
            <a:r>
              <a:rPr lang="en-US" dirty="0"/>
              <a:t>Poisson Image Editing</a:t>
            </a:r>
          </a:p>
        </p:txBody>
      </p:sp>
    </p:spTree>
    <p:extLst>
      <p:ext uri="{BB962C8B-B14F-4D97-AF65-F5344CB8AC3E}">
        <p14:creationId xmlns:p14="http://schemas.microsoft.com/office/powerpoint/2010/main" val="89165116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dirty="0" smtClean="0">
                <a:ea typeface="ＭＳ Ｐゴシック" pitchFamily="-1" charset="-128"/>
                <a:cs typeface="ＭＳ Ｐゴシック" pitchFamily="-1" charset="-128"/>
              </a:rPr>
              <a:t>Intrinsic images</a:t>
            </a:r>
          </a:p>
        </p:txBody>
      </p:sp>
      <p:pic>
        <p:nvPicPr>
          <p:cNvPr id="99331" name="Picture 3"/>
          <p:cNvPicPr>
            <a:picLocks noChangeAspect="1"/>
          </p:cNvPicPr>
          <p:nvPr/>
        </p:nvPicPr>
        <p:blipFill>
          <a:blip r:embed="rId2"/>
          <a:srcRect t="32413" r="9721"/>
          <a:stretch>
            <a:fillRect/>
          </a:stretch>
        </p:blipFill>
        <p:spPr bwMode="auto">
          <a:xfrm>
            <a:off x="3833813" y="1739900"/>
            <a:ext cx="5080000" cy="4918075"/>
          </a:xfrm>
          <a:prstGeom prst="rect">
            <a:avLst/>
          </a:prstGeom>
          <a:noFill/>
          <a:ln w="9525">
            <a:noFill/>
            <a:miter lim="800000"/>
            <a:headEnd/>
            <a:tailEnd/>
          </a:ln>
        </p:spPr>
      </p:pic>
      <p:pic>
        <p:nvPicPr>
          <p:cNvPr id="99332" name="Picture 4"/>
          <p:cNvPicPr>
            <a:picLocks noChangeAspect="1"/>
          </p:cNvPicPr>
          <p:nvPr/>
        </p:nvPicPr>
        <p:blipFill>
          <a:blip r:embed="rId3"/>
          <a:srcRect/>
          <a:stretch>
            <a:fillRect/>
          </a:stretch>
        </p:blipFill>
        <p:spPr bwMode="auto">
          <a:xfrm>
            <a:off x="219075" y="1108075"/>
            <a:ext cx="3228975" cy="3443288"/>
          </a:xfrm>
          <a:prstGeom prst="rect">
            <a:avLst/>
          </a:prstGeom>
          <a:noFill/>
          <a:ln w="9525">
            <a:noFill/>
            <a:miter lim="800000"/>
            <a:headEnd/>
            <a:tailEnd/>
          </a:ln>
        </p:spPr>
      </p:pic>
      <p:cxnSp>
        <p:nvCxnSpPr>
          <p:cNvPr id="7" name="Straight Arrow Connector 6"/>
          <p:cNvCxnSpPr/>
          <p:nvPr/>
        </p:nvCxnSpPr>
        <p:spPr>
          <a:xfrm>
            <a:off x="3463925" y="2579688"/>
            <a:ext cx="393700" cy="144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894313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0" y="0"/>
            <a:ext cx="9144000" cy="892175"/>
          </a:xfrm>
        </p:spPr>
        <p:txBody>
          <a:bodyPr/>
          <a:lstStyle/>
          <a:p>
            <a:r>
              <a:rPr lang="en-US" smtClean="0">
                <a:ea typeface="ＭＳ Ｐゴシック" pitchFamily="-1" charset="-128"/>
                <a:cs typeface="ＭＳ Ｐゴシック" pitchFamily="-1" charset="-128"/>
              </a:rPr>
              <a:t>Separating images into components</a:t>
            </a:r>
          </a:p>
        </p:txBody>
      </p:sp>
      <p:pic>
        <p:nvPicPr>
          <p:cNvPr id="100355" name="Picture 4"/>
          <p:cNvPicPr>
            <a:picLocks noChangeAspect="1"/>
          </p:cNvPicPr>
          <p:nvPr/>
        </p:nvPicPr>
        <p:blipFill>
          <a:blip r:embed="rId2"/>
          <a:srcRect/>
          <a:stretch>
            <a:fillRect/>
          </a:stretch>
        </p:blipFill>
        <p:spPr bwMode="auto">
          <a:xfrm>
            <a:off x="1203325" y="1166813"/>
            <a:ext cx="6789738" cy="5081587"/>
          </a:xfrm>
          <a:prstGeom prst="rect">
            <a:avLst/>
          </a:prstGeom>
          <a:noFill/>
          <a:ln w="9525">
            <a:noFill/>
            <a:miter lim="800000"/>
            <a:headEnd/>
            <a:tailEnd/>
          </a:ln>
        </p:spPr>
      </p:pic>
    </p:spTree>
    <p:extLst>
      <p:ext uri="{BB962C8B-B14F-4D97-AF65-F5344CB8AC3E}">
        <p14:creationId xmlns:p14="http://schemas.microsoft.com/office/powerpoint/2010/main" val="369807250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101379" name="Picture 2"/>
          <p:cNvPicPr>
            <a:picLocks noChangeAspect="1"/>
          </p:cNvPicPr>
          <p:nvPr/>
        </p:nvPicPr>
        <p:blipFill>
          <a:blip r:embed="rId2"/>
          <a:srcRect/>
          <a:stretch>
            <a:fillRect/>
          </a:stretch>
        </p:blipFill>
        <p:spPr bwMode="auto">
          <a:xfrm>
            <a:off x="207963" y="407988"/>
            <a:ext cx="4351337" cy="2932112"/>
          </a:xfrm>
          <a:prstGeom prst="rect">
            <a:avLst/>
          </a:prstGeom>
          <a:noFill/>
          <a:ln w="9525">
            <a:noFill/>
            <a:miter lim="800000"/>
            <a:headEnd/>
            <a:tailEnd/>
          </a:ln>
        </p:spPr>
      </p:pic>
      <p:pic>
        <p:nvPicPr>
          <p:cNvPr id="101380" name="Picture 3"/>
          <p:cNvPicPr>
            <a:picLocks noChangeAspect="1"/>
          </p:cNvPicPr>
          <p:nvPr/>
        </p:nvPicPr>
        <p:blipFill>
          <a:blip r:embed="rId3"/>
          <a:srcRect/>
          <a:stretch>
            <a:fillRect/>
          </a:stretch>
        </p:blipFill>
        <p:spPr bwMode="auto">
          <a:xfrm>
            <a:off x="241300" y="3681413"/>
            <a:ext cx="3890963" cy="2932112"/>
          </a:xfrm>
          <a:prstGeom prst="rect">
            <a:avLst/>
          </a:prstGeom>
          <a:noFill/>
          <a:ln w="9525">
            <a:noFill/>
            <a:miter lim="800000"/>
            <a:headEnd/>
            <a:tailEnd/>
          </a:ln>
        </p:spPr>
      </p:pic>
      <p:pic>
        <p:nvPicPr>
          <p:cNvPr id="101381" name="Picture 4"/>
          <p:cNvPicPr>
            <a:picLocks noChangeAspect="1"/>
          </p:cNvPicPr>
          <p:nvPr/>
        </p:nvPicPr>
        <p:blipFill>
          <a:blip r:embed="rId4"/>
          <a:srcRect/>
          <a:stretch>
            <a:fillRect/>
          </a:stretch>
        </p:blipFill>
        <p:spPr bwMode="auto">
          <a:xfrm>
            <a:off x="4621213" y="3697288"/>
            <a:ext cx="3944937" cy="2932112"/>
          </a:xfrm>
          <a:prstGeom prst="rect">
            <a:avLst/>
          </a:prstGeom>
          <a:noFill/>
          <a:ln w="9525">
            <a:noFill/>
            <a:miter lim="800000"/>
            <a:headEnd/>
            <a:tailEnd/>
          </a:ln>
        </p:spPr>
      </p:pic>
      <p:sp>
        <p:nvSpPr>
          <p:cNvPr id="101382" name="TextBox 5"/>
          <p:cNvSpPr txBox="1">
            <a:spLocks noChangeArrowheads="1"/>
          </p:cNvSpPr>
          <p:nvPr/>
        </p:nvSpPr>
        <p:spPr bwMode="auto">
          <a:xfrm>
            <a:off x="4164013" y="4889500"/>
            <a:ext cx="458787" cy="5857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200">
                <a:solidFill>
                  <a:prstClr val="black"/>
                </a:solidFill>
                <a:latin typeface="Arial" pitchFamily="-1" charset="0"/>
                <a:ea typeface="ＭＳ Ｐゴシック" pitchFamily="-1" charset="-128"/>
                <a:cs typeface="ＭＳ Ｐゴシック" pitchFamily="-1" charset="-128"/>
              </a:rPr>
              <a:t>X</a:t>
            </a:r>
          </a:p>
        </p:txBody>
      </p:sp>
    </p:spTree>
    <p:extLst>
      <p:ext uri="{BB962C8B-B14F-4D97-AF65-F5344CB8AC3E}">
        <p14:creationId xmlns:p14="http://schemas.microsoft.com/office/powerpoint/2010/main" val="722826695"/>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102403" name="Picture 3"/>
          <p:cNvPicPr>
            <a:picLocks noChangeAspect="1"/>
          </p:cNvPicPr>
          <p:nvPr/>
        </p:nvPicPr>
        <p:blipFill>
          <a:blip r:embed="rId2"/>
          <a:srcRect/>
          <a:stretch>
            <a:fillRect/>
          </a:stretch>
        </p:blipFill>
        <p:spPr bwMode="auto">
          <a:xfrm>
            <a:off x="354013" y="806450"/>
            <a:ext cx="8174037" cy="5543550"/>
          </a:xfrm>
          <a:prstGeom prst="rect">
            <a:avLst/>
          </a:prstGeom>
          <a:noFill/>
          <a:ln w="9525">
            <a:noFill/>
            <a:miter lim="800000"/>
            <a:headEnd/>
            <a:tailEnd/>
          </a:ln>
        </p:spPr>
      </p:pic>
      <p:pic>
        <p:nvPicPr>
          <p:cNvPr id="102404" name="Picture 4"/>
          <p:cNvPicPr>
            <a:picLocks noChangeAspect="1"/>
          </p:cNvPicPr>
          <p:nvPr/>
        </p:nvPicPr>
        <p:blipFill>
          <a:blip r:embed="rId3"/>
          <a:srcRect/>
          <a:stretch>
            <a:fillRect/>
          </a:stretch>
        </p:blipFill>
        <p:spPr bwMode="auto">
          <a:xfrm>
            <a:off x="0" y="5664200"/>
            <a:ext cx="5054600" cy="1193800"/>
          </a:xfrm>
          <a:prstGeom prst="rect">
            <a:avLst/>
          </a:prstGeom>
          <a:noFill/>
          <a:ln w="9525">
            <a:noFill/>
            <a:miter lim="800000"/>
            <a:headEnd/>
            <a:tailEnd/>
          </a:ln>
        </p:spPr>
      </p:pic>
    </p:spTree>
    <p:extLst>
      <p:ext uri="{BB962C8B-B14F-4D97-AF65-F5344CB8AC3E}">
        <p14:creationId xmlns:p14="http://schemas.microsoft.com/office/powerpoint/2010/main" val="29410510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a:t>Last </a:t>
            </a:r>
            <a:r>
              <a:rPr lang="en-US" dirty="0" smtClean="0"/>
              <a:t>Time</a:t>
            </a:r>
            <a:endParaRPr lang="en-US" dirty="0">
              <a:latin typeface="Calibri" charset="0"/>
            </a:endParaRPr>
          </a:p>
        </p:txBody>
      </p:sp>
      <p:sp>
        <p:nvSpPr>
          <p:cNvPr id="45059" name="Content Placeholder 2"/>
          <p:cNvSpPr>
            <a:spLocks noGrp="1"/>
          </p:cNvSpPr>
          <p:nvPr>
            <p:ph idx="1"/>
          </p:nvPr>
        </p:nvSpPr>
        <p:spPr/>
        <p:txBody>
          <a:bodyPr>
            <a:normAutofit/>
          </a:bodyPr>
          <a:lstStyle/>
          <a:p>
            <a:pPr>
              <a:defRPr/>
            </a:pPr>
            <a:r>
              <a:rPr lang="en-US" dirty="0" smtClean="0">
                <a:ea typeface="+mn-ea"/>
              </a:rPr>
              <a:t>Applications of filters</a:t>
            </a:r>
          </a:p>
          <a:p>
            <a:pPr lvl="1">
              <a:defRPr/>
            </a:pPr>
            <a:r>
              <a:rPr lang="en-US" dirty="0" smtClean="0">
                <a:ea typeface="+mn-ea"/>
              </a:rPr>
              <a:t>Template matching (SSD or Normxcorr2)</a:t>
            </a:r>
          </a:p>
          <a:p>
            <a:pPr lvl="2">
              <a:defRPr/>
            </a:pPr>
            <a:r>
              <a:rPr lang="en-US" dirty="0" smtClean="0">
                <a:ea typeface="+mn-ea"/>
              </a:rPr>
              <a:t>SSD can be done with linear filters, is sensitive to overall intensity</a:t>
            </a:r>
          </a:p>
          <a:p>
            <a:pPr lvl="1">
              <a:defRPr/>
            </a:pPr>
            <a:r>
              <a:rPr lang="en-US" dirty="0" smtClean="0">
                <a:ea typeface="+mn-ea"/>
              </a:rPr>
              <a:t>Gaussian pyramid</a:t>
            </a:r>
          </a:p>
          <a:p>
            <a:pPr lvl="2">
              <a:defRPr/>
            </a:pPr>
            <a:r>
              <a:rPr lang="en-US" dirty="0" smtClean="0">
                <a:ea typeface="+mn-ea"/>
              </a:rPr>
              <a:t>Coarse-to-fine search, multi-scale detection</a:t>
            </a:r>
          </a:p>
          <a:p>
            <a:pPr lvl="1">
              <a:defRPr/>
            </a:pPr>
            <a:r>
              <a:rPr lang="en-US" dirty="0" err="1" smtClean="0">
                <a:ea typeface="+mn-ea"/>
              </a:rPr>
              <a:t>Downsampling</a:t>
            </a:r>
            <a:endParaRPr lang="en-US" dirty="0" smtClean="0">
              <a:ea typeface="+mn-ea"/>
            </a:endParaRPr>
          </a:p>
          <a:p>
            <a:pPr lvl="2">
              <a:defRPr/>
            </a:pPr>
            <a:r>
              <a:rPr lang="en-US" dirty="0" smtClean="0">
                <a:ea typeface="+mn-ea"/>
              </a:rPr>
              <a:t>Need to sufficiently low-pass before </a:t>
            </a:r>
            <a:r>
              <a:rPr lang="en-US" dirty="0" err="1" smtClean="0">
                <a:ea typeface="+mn-ea"/>
              </a:rPr>
              <a:t>downsampling</a:t>
            </a:r>
            <a:endParaRPr lang="en-US" dirty="0" smtClean="0">
              <a:ea typeface="+mn-ea"/>
            </a:endParaRPr>
          </a:p>
          <a:p>
            <a:pPr lvl="2">
              <a:buFont typeface="Arial" charset="0"/>
              <a:buNone/>
              <a:defRPr/>
            </a:pPr>
            <a:endParaRPr lang="en-US" dirty="0" smtClean="0">
              <a:ea typeface="+mn-ea"/>
            </a:endParaRPr>
          </a:p>
        </p:txBody>
      </p:sp>
    </p:spTree>
    <p:extLst>
      <p:ext uri="{BB962C8B-B14F-4D97-AF65-F5344CB8AC3E}">
        <p14:creationId xmlns:p14="http://schemas.microsoft.com/office/powerpoint/2010/main" val="252719874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p:cNvPicPr>
            <a:picLocks noChangeAspect="1"/>
          </p:cNvPicPr>
          <p:nvPr/>
        </p:nvPicPr>
        <p:blipFill>
          <a:blip r:embed="rId2"/>
          <a:srcRect/>
          <a:stretch>
            <a:fillRect/>
          </a:stretch>
        </p:blipFill>
        <p:spPr bwMode="auto">
          <a:xfrm>
            <a:off x="296863" y="746125"/>
            <a:ext cx="4078287" cy="5672138"/>
          </a:xfrm>
          <a:prstGeom prst="rect">
            <a:avLst/>
          </a:prstGeom>
          <a:noFill/>
          <a:ln w="9525">
            <a:noFill/>
            <a:miter lim="800000"/>
            <a:headEnd/>
            <a:tailEnd/>
          </a:ln>
        </p:spPr>
      </p:pic>
      <p:pic>
        <p:nvPicPr>
          <p:cNvPr id="103427" name="Picture 5"/>
          <p:cNvPicPr>
            <a:picLocks noChangeAspect="1"/>
          </p:cNvPicPr>
          <p:nvPr/>
        </p:nvPicPr>
        <p:blipFill>
          <a:blip r:embed="rId3"/>
          <a:srcRect/>
          <a:stretch>
            <a:fillRect/>
          </a:stretch>
        </p:blipFill>
        <p:spPr bwMode="auto">
          <a:xfrm>
            <a:off x="4897438" y="468313"/>
            <a:ext cx="3851275" cy="5910262"/>
          </a:xfrm>
          <a:prstGeom prst="rect">
            <a:avLst/>
          </a:prstGeom>
          <a:noFill/>
          <a:ln w="9525">
            <a:solidFill>
              <a:srgbClr val="FF0000"/>
            </a:solidFill>
            <a:miter lim="800000"/>
            <a:headEnd/>
            <a:tailEnd/>
          </a:ln>
        </p:spPr>
      </p:pic>
      <p:sp>
        <p:nvSpPr>
          <p:cNvPr id="2" name="TextBox 1"/>
          <p:cNvSpPr txBox="1"/>
          <p:nvPr/>
        </p:nvSpPr>
        <p:spPr>
          <a:xfrm>
            <a:off x="296863" y="4495800"/>
            <a:ext cx="2003598" cy="369332"/>
          </a:xfrm>
          <a:prstGeom prst="rect">
            <a:avLst/>
          </a:prstGeom>
          <a:noFill/>
        </p:spPr>
        <p:txBody>
          <a:bodyPr wrap="none" rtlCol="0">
            <a:spAutoFit/>
          </a:bodyPr>
          <a:lstStyle/>
          <a:p>
            <a:r>
              <a:rPr lang="en-US" dirty="0" smtClean="0"/>
              <a:t>Some wise old men</a:t>
            </a:r>
            <a:endParaRPr lang="en-US" dirty="0"/>
          </a:p>
        </p:txBody>
      </p:sp>
    </p:spTree>
    <p:extLst>
      <p:ext uri="{BB962C8B-B14F-4D97-AF65-F5344CB8AC3E}">
        <p14:creationId xmlns:p14="http://schemas.microsoft.com/office/powerpoint/2010/main" val="379816675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Slide Number Placeholder 6"/>
          <p:cNvSpPr>
            <a:spLocks noGrp="1"/>
          </p:cNvSpPr>
          <p:nvPr>
            <p:ph type="sldNum" sz="quarter" idx="12"/>
          </p:nvPr>
        </p:nvSpPr>
        <p:spPr/>
        <p:txBody>
          <a:bodyPr/>
          <a:lstStyle/>
          <a:p>
            <a:fld id="{EB86C2BD-C7C5-244A-B52B-99B90195B7D8}" type="slidenum">
              <a:rPr lang="en-US" smtClean="0">
                <a:latin typeface="Times New Roman" pitchFamily="-1" charset="0"/>
              </a:rPr>
              <a:pPr/>
              <a:t>91</a:t>
            </a:fld>
            <a:endParaRPr lang="en-US" smtClean="0">
              <a:latin typeface="Times New Roman" pitchFamily="-1" charset="0"/>
            </a:endParaRPr>
          </a:p>
        </p:txBody>
      </p:sp>
      <p:pic>
        <p:nvPicPr>
          <p:cNvPr id="104452" name="Picture 2" descr="ellip_im2_surf"/>
          <p:cNvPicPr>
            <a:picLocks noChangeAspect="1" noChangeArrowheads="1"/>
          </p:cNvPicPr>
          <p:nvPr/>
        </p:nvPicPr>
        <p:blipFill>
          <a:blip r:embed="rId4"/>
          <a:srcRect/>
          <a:stretch>
            <a:fillRect/>
          </a:stretch>
        </p:blipFill>
        <p:spPr bwMode="auto">
          <a:xfrm>
            <a:off x="814388" y="2044700"/>
            <a:ext cx="3325812" cy="3098800"/>
          </a:xfrm>
          <a:prstGeom prst="rect">
            <a:avLst/>
          </a:prstGeom>
          <a:noFill/>
          <a:ln w="9525">
            <a:noFill/>
            <a:miter lim="800000"/>
            <a:headEnd/>
            <a:tailEnd/>
          </a:ln>
        </p:spPr>
      </p:pic>
      <p:sp>
        <p:nvSpPr>
          <p:cNvPr id="104453" name="Rectangle 3"/>
          <p:cNvSpPr>
            <a:spLocks noGrp="1" noChangeArrowheads="1"/>
          </p:cNvSpPr>
          <p:nvPr>
            <p:ph type="title"/>
          </p:nvPr>
        </p:nvSpPr>
        <p:spPr>
          <a:xfrm>
            <a:off x="685800" y="-152400"/>
            <a:ext cx="7772400" cy="1143000"/>
          </a:xfrm>
        </p:spPr>
        <p:txBody>
          <a:bodyPr/>
          <a:lstStyle/>
          <a:p>
            <a:pPr eaLnBrk="1" hangingPunct="1"/>
            <a:r>
              <a:rPr lang="en-US">
                <a:ea typeface="ＭＳ Ｐゴシック" pitchFamily="-1" charset="-128"/>
                <a:cs typeface="ＭＳ Ｐゴシック" pitchFamily="-1" charset="-128"/>
              </a:rPr>
              <a:t>Forming an Image</a:t>
            </a:r>
          </a:p>
        </p:txBody>
      </p:sp>
      <p:sp>
        <p:nvSpPr>
          <p:cNvPr id="104454" name="Text Box 4"/>
          <p:cNvSpPr txBox="1">
            <a:spLocks noChangeArrowheads="1"/>
          </p:cNvSpPr>
          <p:nvPr/>
        </p:nvSpPr>
        <p:spPr bwMode="auto">
          <a:xfrm>
            <a:off x="492125" y="5080000"/>
            <a:ext cx="4197350" cy="64135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600">
                <a:solidFill>
                  <a:prstClr val="black"/>
                </a:solidFill>
                <a:latin typeface="Arial" pitchFamily="-1" charset="0"/>
                <a:ea typeface="ＭＳ Ｐゴシック" pitchFamily="-1" charset="-128"/>
                <a:cs typeface="ＭＳ Ｐゴシック" pitchFamily="-1" charset="-128"/>
              </a:rPr>
              <a:t>Surface (Height Map)</a:t>
            </a:r>
          </a:p>
        </p:txBody>
      </p:sp>
      <p:grpSp>
        <p:nvGrpSpPr>
          <p:cNvPr id="2" name="Group 5"/>
          <p:cNvGrpSpPr>
            <a:grpSpLocks/>
          </p:cNvGrpSpPr>
          <p:nvPr/>
        </p:nvGrpSpPr>
        <p:grpSpPr bwMode="auto">
          <a:xfrm>
            <a:off x="484188" y="765175"/>
            <a:ext cx="6667500" cy="2139950"/>
            <a:chOff x="305" y="482"/>
            <a:chExt cx="4200" cy="1348"/>
          </a:xfrm>
        </p:grpSpPr>
        <p:grpSp>
          <p:nvGrpSpPr>
            <p:cNvPr id="104462" name="Group 6"/>
            <p:cNvGrpSpPr>
              <a:grpSpLocks/>
            </p:cNvGrpSpPr>
            <p:nvPr/>
          </p:nvGrpSpPr>
          <p:grpSpPr bwMode="auto">
            <a:xfrm>
              <a:off x="305" y="482"/>
              <a:ext cx="625" cy="830"/>
              <a:chOff x="2097" y="1106"/>
              <a:chExt cx="1559" cy="2069"/>
            </a:xfrm>
          </p:grpSpPr>
          <p:sp>
            <p:nvSpPr>
              <p:cNvPr id="104465" name="Freeform 7"/>
              <p:cNvSpPr>
                <a:spLocks/>
              </p:cNvSpPr>
              <p:nvPr/>
            </p:nvSpPr>
            <p:spPr bwMode="auto">
              <a:xfrm>
                <a:off x="2845" y="2660"/>
                <a:ext cx="226" cy="362"/>
              </a:xfrm>
              <a:custGeom>
                <a:avLst/>
                <a:gdLst>
                  <a:gd name="T0" fmla="*/ 1 w 452"/>
                  <a:gd name="T1" fmla="*/ 1 h 724"/>
                  <a:gd name="T2" fmla="*/ 1 w 452"/>
                  <a:gd name="T3" fmla="*/ 1 h 724"/>
                  <a:gd name="T4" fmla="*/ 1 w 452"/>
                  <a:gd name="T5" fmla="*/ 1 h 724"/>
                  <a:gd name="T6" fmla="*/ 1 w 452"/>
                  <a:gd name="T7" fmla="*/ 1 h 724"/>
                  <a:gd name="T8" fmla="*/ 1 w 452"/>
                  <a:gd name="T9" fmla="*/ 1 h 724"/>
                  <a:gd name="T10" fmla="*/ 1 w 452"/>
                  <a:gd name="T11" fmla="*/ 2 h 724"/>
                  <a:gd name="T12" fmla="*/ 1 w 452"/>
                  <a:gd name="T13" fmla="*/ 2 h 724"/>
                  <a:gd name="T14" fmla="*/ 1 w 452"/>
                  <a:gd name="T15" fmla="*/ 2 h 724"/>
                  <a:gd name="T16" fmla="*/ 1 w 452"/>
                  <a:gd name="T17" fmla="*/ 2 h 724"/>
                  <a:gd name="T18" fmla="*/ 1 w 452"/>
                  <a:gd name="T19" fmla="*/ 2 h 724"/>
                  <a:gd name="T20" fmla="*/ 1 w 452"/>
                  <a:gd name="T21" fmla="*/ 2 h 724"/>
                  <a:gd name="T22" fmla="*/ 1 w 452"/>
                  <a:gd name="T23" fmla="*/ 2 h 724"/>
                  <a:gd name="T24" fmla="*/ 0 w 452"/>
                  <a:gd name="T25" fmla="*/ 2 h 724"/>
                  <a:gd name="T26" fmla="*/ 1 w 452"/>
                  <a:gd name="T27" fmla="*/ 2 h 724"/>
                  <a:gd name="T28" fmla="*/ 1 w 452"/>
                  <a:gd name="T29" fmla="*/ 2 h 724"/>
                  <a:gd name="T30" fmla="*/ 1 w 452"/>
                  <a:gd name="T31" fmla="*/ 2 h 724"/>
                  <a:gd name="T32" fmla="*/ 1 w 452"/>
                  <a:gd name="T33" fmla="*/ 2 h 724"/>
                  <a:gd name="T34" fmla="*/ 1 w 452"/>
                  <a:gd name="T35" fmla="*/ 1 h 724"/>
                  <a:gd name="T36" fmla="*/ 1 w 452"/>
                  <a:gd name="T37" fmla="*/ 1 h 724"/>
                  <a:gd name="T38" fmla="*/ 1 w 452"/>
                  <a:gd name="T39" fmla="*/ 1 h 724"/>
                  <a:gd name="T40" fmla="*/ 1 w 452"/>
                  <a:gd name="T41" fmla="*/ 1 h 724"/>
                  <a:gd name="T42" fmla="*/ 1 w 452"/>
                  <a:gd name="T43" fmla="*/ 1 h 724"/>
                  <a:gd name="T44" fmla="*/ 1 w 452"/>
                  <a:gd name="T45" fmla="*/ 1 h 724"/>
                  <a:gd name="T46" fmla="*/ 1 w 452"/>
                  <a:gd name="T47" fmla="*/ 1 h 724"/>
                  <a:gd name="T48" fmla="*/ 1 w 452"/>
                  <a:gd name="T49" fmla="*/ 1 h 724"/>
                  <a:gd name="T50" fmla="*/ 1 w 452"/>
                  <a:gd name="T51" fmla="*/ 1 h 724"/>
                  <a:gd name="T52" fmla="*/ 1 w 452"/>
                  <a:gd name="T53" fmla="*/ 1 h 724"/>
                  <a:gd name="T54" fmla="*/ 1 w 452"/>
                  <a:gd name="T55" fmla="*/ 1 h 724"/>
                  <a:gd name="T56" fmla="*/ 1 w 452"/>
                  <a:gd name="T57" fmla="*/ 1 h 724"/>
                  <a:gd name="T58" fmla="*/ 1 w 452"/>
                  <a:gd name="T59" fmla="*/ 1 h 724"/>
                  <a:gd name="T60" fmla="*/ 1 w 452"/>
                  <a:gd name="T61" fmla="*/ 1 h 724"/>
                  <a:gd name="T62" fmla="*/ 1 w 452"/>
                  <a:gd name="T63" fmla="*/ 1 h 724"/>
                  <a:gd name="T64" fmla="*/ 1 w 452"/>
                  <a:gd name="T65" fmla="*/ 1 h 724"/>
                  <a:gd name="T66" fmla="*/ 1 w 452"/>
                  <a:gd name="T67" fmla="*/ 1 h 724"/>
                  <a:gd name="T68" fmla="*/ 1 w 452"/>
                  <a:gd name="T69" fmla="*/ 1 h 724"/>
                  <a:gd name="T70" fmla="*/ 1 w 452"/>
                  <a:gd name="T71" fmla="*/ 0 h 724"/>
                  <a:gd name="T72" fmla="*/ 1 w 452"/>
                  <a:gd name="T73" fmla="*/ 1 h 724"/>
                  <a:gd name="T74" fmla="*/ 1 w 452"/>
                  <a:gd name="T75" fmla="*/ 1 h 724"/>
                  <a:gd name="T76" fmla="*/ 1 w 452"/>
                  <a:gd name="T77" fmla="*/ 1 h 724"/>
                  <a:gd name="T78" fmla="*/ 1 w 452"/>
                  <a:gd name="T79" fmla="*/ 1 h 724"/>
                  <a:gd name="T80" fmla="*/ 1 w 452"/>
                  <a:gd name="T81" fmla="*/ 1 h 7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2"/>
                  <a:gd name="T124" fmla="*/ 0 h 724"/>
                  <a:gd name="T125" fmla="*/ 452 w 452"/>
                  <a:gd name="T126" fmla="*/ 724 h 7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2" h="724">
                    <a:moveTo>
                      <a:pt x="452" y="66"/>
                    </a:moveTo>
                    <a:lnTo>
                      <a:pt x="446" y="102"/>
                    </a:lnTo>
                    <a:lnTo>
                      <a:pt x="439" y="144"/>
                    </a:lnTo>
                    <a:lnTo>
                      <a:pt x="429" y="192"/>
                    </a:lnTo>
                    <a:lnTo>
                      <a:pt x="422" y="243"/>
                    </a:lnTo>
                    <a:lnTo>
                      <a:pt x="408" y="296"/>
                    </a:lnTo>
                    <a:lnTo>
                      <a:pt x="395" y="350"/>
                    </a:lnTo>
                    <a:lnTo>
                      <a:pt x="378" y="405"/>
                    </a:lnTo>
                    <a:lnTo>
                      <a:pt x="361" y="460"/>
                    </a:lnTo>
                    <a:lnTo>
                      <a:pt x="340" y="509"/>
                    </a:lnTo>
                    <a:lnTo>
                      <a:pt x="317" y="559"/>
                    </a:lnTo>
                    <a:lnTo>
                      <a:pt x="292" y="602"/>
                    </a:lnTo>
                    <a:lnTo>
                      <a:pt x="262" y="642"/>
                    </a:lnTo>
                    <a:lnTo>
                      <a:pt x="231" y="673"/>
                    </a:lnTo>
                    <a:lnTo>
                      <a:pt x="195" y="699"/>
                    </a:lnTo>
                    <a:lnTo>
                      <a:pt x="157" y="715"/>
                    </a:lnTo>
                    <a:lnTo>
                      <a:pt x="117" y="724"/>
                    </a:lnTo>
                    <a:lnTo>
                      <a:pt x="93" y="722"/>
                    </a:lnTo>
                    <a:lnTo>
                      <a:pt x="70" y="716"/>
                    </a:lnTo>
                    <a:lnTo>
                      <a:pt x="51" y="707"/>
                    </a:lnTo>
                    <a:lnTo>
                      <a:pt x="36" y="696"/>
                    </a:lnTo>
                    <a:lnTo>
                      <a:pt x="22" y="680"/>
                    </a:lnTo>
                    <a:lnTo>
                      <a:pt x="13" y="665"/>
                    </a:lnTo>
                    <a:lnTo>
                      <a:pt x="5" y="648"/>
                    </a:lnTo>
                    <a:lnTo>
                      <a:pt x="1" y="631"/>
                    </a:lnTo>
                    <a:lnTo>
                      <a:pt x="0" y="612"/>
                    </a:lnTo>
                    <a:lnTo>
                      <a:pt x="3" y="593"/>
                    </a:lnTo>
                    <a:lnTo>
                      <a:pt x="9" y="576"/>
                    </a:lnTo>
                    <a:lnTo>
                      <a:pt x="20" y="559"/>
                    </a:lnTo>
                    <a:lnTo>
                      <a:pt x="34" y="543"/>
                    </a:lnTo>
                    <a:lnTo>
                      <a:pt x="53" y="532"/>
                    </a:lnTo>
                    <a:lnTo>
                      <a:pt x="74" y="523"/>
                    </a:lnTo>
                    <a:lnTo>
                      <a:pt x="100" y="517"/>
                    </a:lnTo>
                    <a:lnTo>
                      <a:pt x="114" y="513"/>
                    </a:lnTo>
                    <a:lnTo>
                      <a:pt x="127" y="507"/>
                    </a:lnTo>
                    <a:lnTo>
                      <a:pt x="138" y="500"/>
                    </a:lnTo>
                    <a:lnTo>
                      <a:pt x="148" y="494"/>
                    </a:lnTo>
                    <a:lnTo>
                      <a:pt x="157" y="485"/>
                    </a:lnTo>
                    <a:lnTo>
                      <a:pt x="165" y="477"/>
                    </a:lnTo>
                    <a:lnTo>
                      <a:pt x="171" y="466"/>
                    </a:lnTo>
                    <a:lnTo>
                      <a:pt x="178" y="456"/>
                    </a:lnTo>
                    <a:lnTo>
                      <a:pt x="182" y="443"/>
                    </a:lnTo>
                    <a:lnTo>
                      <a:pt x="188" y="431"/>
                    </a:lnTo>
                    <a:lnTo>
                      <a:pt x="190" y="418"/>
                    </a:lnTo>
                    <a:lnTo>
                      <a:pt x="195" y="407"/>
                    </a:lnTo>
                    <a:lnTo>
                      <a:pt x="197" y="393"/>
                    </a:lnTo>
                    <a:lnTo>
                      <a:pt x="201" y="382"/>
                    </a:lnTo>
                    <a:lnTo>
                      <a:pt x="205" y="369"/>
                    </a:lnTo>
                    <a:lnTo>
                      <a:pt x="209" y="357"/>
                    </a:lnTo>
                    <a:lnTo>
                      <a:pt x="216" y="334"/>
                    </a:lnTo>
                    <a:lnTo>
                      <a:pt x="224" y="313"/>
                    </a:lnTo>
                    <a:lnTo>
                      <a:pt x="231" y="293"/>
                    </a:lnTo>
                    <a:lnTo>
                      <a:pt x="241" y="274"/>
                    </a:lnTo>
                    <a:lnTo>
                      <a:pt x="250" y="255"/>
                    </a:lnTo>
                    <a:lnTo>
                      <a:pt x="260" y="236"/>
                    </a:lnTo>
                    <a:lnTo>
                      <a:pt x="269" y="215"/>
                    </a:lnTo>
                    <a:lnTo>
                      <a:pt x="279" y="196"/>
                    </a:lnTo>
                    <a:lnTo>
                      <a:pt x="288" y="177"/>
                    </a:lnTo>
                    <a:lnTo>
                      <a:pt x="298" y="158"/>
                    </a:lnTo>
                    <a:lnTo>
                      <a:pt x="309" y="139"/>
                    </a:lnTo>
                    <a:lnTo>
                      <a:pt x="319" y="120"/>
                    </a:lnTo>
                    <a:lnTo>
                      <a:pt x="327" y="99"/>
                    </a:lnTo>
                    <a:lnTo>
                      <a:pt x="336" y="80"/>
                    </a:lnTo>
                    <a:lnTo>
                      <a:pt x="346" y="61"/>
                    </a:lnTo>
                    <a:lnTo>
                      <a:pt x="355" y="40"/>
                    </a:lnTo>
                    <a:lnTo>
                      <a:pt x="359" y="28"/>
                    </a:lnTo>
                    <a:lnTo>
                      <a:pt x="366" y="19"/>
                    </a:lnTo>
                    <a:lnTo>
                      <a:pt x="372" y="11"/>
                    </a:lnTo>
                    <a:lnTo>
                      <a:pt x="382" y="6"/>
                    </a:lnTo>
                    <a:lnTo>
                      <a:pt x="389" y="2"/>
                    </a:lnTo>
                    <a:lnTo>
                      <a:pt x="399" y="0"/>
                    </a:lnTo>
                    <a:lnTo>
                      <a:pt x="406" y="0"/>
                    </a:lnTo>
                    <a:lnTo>
                      <a:pt x="416" y="2"/>
                    </a:lnTo>
                    <a:lnTo>
                      <a:pt x="423" y="4"/>
                    </a:lnTo>
                    <a:lnTo>
                      <a:pt x="433" y="7"/>
                    </a:lnTo>
                    <a:lnTo>
                      <a:pt x="439" y="13"/>
                    </a:lnTo>
                    <a:lnTo>
                      <a:pt x="444" y="21"/>
                    </a:lnTo>
                    <a:lnTo>
                      <a:pt x="448" y="30"/>
                    </a:lnTo>
                    <a:lnTo>
                      <a:pt x="452" y="40"/>
                    </a:lnTo>
                    <a:lnTo>
                      <a:pt x="452" y="53"/>
                    </a:lnTo>
                    <a:lnTo>
                      <a:pt x="452" y="66"/>
                    </a:lnTo>
                    <a:close/>
                  </a:path>
                </a:pathLst>
              </a:custGeom>
              <a:solidFill>
                <a:srgbClr val="B3F2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66" name="Freeform 8"/>
              <p:cNvSpPr>
                <a:spLocks/>
              </p:cNvSpPr>
              <p:nvPr/>
            </p:nvSpPr>
            <p:spPr bwMode="auto">
              <a:xfrm>
                <a:off x="2576" y="2914"/>
                <a:ext cx="284" cy="212"/>
              </a:xfrm>
              <a:custGeom>
                <a:avLst/>
                <a:gdLst>
                  <a:gd name="T0" fmla="*/ 1 w 568"/>
                  <a:gd name="T1" fmla="*/ 1 h 424"/>
                  <a:gd name="T2" fmla="*/ 1 w 568"/>
                  <a:gd name="T3" fmla="*/ 1 h 424"/>
                  <a:gd name="T4" fmla="*/ 1 w 568"/>
                  <a:gd name="T5" fmla="*/ 1 h 424"/>
                  <a:gd name="T6" fmla="*/ 1 w 568"/>
                  <a:gd name="T7" fmla="*/ 1 h 424"/>
                  <a:gd name="T8" fmla="*/ 1 w 568"/>
                  <a:gd name="T9" fmla="*/ 1 h 424"/>
                  <a:gd name="T10" fmla="*/ 1 w 568"/>
                  <a:gd name="T11" fmla="*/ 1 h 424"/>
                  <a:gd name="T12" fmla="*/ 1 w 568"/>
                  <a:gd name="T13" fmla="*/ 1 h 424"/>
                  <a:gd name="T14" fmla="*/ 1 w 568"/>
                  <a:gd name="T15" fmla="*/ 1 h 424"/>
                  <a:gd name="T16" fmla="*/ 1 w 568"/>
                  <a:gd name="T17" fmla="*/ 1 h 424"/>
                  <a:gd name="T18" fmla="*/ 1 w 568"/>
                  <a:gd name="T19" fmla="*/ 1 h 424"/>
                  <a:gd name="T20" fmla="*/ 1 w 568"/>
                  <a:gd name="T21" fmla="*/ 1 h 424"/>
                  <a:gd name="T22" fmla="*/ 1 w 568"/>
                  <a:gd name="T23" fmla="*/ 1 h 424"/>
                  <a:gd name="T24" fmla="*/ 2 w 568"/>
                  <a:gd name="T25" fmla="*/ 1 h 424"/>
                  <a:gd name="T26" fmla="*/ 2 w 568"/>
                  <a:gd name="T27" fmla="*/ 1 h 424"/>
                  <a:gd name="T28" fmla="*/ 2 w 568"/>
                  <a:gd name="T29" fmla="*/ 1 h 424"/>
                  <a:gd name="T30" fmla="*/ 2 w 568"/>
                  <a:gd name="T31" fmla="*/ 1 h 424"/>
                  <a:gd name="T32" fmla="*/ 2 w 568"/>
                  <a:gd name="T33" fmla="*/ 1 h 424"/>
                  <a:gd name="T34" fmla="*/ 2 w 568"/>
                  <a:gd name="T35" fmla="*/ 1 h 424"/>
                  <a:gd name="T36" fmla="*/ 2 w 568"/>
                  <a:gd name="T37" fmla="*/ 1 h 424"/>
                  <a:gd name="T38" fmla="*/ 1 w 568"/>
                  <a:gd name="T39" fmla="*/ 1 h 424"/>
                  <a:gd name="T40" fmla="*/ 1 w 568"/>
                  <a:gd name="T41" fmla="*/ 1 h 424"/>
                  <a:gd name="T42" fmla="*/ 1 w 568"/>
                  <a:gd name="T43" fmla="*/ 1 h 424"/>
                  <a:gd name="T44" fmla="*/ 1 w 568"/>
                  <a:gd name="T45" fmla="*/ 1 h 424"/>
                  <a:gd name="T46" fmla="*/ 1 w 568"/>
                  <a:gd name="T47" fmla="*/ 1 h 424"/>
                  <a:gd name="T48" fmla="*/ 1 w 568"/>
                  <a:gd name="T49" fmla="*/ 1 h 424"/>
                  <a:gd name="T50" fmla="*/ 1 w 568"/>
                  <a:gd name="T51" fmla="*/ 1 h 424"/>
                  <a:gd name="T52" fmla="*/ 1 w 568"/>
                  <a:gd name="T53" fmla="*/ 1 h 424"/>
                  <a:gd name="T54" fmla="*/ 1 w 568"/>
                  <a:gd name="T55" fmla="*/ 1 h 424"/>
                  <a:gd name="T56" fmla="*/ 1 w 568"/>
                  <a:gd name="T57" fmla="*/ 1 h 424"/>
                  <a:gd name="T58" fmla="*/ 1 w 568"/>
                  <a:gd name="T59" fmla="*/ 1 h 424"/>
                  <a:gd name="T60" fmla="*/ 1 w 568"/>
                  <a:gd name="T61" fmla="*/ 1 h 424"/>
                  <a:gd name="T62" fmla="*/ 1 w 568"/>
                  <a:gd name="T63" fmla="*/ 1 h 424"/>
                  <a:gd name="T64" fmla="*/ 1 w 568"/>
                  <a:gd name="T65" fmla="*/ 1 h 424"/>
                  <a:gd name="T66" fmla="*/ 1 w 568"/>
                  <a:gd name="T67" fmla="*/ 1 h 424"/>
                  <a:gd name="T68" fmla="*/ 1 w 568"/>
                  <a:gd name="T69" fmla="*/ 1 h 424"/>
                  <a:gd name="T70" fmla="*/ 1 w 568"/>
                  <a:gd name="T71" fmla="*/ 1 h 424"/>
                  <a:gd name="T72" fmla="*/ 1 w 568"/>
                  <a:gd name="T73" fmla="*/ 1 h 424"/>
                  <a:gd name="T74" fmla="*/ 1 w 568"/>
                  <a:gd name="T75" fmla="*/ 1 h 424"/>
                  <a:gd name="T76" fmla="*/ 1 w 568"/>
                  <a:gd name="T77" fmla="*/ 1 h 424"/>
                  <a:gd name="T78" fmla="*/ 1 w 568"/>
                  <a:gd name="T79" fmla="*/ 1 h 424"/>
                  <a:gd name="T80" fmla="*/ 1 w 568"/>
                  <a:gd name="T81" fmla="*/ 1 h 4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8"/>
                  <a:gd name="T124" fmla="*/ 0 h 424"/>
                  <a:gd name="T125" fmla="*/ 568 w 568"/>
                  <a:gd name="T126" fmla="*/ 424 h 4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8" h="424">
                    <a:moveTo>
                      <a:pt x="148" y="76"/>
                    </a:moveTo>
                    <a:lnTo>
                      <a:pt x="184" y="82"/>
                    </a:lnTo>
                    <a:lnTo>
                      <a:pt x="201" y="84"/>
                    </a:lnTo>
                    <a:lnTo>
                      <a:pt x="218" y="86"/>
                    </a:lnTo>
                    <a:lnTo>
                      <a:pt x="235" y="86"/>
                    </a:lnTo>
                    <a:lnTo>
                      <a:pt x="251" y="88"/>
                    </a:lnTo>
                    <a:lnTo>
                      <a:pt x="264" y="88"/>
                    </a:lnTo>
                    <a:lnTo>
                      <a:pt x="279" y="88"/>
                    </a:lnTo>
                    <a:lnTo>
                      <a:pt x="294" y="88"/>
                    </a:lnTo>
                    <a:lnTo>
                      <a:pt x="309" y="88"/>
                    </a:lnTo>
                    <a:lnTo>
                      <a:pt x="323" y="88"/>
                    </a:lnTo>
                    <a:lnTo>
                      <a:pt x="336" y="86"/>
                    </a:lnTo>
                    <a:lnTo>
                      <a:pt x="349" y="86"/>
                    </a:lnTo>
                    <a:lnTo>
                      <a:pt x="365" y="86"/>
                    </a:lnTo>
                    <a:lnTo>
                      <a:pt x="380" y="86"/>
                    </a:lnTo>
                    <a:lnTo>
                      <a:pt x="395" y="86"/>
                    </a:lnTo>
                    <a:lnTo>
                      <a:pt x="410" y="86"/>
                    </a:lnTo>
                    <a:lnTo>
                      <a:pt x="427" y="88"/>
                    </a:lnTo>
                    <a:lnTo>
                      <a:pt x="441" y="88"/>
                    </a:lnTo>
                    <a:lnTo>
                      <a:pt x="456" y="92"/>
                    </a:lnTo>
                    <a:lnTo>
                      <a:pt x="469" y="97"/>
                    </a:lnTo>
                    <a:lnTo>
                      <a:pt x="484" y="105"/>
                    </a:lnTo>
                    <a:lnTo>
                      <a:pt x="498" y="112"/>
                    </a:lnTo>
                    <a:lnTo>
                      <a:pt x="511" y="122"/>
                    </a:lnTo>
                    <a:lnTo>
                      <a:pt x="522" y="135"/>
                    </a:lnTo>
                    <a:lnTo>
                      <a:pt x="534" y="149"/>
                    </a:lnTo>
                    <a:lnTo>
                      <a:pt x="543" y="162"/>
                    </a:lnTo>
                    <a:lnTo>
                      <a:pt x="553" y="175"/>
                    </a:lnTo>
                    <a:lnTo>
                      <a:pt x="558" y="190"/>
                    </a:lnTo>
                    <a:lnTo>
                      <a:pt x="564" y="208"/>
                    </a:lnTo>
                    <a:lnTo>
                      <a:pt x="566" y="223"/>
                    </a:lnTo>
                    <a:lnTo>
                      <a:pt x="568" y="238"/>
                    </a:lnTo>
                    <a:lnTo>
                      <a:pt x="564" y="253"/>
                    </a:lnTo>
                    <a:lnTo>
                      <a:pt x="562" y="268"/>
                    </a:lnTo>
                    <a:lnTo>
                      <a:pt x="553" y="285"/>
                    </a:lnTo>
                    <a:lnTo>
                      <a:pt x="543" y="301"/>
                    </a:lnTo>
                    <a:lnTo>
                      <a:pt x="528" y="314"/>
                    </a:lnTo>
                    <a:lnTo>
                      <a:pt x="515" y="329"/>
                    </a:lnTo>
                    <a:lnTo>
                      <a:pt x="498" y="342"/>
                    </a:lnTo>
                    <a:lnTo>
                      <a:pt x="481" y="354"/>
                    </a:lnTo>
                    <a:lnTo>
                      <a:pt x="460" y="365"/>
                    </a:lnTo>
                    <a:lnTo>
                      <a:pt x="441" y="377"/>
                    </a:lnTo>
                    <a:lnTo>
                      <a:pt x="420" y="386"/>
                    </a:lnTo>
                    <a:lnTo>
                      <a:pt x="397" y="394"/>
                    </a:lnTo>
                    <a:lnTo>
                      <a:pt x="376" y="399"/>
                    </a:lnTo>
                    <a:lnTo>
                      <a:pt x="355" y="407"/>
                    </a:lnTo>
                    <a:lnTo>
                      <a:pt x="332" y="413"/>
                    </a:lnTo>
                    <a:lnTo>
                      <a:pt x="313" y="417"/>
                    </a:lnTo>
                    <a:lnTo>
                      <a:pt x="294" y="420"/>
                    </a:lnTo>
                    <a:lnTo>
                      <a:pt x="277" y="424"/>
                    </a:lnTo>
                    <a:lnTo>
                      <a:pt x="245" y="422"/>
                    </a:lnTo>
                    <a:lnTo>
                      <a:pt x="216" y="417"/>
                    </a:lnTo>
                    <a:lnTo>
                      <a:pt x="188" y="407"/>
                    </a:lnTo>
                    <a:lnTo>
                      <a:pt x="161" y="394"/>
                    </a:lnTo>
                    <a:lnTo>
                      <a:pt x="135" y="375"/>
                    </a:lnTo>
                    <a:lnTo>
                      <a:pt x="112" y="354"/>
                    </a:lnTo>
                    <a:lnTo>
                      <a:pt x="89" y="331"/>
                    </a:lnTo>
                    <a:lnTo>
                      <a:pt x="70" y="304"/>
                    </a:lnTo>
                    <a:lnTo>
                      <a:pt x="51" y="276"/>
                    </a:lnTo>
                    <a:lnTo>
                      <a:pt x="36" y="247"/>
                    </a:lnTo>
                    <a:lnTo>
                      <a:pt x="24" y="217"/>
                    </a:lnTo>
                    <a:lnTo>
                      <a:pt x="15" y="187"/>
                    </a:lnTo>
                    <a:lnTo>
                      <a:pt x="5" y="156"/>
                    </a:lnTo>
                    <a:lnTo>
                      <a:pt x="2" y="126"/>
                    </a:lnTo>
                    <a:lnTo>
                      <a:pt x="0" y="97"/>
                    </a:lnTo>
                    <a:lnTo>
                      <a:pt x="3" y="71"/>
                    </a:lnTo>
                    <a:lnTo>
                      <a:pt x="7" y="52"/>
                    </a:lnTo>
                    <a:lnTo>
                      <a:pt x="13" y="36"/>
                    </a:lnTo>
                    <a:lnTo>
                      <a:pt x="21" y="25"/>
                    </a:lnTo>
                    <a:lnTo>
                      <a:pt x="32" y="16"/>
                    </a:lnTo>
                    <a:lnTo>
                      <a:pt x="43" y="8"/>
                    </a:lnTo>
                    <a:lnTo>
                      <a:pt x="55" y="2"/>
                    </a:lnTo>
                    <a:lnTo>
                      <a:pt x="70" y="0"/>
                    </a:lnTo>
                    <a:lnTo>
                      <a:pt x="83" y="2"/>
                    </a:lnTo>
                    <a:lnTo>
                      <a:pt x="95" y="2"/>
                    </a:lnTo>
                    <a:lnTo>
                      <a:pt x="108" y="8"/>
                    </a:lnTo>
                    <a:lnTo>
                      <a:pt x="117" y="14"/>
                    </a:lnTo>
                    <a:lnTo>
                      <a:pt x="129" y="23"/>
                    </a:lnTo>
                    <a:lnTo>
                      <a:pt x="136" y="33"/>
                    </a:lnTo>
                    <a:lnTo>
                      <a:pt x="142" y="46"/>
                    </a:lnTo>
                    <a:lnTo>
                      <a:pt x="148" y="59"/>
                    </a:lnTo>
                    <a:lnTo>
                      <a:pt x="148" y="76"/>
                    </a:lnTo>
                    <a:close/>
                  </a:path>
                </a:pathLst>
              </a:custGeom>
              <a:solidFill>
                <a:srgbClr val="670DE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67" name="Freeform 9"/>
              <p:cNvSpPr>
                <a:spLocks/>
              </p:cNvSpPr>
              <p:nvPr/>
            </p:nvSpPr>
            <p:spPr bwMode="auto">
              <a:xfrm>
                <a:off x="2520" y="2634"/>
                <a:ext cx="498" cy="371"/>
              </a:xfrm>
              <a:custGeom>
                <a:avLst/>
                <a:gdLst>
                  <a:gd name="T0" fmla="*/ 0 w 997"/>
                  <a:gd name="T1" fmla="*/ 1 h 742"/>
                  <a:gd name="T2" fmla="*/ 0 w 997"/>
                  <a:gd name="T3" fmla="*/ 1 h 742"/>
                  <a:gd name="T4" fmla="*/ 0 w 997"/>
                  <a:gd name="T5" fmla="*/ 1 h 742"/>
                  <a:gd name="T6" fmla="*/ 0 w 997"/>
                  <a:gd name="T7" fmla="*/ 0 h 742"/>
                  <a:gd name="T8" fmla="*/ 0 w 997"/>
                  <a:gd name="T9" fmla="*/ 1 h 742"/>
                  <a:gd name="T10" fmla="*/ 0 w 997"/>
                  <a:gd name="T11" fmla="*/ 1 h 742"/>
                  <a:gd name="T12" fmla="*/ 0 w 997"/>
                  <a:gd name="T13" fmla="*/ 1 h 742"/>
                  <a:gd name="T14" fmla="*/ 0 w 997"/>
                  <a:gd name="T15" fmla="*/ 1 h 742"/>
                  <a:gd name="T16" fmla="*/ 0 w 997"/>
                  <a:gd name="T17" fmla="*/ 1 h 742"/>
                  <a:gd name="T18" fmla="*/ 0 w 997"/>
                  <a:gd name="T19" fmla="*/ 1 h 742"/>
                  <a:gd name="T20" fmla="*/ 0 w 997"/>
                  <a:gd name="T21" fmla="*/ 1 h 742"/>
                  <a:gd name="T22" fmla="*/ 0 w 997"/>
                  <a:gd name="T23" fmla="*/ 1 h 742"/>
                  <a:gd name="T24" fmla="*/ 1 w 997"/>
                  <a:gd name="T25" fmla="*/ 1 h 742"/>
                  <a:gd name="T26" fmla="*/ 1 w 997"/>
                  <a:gd name="T27" fmla="*/ 1 h 742"/>
                  <a:gd name="T28" fmla="*/ 1 w 997"/>
                  <a:gd name="T29" fmla="*/ 1 h 742"/>
                  <a:gd name="T30" fmla="*/ 1 w 997"/>
                  <a:gd name="T31" fmla="*/ 1 h 742"/>
                  <a:gd name="T32" fmla="*/ 1 w 997"/>
                  <a:gd name="T33" fmla="*/ 1 h 742"/>
                  <a:gd name="T34" fmla="*/ 1 w 997"/>
                  <a:gd name="T35" fmla="*/ 1 h 742"/>
                  <a:gd name="T36" fmla="*/ 1 w 997"/>
                  <a:gd name="T37" fmla="*/ 1 h 742"/>
                  <a:gd name="T38" fmla="*/ 1 w 997"/>
                  <a:gd name="T39" fmla="*/ 1 h 742"/>
                  <a:gd name="T40" fmla="*/ 1 w 997"/>
                  <a:gd name="T41" fmla="*/ 1 h 742"/>
                  <a:gd name="T42" fmla="*/ 1 w 997"/>
                  <a:gd name="T43" fmla="*/ 1 h 742"/>
                  <a:gd name="T44" fmla="*/ 1 w 997"/>
                  <a:gd name="T45" fmla="*/ 1 h 742"/>
                  <a:gd name="T46" fmla="*/ 1 w 997"/>
                  <a:gd name="T47" fmla="*/ 1 h 742"/>
                  <a:gd name="T48" fmla="*/ 1 w 997"/>
                  <a:gd name="T49" fmla="*/ 1 h 742"/>
                  <a:gd name="T50" fmla="*/ 1 w 997"/>
                  <a:gd name="T51" fmla="*/ 1 h 742"/>
                  <a:gd name="T52" fmla="*/ 1 w 997"/>
                  <a:gd name="T53" fmla="*/ 1 h 742"/>
                  <a:gd name="T54" fmla="*/ 1 w 997"/>
                  <a:gd name="T55" fmla="*/ 1 h 742"/>
                  <a:gd name="T56" fmla="*/ 1 w 997"/>
                  <a:gd name="T57" fmla="*/ 2 h 742"/>
                  <a:gd name="T58" fmla="*/ 1 w 997"/>
                  <a:gd name="T59" fmla="*/ 2 h 742"/>
                  <a:gd name="T60" fmla="*/ 1 w 997"/>
                  <a:gd name="T61" fmla="*/ 2 h 742"/>
                  <a:gd name="T62" fmla="*/ 1 w 997"/>
                  <a:gd name="T63" fmla="*/ 2 h 742"/>
                  <a:gd name="T64" fmla="*/ 1 w 997"/>
                  <a:gd name="T65" fmla="*/ 2 h 742"/>
                  <a:gd name="T66" fmla="*/ 0 w 997"/>
                  <a:gd name="T67" fmla="*/ 2 h 742"/>
                  <a:gd name="T68" fmla="*/ 0 w 997"/>
                  <a:gd name="T69" fmla="*/ 2 h 742"/>
                  <a:gd name="T70" fmla="*/ 0 w 997"/>
                  <a:gd name="T71" fmla="*/ 2 h 742"/>
                  <a:gd name="T72" fmla="*/ 0 w 997"/>
                  <a:gd name="T73" fmla="*/ 2 h 742"/>
                  <a:gd name="T74" fmla="*/ 0 w 997"/>
                  <a:gd name="T75" fmla="*/ 1 h 742"/>
                  <a:gd name="T76" fmla="*/ 0 w 997"/>
                  <a:gd name="T77" fmla="*/ 1 h 742"/>
                  <a:gd name="T78" fmla="*/ 0 w 997"/>
                  <a:gd name="T79" fmla="*/ 1 h 742"/>
                  <a:gd name="T80" fmla="*/ 0 w 997"/>
                  <a:gd name="T81" fmla="*/ 1 h 742"/>
                  <a:gd name="T82" fmla="*/ 0 w 997"/>
                  <a:gd name="T83" fmla="*/ 1 h 742"/>
                  <a:gd name="T84" fmla="*/ 0 w 997"/>
                  <a:gd name="T85" fmla="*/ 1 h 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7"/>
                  <a:gd name="T130" fmla="*/ 0 h 742"/>
                  <a:gd name="T131" fmla="*/ 997 w 997"/>
                  <a:gd name="T132" fmla="*/ 742 h 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7" h="742">
                    <a:moveTo>
                      <a:pt x="116" y="274"/>
                    </a:moveTo>
                    <a:lnTo>
                      <a:pt x="80" y="230"/>
                    </a:lnTo>
                    <a:lnTo>
                      <a:pt x="54" y="192"/>
                    </a:lnTo>
                    <a:lnTo>
                      <a:pt x="37" y="156"/>
                    </a:lnTo>
                    <a:lnTo>
                      <a:pt x="27" y="124"/>
                    </a:lnTo>
                    <a:lnTo>
                      <a:pt x="25" y="94"/>
                    </a:lnTo>
                    <a:lnTo>
                      <a:pt x="29" y="67"/>
                    </a:lnTo>
                    <a:lnTo>
                      <a:pt x="37" y="44"/>
                    </a:lnTo>
                    <a:lnTo>
                      <a:pt x="50" y="27"/>
                    </a:lnTo>
                    <a:lnTo>
                      <a:pt x="65" y="12"/>
                    </a:lnTo>
                    <a:lnTo>
                      <a:pt x="84" y="4"/>
                    </a:lnTo>
                    <a:lnTo>
                      <a:pt x="101" y="0"/>
                    </a:lnTo>
                    <a:lnTo>
                      <a:pt x="122" y="0"/>
                    </a:lnTo>
                    <a:lnTo>
                      <a:pt x="141" y="6"/>
                    </a:lnTo>
                    <a:lnTo>
                      <a:pt x="158" y="20"/>
                    </a:lnTo>
                    <a:lnTo>
                      <a:pt x="175" y="37"/>
                    </a:lnTo>
                    <a:lnTo>
                      <a:pt x="189" y="61"/>
                    </a:lnTo>
                    <a:lnTo>
                      <a:pt x="194" y="75"/>
                    </a:lnTo>
                    <a:lnTo>
                      <a:pt x="204" y="88"/>
                    </a:lnTo>
                    <a:lnTo>
                      <a:pt x="211" y="99"/>
                    </a:lnTo>
                    <a:lnTo>
                      <a:pt x="221" y="109"/>
                    </a:lnTo>
                    <a:lnTo>
                      <a:pt x="230" y="118"/>
                    </a:lnTo>
                    <a:lnTo>
                      <a:pt x="242" y="126"/>
                    </a:lnTo>
                    <a:lnTo>
                      <a:pt x="253" y="132"/>
                    </a:lnTo>
                    <a:lnTo>
                      <a:pt x="265" y="139"/>
                    </a:lnTo>
                    <a:lnTo>
                      <a:pt x="278" y="143"/>
                    </a:lnTo>
                    <a:lnTo>
                      <a:pt x="289" y="147"/>
                    </a:lnTo>
                    <a:lnTo>
                      <a:pt x="305" y="151"/>
                    </a:lnTo>
                    <a:lnTo>
                      <a:pt x="318" y="153"/>
                    </a:lnTo>
                    <a:lnTo>
                      <a:pt x="331" y="156"/>
                    </a:lnTo>
                    <a:lnTo>
                      <a:pt x="345" y="158"/>
                    </a:lnTo>
                    <a:lnTo>
                      <a:pt x="360" y="162"/>
                    </a:lnTo>
                    <a:lnTo>
                      <a:pt x="375" y="166"/>
                    </a:lnTo>
                    <a:lnTo>
                      <a:pt x="403" y="170"/>
                    </a:lnTo>
                    <a:lnTo>
                      <a:pt x="430" y="175"/>
                    </a:lnTo>
                    <a:lnTo>
                      <a:pt x="457" y="179"/>
                    </a:lnTo>
                    <a:lnTo>
                      <a:pt x="485" y="185"/>
                    </a:lnTo>
                    <a:lnTo>
                      <a:pt x="510" y="187"/>
                    </a:lnTo>
                    <a:lnTo>
                      <a:pt x="537" y="189"/>
                    </a:lnTo>
                    <a:lnTo>
                      <a:pt x="561" y="189"/>
                    </a:lnTo>
                    <a:lnTo>
                      <a:pt x="588" y="191"/>
                    </a:lnTo>
                    <a:lnTo>
                      <a:pt x="613" y="187"/>
                    </a:lnTo>
                    <a:lnTo>
                      <a:pt x="637" y="183"/>
                    </a:lnTo>
                    <a:lnTo>
                      <a:pt x="660" y="177"/>
                    </a:lnTo>
                    <a:lnTo>
                      <a:pt x="685" y="168"/>
                    </a:lnTo>
                    <a:lnTo>
                      <a:pt x="709" y="156"/>
                    </a:lnTo>
                    <a:lnTo>
                      <a:pt x="734" y="143"/>
                    </a:lnTo>
                    <a:lnTo>
                      <a:pt x="757" y="128"/>
                    </a:lnTo>
                    <a:lnTo>
                      <a:pt x="782" y="109"/>
                    </a:lnTo>
                    <a:lnTo>
                      <a:pt x="799" y="94"/>
                    </a:lnTo>
                    <a:lnTo>
                      <a:pt x="818" y="82"/>
                    </a:lnTo>
                    <a:lnTo>
                      <a:pt x="835" y="73"/>
                    </a:lnTo>
                    <a:lnTo>
                      <a:pt x="852" y="69"/>
                    </a:lnTo>
                    <a:lnTo>
                      <a:pt x="867" y="63"/>
                    </a:lnTo>
                    <a:lnTo>
                      <a:pt x="884" y="61"/>
                    </a:lnTo>
                    <a:lnTo>
                      <a:pt x="898" y="61"/>
                    </a:lnTo>
                    <a:lnTo>
                      <a:pt x="913" y="65"/>
                    </a:lnTo>
                    <a:lnTo>
                      <a:pt x="926" y="71"/>
                    </a:lnTo>
                    <a:lnTo>
                      <a:pt x="939" y="78"/>
                    </a:lnTo>
                    <a:lnTo>
                      <a:pt x="949" y="90"/>
                    </a:lnTo>
                    <a:lnTo>
                      <a:pt x="962" y="103"/>
                    </a:lnTo>
                    <a:lnTo>
                      <a:pt x="970" y="118"/>
                    </a:lnTo>
                    <a:lnTo>
                      <a:pt x="979" y="135"/>
                    </a:lnTo>
                    <a:lnTo>
                      <a:pt x="987" y="156"/>
                    </a:lnTo>
                    <a:lnTo>
                      <a:pt x="995" y="181"/>
                    </a:lnTo>
                    <a:lnTo>
                      <a:pt x="997" y="192"/>
                    </a:lnTo>
                    <a:lnTo>
                      <a:pt x="997" y="206"/>
                    </a:lnTo>
                    <a:lnTo>
                      <a:pt x="997" y="217"/>
                    </a:lnTo>
                    <a:lnTo>
                      <a:pt x="997" y="230"/>
                    </a:lnTo>
                    <a:lnTo>
                      <a:pt x="995" y="242"/>
                    </a:lnTo>
                    <a:lnTo>
                      <a:pt x="993" y="255"/>
                    </a:lnTo>
                    <a:lnTo>
                      <a:pt x="991" y="267"/>
                    </a:lnTo>
                    <a:lnTo>
                      <a:pt x="989" y="280"/>
                    </a:lnTo>
                    <a:lnTo>
                      <a:pt x="983" y="291"/>
                    </a:lnTo>
                    <a:lnTo>
                      <a:pt x="979" y="305"/>
                    </a:lnTo>
                    <a:lnTo>
                      <a:pt x="976" y="316"/>
                    </a:lnTo>
                    <a:lnTo>
                      <a:pt x="972" y="329"/>
                    </a:lnTo>
                    <a:lnTo>
                      <a:pt x="968" y="341"/>
                    </a:lnTo>
                    <a:lnTo>
                      <a:pt x="964" y="352"/>
                    </a:lnTo>
                    <a:lnTo>
                      <a:pt x="960" y="365"/>
                    </a:lnTo>
                    <a:lnTo>
                      <a:pt x="959" y="377"/>
                    </a:lnTo>
                    <a:lnTo>
                      <a:pt x="953" y="402"/>
                    </a:lnTo>
                    <a:lnTo>
                      <a:pt x="947" y="428"/>
                    </a:lnTo>
                    <a:lnTo>
                      <a:pt x="939" y="453"/>
                    </a:lnTo>
                    <a:lnTo>
                      <a:pt x="934" y="479"/>
                    </a:lnTo>
                    <a:lnTo>
                      <a:pt x="924" y="502"/>
                    </a:lnTo>
                    <a:lnTo>
                      <a:pt x="915" y="527"/>
                    </a:lnTo>
                    <a:lnTo>
                      <a:pt x="905" y="550"/>
                    </a:lnTo>
                    <a:lnTo>
                      <a:pt x="896" y="575"/>
                    </a:lnTo>
                    <a:lnTo>
                      <a:pt x="882" y="595"/>
                    </a:lnTo>
                    <a:lnTo>
                      <a:pt x="869" y="616"/>
                    </a:lnTo>
                    <a:lnTo>
                      <a:pt x="852" y="635"/>
                    </a:lnTo>
                    <a:lnTo>
                      <a:pt x="835" y="654"/>
                    </a:lnTo>
                    <a:lnTo>
                      <a:pt x="816" y="670"/>
                    </a:lnTo>
                    <a:lnTo>
                      <a:pt x="797" y="687"/>
                    </a:lnTo>
                    <a:lnTo>
                      <a:pt x="774" y="700"/>
                    </a:lnTo>
                    <a:lnTo>
                      <a:pt x="751" y="713"/>
                    </a:lnTo>
                    <a:lnTo>
                      <a:pt x="711" y="727"/>
                    </a:lnTo>
                    <a:lnTo>
                      <a:pt x="666" y="736"/>
                    </a:lnTo>
                    <a:lnTo>
                      <a:pt x="614" y="740"/>
                    </a:lnTo>
                    <a:lnTo>
                      <a:pt x="559" y="742"/>
                    </a:lnTo>
                    <a:lnTo>
                      <a:pt x="499" y="740"/>
                    </a:lnTo>
                    <a:lnTo>
                      <a:pt x="436" y="732"/>
                    </a:lnTo>
                    <a:lnTo>
                      <a:pt x="373" y="723"/>
                    </a:lnTo>
                    <a:lnTo>
                      <a:pt x="310" y="708"/>
                    </a:lnTo>
                    <a:lnTo>
                      <a:pt x="251" y="689"/>
                    </a:lnTo>
                    <a:lnTo>
                      <a:pt x="194" y="668"/>
                    </a:lnTo>
                    <a:lnTo>
                      <a:pt x="141" y="643"/>
                    </a:lnTo>
                    <a:lnTo>
                      <a:pt x="96" y="613"/>
                    </a:lnTo>
                    <a:lnTo>
                      <a:pt x="56" y="578"/>
                    </a:lnTo>
                    <a:lnTo>
                      <a:pt x="27" y="542"/>
                    </a:lnTo>
                    <a:lnTo>
                      <a:pt x="8" y="502"/>
                    </a:lnTo>
                    <a:lnTo>
                      <a:pt x="2" y="460"/>
                    </a:lnTo>
                    <a:lnTo>
                      <a:pt x="0" y="443"/>
                    </a:lnTo>
                    <a:lnTo>
                      <a:pt x="2" y="428"/>
                    </a:lnTo>
                    <a:lnTo>
                      <a:pt x="4" y="413"/>
                    </a:lnTo>
                    <a:lnTo>
                      <a:pt x="8" y="400"/>
                    </a:lnTo>
                    <a:lnTo>
                      <a:pt x="12" y="386"/>
                    </a:lnTo>
                    <a:lnTo>
                      <a:pt x="18" y="373"/>
                    </a:lnTo>
                    <a:lnTo>
                      <a:pt x="23" y="360"/>
                    </a:lnTo>
                    <a:lnTo>
                      <a:pt x="33" y="348"/>
                    </a:lnTo>
                    <a:lnTo>
                      <a:pt x="39" y="335"/>
                    </a:lnTo>
                    <a:lnTo>
                      <a:pt x="48" y="326"/>
                    </a:lnTo>
                    <a:lnTo>
                      <a:pt x="58" y="316"/>
                    </a:lnTo>
                    <a:lnTo>
                      <a:pt x="69" y="307"/>
                    </a:lnTo>
                    <a:lnTo>
                      <a:pt x="78" y="297"/>
                    </a:lnTo>
                    <a:lnTo>
                      <a:pt x="90" y="288"/>
                    </a:lnTo>
                    <a:lnTo>
                      <a:pt x="103" y="280"/>
                    </a:lnTo>
                    <a:lnTo>
                      <a:pt x="116" y="274"/>
                    </a:lnTo>
                    <a:close/>
                  </a:path>
                </a:pathLst>
              </a:custGeom>
              <a:solidFill>
                <a:srgbClr val="A666FF"/>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68" name="Freeform 10"/>
              <p:cNvSpPr>
                <a:spLocks/>
              </p:cNvSpPr>
              <p:nvPr/>
            </p:nvSpPr>
            <p:spPr bwMode="auto">
              <a:xfrm>
                <a:off x="2486" y="1505"/>
                <a:ext cx="789" cy="1236"/>
              </a:xfrm>
              <a:custGeom>
                <a:avLst/>
                <a:gdLst>
                  <a:gd name="T0" fmla="*/ 1 w 1578"/>
                  <a:gd name="T1" fmla="*/ 5 h 2471"/>
                  <a:gd name="T2" fmla="*/ 1 w 1578"/>
                  <a:gd name="T3" fmla="*/ 5 h 2471"/>
                  <a:gd name="T4" fmla="*/ 1 w 1578"/>
                  <a:gd name="T5" fmla="*/ 5 h 2471"/>
                  <a:gd name="T6" fmla="*/ 1 w 1578"/>
                  <a:gd name="T7" fmla="*/ 5 h 2471"/>
                  <a:gd name="T8" fmla="*/ 1 w 1578"/>
                  <a:gd name="T9" fmla="*/ 5 h 2471"/>
                  <a:gd name="T10" fmla="*/ 1 w 1578"/>
                  <a:gd name="T11" fmla="*/ 4 h 2471"/>
                  <a:gd name="T12" fmla="*/ 1 w 1578"/>
                  <a:gd name="T13" fmla="*/ 4 h 2471"/>
                  <a:gd name="T14" fmla="*/ 1 w 1578"/>
                  <a:gd name="T15" fmla="*/ 4 h 2471"/>
                  <a:gd name="T16" fmla="*/ 1 w 1578"/>
                  <a:gd name="T17" fmla="*/ 4 h 2471"/>
                  <a:gd name="T18" fmla="*/ 1 w 1578"/>
                  <a:gd name="T19" fmla="*/ 4 h 2471"/>
                  <a:gd name="T20" fmla="*/ 1 w 1578"/>
                  <a:gd name="T21" fmla="*/ 3 h 2471"/>
                  <a:gd name="T22" fmla="*/ 1 w 1578"/>
                  <a:gd name="T23" fmla="*/ 3 h 2471"/>
                  <a:gd name="T24" fmla="*/ 1 w 1578"/>
                  <a:gd name="T25" fmla="*/ 3 h 2471"/>
                  <a:gd name="T26" fmla="*/ 1 w 1578"/>
                  <a:gd name="T27" fmla="*/ 2 h 2471"/>
                  <a:gd name="T28" fmla="*/ 0 w 1578"/>
                  <a:gd name="T29" fmla="*/ 2 h 2471"/>
                  <a:gd name="T30" fmla="*/ 1 w 1578"/>
                  <a:gd name="T31" fmla="*/ 2 h 2471"/>
                  <a:gd name="T32" fmla="*/ 1 w 1578"/>
                  <a:gd name="T33" fmla="*/ 1 h 2471"/>
                  <a:gd name="T34" fmla="*/ 1 w 1578"/>
                  <a:gd name="T35" fmla="*/ 1 h 2471"/>
                  <a:gd name="T36" fmla="*/ 1 w 1578"/>
                  <a:gd name="T37" fmla="*/ 1 h 2471"/>
                  <a:gd name="T38" fmla="*/ 1 w 1578"/>
                  <a:gd name="T39" fmla="*/ 1 h 2471"/>
                  <a:gd name="T40" fmla="*/ 2 w 1578"/>
                  <a:gd name="T41" fmla="*/ 1 h 2471"/>
                  <a:gd name="T42" fmla="*/ 2 w 1578"/>
                  <a:gd name="T43" fmla="*/ 0 h 2471"/>
                  <a:gd name="T44" fmla="*/ 2 w 1578"/>
                  <a:gd name="T45" fmla="*/ 1 h 2471"/>
                  <a:gd name="T46" fmla="*/ 2 w 1578"/>
                  <a:gd name="T47" fmla="*/ 1 h 2471"/>
                  <a:gd name="T48" fmla="*/ 2 w 1578"/>
                  <a:gd name="T49" fmla="*/ 1 h 2471"/>
                  <a:gd name="T50" fmla="*/ 3 w 1578"/>
                  <a:gd name="T51" fmla="*/ 1 h 2471"/>
                  <a:gd name="T52" fmla="*/ 3 w 1578"/>
                  <a:gd name="T53" fmla="*/ 1 h 2471"/>
                  <a:gd name="T54" fmla="*/ 4 w 1578"/>
                  <a:gd name="T55" fmla="*/ 2 h 2471"/>
                  <a:gd name="T56" fmla="*/ 4 w 1578"/>
                  <a:gd name="T57" fmla="*/ 2 h 2471"/>
                  <a:gd name="T58" fmla="*/ 3 w 1578"/>
                  <a:gd name="T59" fmla="*/ 3 h 2471"/>
                  <a:gd name="T60" fmla="*/ 3 w 1578"/>
                  <a:gd name="T61" fmla="*/ 3 h 2471"/>
                  <a:gd name="T62" fmla="*/ 3 w 1578"/>
                  <a:gd name="T63" fmla="*/ 4 h 2471"/>
                  <a:gd name="T64" fmla="*/ 3 w 1578"/>
                  <a:gd name="T65" fmla="*/ 4 h 2471"/>
                  <a:gd name="T66" fmla="*/ 3 w 1578"/>
                  <a:gd name="T67" fmla="*/ 4 h 2471"/>
                  <a:gd name="T68" fmla="*/ 3 w 1578"/>
                  <a:gd name="T69" fmla="*/ 4 h 2471"/>
                  <a:gd name="T70" fmla="*/ 3 w 1578"/>
                  <a:gd name="T71" fmla="*/ 5 h 2471"/>
                  <a:gd name="T72" fmla="*/ 3 w 1578"/>
                  <a:gd name="T73" fmla="*/ 5 h 2471"/>
                  <a:gd name="T74" fmla="*/ 3 w 1578"/>
                  <a:gd name="T75" fmla="*/ 5 h 2471"/>
                  <a:gd name="T76" fmla="*/ 3 w 1578"/>
                  <a:gd name="T77" fmla="*/ 5 h 2471"/>
                  <a:gd name="T78" fmla="*/ 3 w 1578"/>
                  <a:gd name="T79" fmla="*/ 5 h 2471"/>
                  <a:gd name="T80" fmla="*/ 2 w 1578"/>
                  <a:gd name="T81" fmla="*/ 5 h 2471"/>
                  <a:gd name="T82" fmla="*/ 2 w 1578"/>
                  <a:gd name="T83" fmla="*/ 5 h 2471"/>
                  <a:gd name="T84" fmla="*/ 2 w 1578"/>
                  <a:gd name="T85" fmla="*/ 5 h 2471"/>
                  <a:gd name="T86" fmla="*/ 2 w 1578"/>
                  <a:gd name="T87" fmla="*/ 5 h 2471"/>
                  <a:gd name="T88" fmla="*/ 1 w 1578"/>
                  <a:gd name="T89" fmla="*/ 5 h 2471"/>
                  <a:gd name="T90" fmla="*/ 1 w 1578"/>
                  <a:gd name="T91" fmla="*/ 5 h 2471"/>
                  <a:gd name="T92" fmla="*/ 1 w 1578"/>
                  <a:gd name="T93" fmla="*/ 5 h 2471"/>
                  <a:gd name="T94" fmla="*/ 1 w 1578"/>
                  <a:gd name="T95" fmla="*/ 5 h 2471"/>
                  <a:gd name="T96" fmla="*/ 1 w 1578"/>
                  <a:gd name="T97" fmla="*/ 5 h 2471"/>
                  <a:gd name="T98" fmla="*/ 1 w 1578"/>
                  <a:gd name="T99" fmla="*/ 5 h 2471"/>
                  <a:gd name="T100" fmla="*/ 1 w 1578"/>
                  <a:gd name="T101" fmla="*/ 5 h 2471"/>
                  <a:gd name="T102" fmla="*/ 1 w 1578"/>
                  <a:gd name="T103" fmla="*/ 5 h 24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2471"/>
                  <a:gd name="T158" fmla="*/ 1578 w 1578"/>
                  <a:gd name="T159" fmla="*/ 2471 h 24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2471">
                    <a:moveTo>
                      <a:pt x="268" y="2222"/>
                    </a:moveTo>
                    <a:lnTo>
                      <a:pt x="257" y="2213"/>
                    </a:lnTo>
                    <a:lnTo>
                      <a:pt x="249" y="2205"/>
                    </a:lnTo>
                    <a:lnTo>
                      <a:pt x="241" y="2196"/>
                    </a:lnTo>
                    <a:lnTo>
                      <a:pt x="238" y="2188"/>
                    </a:lnTo>
                    <a:lnTo>
                      <a:pt x="236" y="2177"/>
                    </a:lnTo>
                    <a:lnTo>
                      <a:pt x="238" y="2169"/>
                    </a:lnTo>
                    <a:lnTo>
                      <a:pt x="241" y="2165"/>
                    </a:lnTo>
                    <a:lnTo>
                      <a:pt x="245" y="2162"/>
                    </a:lnTo>
                    <a:lnTo>
                      <a:pt x="249" y="2158"/>
                    </a:lnTo>
                    <a:lnTo>
                      <a:pt x="257" y="2154"/>
                    </a:lnTo>
                    <a:lnTo>
                      <a:pt x="281" y="2137"/>
                    </a:lnTo>
                    <a:lnTo>
                      <a:pt x="304" y="2118"/>
                    </a:lnTo>
                    <a:lnTo>
                      <a:pt x="323" y="2099"/>
                    </a:lnTo>
                    <a:lnTo>
                      <a:pt x="338" y="2082"/>
                    </a:lnTo>
                    <a:lnTo>
                      <a:pt x="352" y="2063"/>
                    </a:lnTo>
                    <a:lnTo>
                      <a:pt x="363" y="2044"/>
                    </a:lnTo>
                    <a:lnTo>
                      <a:pt x="369" y="2023"/>
                    </a:lnTo>
                    <a:lnTo>
                      <a:pt x="376" y="2004"/>
                    </a:lnTo>
                    <a:lnTo>
                      <a:pt x="378" y="1981"/>
                    </a:lnTo>
                    <a:lnTo>
                      <a:pt x="382" y="1958"/>
                    </a:lnTo>
                    <a:lnTo>
                      <a:pt x="382" y="1935"/>
                    </a:lnTo>
                    <a:lnTo>
                      <a:pt x="384" y="1911"/>
                    </a:lnTo>
                    <a:lnTo>
                      <a:pt x="382" y="1884"/>
                    </a:lnTo>
                    <a:lnTo>
                      <a:pt x="382" y="1859"/>
                    </a:lnTo>
                    <a:lnTo>
                      <a:pt x="380" y="1829"/>
                    </a:lnTo>
                    <a:lnTo>
                      <a:pt x="380" y="1802"/>
                    </a:lnTo>
                    <a:lnTo>
                      <a:pt x="373" y="1734"/>
                    </a:lnTo>
                    <a:lnTo>
                      <a:pt x="361" y="1671"/>
                    </a:lnTo>
                    <a:lnTo>
                      <a:pt x="342" y="1612"/>
                    </a:lnTo>
                    <a:lnTo>
                      <a:pt x="321" y="1555"/>
                    </a:lnTo>
                    <a:lnTo>
                      <a:pt x="295" y="1500"/>
                    </a:lnTo>
                    <a:lnTo>
                      <a:pt x="264" y="1447"/>
                    </a:lnTo>
                    <a:lnTo>
                      <a:pt x="234" y="1396"/>
                    </a:lnTo>
                    <a:lnTo>
                      <a:pt x="203" y="1346"/>
                    </a:lnTo>
                    <a:lnTo>
                      <a:pt x="171" y="1293"/>
                    </a:lnTo>
                    <a:lnTo>
                      <a:pt x="139" y="1240"/>
                    </a:lnTo>
                    <a:lnTo>
                      <a:pt x="108" y="1186"/>
                    </a:lnTo>
                    <a:lnTo>
                      <a:pt x="80" y="1131"/>
                    </a:lnTo>
                    <a:lnTo>
                      <a:pt x="55" y="1074"/>
                    </a:lnTo>
                    <a:lnTo>
                      <a:pt x="34" y="1013"/>
                    </a:lnTo>
                    <a:lnTo>
                      <a:pt x="17" y="949"/>
                    </a:lnTo>
                    <a:lnTo>
                      <a:pt x="8" y="880"/>
                    </a:lnTo>
                    <a:lnTo>
                      <a:pt x="2" y="816"/>
                    </a:lnTo>
                    <a:lnTo>
                      <a:pt x="0" y="751"/>
                    </a:lnTo>
                    <a:lnTo>
                      <a:pt x="4" y="688"/>
                    </a:lnTo>
                    <a:lnTo>
                      <a:pt x="11" y="626"/>
                    </a:lnTo>
                    <a:lnTo>
                      <a:pt x="23" y="565"/>
                    </a:lnTo>
                    <a:lnTo>
                      <a:pt x="40" y="504"/>
                    </a:lnTo>
                    <a:lnTo>
                      <a:pt x="59" y="445"/>
                    </a:lnTo>
                    <a:lnTo>
                      <a:pt x="86" y="390"/>
                    </a:lnTo>
                    <a:lnTo>
                      <a:pt x="112" y="335"/>
                    </a:lnTo>
                    <a:lnTo>
                      <a:pt x="146" y="284"/>
                    </a:lnTo>
                    <a:lnTo>
                      <a:pt x="184" y="236"/>
                    </a:lnTo>
                    <a:lnTo>
                      <a:pt x="226" y="190"/>
                    </a:lnTo>
                    <a:lnTo>
                      <a:pt x="272" y="147"/>
                    </a:lnTo>
                    <a:lnTo>
                      <a:pt x="323" y="109"/>
                    </a:lnTo>
                    <a:lnTo>
                      <a:pt x="376" y="73"/>
                    </a:lnTo>
                    <a:lnTo>
                      <a:pt x="437" y="42"/>
                    </a:lnTo>
                    <a:lnTo>
                      <a:pt x="460" y="31"/>
                    </a:lnTo>
                    <a:lnTo>
                      <a:pt x="485" y="23"/>
                    </a:lnTo>
                    <a:lnTo>
                      <a:pt x="509" y="16"/>
                    </a:lnTo>
                    <a:lnTo>
                      <a:pt x="536" y="10"/>
                    </a:lnTo>
                    <a:lnTo>
                      <a:pt x="561" y="4"/>
                    </a:lnTo>
                    <a:lnTo>
                      <a:pt x="587" y="2"/>
                    </a:lnTo>
                    <a:lnTo>
                      <a:pt x="614" y="0"/>
                    </a:lnTo>
                    <a:lnTo>
                      <a:pt x="641" y="0"/>
                    </a:lnTo>
                    <a:lnTo>
                      <a:pt x="667" y="0"/>
                    </a:lnTo>
                    <a:lnTo>
                      <a:pt x="694" y="2"/>
                    </a:lnTo>
                    <a:lnTo>
                      <a:pt x="720" y="2"/>
                    </a:lnTo>
                    <a:lnTo>
                      <a:pt x="749" y="6"/>
                    </a:lnTo>
                    <a:lnTo>
                      <a:pt x="774" y="8"/>
                    </a:lnTo>
                    <a:lnTo>
                      <a:pt x="798" y="12"/>
                    </a:lnTo>
                    <a:lnTo>
                      <a:pt x="825" y="14"/>
                    </a:lnTo>
                    <a:lnTo>
                      <a:pt x="850" y="17"/>
                    </a:lnTo>
                    <a:lnTo>
                      <a:pt x="977" y="40"/>
                    </a:lnTo>
                    <a:lnTo>
                      <a:pt x="1093" y="76"/>
                    </a:lnTo>
                    <a:lnTo>
                      <a:pt x="1194" y="122"/>
                    </a:lnTo>
                    <a:lnTo>
                      <a:pt x="1283" y="179"/>
                    </a:lnTo>
                    <a:lnTo>
                      <a:pt x="1359" y="246"/>
                    </a:lnTo>
                    <a:lnTo>
                      <a:pt x="1424" y="322"/>
                    </a:lnTo>
                    <a:lnTo>
                      <a:pt x="1477" y="403"/>
                    </a:lnTo>
                    <a:lnTo>
                      <a:pt x="1519" y="495"/>
                    </a:lnTo>
                    <a:lnTo>
                      <a:pt x="1549" y="588"/>
                    </a:lnTo>
                    <a:lnTo>
                      <a:pt x="1568" y="690"/>
                    </a:lnTo>
                    <a:lnTo>
                      <a:pt x="1578" y="795"/>
                    </a:lnTo>
                    <a:lnTo>
                      <a:pt x="1578" y="901"/>
                    </a:lnTo>
                    <a:lnTo>
                      <a:pt x="1568" y="1012"/>
                    </a:lnTo>
                    <a:lnTo>
                      <a:pt x="1549" y="1126"/>
                    </a:lnTo>
                    <a:lnTo>
                      <a:pt x="1523" y="1238"/>
                    </a:lnTo>
                    <a:lnTo>
                      <a:pt x="1487" y="1352"/>
                    </a:lnTo>
                    <a:lnTo>
                      <a:pt x="1466" y="1399"/>
                    </a:lnTo>
                    <a:lnTo>
                      <a:pt x="1443" y="1445"/>
                    </a:lnTo>
                    <a:lnTo>
                      <a:pt x="1416" y="1489"/>
                    </a:lnTo>
                    <a:lnTo>
                      <a:pt x="1386" y="1532"/>
                    </a:lnTo>
                    <a:lnTo>
                      <a:pt x="1355" y="1574"/>
                    </a:lnTo>
                    <a:lnTo>
                      <a:pt x="1323" y="1614"/>
                    </a:lnTo>
                    <a:lnTo>
                      <a:pt x="1291" y="1654"/>
                    </a:lnTo>
                    <a:lnTo>
                      <a:pt x="1258" y="1696"/>
                    </a:lnTo>
                    <a:lnTo>
                      <a:pt x="1226" y="1734"/>
                    </a:lnTo>
                    <a:lnTo>
                      <a:pt x="1194" y="1776"/>
                    </a:lnTo>
                    <a:lnTo>
                      <a:pt x="1161" y="1818"/>
                    </a:lnTo>
                    <a:lnTo>
                      <a:pt x="1135" y="1859"/>
                    </a:lnTo>
                    <a:lnTo>
                      <a:pt x="1108" y="1903"/>
                    </a:lnTo>
                    <a:lnTo>
                      <a:pt x="1084" y="1951"/>
                    </a:lnTo>
                    <a:lnTo>
                      <a:pt x="1065" y="1998"/>
                    </a:lnTo>
                    <a:lnTo>
                      <a:pt x="1047" y="2051"/>
                    </a:lnTo>
                    <a:lnTo>
                      <a:pt x="1042" y="2065"/>
                    </a:lnTo>
                    <a:lnTo>
                      <a:pt x="1040" y="2080"/>
                    </a:lnTo>
                    <a:lnTo>
                      <a:pt x="1036" y="2093"/>
                    </a:lnTo>
                    <a:lnTo>
                      <a:pt x="1036" y="2110"/>
                    </a:lnTo>
                    <a:lnTo>
                      <a:pt x="1034" y="2124"/>
                    </a:lnTo>
                    <a:lnTo>
                      <a:pt x="1034" y="2139"/>
                    </a:lnTo>
                    <a:lnTo>
                      <a:pt x="1034" y="2154"/>
                    </a:lnTo>
                    <a:lnTo>
                      <a:pt x="1036" y="2169"/>
                    </a:lnTo>
                    <a:lnTo>
                      <a:pt x="1034" y="2182"/>
                    </a:lnTo>
                    <a:lnTo>
                      <a:pt x="1034" y="2200"/>
                    </a:lnTo>
                    <a:lnTo>
                      <a:pt x="1034" y="2213"/>
                    </a:lnTo>
                    <a:lnTo>
                      <a:pt x="1034" y="2228"/>
                    </a:lnTo>
                    <a:lnTo>
                      <a:pt x="1032" y="2243"/>
                    </a:lnTo>
                    <a:lnTo>
                      <a:pt x="1030" y="2258"/>
                    </a:lnTo>
                    <a:lnTo>
                      <a:pt x="1025" y="2272"/>
                    </a:lnTo>
                    <a:lnTo>
                      <a:pt x="1021" y="2289"/>
                    </a:lnTo>
                    <a:lnTo>
                      <a:pt x="998" y="2323"/>
                    </a:lnTo>
                    <a:lnTo>
                      <a:pt x="969" y="2355"/>
                    </a:lnTo>
                    <a:lnTo>
                      <a:pt x="933" y="2384"/>
                    </a:lnTo>
                    <a:lnTo>
                      <a:pt x="890" y="2409"/>
                    </a:lnTo>
                    <a:lnTo>
                      <a:pt x="840" y="2431"/>
                    </a:lnTo>
                    <a:lnTo>
                      <a:pt x="789" y="2447"/>
                    </a:lnTo>
                    <a:lnTo>
                      <a:pt x="734" y="2460"/>
                    </a:lnTo>
                    <a:lnTo>
                      <a:pt x="679" y="2469"/>
                    </a:lnTo>
                    <a:lnTo>
                      <a:pt x="622" y="2471"/>
                    </a:lnTo>
                    <a:lnTo>
                      <a:pt x="567" y="2471"/>
                    </a:lnTo>
                    <a:lnTo>
                      <a:pt x="511" y="2464"/>
                    </a:lnTo>
                    <a:lnTo>
                      <a:pt x="462" y="2452"/>
                    </a:lnTo>
                    <a:lnTo>
                      <a:pt x="414" y="2433"/>
                    </a:lnTo>
                    <a:lnTo>
                      <a:pt x="375" y="2411"/>
                    </a:lnTo>
                    <a:lnTo>
                      <a:pt x="338" y="2380"/>
                    </a:lnTo>
                    <a:lnTo>
                      <a:pt x="314" y="2346"/>
                    </a:lnTo>
                    <a:lnTo>
                      <a:pt x="293" y="2350"/>
                    </a:lnTo>
                    <a:lnTo>
                      <a:pt x="274" y="2350"/>
                    </a:lnTo>
                    <a:lnTo>
                      <a:pt x="255" y="2348"/>
                    </a:lnTo>
                    <a:lnTo>
                      <a:pt x="238" y="2344"/>
                    </a:lnTo>
                    <a:lnTo>
                      <a:pt x="221" y="2336"/>
                    </a:lnTo>
                    <a:lnTo>
                      <a:pt x="209" y="2329"/>
                    </a:lnTo>
                    <a:lnTo>
                      <a:pt x="198" y="2317"/>
                    </a:lnTo>
                    <a:lnTo>
                      <a:pt x="190" y="2306"/>
                    </a:lnTo>
                    <a:lnTo>
                      <a:pt x="183" y="2293"/>
                    </a:lnTo>
                    <a:lnTo>
                      <a:pt x="181" y="2279"/>
                    </a:lnTo>
                    <a:lnTo>
                      <a:pt x="183" y="2268"/>
                    </a:lnTo>
                    <a:lnTo>
                      <a:pt x="190" y="2255"/>
                    </a:lnTo>
                    <a:lnTo>
                      <a:pt x="200" y="2243"/>
                    </a:lnTo>
                    <a:lnTo>
                      <a:pt x="217" y="2236"/>
                    </a:lnTo>
                    <a:lnTo>
                      <a:pt x="238" y="2226"/>
                    </a:lnTo>
                    <a:lnTo>
                      <a:pt x="268" y="2222"/>
                    </a:lnTo>
                    <a:close/>
                  </a:path>
                </a:pathLst>
              </a:custGeom>
              <a:solidFill>
                <a:srgbClr val="FFFF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69" name="Freeform 11"/>
              <p:cNvSpPr>
                <a:spLocks/>
              </p:cNvSpPr>
              <p:nvPr/>
            </p:nvSpPr>
            <p:spPr bwMode="auto">
              <a:xfrm>
                <a:off x="2572" y="1593"/>
                <a:ext cx="413" cy="899"/>
              </a:xfrm>
              <a:custGeom>
                <a:avLst/>
                <a:gdLst>
                  <a:gd name="T0" fmla="*/ 1 w 827"/>
                  <a:gd name="T1" fmla="*/ 1 h 1798"/>
                  <a:gd name="T2" fmla="*/ 1 w 827"/>
                  <a:gd name="T3" fmla="*/ 1 h 1798"/>
                  <a:gd name="T4" fmla="*/ 1 w 827"/>
                  <a:gd name="T5" fmla="*/ 1 h 1798"/>
                  <a:gd name="T6" fmla="*/ 0 w 827"/>
                  <a:gd name="T7" fmla="*/ 1 h 1798"/>
                  <a:gd name="T8" fmla="*/ 0 w 827"/>
                  <a:gd name="T9" fmla="*/ 1 h 1798"/>
                  <a:gd name="T10" fmla="*/ 0 w 827"/>
                  <a:gd name="T11" fmla="*/ 1 h 1798"/>
                  <a:gd name="T12" fmla="*/ 0 w 827"/>
                  <a:gd name="T13" fmla="*/ 1 h 1798"/>
                  <a:gd name="T14" fmla="*/ 0 w 827"/>
                  <a:gd name="T15" fmla="*/ 1 h 1798"/>
                  <a:gd name="T16" fmla="*/ 0 w 827"/>
                  <a:gd name="T17" fmla="*/ 2 h 1798"/>
                  <a:gd name="T18" fmla="*/ 0 w 827"/>
                  <a:gd name="T19" fmla="*/ 2 h 1798"/>
                  <a:gd name="T20" fmla="*/ 0 w 827"/>
                  <a:gd name="T21" fmla="*/ 2 h 1798"/>
                  <a:gd name="T22" fmla="*/ 0 w 827"/>
                  <a:gd name="T23" fmla="*/ 2 h 1798"/>
                  <a:gd name="T24" fmla="*/ 0 w 827"/>
                  <a:gd name="T25" fmla="*/ 2 h 1798"/>
                  <a:gd name="T26" fmla="*/ 0 w 827"/>
                  <a:gd name="T27" fmla="*/ 2 h 1798"/>
                  <a:gd name="T28" fmla="*/ 0 w 827"/>
                  <a:gd name="T29" fmla="*/ 3 h 1798"/>
                  <a:gd name="T30" fmla="*/ 0 w 827"/>
                  <a:gd name="T31" fmla="*/ 3 h 1798"/>
                  <a:gd name="T32" fmla="*/ 0 w 827"/>
                  <a:gd name="T33" fmla="*/ 3 h 1798"/>
                  <a:gd name="T34" fmla="*/ 0 w 827"/>
                  <a:gd name="T35" fmla="*/ 3 h 1798"/>
                  <a:gd name="T36" fmla="*/ 0 w 827"/>
                  <a:gd name="T37" fmla="*/ 3 h 1798"/>
                  <a:gd name="T38" fmla="*/ 0 w 827"/>
                  <a:gd name="T39" fmla="*/ 4 h 1798"/>
                  <a:gd name="T40" fmla="*/ 0 w 827"/>
                  <a:gd name="T41" fmla="*/ 4 h 1798"/>
                  <a:gd name="T42" fmla="*/ 0 w 827"/>
                  <a:gd name="T43" fmla="*/ 4 h 1798"/>
                  <a:gd name="T44" fmla="*/ 0 w 827"/>
                  <a:gd name="T45" fmla="*/ 4 h 1798"/>
                  <a:gd name="T46" fmla="*/ 0 w 827"/>
                  <a:gd name="T47" fmla="*/ 4 h 1798"/>
                  <a:gd name="T48" fmla="*/ 0 w 827"/>
                  <a:gd name="T49" fmla="*/ 4 h 1798"/>
                  <a:gd name="T50" fmla="*/ 0 w 827"/>
                  <a:gd name="T51" fmla="*/ 4 h 1798"/>
                  <a:gd name="T52" fmla="*/ 0 w 827"/>
                  <a:gd name="T53" fmla="*/ 4 h 1798"/>
                  <a:gd name="T54" fmla="*/ 0 w 827"/>
                  <a:gd name="T55" fmla="*/ 3 h 1798"/>
                  <a:gd name="T56" fmla="*/ 0 w 827"/>
                  <a:gd name="T57" fmla="*/ 3 h 1798"/>
                  <a:gd name="T58" fmla="*/ 0 w 827"/>
                  <a:gd name="T59" fmla="*/ 3 h 1798"/>
                  <a:gd name="T60" fmla="*/ 0 w 827"/>
                  <a:gd name="T61" fmla="*/ 3 h 1798"/>
                  <a:gd name="T62" fmla="*/ 0 w 827"/>
                  <a:gd name="T63" fmla="*/ 3 h 1798"/>
                  <a:gd name="T64" fmla="*/ 0 w 827"/>
                  <a:gd name="T65" fmla="*/ 2 h 1798"/>
                  <a:gd name="T66" fmla="*/ 0 w 827"/>
                  <a:gd name="T67" fmla="*/ 2 h 1798"/>
                  <a:gd name="T68" fmla="*/ 0 w 827"/>
                  <a:gd name="T69" fmla="*/ 2 h 1798"/>
                  <a:gd name="T70" fmla="*/ 0 w 827"/>
                  <a:gd name="T71" fmla="*/ 2 h 1798"/>
                  <a:gd name="T72" fmla="*/ 0 w 827"/>
                  <a:gd name="T73" fmla="*/ 2 h 1798"/>
                  <a:gd name="T74" fmla="*/ 0 w 827"/>
                  <a:gd name="T75" fmla="*/ 1 h 1798"/>
                  <a:gd name="T76" fmla="*/ 0 w 827"/>
                  <a:gd name="T77" fmla="*/ 1 h 1798"/>
                  <a:gd name="T78" fmla="*/ 0 w 827"/>
                  <a:gd name="T79" fmla="*/ 1 h 1798"/>
                  <a:gd name="T80" fmla="*/ 0 w 827"/>
                  <a:gd name="T81" fmla="*/ 1 h 1798"/>
                  <a:gd name="T82" fmla="*/ 0 w 827"/>
                  <a:gd name="T83" fmla="*/ 1 h 1798"/>
                  <a:gd name="T84" fmla="*/ 0 w 827"/>
                  <a:gd name="T85" fmla="*/ 1 h 1798"/>
                  <a:gd name="T86" fmla="*/ 0 w 827"/>
                  <a:gd name="T87" fmla="*/ 1 h 1798"/>
                  <a:gd name="T88" fmla="*/ 1 w 827"/>
                  <a:gd name="T89" fmla="*/ 0 h 1798"/>
                  <a:gd name="T90" fmla="*/ 1 w 827"/>
                  <a:gd name="T91" fmla="*/ 1 h 1798"/>
                  <a:gd name="T92" fmla="*/ 1 w 827"/>
                  <a:gd name="T93" fmla="*/ 1 h 1798"/>
                  <a:gd name="T94" fmla="*/ 1 w 827"/>
                  <a:gd name="T95" fmla="*/ 1 h 1798"/>
                  <a:gd name="T96" fmla="*/ 1 w 827"/>
                  <a:gd name="T97" fmla="*/ 1 h 1798"/>
                  <a:gd name="T98" fmla="*/ 1 w 827"/>
                  <a:gd name="T99" fmla="*/ 1 h 1798"/>
                  <a:gd name="T100" fmla="*/ 1 w 827"/>
                  <a:gd name="T101" fmla="*/ 1 h 1798"/>
                  <a:gd name="T102" fmla="*/ 1 w 827"/>
                  <a:gd name="T103" fmla="*/ 1 h 1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7"/>
                  <a:gd name="T157" fmla="*/ 0 h 1798"/>
                  <a:gd name="T158" fmla="*/ 827 w 827"/>
                  <a:gd name="T159" fmla="*/ 1798 h 1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7" h="1798">
                    <a:moveTo>
                      <a:pt x="715" y="209"/>
                    </a:moveTo>
                    <a:lnTo>
                      <a:pt x="688" y="206"/>
                    </a:lnTo>
                    <a:lnTo>
                      <a:pt x="662" y="206"/>
                    </a:lnTo>
                    <a:lnTo>
                      <a:pt x="637" y="206"/>
                    </a:lnTo>
                    <a:lnTo>
                      <a:pt x="614" y="209"/>
                    </a:lnTo>
                    <a:lnTo>
                      <a:pt x="591" y="213"/>
                    </a:lnTo>
                    <a:lnTo>
                      <a:pt x="570" y="221"/>
                    </a:lnTo>
                    <a:lnTo>
                      <a:pt x="551" y="228"/>
                    </a:lnTo>
                    <a:lnTo>
                      <a:pt x="530" y="240"/>
                    </a:lnTo>
                    <a:lnTo>
                      <a:pt x="511" y="249"/>
                    </a:lnTo>
                    <a:lnTo>
                      <a:pt x="492" y="261"/>
                    </a:lnTo>
                    <a:lnTo>
                      <a:pt x="472" y="274"/>
                    </a:lnTo>
                    <a:lnTo>
                      <a:pt x="453" y="289"/>
                    </a:lnTo>
                    <a:lnTo>
                      <a:pt x="432" y="304"/>
                    </a:lnTo>
                    <a:lnTo>
                      <a:pt x="413" y="320"/>
                    </a:lnTo>
                    <a:lnTo>
                      <a:pt x="390" y="337"/>
                    </a:lnTo>
                    <a:lnTo>
                      <a:pt x="371" y="356"/>
                    </a:lnTo>
                    <a:lnTo>
                      <a:pt x="350" y="373"/>
                    </a:lnTo>
                    <a:lnTo>
                      <a:pt x="333" y="392"/>
                    </a:lnTo>
                    <a:lnTo>
                      <a:pt x="319" y="411"/>
                    </a:lnTo>
                    <a:lnTo>
                      <a:pt x="308" y="432"/>
                    </a:lnTo>
                    <a:lnTo>
                      <a:pt x="299" y="451"/>
                    </a:lnTo>
                    <a:lnTo>
                      <a:pt x="293" y="474"/>
                    </a:lnTo>
                    <a:lnTo>
                      <a:pt x="289" y="494"/>
                    </a:lnTo>
                    <a:lnTo>
                      <a:pt x="287" y="517"/>
                    </a:lnTo>
                    <a:lnTo>
                      <a:pt x="285" y="540"/>
                    </a:lnTo>
                    <a:lnTo>
                      <a:pt x="285" y="565"/>
                    </a:lnTo>
                    <a:lnTo>
                      <a:pt x="285" y="588"/>
                    </a:lnTo>
                    <a:lnTo>
                      <a:pt x="289" y="614"/>
                    </a:lnTo>
                    <a:lnTo>
                      <a:pt x="289" y="639"/>
                    </a:lnTo>
                    <a:lnTo>
                      <a:pt x="293" y="666"/>
                    </a:lnTo>
                    <a:lnTo>
                      <a:pt x="295" y="692"/>
                    </a:lnTo>
                    <a:lnTo>
                      <a:pt x="299" y="723"/>
                    </a:lnTo>
                    <a:lnTo>
                      <a:pt x="308" y="757"/>
                    </a:lnTo>
                    <a:lnTo>
                      <a:pt x="318" y="791"/>
                    </a:lnTo>
                    <a:lnTo>
                      <a:pt x="329" y="819"/>
                    </a:lnTo>
                    <a:lnTo>
                      <a:pt x="342" y="850"/>
                    </a:lnTo>
                    <a:lnTo>
                      <a:pt x="354" y="878"/>
                    </a:lnTo>
                    <a:lnTo>
                      <a:pt x="365" y="905"/>
                    </a:lnTo>
                    <a:lnTo>
                      <a:pt x="378" y="932"/>
                    </a:lnTo>
                    <a:lnTo>
                      <a:pt x="392" y="958"/>
                    </a:lnTo>
                    <a:lnTo>
                      <a:pt x="403" y="983"/>
                    </a:lnTo>
                    <a:lnTo>
                      <a:pt x="415" y="1010"/>
                    </a:lnTo>
                    <a:lnTo>
                      <a:pt x="426" y="1036"/>
                    </a:lnTo>
                    <a:lnTo>
                      <a:pt x="437" y="1065"/>
                    </a:lnTo>
                    <a:lnTo>
                      <a:pt x="445" y="1095"/>
                    </a:lnTo>
                    <a:lnTo>
                      <a:pt x="454" y="1125"/>
                    </a:lnTo>
                    <a:lnTo>
                      <a:pt x="460" y="1160"/>
                    </a:lnTo>
                    <a:lnTo>
                      <a:pt x="468" y="1198"/>
                    </a:lnTo>
                    <a:lnTo>
                      <a:pt x="470" y="1243"/>
                    </a:lnTo>
                    <a:lnTo>
                      <a:pt x="470" y="1285"/>
                    </a:lnTo>
                    <a:lnTo>
                      <a:pt x="466" y="1323"/>
                    </a:lnTo>
                    <a:lnTo>
                      <a:pt x="458" y="1363"/>
                    </a:lnTo>
                    <a:lnTo>
                      <a:pt x="447" y="1397"/>
                    </a:lnTo>
                    <a:lnTo>
                      <a:pt x="432" y="1433"/>
                    </a:lnTo>
                    <a:lnTo>
                      <a:pt x="416" y="1468"/>
                    </a:lnTo>
                    <a:lnTo>
                      <a:pt x="397" y="1502"/>
                    </a:lnTo>
                    <a:lnTo>
                      <a:pt x="376" y="1532"/>
                    </a:lnTo>
                    <a:lnTo>
                      <a:pt x="356" y="1566"/>
                    </a:lnTo>
                    <a:lnTo>
                      <a:pt x="333" y="1599"/>
                    </a:lnTo>
                    <a:lnTo>
                      <a:pt x="310" y="1633"/>
                    </a:lnTo>
                    <a:lnTo>
                      <a:pt x="285" y="1667"/>
                    </a:lnTo>
                    <a:lnTo>
                      <a:pt x="264" y="1705"/>
                    </a:lnTo>
                    <a:lnTo>
                      <a:pt x="242" y="1741"/>
                    </a:lnTo>
                    <a:lnTo>
                      <a:pt x="221" y="1783"/>
                    </a:lnTo>
                    <a:lnTo>
                      <a:pt x="215" y="1789"/>
                    </a:lnTo>
                    <a:lnTo>
                      <a:pt x="211" y="1793"/>
                    </a:lnTo>
                    <a:lnTo>
                      <a:pt x="205" y="1796"/>
                    </a:lnTo>
                    <a:lnTo>
                      <a:pt x="200" y="1798"/>
                    </a:lnTo>
                    <a:lnTo>
                      <a:pt x="188" y="1798"/>
                    </a:lnTo>
                    <a:lnTo>
                      <a:pt x="179" y="1795"/>
                    </a:lnTo>
                    <a:lnTo>
                      <a:pt x="169" y="1787"/>
                    </a:lnTo>
                    <a:lnTo>
                      <a:pt x="166" y="1779"/>
                    </a:lnTo>
                    <a:lnTo>
                      <a:pt x="164" y="1768"/>
                    </a:lnTo>
                    <a:lnTo>
                      <a:pt x="169" y="1757"/>
                    </a:lnTo>
                    <a:lnTo>
                      <a:pt x="183" y="1722"/>
                    </a:lnTo>
                    <a:lnTo>
                      <a:pt x="196" y="1690"/>
                    </a:lnTo>
                    <a:lnTo>
                      <a:pt x="204" y="1658"/>
                    </a:lnTo>
                    <a:lnTo>
                      <a:pt x="211" y="1627"/>
                    </a:lnTo>
                    <a:lnTo>
                      <a:pt x="213" y="1595"/>
                    </a:lnTo>
                    <a:lnTo>
                      <a:pt x="215" y="1565"/>
                    </a:lnTo>
                    <a:lnTo>
                      <a:pt x="215" y="1532"/>
                    </a:lnTo>
                    <a:lnTo>
                      <a:pt x="213" y="1504"/>
                    </a:lnTo>
                    <a:lnTo>
                      <a:pt x="209" y="1471"/>
                    </a:lnTo>
                    <a:lnTo>
                      <a:pt x="205" y="1439"/>
                    </a:lnTo>
                    <a:lnTo>
                      <a:pt x="198" y="1407"/>
                    </a:lnTo>
                    <a:lnTo>
                      <a:pt x="194" y="1375"/>
                    </a:lnTo>
                    <a:lnTo>
                      <a:pt x="186" y="1340"/>
                    </a:lnTo>
                    <a:lnTo>
                      <a:pt x="183" y="1306"/>
                    </a:lnTo>
                    <a:lnTo>
                      <a:pt x="177" y="1270"/>
                    </a:lnTo>
                    <a:lnTo>
                      <a:pt x="173" y="1234"/>
                    </a:lnTo>
                    <a:lnTo>
                      <a:pt x="167" y="1198"/>
                    </a:lnTo>
                    <a:lnTo>
                      <a:pt x="160" y="1165"/>
                    </a:lnTo>
                    <a:lnTo>
                      <a:pt x="150" y="1133"/>
                    </a:lnTo>
                    <a:lnTo>
                      <a:pt x="143" y="1105"/>
                    </a:lnTo>
                    <a:lnTo>
                      <a:pt x="131" y="1076"/>
                    </a:lnTo>
                    <a:lnTo>
                      <a:pt x="122" y="1049"/>
                    </a:lnTo>
                    <a:lnTo>
                      <a:pt x="108" y="1023"/>
                    </a:lnTo>
                    <a:lnTo>
                      <a:pt x="99" y="998"/>
                    </a:lnTo>
                    <a:lnTo>
                      <a:pt x="86" y="972"/>
                    </a:lnTo>
                    <a:lnTo>
                      <a:pt x="72" y="943"/>
                    </a:lnTo>
                    <a:lnTo>
                      <a:pt x="61" y="916"/>
                    </a:lnTo>
                    <a:lnTo>
                      <a:pt x="50" y="890"/>
                    </a:lnTo>
                    <a:lnTo>
                      <a:pt x="36" y="861"/>
                    </a:lnTo>
                    <a:lnTo>
                      <a:pt x="27" y="831"/>
                    </a:lnTo>
                    <a:lnTo>
                      <a:pt x="17" y="800"/>
                    </a:lnTo>
                    <a:lnTo>
                      <a:pt x="8" y="768"/>
                    </a:lnTo>
                    <a:lnTo>
                      <a:pt x="4" y="721"/>
                    </a:lnTo>
                    <a:lnTo>
                      <a:pt x="2" y="675"/>
                    </a:lnTo>
                    <a:lnTo>
                      <a:pt x="0" y="631"/>
                    </a:lnTo>
                    <a:lnTo>
                      <a:pt x="2" y="588"/>
                    </a:lnTo>
                    <a:lnTo>
                      <a:pt x="4" y="544"/>
                    </a:lnTo>
                    <a:lnTo>
                      <a:pt x="8" y="502"/>
                    </a:lnTo>
                    <a:lnTo>
                      <a:pt x="13" y="460"/>
                    </a:lnTo>
                    <a:lnTo>
                      <a:pt x="23" y="422"/>
                    </a:lnTo>
                    <a:lnTo>
                      <a:pt x="32" y="382"/>
                    </a:lnTo>
                    <a:lnTo>
                      <a:pt x="46" y="344"/>
                    </a:lnTo>
                    <a:lnTo>
                      <a:pt x="63" y="306"/>
                    </a:lnTo>
                    <a:lnTo>
                      <a:pt x="82" y="272"/>
                    </a:lnTo>
                    <a:lnTo>
                      <a:pt x="105" y="238"/>
                    </a:lnTo>
                    <a:lnTo>
                      <a:pt x="131" y="204"/>
                    </a:lnTo>
                    <a:lnTo>
                      <a:pt x="160" y="173"/>
                    </a:lnTo>
                    <a:lnTo>
                      <a:pt x="194" y="143"/>
                    </a:lnTo>
                    <a:lnTo>
                      <a:pt x="226" y="116"/>
                    </a:lnTo>
                    <a:lnTo>
                      <a:pt x="259" y="95"/>
                    </a:lnTo>
                    <a:lnTo>
                      <a:pt x="291" y="74"/>
                    </a:lnTo>
                    <a:lnTo>
                      <a:pt x="323" y="57"/>
                    </a:lnTo>
                    <a:lnTo>
                      <a:pt x="356" y="42"/>
                    </a:lnTo>
                    <a:lnTo>
                      <a:pt x="388" y="31"/>
                    </a:lnTo>
                    <a:lnTo>
                      <a:pt x="420" y="21"/>
                    </a:lnTo>
                    <a:lnTo>
                      <a:pt x="453" y="14"/>
                    </a:lnTo>
                    <a:lnTo>
                      <a:pt x="485" y="6"/>
                    </a:lnTo>
                    <a:lnTo>
                      <a:pt x="519" y="2"/>
                    </a:lnTo>
                    <a:lnTo>
                      <a:pt x="553" y="0"/>
                    </a:lnTo>
                    <a:lnTo>
                      <a:pt x="589" y="0"/>
                    </a:lnTo>
                    <a:lnTo>
                      <a:pt x="624" y="0"/>
                    </a:lnTo>
                    <a:lnTo>
                      <a:pt x="662" y="4"/>
                    </a:lnTo>
                    <a:lnTo>
                      <a:pt x="702" y="6"/>
                    </a:lnTo>
                    <a:lnTo>
                      <a:pt x="743" y="14"/>
                    </a:lnTo>
                    <a:lnTo>
                      <a:pt x="764" y="17"/>
                    </a:lnTo>
                    <a:lnTo>
                      <a:pt x="783" y="27"/>
                    </a:lnTo>
                    <a:lnTo>
                      <a:pt x="800" y="38"/>
                    </a:lnTo>
                    <a:lnTo>
                      <a:pt x="812" y="55"/>
                    </a:lnTo>
                    <a:lnTo>
                      <a:pt x="819" y="71"/>
                    </a:lnTo>
                    <a:lnTo>
                      <a:pt x="827" y="90"/>
                    </a:lnTo>
                    <a:lnTo>
                      <a:pt x="827" y="107"/>
                    </a:lnTo>
                    <a:lnTo>
                      <a:pt x="827" y="126"/>
                    </a:lnTo>
                    <a:lnTo>
                      <a:pt x="823" y="143"/>
                    </a:lnTo>
                    <a:lnTo>
                      <a:pt x="816" y="162"/>
                    </a:lnTo>
                    <a:lnTo>
                      <a:pt x="806" y="177"/>
                    </a:lnTo>
                    <a:lnTo>
                      <a:pt x="793" y="190"/>
                    </a:lnTo>
                    <a:lnTo>
                      <a:pt x="776" y="200"/>
                    </a:lnTo>
                    <a:lnTo>
                      <a:pt x="759" y="207"/>
                    </a:lnTo>
                    <a:lnTo>
                      <a:pt x="738" y="209"/>
                    </a:lnTo>
                    <a:lnTo>
                      <a:pt x="715" y="209"/>
                    </a:lnTo>
                    <a:close/>
                  </a:path>
                </a:pathLst>
              </a:custGeom>
              <a:solidFill>
                <a:srgbClr val="FFF7D9"/>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70" name="Freeform 12"/>
              <p:cNvSpPr>
                <a:spLocks/>
              </p:cNvSpPr>
              <p:nvPr/>
            </p:nvSpPr>
            <p:spPr bwMode="auto">
              <a:xfrm>
                <a:off x="2618" y="1685"/>
                <a:ext cx="382" cy="337"/>
              </a:xfrm>
              <a:custGeom>
                <a:avLst/>
                <a:gdLst>
                  <a:gd name="T0" fmla="*/ 2 w 764"/>
                  <a:gd name="T1" fmla="*/ 1 h 674"/>
                  <a:gd name="T2" fmla="*/ 2 w 764"/>
                  <a:gd name="T3" fmla="*/ 1 h 674"/>
                  <a:gd name="T4" fmla="*/ 2 w 764"/>
                  <a:gd name="T5" fmla="*/ 1 h 674"/>
                  <a:gd name="T6" fmla="*/ 2 w 764"/>
                  <a:gd name="T7" fmla="*/ 1 h 674"/>
                  <a:gd name="T8" fmla="*/ 2 w 764"/>
                  <a:gd name="T9" fmla="*/ 1 h 674"/>
                  <a:gd name="T10" fmla="*/ 2 w 764"/>
                  <a:gd name="T11" fmla="*/ 1 h 674"/>
                  <a:gd name="T12" fmla="*/ 1 w 764"/>
                  <a:gd name="T13" fmla="*/ 1 h 674"/>
                  <a:gd name="T14" fmla="*/ 1 w 764"/>
                  <a:gd name="T15" fmla="*/ 1 h 674"/>
                  <a:gd name="T16" fmla="*/ 1 w 764"/>
                  <a:gd name="T17" fmla="*/ 1 h 674"/>
                  <a:gd name="T18" fmla="*/ 1 w 764"/>
                  <a:gd name="T19" fmla="*/ 1 h 674"/>
                  <a:gd name="T20" fmla="*/ 1 w 764"/>
                  <a:gd name="T21" fmla="*/ 1 h 674"/>
                  <a:gd name="T22" fmla="*/ 1 w 764"/>
                  <a:gd name="T23" fmla="*/ 1 h 674"/>
                  <a:gd name="T24" fmla="*/ 1 w 764"/>
                  <a:gd name="T25" fmla="*/ 1 h 674"/>
                  <a:gd name="T26" fmla="*/ 1 w 764"/>
                  <a:gd name="T27" fmla="*/ 1 h 674"/>
                  <a:gd name="T28" fmla="*/ 1 w 764"/>
                  <a:gd name="T29" fmla="*/ 1 h 674"/>
                  <a:gd name="T30" fmla="*/ 1 w 764"/>
                  <a:gd name="T31" fmla="*/ 1 h 674"/>
                  <a:gd name="T32" fmla="*/ 1 w 764"/>
                  <a:gd name="T33" fmla="*/ 2 h 674"/>
                  <a:gd name="T34" fmla="*/ 1 w 764"/>
                  <a:gd name="T35" fmla="*/ 2 h 674"/>
                  <a:gd name="T36" fmla="*/ 1 w 764"/>
                  <a:gd name="T37" fmla="*/ 2 h 674"/>
                  <a:gd name="T38" fmla="*/ 1 w 764"/>
                  <a:gd name="T39" fmla="*/ 2 h 674"/>
                  <a:gd name="T40" fmla="*/ 1 w 764"/>
                  <a:gd name="T41" fmla="*/ 2 h 674"/>
                  <a:gd name="T42" fmla="*/ 1 w 764"/>
                  <a:gd name="T43" fmla="*/ 2 h 674"/>
                  <a:gd name="T44" fmla="*/ 1 w 764"/>
                  <a:gd name="T45" fmla="*/ 2 h 674"/>
                  <a:gd name="T46" fmla="*/ 1 w 764"/>
                  <a:gd name="T47" fmla="*/ 2 h 674"/>
                  <a:gd name="T48" fmla="*/ 1 w 764"/>
                  <a:gd name="T49" fmla="*/ 2 h 674"/>
                  <a:gd name="T50" fmla="*/ 1 w 764"/>
                  <a:gd name="T51" fmla="*/ 1 h 674"/>
                  <a:gd name="T52" fmla="*/ 1 w 764"/>
                  <a:gd name="T53" fmla="*/ 1 h 674"/>
                  <a:gd name="T54" fmla="*/ 1 w 764"/>
                  <a:gd name="T55" fmla="*/ 1 h 674"/>
                  <a:gd name="T56" fmla="*/ 1 w 764"/>
                  <a:gd name="T57" fmla="*/ 1 h 674"/>
                  <a:gd name="T58" fmla="*/ 1 w 764"/>
                  <a:gd name="T59" fmla="*/ 1 h 674"/>
                  <a:gd name="T60" fmla="*/ 1 w 764"/>
                  <a:gd name="T61" fmla="*/ 1 h 674"/>
                  <a:gd name="T62" fmla="*/ 1 w 764"/>
                  <a:gd name="T63" fmla="*/ 1 h 674"/>
                  <a:gd name="T64" fmla="*/ 1 w 764"/>
                  <a:gd name="T65" fmla="*/ 1 h 674"/>
                  <a:gd name="T66" fmla="*/ 1 w 764"/>
                  <a:gd name="T67" fmla="*/ 1 h 674"/>
                  <a:gd name="T68" fmla="*/ 1 w 764"/>
                  <a:gd name="T69" fmla="*/ 1 h 674"/>
                  <a:gd name="T70" fmla="*/ 1 w 764"/>
                  <a:gd name="T71" fmla="*/ 1 h 674"/>
                  <a:gd name="T72" fmla="*/ 2 w 764"/>
                  <a:gd name="T73" fmla="*/ 1 h 674"/>
                  <a:gd name="T74" fmla="*/ 2 w 764"/>
                  <a:gd name="T75" fmla="*/ 1 h 674"/>
                  <a:gd name="T76" fmla="*/ 2 w 764"/>
                  <a:gd name="T77" fmla="*/ 1 h 674"/>
                  <a:gd name="T78" fmla="*/ 2 w 764"/>
                  <a:gd name="T79" fmla="*/ 1 h 674"/>
                  <a:gd name="T80" fmla="*/ 2 w 764"/>
                  <a:gd name="T81" fmla="*/ 1 h 674"/>
                  <a:gd name="T82" fmla="*/ 2 w 764"/>
                  <a:gd name="T83" fmla="*/ 0 h 674"/>
                  <a:gd name="T84" fmla="*/ 2 w 764"/>
                  <a:gd name="T85" fmla="*/ 1 h 674"/>
                  <a:gd name="T86" fmla="*/ 2 w 764"/>
                  <a:gd name="T87" fmla="*/ 1 h 674"/>
                  <a:gd name="T88" fmla="*/ 2 w 764"/>
                  <a:gd name="T89" fmla="*/ 1 h 674"/>
                  <a:gd name="T90" fmla="*/ 2 w 764"/>
                  <a:gd name="T91" fmla="*/ 1 h 674"/>
                  <a:gd name="T92" fmla="*/ 2 w 764"/>
                  <a:gd name="T93" fmla="*/ 1 h 674"/>
                  <a:gd name="T94" fmla="*/ 2 w 764"/>
                  <a:gd name="T95" fmla="*/ 1 h 674"/>
                  <a:gd name="T96" fmla="*/ 2 w 764"/>
                  <a:gd name="T97" fmla="*/ 1 h 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4"/>
                  <a:gd name="T148" fmla="*/ 0 h 674"/>
                  <a:gd name="T149" fmla="*/ 764 w 764"/>
                  <a:gd name="T150" fmla="*/ 674 h 6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4" h="674">
                    <a:moveTo>
                      <a:pt x="742" y="78"/>
                    </a:moveTo>
                    <a:lnTo>
                      <a:pt x="724" y="87"/>
                    </a:lnTo>
                    <a:lnTo>
                      <a:pt x="707" y="97"/>
                    </a:lnTo>
                    <a:lnTo>
                      <a:pt x="688" y="106"/>
                    </a:lnTo>
                    <a:lnTo>
                      <a:pt x="669" y="116"/>
                    </a:lnTo>
                    <a:lnTo>
                      <a:pt x="650" y="123"/>
                    </a:lnTo>
                    <a:lnTo>
                      <a:pt x="631" y="133"/>
                    </a:lnTo>
                    <a:lnTo>
                      <a:pt x="610" y="142"/>
                    </a:lnTo>
                    <a:lnTo>
                      <a:pt x="591" y="152"/>
                    </a:lnTo>
                    <a:lnTo>
                      <a:pt x="571" y="159"/>
                    </a:lnTo>
                    <a:lnTo>
                      <a:pt x="552" y="167"/>
                    </a:lnTo>
                    <a:lnTo>
                      <a:pt x="531" y="174"/>
                    </a:lnTo>
                    <a:lnTo>
                      <a:pt x="512" y="182"/>
                    </a:lnTo>
                    <a:lnTo>
                      <a:pt x="491" y="190"/>
                    </a:lnTo>
                    <a:lnTo>
                      <a:pt x="470" y="197"/>
                    </a:lnTo>
                    <a:lnTo>
                      <a:pt x="451" y="205"/>
                    </a:lnTo>
                    <a:lnTo>
                      <a:pt x="432" y="211"/>
                    </a:lnTo>
                    <a:lnTo>
                      <a:pt x="411" y="218"/>
                    </a:lnTo>
                    <a:lnTo>
                      <a:pt x="392" y="228"/>
                    </a:lnTo>
                    <a:lnTo>
                      <a:pt x="375" y="237"/>
                    </a:lnTo>
                    <a:lnTo>
                      <a:pt x="360" y="249"/>
                    </a:lnTo>
                    <a:lnTo>
                      <a:pt x="344" y="260"/>
                    </a:lnTo>
                    <a:lnTo>
                      <a:pt x="329" y="273"/>
                    </a:lnTo>
                    <a:lnTo>
                      <a:pt x="316" y="287"/>
                    </a:lnTo>
                    <a:lnTo>
                      <a:pt x="304" y="302"/>
                    </a:lnTo>
                    <a:lnTo>
                      <a:pt x="293" y="317"/>
                    </a:lnTo>
                    <a:lnTo>
                      <a:pt x="283" y="334"/>
                    </a:lnTo>
                    <a:lnTo>
                      <a:pt x="272" y="349"/>
                    </a:lnTo>
                    <a:lnTo>
                      <a:pt x="266" y="370"/>
                    </a:lnTo>
                    <a:lnTo>
                      <a:pt x="257" y="387"/>
                    </a:lnTo>
                    <a:lnTo>
                      <a:pt x="251" y="408"/>
                    </a:lnTo>
                    <a:lnTo>
                      <a:pt x="245" y="427"/>
                    </a:lnTo>
                    <a:lnTo>
                      <a:pt x="242" y="450"/>
                    </a:lnTo>
                    <a:lnTo>
                      <a:pt x="215" y="583"/>
                    </a:lnTo>
                    <a:lnTo>
                      <a:pt x="206" y="608"/>
                    </a:lnTo>
                    <a:lnTo>
                      <a:pt x="194" y="629"/>
                    </a:lnTo>
                    <a:lnTo>
                      <a:pt x="181" y="644"/>
                    </a:lnTo>
                    <a:lnTo>
                      <a:pt x="164" y="659"/>
                    </a:lnTo>
                    <a:lnTo>
                      <a:pt x="145" y="667"/>
                    </a:lnTo>
                    <a:lnTo>
                      <a:pt x="128" y="672"/>
                    </a:lnTo>
                    <a:lnTo>
                      <a:pt x="109" y="674"/>
                    </a:lnTo>
                    <a:lnTo>
                      <a:pt x="90" y="674"/>
                    </a:lnTo>
                    <a:lnTo>
                      <a:pt x="69" y="669"/>
                    </a:lnTo>
                    <a:lnTo>
                      <a:pt x="52" y="661"/>
                    </a:lnTo>
                    <a:lnTo>
                      <a:pt x="34" y="650"/>
                    </a:lnTo>
                    <a:lnTo>
                      <a:pt x="23" y="636"/>
                    </a:lnTo>
                    <a:lnTo>
                      <a:pt x="12" y="619"/>
                    </a:lnTo>
                    <a:lnTo>
                      <a:pt x="4" y="598"/>
                    </a:lnTo>
                    <a:lnTo>
                      <a:pt x="0" y="576"/>
                    </a:lnTo>
                    <a:lnTo>
                      <a:pt x="4" y="553"/>
                    </a:lnTo>
                    <a:lnTo>
                      <a:pt x="8" y="505"/>
                    </a:lnTo>
                    <a:lnTo>
                      <a:pt x="15" y="460"/>
                    </a:lnTo>
                    <a:lnTo>
                      <a:pt x="23" y="416"/>
                    </a:lnTo>
                    <a:lnTo>
                      <a:pt x="33" y="374"/>
                    </a:lnTo>
                    <a:lnTo>
                      <a:pt x="44" y="332"/>
                    </a:lnTo>
                    <a:lnTo>
                      <a:pt x="59" y="294"/>
                    </a:lnTo>
                    <a:lnTo>
                      <a:pt x="74" y="258"/>
                    </a:lnTo>
                    <a:lnTo>
                      <a:pt x="93" y="224"/>
                    </a:lnTo>
                    <a:lnTo>
                      <a:pt x="114" y="190"/>
                    </a:lnTo>
                    <a:lnTo>
                      <a:pt x="139" y="157"/>
                    </a:lnTo>
                    <a:lnTo>
                      <a:pt x="168" y="129"/>
                    </a:lnTo>
                    <a:lnTo>
                      <a:pt x="200" y="102"/>
                    </a:lnTo>
                    <a:lnTo>
                      <a:pt x="234" y="76"/>
                    </a:lnTo>
                    <a:lnTo>
                      <a:pt x="274" y="53"/>
                    </a:lnTo>
                    <a:lnTo>
                      <a:pt x="318" y="32"/>
                    </a:lnTo>
                    <a:lnTo>
                      <a:pt x="365" y="15"/>
                    </a:lnTo>
                    <a:lnTo>
                      <a:pt x="384" y="7"/>
                    </a:lnTo>
                    <a:lnTo>
                      <a:pt x="407" y="3"/>
                    </a:lnTo>
                    <a:lnTo>
                      <a:pt x="426" y="2"/>
                    </a:lnTo>
                    <a:lnTo>
                      <a:pt x="449" y="2"/>
                    </a:lnTo>
                    <a:lnTo>
                      <a:pt x="470" y="2"/>
                    </a:lnTo>
                    <a:lnTo>
                      <a:pt x="491" y="3"/>
                    </a:lnTo>
                    <a:lnTo>
                      <a:pt x="512" y="5"/>
                    </a:lnTo>
                    <a:lnTo>
                      <a:pt x="533" y="9"/>
                    </a:lnTo>
                    <a:lnTo>
                      <a:pt x="553" y="11"/>
                    </a:lnTo>
                    <a:lnTo>
                      <a:pt x="574" y="13"/>
                    </a:lnTo>
                    <a:lnTo>
                      <a:pt x="595" y="15"/>
                    </a:lnTo>
                    <a:lnTo>
                      <a:pt x="618" y="15"/>
                    </a:lnTo>
                    <a:lnTo>
                      <a:pt x="639" y="15"/>
                    </a:lnTo>
                    <a:lnTo>
                      <a:pt x="662" y="13"/>
                    </a:lnTo>
                    <a:lnTo>
                      <a:pt x="683" y="9"/>
                    </a:lnTo>
                    <a:lnTo>
                      <a:pt x="705" y="3"/>
                    </a:lnTo>
                    <a:lnTo>
                      <a:pt x="715" y="0"/>
                    </a:lnTo>
                    <a:lnTo>
                      <a:pt x="724" y="0"/>
                    </a:lnTo>
                    <a:lnTo>
                      <a:pt x="732" y="0"/>
                    </a:lnTo>
                    <a:lnTo>
                      <a:pt x="742" y="2"/>
                    </a:lnTo>
                    <a:lnTo>
                      <a:pt x="747" y="3"/>
                    </a:lnTo>
                    <a:lnTo>
                      <a:pt x="753" y="9"/>
                    </a:lnTo>
                    <a:lnTo>
                      <a:pt x="759" y="15"/>
                    </a:lnTo>
                    <a:lnTo>
                      <a:pt x="763" y="21"/>
                    </a:lnTo>
                    <a:lnTo>
                      <a:pt x="764" y="26"/>
                    </a:lnTo>
                    <a:lnTo>
                      <a:pt x="764" y="34"/>
                    </a:lnTo>
                    <a:lnTo>
                      <a:pt x="764" y="41"/>
                    </a:lnTo>
                    <a:lnTo>
                      <a:pt x="764" y="49"/>
                    </a:lnTo>
                    <a:lnTo>
                      <a:pt x="759" y="55"/>
                    </a:lnTo>
                    <a:lnTo>
                      <a:pt x="757" y="62"/>
                    </a:lnTo>
                    <a:lnTo>
                      <a:pt x="749" y="70"/>
                    </a:lnTo>
                    <a:lnTo>
                      <a:pt x="742" y="78"/>
                    </a:lnTo>
                    <a:close/>
                  </a:path>
                </a:pathLst>
              </a:custGeom>
              <a:solidFill>
                <a:srgbClr val="FFFFFF"/>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71" name="Freeform 13"/>
              <p:cNvSpPr>
                <a:spLocks/>
              </p:cNvSpPr>
              <p:nvPr/>
            </p:nvSpPr>
            <p:spPr bwMode="auto">
              <a:xfrm>
                <a:off x="2837" y="1735"/>
                <a:ext cx="364" cy="933"/>
              </a:xfrm>
              <a:custGeom>
                <a:avLst/>
                <a:gdLst>
                  <a:gd name="T0" fmla="*/ 2 w 728"/>
                  <a:gd name="T1" fmla="*/ 0 h 1867"/>
                  <a:gd name="T2" fmla="*/ 2 w 728"/>
                  <a:gd name="T3" fmla="*/ 0 h 1867"/>
                  <a:gd name="T4" fmla="*/ 2 w 728"/>
                  <a:gd name="T5" fmla="*/ 0 h 1867"/>
                  <a:gd name="T6" fmla="*/ 2 w 728"/>
                  <a:gd name="T7" fmla="*/ 0 h 1867"/>
                  <a:gd name="T8" fmla="*/ 2 w 728"/>
                  <a:gd name="T9" fmla="*/ 1 h 1867"/>
                  <a:gd name="T10" fmla="*/ 2 w 728"/>
                  <a:gd name="T11" fmla="*/ 1 h 1867"/>
                  <a:gd name="T12" fmla="*/ 2 w 728"/>
                  <a:gd name="T13" fmla="*/ 1 h 1867"/>
                  <a:gd name="T14" fmla="*/ 2 w 728"/>
                  <a:gd name="T15" fmla="*/ 1 h 1867"/>
                  <a:gd name="T16" fmla="*/ 1 w 728"/>
                  <a:gd name="T17" fmla="*/ 2 h 1867"/>
                  <a:gd name="T18" fmla="*/ 1 w 728"/>
                  <a:gd name="T19" fmla="*/ 2 h 1867"/>
                  <a:gd name="T20" fmla="*/ 1 w 728"/>
                  <a:gd name="T21" fmla="*/ 2 h 1867"/>
                  <a:gd name="T22" fmla="*/ 1 w 728"/>
                  <a:gd name="T23" fmla="*/ 2 h 1867"/>
                  <a:gd name="T24" fmla="*/ 1 w 728"/>
                  <a:gd name="T25" fmla="*/ 2 h 1867"/>
                  <a:gd name="T26" fmla="*/ 1 w 728"/>
                  <a:gd name="T27" fmla="*/ 2 h 1867"/>
                  <a:gd name="T28" fmla="*/ 1 w 728"/>
                  <a:gd name="T29" fmla="*/ 3 h 1867"/>
                  <a:gd name="T30" fmla="*/ 1 w 728"/>
                  <a:gd name="T31" fmla="*/ 3 h 1867"/>
                  <a:gd name="T32" fmla="*/ 1 w 728"/>
                  <a:gd name="T33" fmla="*/ 3 h 1867"/>
                  <a:gd name="T34" fmla="*/ 1 w 728"/>
                  <a:gd name="T35" fmla="*/ 3 h 1867"/>
                  <a:gd name="T36" fmla="*/ 1 w 728"/>
                  <a:gd name="T37" fmla="*/ 3 h 1867"/>
                  <a:gd name="T38" fmla="*/ 1 w 728"/>
                  <a:gd name="T39" fmla="*/ 3 h 1867"/>
                  <a:gd name="T40" fmla="*/ 1 w 728"/>
                  <a:gd name="T41" fmla="*/ 3 h 1867"/>
                  <a:gd name="T42" fmla="*/ 1 w 728"/>
                  <a:gd name="T43" fmla="*/ 3 h 1867"/>
                  <a:gd name="T44" fmla="*/ 1 w 728"/>
                  <a:gd name="T45" fmla="*/ 3 h 1867"/>
                  <a:gd name="T46" fmla="*/ 1 w 728"/>
                  <a:gd name="T47" fmla="*/ 3 h 1867"/>
                  <a:gd name="T48" fmla="*/ 1 w 728"/>
                  <a:gd name="T49" fmla="*/ 3 h 1867"/>
                  <a:gd name="T50" fmla="*/ 1 w 728"/>
                  <a:gd name="T51" fmla="*/ 2 h 1867"/>
                  <a:gd name="T52" fmla="*/ 1 w 728"/>
                  <a:gd name="T53" fmla="*/ 2 h 1867"/>
                  <a:gd name="T54" fmla="*/ 1 w 728"/>
                  <a:gd name="T55" fmla="*/ 2 h 1867"/>
                  <a:gd name="T56" fmla="*/ 1 w 728"/>
                  <a:gd name="T57" fmla="*/ 1 h 1867"/>
                  <a:gd name="T58" fmla="*/ 1 w 728"/>
                  <a:gd name="T59" fmla="*/ 1 h 1867"/>
                  <a:gd name="T60" fmla="*/ 1 w 728"/>
                  <a:gd name="T61" fmla="*/ 1 h 1867"/>
                  <a:gd name="T62" fmla="*/ 1 w 728"/>
                  <a:gd name="T63" fmla="*/ 1 h 1867"/>
                  <a:gd name="T64" fmla="*/ 2 w 728"/>
                  <a:gd name="T65" fmla="*/ 0 h 1867"/>
                  <a:gd name="T66" fmla="*/ 2 w 728"/>
                  <a:gd name="T67" fmla="*/ 0 h 1867"/>
                  <a:gd name="T68" fmla="*/ 2 w 728"/>
                  <a:gd name="T69" fmla="*/ 0 h 1867"/>
                  <a:gd name="T70" fmla="*/ 2 w 728"/>
                  <a:gd name="T71" fmla="*/ 0 h 1867"/>
                  <a:gd name="T72" fmla="*/ 2 w 728"/>
                  <a:gd name="T73" fmla="*/ 0 h 1867"/>
                  <a:gd name="T74" fmla="*/ 2 w 728"/>
                  <a:gd name="T75" fmla="*/ 0 h 1867"/>
                  <a:gd name="T76" fmla="*/ 2 w 728"/>
                  <a:gd name="T77" fmla="*/ 0 h 1867"/>
                  <a:gd name="T78" fmla="*/ 1 w 728"/>
                  <a:gd name="T79" fmla="*/ 0 h 1867"/>
                  <a:gd name="T80" fmla="*/ 1 w 728"/>
                  <a:gd name="T81" fmla="*/ 0 h 1867"/>
                  <a:gd name="T82" fmla="*/ 1 w 728"/>
                  <a:gd name="T83" fmla="*/ 0 h 1867"/>
                  <a:gd name="T84" fmla="*/ 1 w 728"/>
                  <a:gd name="T85" fmla="*/ 0 h 1867"/>
                  <a:gd name="T86" fmla="*/ 1 w 728"/>
                  <a:gd name="T87" fmla="*/ 0 h 1867"/>
                  <a:gd name="T88" fmla="*/ 1 w 728"/>
                  <a:gd name="T89" fmla="*/ 0 h 1867"/>
                  <a:gd name="T90" fmla="*/ 1 w 728"/>
                  <a:gd name="T91" fmla="*/ 0 h 1867"/>
                  <a:gd name="T92" fmla="*/ 1 w 728"/>
                  <a:gd name="T93" fmla="*/ 0 h 1867"/>
                  <a:gd name="T94" fmla="*/ 2 w 728"/>
                  <a:gd name="T95" fmla="*/ 0 h 1867"/>
                  <a:gd name="T96" fmla="*/ 2 w 728"/>
                  <a:gd name="T97" fmla="*/ 0 h 18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8"/>
                  <a:gd name="T148" fmla="*/ 0 h 1867"/>
                  <a:gd name="T149" fmla="*/ 728 w 728"/>
                  <a:gd name="T150" fmla="*/ 1867 h 18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8" h="1867">
                    <a:moveTo>
                      <a:pt x="527" y="14"/>
                    </a:moveTo>
                    <a:lnTo>
                      <a:pt x="584" y="54"/>
                    </a:lnTo>
                    <a:lnTo>
                      <a:pt x="632" y="101"/>
                    </a:lnTo>
                    <a:lnTo>
                      <a:pt x="668" y="156"/>
                    </a:lnTo>
                    <a:lnTo>
                      <a:pt x="698" y="217"/>
                    </a:lnTo>
                    <a:lnTo>
                      <a:pt x="715" y="282"/>
                    </a:lnTo>
                    <a:lnTo>
                      <a:pt x="727" y="350"/>
                    </a:lnTo>
                    <a:lnTo>
                      <a:pt x="728" y="420"/>
                    </a:lnTo>
                    <a:lnTo>
                      <a:pt x="727" y="495"/>
                    </a:lnTo>
                    <a:lnTo>
                      <a:pt x="717" y="567"/>
                    </a:lnTo>
                    <a:lnTo>
                      <a:pt x="702" y="639"/>
                    </a:lnTo>
                    <a:lnTo>
                      <a:pt x="681" y="711"/>
                    </a:lnTo>
                    <a:lnTo>
                      <a:pt x="656" y="782"/>
                    </a:lnTo>
                    <a:lnTo>
                      <a:pt x="630" y="846"/>
                    </a:lnTo>
                    <a:lnTo>
                      <a:pt x="597" y="909"/>
                    </a:lnTo>
                    <a:lnTo>
                      <a:pt x="565" y="966"/>
                    </a:lnTo>
                    <a:lnTo>
                      <a:pt x="533" y="1017"/>
                    </a:lnTo>
                    <a:lnTo>
                      <a:pt x="498" y="1057"/>
                    </a:lnTo>
                    <a:lnTo>
                      <a:pt x="470" y="1101"/>
                    </a:lnTo>
                    <a:lnTo>
                      <a:pt x="443" y="1141"/>
                    </a:lnTo>
                    <a:lnTo>
                      <a:pt x="421" y="1183"/>
                    </a:lnTo>
                    <a:lnTo>
                      <a:pt x="398" y="1223"/>
                    </a:lnTo>
                    <a:lnTo>
                      <a:pt x="379" y="1264"/>
                    </a:lnTo>
                    <a:lnTo>
                      <a:pt x="360" y="1304"/>
                    </a:lnTo>
                    <a:lnTo>
                      <a:pt x="346" y="1346"/>
                    </a:lnTo>
                    <a:lnTo>
                      <a:pt x="333" y="1388"/>
                    </a:lnTo>
                    <a:lnTo>
                      <a:pt x="322" y="1430"/>
                    </a:lnTo>
                    <a:lnTo>
                      <a:pt x="312" y="1473"/>
                    </a:lnTo>
                    <a:lnTo>
                      <a:pt x="306" y="1521"/>
                    </a:lnTo>
                    <a:lnTo>
                      <a:pt x="299" y="1567"/>
                    </a:lnTo>
                    <a:lnTo>
                      <a:pt x="297" y="1616"/>
                    </a:lnTo>
                    <a:lnTo>
                      <a:pt x="295" y="1665"/>
                    </a:lnTo>
                    <a:lnTo>
                      <a:pt x="295" y="1721"/>
                    </a:lnTo>
                    <a:lnTo>
                      <a:pt x="289" y="1755"/>
                    </a:lnTo>
                    <a:lnTo>
                      <a:pt x="280" y="1783"/>
                    </a:lnTo>
                    <a:lnTo>
                      <a:pt x="265" y="1808"/>
                    </a:lnTo>
                    <a:lnTo>
                      <a:pt x="248" y="1829"/>
                    </a:lnTo>
                    <a:lnTo>
                      <a:pt x="225" y="1844"/>
                    </a:lnTo>
                    <a:lnTo>
                      <a:pt x="200" y="1857"/>
                    </a:lnTo>
                    <a:lnTo>
                      <a:pt x="173" y="1863"/>
                    </a:lnTo>
                    <a:lnTo>
                      <a:pt x="147" y="1867"/>
                    </a:lnTo>
                    <a:lnTo>
                      <a:pt x="118" y="1863"/>
                    </a:lnTo>
                    <a:lnTo>
                      <a:pt x="94" y="1857"/>
                    </a:lnTo>
                    <a:lnTo>
                      <a:pt x="67" y="1844"/>
                    </a:lnTo>
                    <a:lnTo>
                      <a:pt x="46" y="1829"/>
                    </a:lnTo>
                    <a:lnTo>
                      <a:pt x="27" y="1808"/>
                    </a:lnTo>
                    <a:lnTo>
                      <a:pt x="12" y="1783"/>
                    </a:lnTo>
                    <a:lnTo>
                      <a:pt x="2" y="1755"/>
                    </a:lnTo>
                    <a:lnTo>
                      <a:pt x="0" y="1721"/>
                    </a:lnTo>
                    <a:lnTo>
                      <a:pt x="4" y="1599"/>
                    </a:lnTo>
                    <a:lnTo>
                      <a:pt x="19" y="1492"/>
                    </a:lnTo>
                    <a:lnTo>
                      <a:pt x="40" y="1396"/>
                    </a:lnTo>
                    <a:lnTo>
                      <a:pt x="71" y="1308"/>
                    </a:lnTo>
                    <a:lnTo>
                      <a:pt x="107" y="1226"/>
                    </a:lnTo>
                    <a:lnTo>
                      <a:pt x="147" y="1152"/>
                    </a:lnTo>
                    <a:lnTo>
                      <a:pt x="191" y="1086"/>
                    </a:lnTo>
                    <a:lnTo>
                      <a:pt x="236" y="1021"/>
                    </a:lnTo>
                    <a:lnTo>
                      <a:pt x="282" y="958"/>
                    </a:lnTo>
                    <a:lnTo>
                      <a:pt x="329" y="898"/>
                    </a:lnTo>
                    <a:lnTo>
                      <a:pt x="373" y="837"/>
                    </a:lnTo>
                    <a:lnTo>
                      <a:pt x="413" y="776"/>
                    </a:lnTo>
                    <a:lnTo>
                      <a:pt x="451" y="711"/>
                    </a:lnTo>
                    <a:lnTo>
                      <a:pt x="481" y="645"/>
                    </a:lnTo>
                    <a:lnTo>
                      <a:pt x="506" y="571"/>
                    </a:lnTo>
                    <a:lnTo>
                      <a:pt x="523" y="493"/>
                    </a:lnTo>
                    <a:lnTo>
                      <a:pt x="525" y="462"/>
                    </a:lnTo>
                    <a:lnTo>
                      <a:pt x="531" y="432"/>
                    </a:lnTo>
                    <a:lnTo>
                      <a:pt x="533" y="403"/>
                    </a:lnTo>
                    <a:lnTo>
                      <a:pt x="538" y="379"/>
                    </a:lnTo>
                    <a:lnTo>
                      <a:pt x="540" y="352"/>
                    </a:lnTo>
                    <a:lnTo>
                      <a:pt x="544" y="327"/>
                    </a:lnTo>
                    <a:lnTo>
                      <a:pt x="544" y="304"/>
                    </a:lnTo>
                    <a:lnTo>
                      <a:pt x="546" y="282"/>
                    </a:lnTo>
                    <a:lnTo>
                      <a:pt x="544" y="259"/>
                    </a:lnTo>
                    <a:lnTo>
                      <a:pt x="540" y="236"/>
                    </a:lnTo>
                    <a:lnTo>
                      <a:pt x="535" y="211"/>
                    </a:lnTo>
                    <a:lnTo>
                      <a:pt x="527" y="189"/>
                    </a:lnTo>
                    <a:lnTo>
                      <a:pt x="516" y="166"/>
                    </a:lnTo>
                    <a:lnTo>
                      <a:pt x="502" y="141"/>
                    </a:lnTo>
                    <a:lnTo>
                      <a:pt x="485" y="116"/>
                    </a:lnTo>
                    <a:lnTo>
                      <a:pt x="464" y="90"/>
                    </a:lnTo>
                    <a:lnTo>
                      <a:pt x="457" y="78"/>
                    </a:lnTo>
                    <a:lnTo>
                      <a:pt x="451" y="67"/>
                    </a:lnTo>
                    <a:lnTo>
                      <a:pt x="447" y="57"/>
                    </a:lnTo>
                    <a:lnTo>
                      <a:pt x="447" y="48"/>
                    </a:lnTo>
                    <a:lnTo>
                      <a:pt x="445" y="38"/>
                    </a:lnTo>
                    <a:lnTo>
                      <a:pt x="449" y="31"/>
                    </a:lnTo>
                    <a:lnTo>
                      <a:pt x="451" y="23"/>
                    </a:lnTo>
                    <a:lnTo>
                      <a:pt x="457" y="16"/>
                    </a:lnTo>
                    <a:lnTo>
                      <a:pt x="462" y="10"/>
                    </a:lnTo>
                    <a:lnTo>
                      <a:pt x="470" y="6"/>
                    </a:lnTo>
                    <a:lnTo>
                      <a:pt x="478" y="2"/>
                    </a:lnTo>
                    <a:lnTo>
                      <a:pt x="487" y="2"/>
                    </a:lnTo>
                    <a:lnTo>
                      <a:pt x="495" y="0"/>
                    </a:lnTo>
                    <a:lnTo>
                      <a:pt x="504" y="2"/>
                    </a:lnTo>
                    <a:lnTo>
                      <a:pt x="516" y="6"/>
                    </a:lnTo>
                    <a:lnTo>
                      <a:pt x="527" y="14"/>
                    </a:lnTo>
                    <a:close/>
                  </a:path>
                </a:pathLst>
              </a:custGeom>
              <a:solidFill>
                <a:srgbClr val="FFCC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72" name="Freeform 14"/>
              <p:cNvSpPr>
                <a:spLocks/>
              </p:cNvSpPr>
              <p:nvPr/>
            </p:nvSpPr>
            <p:spPr bwMode="auto">
              <a:xfrm>
                <a:off x="2739" y="2099"/>
                <a:ext cx="290" cy="603"/>
              </a:xfrm>
              <a:custGeom>
                <a:avLst/>
                <a:gdLst>
                  <a:gd name="T0" fmla="*/ 2 w 579"/>
                  <a:gd name="T1" fmla="*/ 1 h 1205"/>
                  <a:gd name="T2" fmla="*/ 2 w 579"/>
                  <a:gd name="T3" fmla="*/ 1 h 1205"/>
                  <a:gd name="T4" fmla="*/ 2 w 579"/>
                  <a:gd name="T5" fmla="*/ 1 h 1205"/>
                  <a:gd name="T6" fmla="*/ 2 w 579"/>
                  <a:gd name="T7" fmla="*/ 1 h 1205"/>
                  <a:gd name="T8" fmla="*/ 1 w 579"/>
                  <a:gd name="T9" fmla="*/ 1 h 1205"/>
                  <a:gd name="T10" fmla="*/ 1 w 579"/>
                  <a:gd name="T11" fmla="*/ 1 h 1205"/>
                  <a:gd name="T12" fmla="*/ 1 w 579"/>
                  <a:gd name="T13" fmla="*/ 1 h 1205"/>
                  <a:gd name="T14" fmla="*/ 1 w 579"/>
                  <a:gd name="T15" fmla="*/ 1 h 1205"/>
                  <a:gd name="T16" fmla="*/ 1 w 579"/>
                  <a:gd name="T17" fmla="*/ 1 h 1205"/>
                  <a:gd name="T18" fmla="*/ 1 w 579"/>
                  <a:gd name="T19" fmla="*/ 1 h 1205"/>
                  <a:gd name="T20" fmla="*/ 1 w 579"/>
                  <a:gd name="T21" fmla="*/ 2 h 1205"/>
                  <a:gd name="T22" fmla="*/ 1 w 579"/>
                  <a:gd name="T23" fmla="*/ 2 h 1205"/>
                  <a:gd name="T24" fmla="*/ 1 w 579"/>
                  <a:gd name="T25" fmla="*/ 2 h 1205"/>
                  <a:gd name="T26" fmla="*/ 1 w 579"/>
                  <a:gd name="T27" fmla="*/ 2 h 1205"/>
                  <a:gd name="T28" fmla="*/ 1 w 579"/>
                  <a:gd name="T29" fmla="*/ 2 h 1205"/>
                  <a:gd name="T30" fmla="*/ 1 w 579"/>
                  <a:gd name="T31" fmla="*/ 2 h 1205"/>
                  <a:gd name="T32" fmla="*/ 1 w 579"/>
                  <a:gd name="T33" fmla="*/ 3 h 1205"/>
                  <a:gd name="T34" fmla="*/ 1 w 579"/>
                  <a:gd name="T35" fmla="*/ 3 h 1205"/>
                  <a:gd name="T36" fmla="*/ 1 w 579"/>
                  <a:gd name="T37" fmla="*/ 3 h 1205"/>
                  <a:gd name="T38" fmla="*/ 1 w 579"/>
                  <a:gd name="T39" fmla="*/ 3 h 1205"/>
                  <a:gd name="T40" fmla="*/ 1 w 579"/>
                  <a:gd name="T41" fmla="*/ 3 h 1205"/>
                  <a:gd name="T42" fmla="*/ 1 w 579"/>
                  <a:gd name="T43" fmla="*/ 3 h 1205"/>
                  <a:gd name="T44" fmla="*/ 1 w 579"/>
                  <a:gd name="T45" fmla="*/ 3 h 1205"/>
                  <a:gd name="T46" fmla="*/ 1 w 579"/>
                  <a:gd name="T47" fmla="*/ 3 h 1205"/>
                  <a:gd name="T48" fmla="*/ 1 w 579"/>
                  <a:gd name="T49" fmla="*/ 2 h 1205"/>
                  <a:gd name="T50" fmla="*/ 0 w 579"/>
                  <a:gd name="T51" fmla="*/ 2 h 1205"/>
                  <a:gd name="T52" fmla="*/ 1 w 579"/>
                  <a:gd name="T53" fmla="*/ 2 h 1205"/>
                  <a:gd name="T54" fmla="*/ 1 w 579"/>
                  <a:gd name="T55" fmla="*/ 2 h 1205"/>
                  <a:gd name="T56" fmla="*/ 1 w 579"/>
                  <a:gd name="T57" fmla="*/ 2 h 1205"/>
                  <a:gd name="T58" fmla="*/ 1 w 579"/>
                  <a:gd name="T59" fmla="*/ 2 h 1205"/>
                  <a:gd name="T60" fmla="*/ 1 w 579"/>
                  <a:gd name="T61" fmla="*/ 1 h 1205"/>
                  <a:gd name="T62" fmla="*/ 1 w 579"/>
                  <a:gd name="T63" fmla="*/ 1 h 1205"/>
                  <a:gd name="T64" fmla="*/ 1 w 579"/>
                  <a:gd name="T65" fmla="*/ 1 h 1205"/>
                  <a:gd name="T66" fmla="*/ 1 w 579"/>
                  <a:gd name="T67" fmla="*/ 1 h 1205"/>
                  <a:gd name="T68" fmla="*/ 1 w 579"/>
                  <a:gd name="T69" fmla="*/ 1 h 1205"/>
                  <a:gd name="T70" fmla="*/ 1 w 579"/>
                  <a:gd name="T71" fmla="*/ 1 h 1205"/>
                  <a:gd name="T72" fmla="*/ 1 w 579"/>
                  <a:gd name="T73" fmla="*/ 1 h 1205"/>
                  <a:gd name="T74" fmla="*/ 1 w 579"/>
                  <a:gd name="T75" fmla="*/ 1 h 1205"/>
                  <a:gd name="T76" fmla="*/ 1 w 579"/>
                  <a:gd name="T77" fmla="*/ 1 h 1205"/>
                  <a:gd name="T78" fmla="*/ 1 w 579"/>
                  <a:gd name="T79" fmla="*/ 1 h 1205"/>
                  <a:gd name="T80" fmla="*/ 1 w 579"/>
                  <a:gd name="T81" fmla="*/ 1 h 1205"/>
                  <a:gd name="T82" fmla="*/ 2 w 579"/>
                  <a:gd name="T83" fmla="*/ 1 h 1205"/>
                  <a:gd name="T84" fmla="*/ 2 w 579"/>
                  <a:gd name="T85" fmla="*/ 0 h 1205"/>
                  <a:gd name="T86" fmla="*/ 2 w 579"/>
                  <a:gd name="T87" fmla="*/ 1 h 1205"/>
                  <a:gd name="T88" fmla="*/ 2 w 579"/>
                  <a:gd name="T89" fmla="*/ 1 h 1205"/>
                  <a:gd name="T90" fmla="*/ 2 w 579"/>
                  <a:gd name="T91" fmla="*/ 1 h 1205"/>
                  <a:gd name="T92" fmla="*/ 2 w 579"/>
                  <a:gd name="T93" fmla="*/ 1 h 1205"/>
                  <a:gd name="T94" fmla="*/ 2 w 579"/>
                  <a:gd name="T95" fmla="*/ 1 h 1205"/>
                  <a:gd name="T96" fmla="*/ 2 w 579"/>
                  <a:gd name="T97" fmla="*/ 1 h 12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9"/>
                  <a:gd name="T148" fmla="*/ 0 h 1205"/>
                  <a:gd name="T149" fmla="*/ 579 w 579"/>
                  <a:gd name="T150" fmla="*/ 1205 h 12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9" h="1205">
                    <a:moveTo>
                      <a:pt x="578" y="55"/>
                    </a:moveTo>
                    <a:lnTo>
                      <a:pt x="568" y="78"/>
                    </a:lnTo>
                    <a:lnTo>
                      <a:pt x="559" y="101"/>
                    </a:lnTo>
                    <a:lnTo>
                      <a:pt x="549" y="124"/>
                    </a:lnTo>
                    <a:lnTo>
                      <a:pt x="543" y="145"/>
                    </a:lnTo>
                    <a:lnTo>
                      <a:pt x="536" y="166"/>
                    </a:lnTo>
                    <a:lnTo>
                      <a:pt x="528" y="187"/>
                    </a:lnTo>
                    <a:lnTo>
                      <a:pt x="522" y="206"/>
                    </a:lnTo>
                    <a:lnTo>
                      <a:pt x="517" y="227"/>
                    </a:lnTo>
                    <a:lnTo>
                      <a:pt x="509" y="246"/>
                    </a:lnTo>
                    <a:lnTo>
                      <a:pt x="501" y="265"/>
                    </a:lnTo>
                    <a:lnTo>
                      <a:pt x="494" y="284"/>
                    </a:lnTo>
                    <a:lnTo>
                      <a:pt x="484" y="304"/>
                    </a:lnTo>
                    <a:lnTo>
                      <a:pt x="475" y="323"/>
                    </a:lnTo>
                    <a:lnTo>
                      <a:pt x="465" y="344"/>
                    </a:lnTo>
                    <a:lnTo>
                      <a:pt x="450" y="363"/>
                    </a:lnTo>
                    <a:lnTo>
                      <a:pt x="439" y="386"/>
                    </a:lnTo>
                    <a:lnTo>
                      <a:pt x="410" y="424"/>
                    </a:lnTo>
                    <a:lnTo>
                      <a:pt x="386" y="464"/>
                    </a:lnTo>
                    <a:lnTo>
                      <a:pt x="365" y="502"/>
                    </a:lnTo>
                    <a:lnTo>
                      <a:pt x="348" y="540"/>
                    </a:lnTo>
                    <a:lnTo>
                      <a:pt x="330" y="578"/>
                    </a:lnTo>
                    <a:lnTo>
                      <a:pt x="317" y="616"/>
                    </a:lnTo>
                    <a:lnTo>
                      <a:pt x="306" y="656"/>
                    </a:lnTo>
                    <a:lnTo>
                      <a:pt x="296" y="694"/>
                    </a:lnTo>
                    <a:lnTo>
                      <a:pt x="289" y="734"/>
                    </a:lnTo>
                    <a:lnTo>
                      <a:pt x="285" y="772"/>
                    </a:lnTo>
                    <a:lnTo>
                      <a:pt x="283" y="814"/>
                    </a:lnTo>
                    <a:lnTo>
                      <a:pt x="283" y="856"/>
                    </a:lnTo>
                    <a:lnTo>
                      <a:pt x="285" y="899"/>
                    </a:lnTo>
                    <a:lnTo>
                      <a:pt x="289" y="943"/>
                    </a:lnTo>
                    <a:lnTo>
                      <a:pt x="296" y="989"/>
                    </a:lnTo>
                    <a:lnTo>
                      <a:pt x="304" y="1038"/>
                    </a:lnTo>
                    <a:lnTo>
                      <a:pt x="306" y="1072"/>
                    </a:lnTo>
                    <a:lnTo>
                      <a:pt x="300" y="1101"/>
                    </a:lnTo>
                    <a:lnTo>
                      <a:pt x="291" y="1129"/>
                    </a:lnTo>
                    <a:lnTo>
                      <a:pt x="275" y="1152"/>
                    </a:lnTo>
                    <a:lnTo>
                      <a:pt x="254" y="1171"/>
                    </a:lnTo>
                    <a:lnTo>
                      <a:pt x="233" y="1186"/>
                    </a:lnTo>
                    <a:lnTo>
                      <a:pt x="207" y="1198"/>
                    </a:lnTo>
                    <a:lnTo>
                      <a:pt x="182" y="1205"/>
                    </a:lnTo>
                    <a:lnTo>
                      <a:pt x="154" y="1205"/>
                    </a:lnTo>
                    <a:lnTo>
                      <a:pt x="125" y="1204"/>
                    </a:lnTo>
                    <a:lnTo>
                      <a:pt x="99" y="1196"/>
                    </a:lnTo>
                    <a:lnTo>
                      <a:pt x="76" y="1185"/>
                    </a:lnTo>
                    <a:lnTo>
                      <a:pt x="53" y="1167"/>
                    </a:lnTo>
                    <a:lnTo>
                      <a:pt x="36" y="1145"/>
                    </a:lnTo>
                    <a:lnTo>
                      <a:pt x="21" y="1118"/>
                    </a:lnTo>
                    <a:lnTo>
                      <a:pt x="13" y="1086"/>
                    </a:lnTo>
                    <a:lnTo>
                      <a:pt x="3" y="1023"/>
                    </a:lnTo>
                    <a:lnTo>
                      <a:pt x="0" y="966"/>
                    </a:lnTo>
                    <a:lnTo>
                      <a:pt x="0" y="911"/>
                    </a:lnTo>
                    <a:lnTo>
                      <a:pt x="5" y="858"/>
                    </a:lnTo>
                    <a:lnTo>
                      <a:pt x="13" y="804"/>
                    </a:lnTo>
                    <a:lnTo>
                      <a:pt x="24" y="755"/>
                    </a:lnTo>
                    <a:lnTo>
                      <a:pt x="40" y="707"/>
                    </a:lnTo>
                    <a:lnTo>
                      <a:pt x="59" y="662"/>
                    </a:lnTo>
                    <a:lnTo>
                      <a:pt x="78" y="614"/>
                    </a:lnTo>
                    <a:lnTo>
                      <a:pt x="102" y="569"/>
                    </a:lnTo>
                    <a:lnTo>
                      <a:pt x="127" y="521"/>
                    </a:lnTo>
                    <a:lnTo>
                      <a:pt x="156" y="476"/>
                    </a:lnTo>
                    <a:lnTo>
                      <a:pt x="186" y="428"/>
                    </a:lnTo>
                    <a:lnTo>
                      <a:pt x="218" y="381"/>
                    </a:lnTo>
                    <a:lnTo>
                      <a:pt x="252" y="333"/>
                    </a:lnTo>
                    <a:lnTo>
                      <a:pt x="289" y="284"/>
                    </a:lnTo>
                    <a:lnTo>
                      <a:pt x="302" y="263"/>
                    </a:lnTo>
                    <a:lnTo>
                      <a:pt x="317" y="246"/>
                    </a:lnTo>
                    <a:lnTo>
                      <a:pt x="330" y="228"/>
                    </a:lnTo>
                    <a:lnTo>
                      <a:pt x="348" y="213"/>
                    </a:lnTo>
                    <a:lnTo>
                      <a:pt x="361" y="196"/>
                    </a:lnTo>
                    <a:lnTo>
                      <a:pt x="376" y="185"/>
                    </a:lnTo>
                    <a:lnTo>
                      <a:pt x="391" y="170"/>
                    </a:lnTo>
                    <a:lnTo>
                      <a:pt x="406" y="158"/>
                    </a:lnTo>
                    <a:lnTo>
                      <a:pt x="420" y="143"/>
                    </a:lnTo>
                    <a:lnTo>
                      <a:pt x="433" y="128"/>
                    </a:lnTo>
                    <a:lnTo>
                      <a:pt x="446" y="112"/>
                    </a:lnTo>
                    <a:lnTo>
                      <a:pt x="460" y="99"/>
                    </a:lnTo>
                    <a:lnTo>
                      <a:pt x="471" y="82"/>
                    </a:lnTo>
                    <a:lnTo>
                      <a:pt x="482" y="65"/>
                    </a:lnTo>
                    <a:lnTo>
                      <a:pt x="494" y="46"/>
                    </a:lnTo>
                    <a:lnTo>
                      <a:pt x="505" y="25"/>
                    </a:lnTo>
                    <a:lnTo>
                      <a:pt x="509" y="16"/>
                    </a:lnTo>
                    <a:lnTo>
                      <a:pt x="515" y="10"/>
                    </a:lnTo>
                    <a:lnTo>
                      <a:pt x="521" y="4"/>
                    </a:lnTo>
                    <a:lnTo>
                      <a:pt x="528" y="2"/>
                    </a:lnTo>
                    <a:lnTo>
                      <a:pt x="534" y="0"/>
                    </a:lnTo>
                    <a:lnTo>
                      <a:pt x="541" y="0"/>
                    </a:lnTo>
                    <a:lnTo>
                      <a:pt x="549" y="2"/>
                    </a:lnTo>
                    <a:lnTo>
                      <a:pt x="557" y="4"/>
                    </a:lnTo>
                    <a:lnTo>
                      <a:pt x="562" y="6"/>
                    </a:lnTo>
                    <a:lnTo>
                      <a:pt x="568" y="12"/>
                    </a:lnTo>
                    <a:lnTo>
                      <a:pt x="572" y="17"/>
                    </a:lnTo>
                    <a:lnTo>
                      <a:pt x="578" y="23"/>
                    </a:lnTo>
                    <a:lnTo>
                      <a:pt x="579" y="31"/>
                    </a:lnTo>
                    <a:lnTo>
                      <a:pt x="579" y="38"/>
                    </a:lnTo>
                    <a:lnTo>
                      <a:pt x="579" y="46"/>
                    </a:lnTo>
                    <a:lnTo>
                      <a:pt x="578" y="55"/>
                    </a:lnTo>
                    <a:close/>
                  </a:path>
                </a:pathLst>
              </a:custGeom>
              <a:solidFill>
                <a:srgbClr val="FF99B3"/>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73" name="Freeform 15"/>
              <p:cNvSpPr>
                <a:spLocks/>
              </p:cNvSpPr>
              <p:nvPr/>
            </p:nvSpPr>
            <p:spPr bwMode="auto">
              <a:xfrm>
                <a:off x="2606" y="2707"/>
                <a:ext cx="308" cy="108"/>
              </a:xfrm>
              <a:custGeom>
                <a:avLst/>
                <a:gdLst>
                  <a:gd name="T0" fmla="*/ 1 w 615"/>
                  <a:gd name="T1" fmla="*/ 1 h 215"/>
                  <a:gd name="T2" fmla="*/ 1 w 615"/>
                  <a:gd name="T3" fmla="*/ 1 h 215"/>
                  <a:gd name="T4" fmla="*/ 1 w 615"/>
                  <a:gd name="T5" fmla="*/ 1 h 215"/>
                  <a:gd name="T6" fmla="*/ 1 w 615"/>
                  <a:gd name="T7" fmla="*/ 1 h 215"/>
                  <a:gd name="T8" fmla="*/ 1 w 615"/>
                  <a:gd name="T9" fmla="*/ 1 h 215"/>
                  <a:gd name="T10" fmla="*/ 1 w 615"/>
                  <a:gd name="T11" fmla="*/ 1 h 215"/>
                  <a:gd name="T12" fmla="*/ 1 w 615"/>
                  <a:gd name="T13" fmla="*/ 1 h 215"/>
                  <a:gd name="T14" fmla="*/ 1 w 615"/>
                  <a:gd name="T15" fmla="*/ 1 h 215"/>
                  <a:gd name="T16" fmla="*/ 2 w 615"/>
                  <a:gd name="T17" fmla="*/ 1 h 215"/>
                  <a:gd name="T18" fmla="*/ 2 w 615"/>
                  <a:gd name="T19" fmla="*/ 1 h 215"/>
                  <a:gd name="T20" fmla="*/ 2 w 615"/>
                  <a:gd name="T21" fmla="*/ 1 h 215"/>
                  <a:gd name="T22" fmla="*/ 2 w 615"/>
                  <a:gd name="T23" fmla="*/ 1 h 215"/>
                  <a:gd name="T24" fmla="*/ 2 w 615"/>
                  <a:gd name="T25" fmla="*/ 1 h 215"/>
                  <a:gd name="T26" fmla="*/ 2 w 615"/>
                  <a:gd name="T27" fmla="*/ 1 h 215"/>
                  <a:gd name="T28" fmla="*/ 2 w 615"/>
                  <a:gd name="T29" fmla="*/ 1 h 215"/>
                  <a:gd name="T30" fmla="*/ 2 w 615"/>
                  <a:gd name="T31" fmla="*/ 1 h 215"/>
                  <a:gd name="T32" fmla="*/ 2 w 615"/>
                  <a:gd name="T33" fmla="*/ 1 h 215"/>
                  <a:gd name="T34" fmla="*/ 1 w 615"/>
                  <a:gd name="T35" fmla="*/ 1 h 215"/>
                  <a:gd name="T36" fmla="*/ 1 w 615"/>
                  <a:gd name="T37" fmla="*/ 1 h 215"/>
                  <a:gd name="T38" fmla="*/ 1 w 615"/>
                  <a:gd name="T39" fmla="*/ 1 h 215"/>
                  <a:gd name="T40" fmla="*/ 1 w 615"/>
                  <a:gd name="T41" fmla="*/ 1 h 215"/>
                  <a:gd name="T42" fmla="*/ 1 w 615"/>
                  <a:gd name="T43" fmla="*/ 1 h 215"/>
                  <a:gd name="T44" fmla="*/ 1 w 615"/>
                  <a:gd name="T45" fmla="*/ 1 h 215"/>
                  <a:gd name="T46" fmla="*/ 1 w 615"/>
                  <a:gd name="T47" fmla="*/ 1 h 215"/>
                  <a:gd name="T48" fmla="*/ 1 w 615"/>
                  <a:gd name="T49" fmla="*/ 1 h 215"/>
                  <a:gd name="T50" fmla="*/ 1 w 615"/>
                  <a:gd name="T51" fmla="*/ 1 h 215"/>
                  <a:gd name="T52" fmla="*/ 0 w 615"/>
                  <a:gd name="T53" fmla="*/ 1 h 215"/>
                  <a:gd name="T54" fmla="*/ 0 w 615"/>
                  <a:gd name="T55" fmla="*/ 1 h 215"/>
                  <a:gd name="T56" fmla="*/ 1 w 615"/>
                  <a:gd name="T57" fmla="*/ 1 h 215"/>
                  <a:gd name="T58" fmla="*/ 1 w 615"/>
                  <a:gd name="T59" fmla="*/ 1 h 215"/>
                  <a:gd name="T60" fmla="*/ 1 w 615"/>
                  <a:gd name="T61" fmla="*/ 1 h 215"/>
                  <a:gd name="T62" fmla="*/ 1 w 615"/>
                  <a:gd name="T63" fmla="*/ 0 h 215"/>
                  <a:gd name="T64" fmla="*/ 1 w 615"/>
                  <a:gd name="T65" fmla="*/ 1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215"/>
                  <a:gd name="T101" fmla="*/ 615 w 615"/>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215">
                    <a:moveTo>
                      <a:pt x="64" y="4"/>
                    </a:moveTo>
                    <a:lnTo>
                      <a:pt x="91" y="9"/>
                    </a:lnTo>
                    <a:lnTo>
                      <a:pt x="119" y="19"/>
                    </a:lnTo>
                    <a:lnTo>
                      <a:pt x="150" y="26"/>
                    </a:lnTo>
                    <a:lnTo>
                      <a:pt x="178" y="36"/>
                    </a:lnTo>
                    <a:lnTo>
                      <a:pt x="207" y="44"/>
                    </a:lnTo>
                    <a:lnTo>
                      <a:pt x="237" y="53"/>
                    </a:lnTo>
                    <a:lnTo>
                      <a:pt x="268" y="59"/>
                    </a:lnTo>
                    <a:lnTo>
                      <a:pt x="298" y="68"/>
                    </a:lnTo>
                    <a:lnTo>
                      <a:pt x="328" y="74"/>
                    </a:lnTo>
                    <a:lnTo>
                      <a:pt x="359" y="80"/>
                    </a:lnTo>
                    <a:lnTo>
                      <a:pt x="389" y="83"/>
                    </a:lnTo>
                    <a:lnTo>
                      <a:pt x="420" y="89"/>
                    </a:lnTo>
                    <a:lnTo>
                      <a:pt x="450" y="89"/>
                    </a:lnTo>
                    <a:lnTo>
                      <a:pt x="479" y="89"/>
                    </a:lnTo>
                    <a:lnTo>
                      <a:pt x="509" y="89"/>
                    </a:lnTo>
                    <a:lnTo>
                      <a:pt x="539" y="85"/>
                    </a:lnTo>
                    <a:lnTo>
                      <a:pt x="553" y="83"/>
                    </a:lnTo>
                    <a:lnTo>
                      <a:pt x="566" y="83"/>
                    </a:lnTo>
                    <a:lnTo>
                      <a:pt x="577" y="85"/>
                    </a:lnTo>
                    <a:lnTo>
                      <a:pt x="589" y="93"/>
                    </a:lnTo>
                    <a:lnTo>
                      <a:pt x="596" y="99"/>
                    </a:lnTo>
                    <a:lnTo>
                      <a:pt x="604" y="108"/>
                    </a:lnTo>
                    <a:lnTo>
                      <a:pt x="610" y="118"/>
                    </a:lnTo>
                    <a:lnTo>
                      <a:pt x="614" y="129"/>
                    </a:lnTo>
                    <a:lnTo>
                      <a:pt x="615" y="139"/>
                    </a:lnTo>
                    <a:lnTo>
                      <a:pt x="615" y="150"/>
                    </a:lnTo>
                    <a:lnTo>
                      <a:pt x="612" y="161"/>
                    </a:lnTo>
                    <a:lnTo>
                      <a:pt x="608" y="171"/>
                    </a:lnTo>
                    <a:lnTo>
                      <a:pt x="602" y="180"/>
                    </a:lnTo>
                    <a:lnTo>
                      <a:pt x="593" y="190"/>
                    </a:lnTo>
                    <a:lnTo>
                      <a:pt x="583" y="198"/>
                    </a:lnTo>
                    <a:lnTo>
                      <a:pt x="570" y="205"/>
                    </a:lnTo>
                    <a:lnTo>
                      <a:pt x="537" y="211"/>
                    </a:lnTo>
                    <a:lnTo>
                      <a:pt x="505" y="215"/>
                    </a:lnTo>
                    <a:lnTo>
                      <a:pt x="471" y="215"/>
                    </a:lnTo>
                    <a:lnTo>
                      <a:pt x="439" y="215"/>
                    </a:lnTo>
                    <a:lnTo>
                      <a:pt x="401" y="211"/>
                    </a:lnTo>
                    <a:lnTo>
                      <a:pt x="366" y="205"/>
                    </a:lnTo>
                    <a:lnTo>
                      <a:pt x="330" y="198"/>
                    </a:lnTo>
                    <a:lnTo>
                      <a:pt x="294" y="190"/>
                    </a:lnTo>
                    <a:lnTo>
                      <a:pt x="258" y="179"/>
                    </a:lnTo>
                    <a:lnTo>
                      <a:pt x="222" y="167"/>
                    </a:lnTo>
                    <a:lnTo>
                      <a:pt x="188" y="154"/>
                    </a:lnTo>
                    <a:lnTo>
                      <a:pt x="154" y="142"/>
                    </a:lnTo>
                    <a:lnTo>
                      <a:pt x="119" y="129"/>
                    </a:lnTo>
                    <a:lnTo>
                      <a:pt x="89" y="116"/>
                    </a:lnTo>
                    <a:lnTo>
                      <a:pt x="58" y="103"/>
                    </a:lnTo>
                    <a:lnTo>
                      <a:pt x="32" y="91"/>
                    </a:lnTo>
                    <a:lnTo>
                      <a:pt x="22" y="83"/>
                    </a:lnTo>
                    <a:lnTo>
                      <a:pt x="13" y="78"/>
                    </a:lnTo>
                    <a:lnTo>
                      <a:pt x="7" y="70"/>
                    </a:lnTo>
                    <a:lnTo>
                      <a:pt x="3" y="63"/>
                    </a:lnTo>
                    <a:lnTo>
                      <a:pt x="0" y="55"/>
                    </a:lnTo>
                    <a:lnTo>
                      <a:pt x="0" y="45"/>
                    </a:lnTo>
                    <a:lnTo>
                      <a:pt x="0" y="38"/>
                    </a:lnTo>
                    <a:lnTo>
                      <a:pt x="3" y="30"/>
                    </a:lnTo>
                    <a:lnTo>
                      <a:pt x="5" y="23"/>
                    </a:lnTo>
                    <a:lnTo>
                      <a:pt x="9" y="15"/>
                    </a:lnTo>
                    <a:lnTo>
                      <a:pt x="15" y="9"/>
                    </a:lnTo>
                    <a:lnTo>
                      <a:pt x="22" y="6"/>
                    </a:lnTo>
                    <a:lnTo>
                      <a:pt x="30" y="2"/>
                    </a:lnTo>
                    <a:lnTo>
                      <a:pt x="41" y="0"/>
                    </a:lnTo>
                    <a:lnTo>
                      <a:pt x="51" y="0"/>
                    </a:lnTo>
                    <a:lnTo>
                      <a:pt x="64" y="4"/>
                    </a:lnTo>
                    <a:close/>
                  </a:path>
                </a:pathLst>
              </a:custGeom>
              <a:solidFill>
                <a:srgbClr val="FF4DB3"/>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74" name="Freeform 16"/>
              <p:cNvSpPr>
                <a:spLocks/>
              </p:cNvSpPr>
              <p:nvPr/>
            </p:nvSpPr>
            <p:spPr bwMode="auto">
              <a:xfrm>
                <a:off x="2604" y="2783"/>
                <a:ext cx="267" cy="111"/>
              </a:xfrm>
              <a:custGeom>
                <a:avLst/>
                <a:gdLst>
                  <a:gd name="T0" fmla="*/ 1 w 534"/>
                  <a:gd name="T1" fmla="*/ 1 h 222"/>
                  <a:gd name="T2" fmla="*/ 1 w 534"/>
                  <a:gd name="T3" fmla="*/ 1 h 222"/>
                  <a:gd name="T4" fmla="*/ 1 w 534"/>
                  <a:gd name="T5" fmla="*/ 1 h 222"/>
                  <a:gd name="T6" fmla="*/ 1 w 534"/>
                  <a:gd name="T7" fmla="*/ 1 h 222"/>
                  <a:gd name="T8" fmla="*/ 1 w 534"/>
                  <a:gd name="T9" fmla="*/ 1 h 222"/>
                  <a:gd name="T10" fmla="*/ 1 w 534"/>
                  <a:gd name="T11" fmla="*/ 1 h 222"/>
                  <a:gd name="T12" fmla="*/ 1 w 534"/>
                  <a:gd name="T13" fmla="*/ 1 h 222"/>
                  <a:gd name="T14" fmla="*/ 1 w 534"/>
                  <a:gd name="T15" fmla="*/ 1 h 222"/>
                  <a:gd name="T16" fmla="*/ 1 w 534"/>
                  <a:gd name="T17" fmla="*/ 1 h 222"/>
                  <a:gd name="T18" fmla="*/ 1 w 534"/>
                  <a:gd name="T19" fmla="*/ 1 h 222"/>
                  <a:gd name="T20" fmla="*/ 2 w 534"/>
                  <a:gd name="T21" fmla="*/ 1 h 222"/>
                  <a:gd name="T22" fmla="*/ 2 w 534"/>
                  <a:gd name="T23" fmla="*/ 1 h 222"/>
                  <a:gd name="T24" fmla="*/ 2 w 534"/>
                  <a:gd name="T25" fmla="*/ 1 h 222"/>
                  <a:gd name="T26" fmla="*/ 2 w 534"/>
                  <a:gd name="T27" fmla="*/ 1 h 222"/>
                  <a:gd name="T28" fmla="*/ 2 w 534"/>
                  <a:gd name="T29" fmla="*/ 1 h 222"/>
                  <a:gd name="T30" fmla="*/ 1 w 534"/>
                  <a:gd name="T31" fmla="*/ 1 h 222"/>
                  <a:gd name="T32" fmla="*/ 1 w 534"/>
                  <a:gd name="T33" fmla="*/ 1 h 222"/>
                  <a:gd name="T34" fmla="*/ 1 w 534"/>
                  <a:gd name="T35" fmla="*/ 1 h 222"/>
                  <a:gd name="T36" fmla="*/ 1 w 534"/>
                  <a:gd name="T37" fmla="*/ 1 h 222"/>
                  <a:gd name="T38" fmla="*/ 1 w 534"/>
                  <a:gd name="T39" fmla="*/ 1 h 222"/>
                  <a:gd name="T40" fmla="*/ 1 w 534"/>
                  <a:gd name="T41" fmla="*/ 1 h 222"/>
                  <a:gd name="T42" fmla="*/ 1 w 534"/>
                  <a:gd name="T43" fmla="*/ 1 h 222"/>
                  <a:gd name="T44" fmla="*/ 1 w 534"/>
                  <a:gd name="T45" fmla="*/ 1 h 222"/>
                  <a:gd name="T46" fmla="*/ 1 w 534"/>
                  <a:gd name="T47" fmla="*/ 1 h 222"/>
                  <a:gd name="T48" fmla="*/ 1 w 534"/>
                  <a:gd name="T49" fmla="*/ 1 h 222"/>
                  <a:gd name="T50" fmla="*/ 1 w 534"/>
                  <a:gd name="T51" fmla="*/ 1 h 222"/>
                  <a:gd name="T52" fmla="*/ 0 w 534"/>
                  <a:gd name="T53" fmla="*/ 1 h 222"/>
                  <a:gd name="T54" fmla="*/ 1 w 534"/>
                  <a:gd name="T55" fmla="*/ 1 h 222"/>
                  <a:gd name="T56" fmla="*/ 1 w 534"/>
                  <a:gd name="T57" fmla="*/ 1 h 222"/>
                  <a:gd name="T58" fmla="*/ 1 w 534"/>
                  <a:gd name="T59" fmla="*/ 1 h 222"/>
                  <a:gd name="T60" fmla="*/ 1 w 534"/>
                  <a:gd name="T61" fmla="*/ 0 h 222"/>
                  <a:gd name="T62" fmla="*/ 1 w 534"/>
                  <a:gd name="T63" fmla="*/ 1 h 222"/>
                  <a:gd name="T64" fmla="*/ 1 w 534"/>
                  <a:gd name="T65" fmla="*/ 1 h 2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4"/>
                  <a:gd name="T100" fmla="*/ 0 h 222"/>
                  <a:gd name="T101" fmla="*/ 534 w 534"/>
                  <a:gd name="T102" fmla="*/ 222 h 2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4" h="222">
                    <a:moveTo>
                      <a:pt x="78" y="8"/>
                    </a:moveTo>
                    <a:lnTo>
                      <a:pt x="112" y="25"/>
                    </a:lnTo>
                    <a:lnTo>
                      <a:pt x="142" y="42"/>
                    </a:lnTo>
                    <a:lnTo>
                      <a:pt x="171" y="53"/>
                    </a:lnTo>
                    <a:lnTo>
                      <a:pt x="194" y="65"/>
                    </a:lnTo>
                    <a:lnTo>
                      <a:pt x="213" y="74"/>
                    </a:lnTo>
                    <a:lnTo>
                      <a:pt x="232" y="82"/>
                    </a:lnTo>
                    <a:lnTo>
                      <a:pt x="249" y="87"/>
                    </a:lnTo>
                    <a:lnTo>
                      <a:pt x="266" y="91"/>
                    </a:lnTo>
                    <a:lnTo>
                      <a:pt x="281" y="95"/>
                    </a:lnTo>
                    <a:lnTo>
                      <a:pt x="298" y="97"/>
                    </a:lnTo>
                    <a:lnTo>
                      <a:pt x="317" y="97"/>
                    </a:lnTo>
                    <a:lnTo>
                      <a:pt x="342" y="97"/>
                    </a:lnTo>
                    <a:lnTo>
                      <a:pt x="367" y="97"/>
                    </a:lnTo>
                    <a:lnTo>
                      <a:pt x="395" y="97"/>
                    </a:lnTo>
                    <a:lnTo>
                      <a:pt x="429" y="95"/>
                    </a:lnTo>
                    <a:lnTo>
                      <a:pt x="471" y="95"/>
                    </a:lnTo>
                    <a:lnTo>
                      <a:pt x="483" y="95"/>
                    </a:lnTo>
                    <a:lnTo>
                      <a:pt x="496" y="99"/>
                    </a:lnTo>
                    <a:lnTo>
                      <a:pt x="507" y="105"/>
                    </a:lnTo>
                    <a:lnTo>
                      <a:pt x="517" y="112"/>
                    </a:lnTo>
                    <a:lnTo>
                      <a:pt x="522" y="120"/>
                    </a:lnTo>
                    <a:lnTo>
                      <a:pt x="530" y="129"/>
                    </a:lnTo>
                    <a:lnTo>
                      <a:pt x="532" y="139"/>
                    </a:lnTo>
                    <a:lnTo>
                      <a:pt x="534" y="150"/>
                    </a:lnTo>
                    <a:lnTo>
                      <a:pt x="534" y="160"/>
                    </a:lnTo>
                    <a:lnTo>
                      <a:pt x="532" y="171"/>
                    </a:lnTo>
                    <a:lnTo>
                      <a:pt x="526" y="181"/>
                    </a:lnTo>
                    <a:lnTo>
                      <a:pt x="522" y="192"/>
                    </a:lnTo>
                    <a:lnTo>
                      <a:pt x="513" y="200"/>
                    </a:lnTo>
                    <a:lnTo>
                      <a:pt x="505" y="207"/>
                    </a:lnTo>
                    <a:lnTo>
                      <a:pt x="492" y="211"/>
                    </a:lnTo>
                    <a:lnTo>
                      <a:pt x="481" y="215"/>
                    </a:lnTo>
                    <a:lnTo>
                      <a:pt x="443" y="219"/>
                    </a:lnTo>
                    <a:lnTo>
                      <a:pt x="408" y="221"/>
                    </a:lnTo>
                    <a:lnTo>
                      <a:pt x="376" y="221"/>
                    </a:lnTo>
                    <a:lnTo>
                      <a:pt x="348" y="222"/>
                    </a:lnTo>
                    <a:lnTo>
                      <a:pt x="317" y="221"/>
                    </a:lnTo>
                    <a:lnTo>
                      <a:pt x="291" y="217"/>
                    </a:lnTo>
                    <a:lnTo>
                      <a:pt x="264" y="213"/>
                    </a:lnTo>
                    <a:lnTo>
                      <a:pt x="239" y="207"/>
                    </a:lnTo>
                    <a:lnTo>
                      <a:pt x="215" y="200"/>
                    </a:lnTo>
                    <a:lnTo>
                      <a:pt x="188" y="190"/>
                    </a:lnTo>
                    <a:lnTo>
                      <a:pt x="163" y="177"/>
                    </a:lnTo>
                    <a:lnTo>
                      <a:pt x="137" y="165"/>
                    </a:lnTo>
                    <a:lnTo>
                      <a:pt x="110" y="148"/>
                    </a:lnTo>
                    <a:lnTo>
                      <a:pt x="83" y="133"/>
                    </a:lnTo>
                    <a:lnTo>
                      <a:pt x="55" y="114"/>
                    </a:lnTo>
                    <a:lnTo>
                      <a:pt x="26" y="95"/>
                    </a:lnTo>
                    <a:lnTo>
                      <a:pt x="15" y="86"/>
                    </a:lnTo>
                    <a:lnTo>
                      <a:pt x="9" y="78"/>
                    </a:lnTo>
                    <a:lnTo>
                      <a:pt x="4" y="68"/>
                    </a:lnTo>
                    <a:lnTo>
                      <a:pt x="2" y="59"/>
                    </a:lnTo>
                    <a:lnTo>
                      <a:pt x="0" y="49"/>
                    </a:lnTo>
                    <a:lnTo>
                      <a:pt x="2" y="42"/>
                    </a:lnTo>
                    <a:lnTo>
                      <a:pt x="4" y="30"/>
                    </a:lnTo>
                    <a:lnTo>
                      <a:pt x="9" y="25"/>
                    </a:lnTo>
                    <a:lnTo>
                      <a:pt x="13" y="15"/>
                    </a:lnTo>
                    <a:lnTo>
                      <a:pt x="21" y="10"/>
                    </a:lnTo>
                    <a:lnTo>
                      <a:pt x="26" y="4"/>
                    </a:lnTo>
                    <a:lnTo>
                      <a:pt x="36" y="2"/>
                    </a:lnTo>
                    <a:lnTo>
                      <a:pt x="45" y="0"/>
                    </a:lnTo>
                    <a:lnTo>
                      <a:pt x="55" y="0"/>
                    </a:lnTo>
                    <a:lnTo>
                      <a:pt x="66" y="2"/>
                    </a:lnTo>
                    <a:lnTo>
                      <a:pt x="78" y="8"/>
                    </a:lnTo>
                    <a:close/>
                  </a:path>
                </a:pathLst>
              </a:custGeom>
              <a:solidFill>
                <a:srgbClr val="FF4DB3"/>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75" name="Freeform 17"/>
              <p:cNvSpPr>
                <a:spLocks/>
              </p:cNvSpPr>
              <p:nvPr/>
            </p:nvSpPr>
            <p:spPr bwMode="auto">
              <a:xfrm>
                <a:off x="2616" y="2899"/>
                <a:ext cx="206" cy="79"/>
              </a:xfrm>
              <a:custGeom>
                <a:avLst/>
                <a:gdLst>
                  <a:gd name="T0" fmla="*/ 0 w 413"/>
                  <a:gd name="T1" fmla="*/ 1 h 158"/>
                  <a:gd name="T2" fmla="*/ 0 w 413"/>
                  <a:gd name="T3" fmla="*/ 1 h 158"/>
                  <a:gd name="T4" fmla="*/ 0 w 413"/>
                  <a:gd name="T5" fmla="*/ 1 h 158"/>
                  <a:gd name="T6" fmla="*/ 0 w 413"/>
                  <a:gd name="T7" fmla="*/ 1 h 158"/>
                  <a:gd name="T8" fmla="*/ 0 w 413"/>
                  <a:gd name="T9" fmla="*/ 1 h 158"/>
                  <a:gd name="T10" fmla="*/ 0 w 413"/>
                  <a:gd name="T11" fmla="*/ 1 h 158"/>
                  <a:gd name="T12" fmla="*/ 0 w 413"/>
                  <a:gd name="T13" fmla="*/ 1 h 158"/>
                  <a:gd name="T14" fmla="*/ 0 w 413"/>
                  <a:gd name="T15" fmla="*/ 1 h 158"/>
                  <a:gd name="T16" fmla="*/ 0 w 413"/>
                  <a:gd name="T17" fmla="*/ 1 h 158"/>
                  <a:gd name="T18" fmla="*/ 0 w 413"/>
                  <a:gd name="T19" fmla="*/ 1 h 158"/>
                  <a:gd name="T20" fmla="*/ 0 w 413"/>
                  <a:gd name="T21" fmla="*/ 1 h 158"/>
                  <a:gd name="T22" fmla="*/ 0 w 413"/>
                  <a:gd name="T23" fmla="*/ 1 h 158"/>
                  <a:gd name="T24" fmla="*/ 0 w 413"/>
                  <a:gd name="T25" fmla="*/ 1 h 158"/>
                  <a:gd name="T26" fmla="*/ 0 w 413"/>
                  <a:gd name="T27" fmla="*/ 1 h 158"/>
                  <a:gd name="T28" fmla="*/ 0 w 413"/>
                  <a:gd name="T29" fmla="*/ 1 h 158"/>
                  <a:gd name="T30" fmla="*/ 0 w 413"/>
                  <a:gd name="T31" fmla="*/ 1 h 158"/>
                  <a:gd name="T32" fmla="*/ 0 w 413"/>
                  <a:gd name="T33" fmla="*/ 1 h 158"/>
                  <a:gd name="T34" fmla="*/ 0 w 413"/>
                  <a:gd name="T35" fmla="*/ 1 h 158"/>
                  <a:gd name="T36" fmla="*/ 0 w 413"/>
                  <a:gd name="T37" fmla="*/ 1 h 158"/>
                  <a:gd name="T38" fmla="*/ 0 w 413"/>
                  <a:gd name="T39" fmla="*/ 1 h 158"/>
                  <a:gd name="T40" fmla="*/ 0 w 413"/>
                  <a:gd name="T41" fmla="*/ 1 h 158"/>
                  <a:gd name="T42" fmla="*/ 0 w 413"/>
                  <a:gd name="T43" fmla="*/ 1 h 158"/>
                  <a:gd name="T44" fmla="*/ 0 w 413"/>
                  <a:gd name="T45" fmla="*/ 1 h 158"/>
                  <a:gd name="T46" fmla="*/ 0 w 413"/>
                  <a:gd name="T47" fmla="*/ 1 h 158"/>
                  <a:gd name="T48" fmla="*/ 0 w 413"/>
                  <a:gd name="T49" fmla="*/ 1 h 158"/>
                  <a:gd name="T50" fmla="*/ 0 w 413"/>
                  <a:gd name="T51" fmla="*/ 1 h 158"/>
                  <a:gd name="T52" fmla="*/ 0 w 413"/>
                  <a:gd name="T53" fmla="*/ 1 h 158"/>
                  <a:gd name="T54" fmla="*/ 0 w 413"/>
                  <a:gd name="T55" fmla="*/ 1 h 158"/>
                  <a:gd name="T56" fmla="*/ 0 w 413"/>
                  <a:gd name="T57" fmla="*/ 1 h 158"/>
                  <a:gd name="T58" fmla="*/ 0 w 413"/>
                  <a:gd name="T59" fmla="*/ 1 h 158"/>
                  <a:gd name="T60" fmla="*/ 0 w 413"/>
                  <a:gd name="T61" fmla="*/ 1 h 158"/>
                  <a:gd name="T62" fmla="*/ 0 w 413"/>
                  <a:gd name="T63" fmla="*/ 0 h 158"/>
                  <a:gd name="T64" fmla="*/ 0 w 413"/>
                  <a:gd name="T65" fmla="*/ 1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3"/>
                  <a:gd name="T100" fmla="*/ 0 h 158"/>
                  <a:gd name="T101" fmla="*/ 413 w 413"/>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3" h="158">
                    <a:moveTo>
                      <a:pt x="63" y="2"/>
                    </a:moveTo>
                    <a:lnTo>
                      <a:pt x="82" y="4"/>
                    </a:lnTo>
                    <a:lnTo>
                      <a:pt x="101" y="9"/>
                    </a:lnTo>
                    <a:lnTo>
                      <a:pt x="118" y="13"/>
                    </a:lnTo>
                    <a:lnTo>
                      <a:pt x="139" y="17"/>
                    </a:lnTo>
                    <a:lnTo>
                      <a:pt x="156" y="21"/>
                    </a:lnTo>
                    <a:lnTo>
                      <a:pt x="175" y="25"/>
                    </a:lnTo>
                    <a:lnTo>
                      <a:pt x="192" y="28"/>
                    </a:lnTo>
                    <a:lnTo>
                      <a:pt x="211" y="32"/>
                    </a:lnTo>
                    <a:lnTo>
                      <a:pt x="229" y="34"/>
                    </a:lnTo>
                    <a:lnTo>
                      <a:pt x="248" y="38"/>
                    </a:lnTo>
                    <a:lnTo>
                      <a:pt x="265" y="40"/>
                    </a:lnTo>
                    <a:lnTo>
                      <a:pt x="284" y="44"/>
                    </a:lnTo>
                    <a:lnTo>
                      <a:pt x="305" y="44"/>
                    </a:lnTo>
                    <a:lnTo>
                      <a:pt x="324" y="45"/>
                    </a:lnTo>
                    <a:lnTo>
                      <a:pt x="343" y="47"/>
                    </a:lnTo>
                    <a:lnTo>
                      <a:pt x="364" y="47"/>
                    </a:lnTo>
                    <a:lnTo>
                      <a:pt x="375" y="47"/>
                    </a:lnTo>
                    <a:lnTo>
                      <a:pt x="384" y="53"/>
                    </a:lnTo>
                    <a:lnTo>
                      <a:pt x="394" y="57"/>
                    </a:lnTo>
                    <a:lnTo>
                      <a:pt x="402" y="64"/>
                    </a:lnTo>
                    <a:lnTo>
                      <a:pt x="405" y="72"/>
                    </a:lnTo>
                    <a:lnTo>
                      <a:pt x="411" y="82"/>
                    </a:lnTo>
                    <a:lnTo>
                      <a:pt x="413" y="91"/>
                    </a:lnTo>
                    <a:lnTo>
                      <a:pt x="413" y="102"/>
                    </a:lnTo>
                    <a:lnTo>
                      <a:pt x="413" y="112"/>
                    </a:lnTo>
                    <a:lnTo>
                      <a:pt x="411" y="121"/>
                    </a:lnTo>
                    <a:lnTo>
                      <a:pt x="405" y="131"/>
                    </a:lnTo>
                    <a:lnTo>
                      <a:pt x="402" y="139"/>
                    </a:lnTo>
                    <a:lnTo>
                      <a:pt x="394" y="146"/>
                    </a:lnTo>
                    <a:lnTo>
                      <a:pt x="384" y="152"/>
                    </a:lnTo>
                    <a:lnTo>
                      <a:pt x="375" y="156"/>
                    </a:lnTo>
                    <a:lnTo>
                      <a:pt x="364" y="158"/>
                    </a:lnTo>
                    <a:lnTo>
                      <a:pt x="341" y="156"/>
                    </a:lnTo>
                    <a:lnTo>
                      <a:pt x="318" y="156"/>
                    </a:lnTo>
                    <a:lnTo>
                      <a:pt x="297" y="154"/>
                    </a:lnTo>
                    <a:lnTo>
                      <a:pt x="276" y="154"/>
                    </a:lnTo>
                    <a:lnTo>
                      <a:pt x="255" y="150"/>
                    </a:lnTo>
                    <a:lnTo>
                      <a:pt x="236" y="148"/>
                    </a:lnTo>
                    <a:lnTo>
                      <a:pt x="217" y="144"/>
                    </a:lnTo>
                    <a:lnTo>
                      <a:pt x="196" y="140"/>
                    </a:lnTo>
                    <a:lnTo>
                      <a:pt x="177" y="137"/>
                    </a:lnTo>
                    <a:lnTo>
                      <a:pt x="156" y="133"/>
                    </a:lnTo>
                    <a:lnTo>
                      <a:pt x="135" y="127"/>
                    </a:lnTo>
                    <a:lnTo>
                      <a:pt x="116" y="123"/>
                    </a:lnTo>
                    <a:lnTo>
                      <a:pt x="97" y="116"/>
                    </a:lnTo>
                    <a:lnTo>
                      <a:pt x="78" y="112"/>
                    </a:lnTo>
                    <a:lnTo>
                      <a:pt x="57" y="104"/>
                    </a:lnTo>
                    <a:lnTo>
                      <a:pt x="38" y="99"/>
                    </a:lnTo>
                    <a:lnTo>
                      <a:pt x="27" y="95"/>
                    </a:lnTo>
                    <a:lnTo>
                      <a:pt x="18" y="87"/>
                    </a:lnTo>
                    <a:lnTo>
                      <a:pt x="10" y="80"/>
                    </a:lnTo>
                    <a:lnTo>
                      <a:pt x="6" y="74"/>
                    </a:lnTo>
                    <a:lnTo>
                      <a:pt x="2" y="64"/>
                    </a:lnTo>
                    <a:lnTo>
                      <a:pt x="0" y="55"/>
                    </a:lnTo>
                    <a:lnTo>
                      <a:pt x="0" y="47"/>
                    </a:lnTo>
                    <a:lnTo>
                      <a:pt x="2" y="38"/>
                    </a:lnTo>
                    <a:lnTo>
                      <a:pt x="4" y="28"/>
                    </a:lnTo>
                    <a:lnTo>
                      <a:pt x="8" y="21"/>
                    </a:lnTo>
                    <a:lnTo>
                      <a:pt x="16" y="13"/>
                    </a:lnTo>
                    <a:lnTo>
                      <a:pt x="21" y="9"/>
                    </a:lnTo>
                    <a:lnTo>
                      <a:pt x="29" y="4"/>
                    </a:lnTo>
                    <a:lnTo>
                      <a:pt x="40" y="0"/>
                    </a:lnTo>
                    <a:lnTo>
                      <a:pt x="52" y="0"/>
                    </a:lnTo>
                    <a:lnTo>
                      <a:pt x="63" y="2"/>
                    </a:lnTo>
                    <a:close/>
                  </a:path>
                </a:pathLst>
              </a:custGeom>
              <a:solidFill>
                <a:srgbClr val="FF4DB3"/>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76" name="Freeform 18"/>
              <p:cNvSpPr>
                <a:spLocks/>
              </p:cNvSpPr>
              <p:nvPr/>
            </p:nvSpPr>
            <p:spPr bwMode="auto">
              <a:xfrm>
                <a:off x="2594" y="2981"/>
                <a:ext cx="129" cy="133"/>
              </a:xfrm>
              <a:custGeom>
                <a:avLst/>
                <a:gdLst>
                  <a:gd name="T0" fmla="*/ 1 w 256"/>
                  <a:gd name="T1" fmla="*/ 1 h 266"/>
                  <a:gd name="T2" fmla="*/ 1 w 256"/>
                  <a:gd name="T3" fmla="*/ 1 h 266"/>
                  <a:gd name="T4" fmla="*/ 1 w 256"/>
                  <a:gd name="T5" fmla="*/ 1 h 266"/>
                  <a:gd name="T6" fmla="*/ 1 w 256"/>
                  <a:gd name="T7" fmla="*/ 1 h 266"/>
                  <a:gd name="T8" fmla="*/ 1 w 256"/>
                  <a:gd name="T9" fmla="*/ 1 h 266"/>
                  <a:gd name="T10" fmla="*/ 1 w 256"/>
                  <a:gd name="T11" fmla="*/ 1 h 266"/>
                  <a:gd name="T12" fmla="*/ 1 w 256"/>
                  <a:gd name="T13" fmla="*/ 1 h 266"/>
                  <a:gd name="T14" fmla="*/ 1 w 256"/>
                  <a:gd name="T15" fmla="*/ 1 h 266"/>
                  <a:gd name="T16" fmla="*/ 1 w 256"/>
                  <a:gd name="T17" fmla="*/ 1 h 266"/>
                  <a:gd name="T18" fmla="*/ 1 w 256"/>
                  <a:gd name="T19" fmla="*/ 1 h 266"/>
                  <a:gd name="T20" fmla="*/ 1 w 256"/>
                  <a:gd name="T21" fmla="*/ 1 h 266"/>
                  <a:gd name="T22" fmla="*/ 1 w 256"/>
                  <a:gd name="T23" fmla="*/ 1 h 266"/>
                  <a:gd name="T24" fmla="*/ 1 w 256"/>
                  <a:gd name="T25" fmla="*/ 1 h 266"/>
                  <a:gd name="T26" fmla="*/ 1 w 256"/>
                  <a:gd name="T27" fmla="*/ 1 h 266"/>
                  <a:gd name="T28" fmla="*/ 1 w 256"/>
                  <a:gd name="T29" fmla="*/ 1 h 266"/>
                  <a:gd name="T30" fmla="*/ 1 w 256"/>
                  <a:gd name="T31" fmla="*/ 1 h 266"/>
                  <a:gd name="T32" fmla="*/ 1 w 256"/>
                  <a:gd name="T33" fmla="*/ 1 h 266"/>
                  <a:gd name="T34" fmla="*/ 1 w 256"/>
                  <a:gd name="T35" fmla="*/ 1 h 266"/>
                  <a:gd name="T36" fmla="*/ 1 w 256"/>
                  <a:gd name="T37" fmla="*/ 1 h 266"/>
                  <a:gd name="T38" fmla="*/ 1 w 256"/>
                  <a:gd name="T39" fmla="*/ 1 h 266"/>
                  <a:gd name="T40" fmla="*/ 1 w 256"/>
                  <a:gd name="T41" fmla="*/ 1 h 266"/>
                  <a:gd name="T42" fmla="*/ 1 w 256"/>
                  <a:gd name="T43" fmla="*/ 1 h 266"/>
                  <a:gd name="T44" fmla="*/ 1 w 256"/>
                  <a:gd name="T45" fmla="*/ 1 h 266"/>
                  <a:gd name="T46" fmla="*/ 1 w 256"/>
                  <a:gd name="T47" fmla="*/ 1 h 266"/>
                  <a:gd name="T48" fmla="*/ 0 w 256"/>
                  <a:gd name="T49" fmla="*/ 1 h 266"/>
                  <a:gd name="T50" fmla="*/ 1 w 256"/>
                  <a:gd name="T51" fmla="*/ 1 h 266"/>
                  <a:gd name="T52" fmla="*/ 1 w 256"/>
                  <a:gd name="T53" fmla="*/ 1 h 266"/>
                  <a:gd name="T54" fmla="*/ 1 w 256"/>
                  <a:gd name="T55" fmla="*/ 1 h 266"/>
                  <a:gd name="T56" fmla="*/ 1 w 256"/>
                  <a:gd name="T57" fmla="*/ 0 h 266"/>
                  <a:gd name="T58" fmla="*/ 1 w 256"/>
                  <a:gd name="T59" fmla="*/ 1 h 266"/>
                  <a:gd name="T60" fmla="*/ 1 w 256"/>
                  <a:gd name="T61" fmla="*/ 1 h 266"/>
                  <a:gd name="T62" fmla="*/ 1 w 256"/>
                  <a:gd name="T63" fmla="*/ 1 h 266"/>
                  <a:gd name="T64" fmla="*/ 1 w 256"/>
                  <a:gd name="T65" fmla="*/ 1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66"/>
                  <a:gd name="T101" fmla="*/ 256 w 256"/>
                  <a:gd name="T102" fmla="*/ 266 h 2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266">
                    <a:moveTo>
                      <a:pt x="106" y="40"/>
                    </a:moveTo>
                    <a:lnTo>
                      <a:pt x="108" y="48"/>
                    </a:lnTo>
                    <a:lnTo>
                      <a:pt x="112" y="55"/>
                    </a:lnTo>
                    <a:lnTo>
                      <a:pt x="116" y="63"/>
                    </a:lnTo>
                    <a:lnTo>
                      <a:pt x="121" y="71"/>
                    </a:lnTo>
                    <a:lnTo>
                      <a:pt x="125" y="74"/>
                    </a:lnTo>
                    <a:lnTo>
                      <a:pt x="133" y="80"/>
                    </a:lnTo>
                    <a:lnTo>
                      <a:pt x="139" y="84"/>
                    </a:lnTo>
                    <a:lnTo>
                      <a:pt x="148" y="88"/>
                    </a:lnTo>
                    <a:lnTo>
                      <a:pt x="154" y="92"/>
                    </a:lnTo>
                    <a:lnTo>
                      <a:pt x="161" y="95"/>
                    </a:lnTo>
                    <a:lnTo>
                      <a:pt x="171" y="97"/>
                    </a:lnTo>
                    <a:lnTo>
                      <a:pt x="178" y="101"/>
                    </a:lnTo>
                    <a:lnTo>
                      <a:pt x="188" y="105"/>
                    </a:lnTo>
                    <a:lnTo>
                      <a:pt x="197" y="109"/>
                    </a:lnTo>
                    <a:lnTo>
                      <a:pt x="207" y="112"/>
                    </a:lnTo>
                    <a:lnTo>
                      <a:pt x="216" y="118"/>
                    </a:lnTo>
                    <a:lnTo>
                      <a:pt x="230" y="128"/>
                    </a:lnTo>
                    <a:lnTo>
                      <a:pt x="241" y="141"/>
                    </a:lnTo>
                    <a:lnTo>
                      <a:pt x="251" y="152"/>
                    </a:lnTo>
                    <a:lnTo>
                      <a:pt x="254" y="168"/>
                    </a:lnTo>
                    <a:lnTo>
                      <a:pt x="256" y="183"/>
                    </a:lnTo>
                    <a:lnTo>
                      <a:pt x="254" y="196"/>
                    </a:lnTo>
                    <a:lnTo>
                      <a:pt x="251" y="211"/>
                    </a:lnTo>
                    <a:lnTo>
                      <a:pt x="245" y="226"/>
                    </a:lnTo>
                    <a:lnTo>
                      <a:pt x="235" y="238"/>
                    </a:lnTo>
                    <a:lnTo>
                      <a:pt x="226" y="247"/>
                    </a:lnTo>
                    <a:lnTo>
                      <a:pt x="213" y="257"/>
                    </a:lnTo>
                    <a:lnTo>
                      <a:pt x="201" y="264"/>
                    </a:lnTo>
                    <a:lnTo>
                      <a:pt x="186" y="266"/>
                    </a:lnTo>
                    <a:lnTo>
                      <a:pt x="171" y="266"/>
                    </a:lnTo>
                    <a:lnTo>
                      <a:pt x="154" y="264"/>
                    </a:lnTo>
                    <a:lnTo>
                      <a:pt x="139" y="257"/>
                    </a:lnTo>
                    <a:lnTo>
                      <a:pt x="123" y="247"/>
                    </a:lnTo>
                    <a:lnTo>
                      <a:pt x="110" y="240"/>
                    </a:lnTo>
                    <a:lnTo>
                      <a:pt x="97" y="230"/>
                    </a:lnTo>
                    <a:lnTo>
                      <a:pt x="87" y="221"/>
                    </a:lnTo>
                    <a:lnTo>
                      <a:pt x="76" y="209"/>
                    </a:lnTo>
                    <a:lnTo>
                      <a:pt x="66" y="200"/>
                    </a:lnTo>
                    <a:lnTo>
                      <a:pt x="59" y="187"/>
                    </a:lnTo>
                    <a:lnTo>
                      <a:pt x="51" y="177"/>
                    </a:lnTo>
                    <a:lnTo>
                      <a:pt x="42" y="164"/>
                    </a:lnTo>
                    <a:lnTo>
                      <a:pt x="36" y="150"/>
                    </a:lnTo>
                    <a:lnTo>
                      <a:pt x="28" y="137"/>
                    </a:lnTo>
                    <a:lnTo>
                      <a:pt x="24" y="124"/>
                    </a:lnTo>
                    <a:lnTo>
                      <a:pt x="17" y="109"/>
                    </a:lnTo>
                    <a:lnTo>
                      <a:pt x="13" y="95"/>
                    </a:lnTo>
                    <a:lnTo>
                      <a:pt x="7" y="80"/>
                    </a:lnTo>
                    <a:lnTo>
                      <a:pt x="4" y="67"/>
                    </a:lnTo>
                    <a:lnTo>
                      <a:pt x="0" y="54"/>
                    </a:lnTo>
                    <a:lnTo>
                      <a:pt x="2" y="42"/>
                    </a:lnTo>
                    <a:lnTo>
                      <a:pt x="4" y="33"/>
                    </a:lnTo>
                    <a:lnTo>
                      <a:pt x="9" y="23"/>
                    </a:lnTo>
                    <a:lnTo>
                      <a:pt x="17" y="15"/>
                    </a:lnTo>
                    <a:lnTo>
                      <a:pt x="24" y="10"/>
                    </a:lnTo>
                    <a:lnTo>
                      <a:pt x="34" y="4"/>
                    </a:lnTo>
                    <a:lnTo>
                      <a:pt x="43" y="2"/>
                    </a:lnTo>
                    <a:lnTo>
                      <a:pt x="53" y="0"/>
                    </a:lnTo>
                    <a:lnTo>
                      <a:pt x="62" y="0"/>
                    </a:lnTo>
                    <a:lnTo>
                      <a:pt x="72" y="2"/>
                    </a:lnTo>
                    <a:lnTo>
                      <a:pt x="81" y="6"/>
                    </a:lnTo>
                    <a:lnTo>
                      <a:pt x="89" y="10"/>
                    </a:lnTo>
                    <a:lnTo>
                      <a:pt x="97" y="17"/>
                    </a:lnTo>
                    <a:lnTo>
                      <a:pt x="102" y="27"/>
                    </a:lnTo>
                    <a:lnTo>
                      <a:pt x="106" y="40"/>
                    </a:lnTo>
                    <a:close/>
                  </a:path>
                </a:pathLst>
              </a:custGeom>
              <a:solidFill>
                <a:srgbClr val="FF1A59"/>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77" name="Freeform 19"/>
              <p:cNvSpPr>
                <a:spLocks/>
              </p:cNvSpPr>
              <p:nvPr/>
            </p:nvSpPr>
            <p:spPr bwMode="auto">
              <a:xfrm>
                <a:off x="2530" y="2388"/>
                <a:ext cx="111" cy="278"/>
              </a:xfrm>
              <a:custGeom>
                <a:avLst/>
                <a:gdLst>
                  <a:gd name="T0" fmla="*/ 0 w 223"/>
                  <a:gd name="T1" fmla="*/ 1 h 555"/>
                  <a:gd name="T2" fmla="*/ 0 w 223"/>
                  <a:gd name="T3" fmla="*/ 1 h 555"/>
                  <a:gd name="T4" fmla="*/ 0 w 223"/>
                  <a:gd name="T5" fmla="*/ 1 h 555"/>
                  <a:gd name="T6" fmla="*/ 0 w 223"/>
                  <a:gd name="T7" fmla="*/ 1 h 555"/>
                  <a:gd name="T8" fmla="*/ 0 w 223"/>
                  <a:gd name="T9" fmla="*/ 1 h 555"/>
                  <a:gd name="T10" fmla="*/ 0 w 223"/>
                  <a:gd name="T11" fmla="*/ 1 h 555"/>
                  <a:gd name="T12" fmla="*/ 0 w 223"/>
                  <a:gd name="T13" fmla="*/ 1 h 555"/>
                  <a:gd name="T14" fmla="*/ 0 w 223"/>
                  <a:gd name="T15" fmla="*/ 1 h 555"/>
                  <a:gd name="T16" fmla="*/ 0 w 223"/>
                  <a:gd name="T17" fmla="*/ 2 h 555"/>
                  <a:gd name="T18" fmla="*/ 0 w 223"/>
                  <a:gd name="T19" fmla="*/ 2 h 555"/>
                  <a:gd name="T20" fmla="*/ 0 w 223"/>
                  <a:gd name="T21" fmla="*/ 2 h 555"/>
                  <a:gd name="T22" fmla="*/ 0 w 223"/>
                  <a:gd name="T23" fmla="*/ 2 h 555"/>
                  <a:gd name="T24" fmla="*/ 0 w 223"/>
                  <a:gd name="T25" fmla="*/ 2 h 555"/>
                  <a:gd name="T26" fmla="*/ 0 w 223"/>
                  <a:gd name="T27" fmla="*/ 2 h 555"/>
                  <a:gd name="T28" fmla="*/ 0 w 223"/>
                  <a:gd name="T29" fmla="*/ 1 h 555"/>
                  <a:gd name="T30" fmla="*/ 0 w 223"/>
                  <a:gd name="T31" fmla="*/ 1 h 555"/>
                  <a:gd name="T32" fmla="*/ 0 w 223"/>
                  <a:gd name="T33" fmla="*/ 1 h 555"/>
                  <a:gd name="T34" fmla="*/ 0 w 223"/>
                  <a:gd name="T35" fmla="*/ 1 h 555"/>
                  <a:gd name="T36" fmla="*/ 0 w 223"/>
                  <a:gd name="T37" fmla="*/ 1 h 555"/>
                  <a:gd name="T38" fmla="*/ 0 w 223"/>
                  <a:gd name="T39" fmla="*/ 1 h 555"/>
                  <a:gd name="T40" fmla="*/ 0 w 223"/>
                  <a:gd name="T41" fmla="*/ 1 h 555"/>
                  <a:gd name="T42" fmla="*/ 0 w 223"/>
                  <a:gd name="T43" fmla="*/ 1 h 555"/>
                  <a:gd name="T44" fmla="*/ 0 w 223"/>
                  <a:gd name="T45" fmla="*/ 1 h 555"/>
                  <a:gd name="T46" fmla="*/ 0 w 223"/>
                  <a:gd name="T47" fmla="*/ 1 h 555"/>
                  <a:gd name="T48" fmla="*/ 0 w 223"/>
                  <a:gd name="T49" fmla="*/ 1 h 555"/>
                  <a:gd name="T50" fmla="*/ 0 w 223"/>
                  <a:gd name="T51" fmla="*/ 1 h 555"/>
                  <a:gd name="T52" fmla="*/ 0 w 223"/>
                  <a:gd name="T53" fmla="*/ 1 h 555"/>
                  <a:gd name="T54" fmla="*/ 0 w 223"/>
                  <a:gd name="T55" fmla="*/ 1 h 555"/>
                  <a:gd name="T56" fmla="*/ 0 w 223"/>
                  <a:gd name="T57" fmla="*/ 0 h 555"/>
                  <a:gd name="T58" fmla="*/ 0 w 223"/>
                  <a:gd name="T59" fmla="*/ 1 h 555"/>
                  <a:gd name="T60" fmla="*/ 0 w 223"/>
                  <a:gd name="T61" fmla="*/ 1 h 555"/>
                  <a:gd name="T62" fmla="*/ 0 w 223"/>
                  <a:gd name="T63" fmla="*/ 1 h 555"/>
                  <a:gd name="T64" fmla="*/ 0 w 223"/>
                  <a:gd name="T65" fmla="*/ 1 h 5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3"/>
                  <a:gd name="T100" fmla="*/ 0 h 555"/>
                  <a:gd name="T101" fmla="*/ 223 w 223"/>
                  <a:gd name="T102" fmla="*/ 555 h 5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3" h="555">
                    <a:moveTo>
                      <a:pt x="221" y="52"/>
                    </a:moveTo>
                    <a:lnTo>
                      <a:pt x="223" y="72"/>
                    </a:lnTo>
                    <a:lnTo>
                      <a:pt x="223" y="97"/>
                    </a:lnTo>
                    <a:lnTo>
                      <a:pt x="223" y="124"/>
                    </a:lnTo>
                    <a:lnTo>
                      <a:pt x="221" y="156"/>
                    </a:lnTo>
                    <a:lnTo>
                      <a:pt x="217" y="186"/>
                    </a:lnTo>
                    <a:lnTo>
                      <a:pt x="215" y="221"/>
                    </a:lnTo>
                    <a:lnTo>
                      <a:pt x="210" y="255"/>
                    </a:lnTo>
                    <a:lnTo>
                      <a:pt x="206" y="289"/>
                    </a:lnTo>
                    <a:lnTo>
                      <a:pt x="198" y="323"/>
                    </a:lnTo>
                    <a:lnTo>
                      <a:pt x="192" y="358"/>
                    </a:lnTo>
                    <a:lnTo>
                      <a:pt x="185" y="390"/>
                    </a:lnTo>
                    <a:lnTo>
                      <a:pt x="177" y="422"/>
                    </a:lnTo>
                    <a:lnTo>
                      <a:pt x="168" y="451"/>
                    </a:lnTo>
                    <a:lnTo>
                      <a:pt x="160" y="475"/>
                    </a:lnTo>
                    <a:lnTo>
                      <a:pt x="151" y="498"/>
                    </a:lnTo>
                    <a:lnTo>
                      <a:pt x="145" y="517"/>
                    </a:lnTo>
                    <a:lnTo>
                      <a:pt x="132" y="531"/>
                    </a:lnTo>
                    <a:lnTo>
                      <a:pt x="120" y="540"/>
                    </a:lnTo>
                    <a:lnTo>
                      <a:pt x="107" y="548"/>
                    </a:lnTo>
                    <a:lnTo>
                      <a:pt x="94" y="555"/>
                    </a:lnTo>
                    <a:lnTo>
                      <a:pt x="80" y="555"/>
                    </a:lnTo>
                    <a:lnTo>
                      <a:pt x="67" y="555"/>
                    </a:lnTo>
                    <a:lnTo>
                      <a:pt x="54" y="553"/>
                    </a:lnTo>
                    <a:lnTo>
                      <a:pt x="42" y="550"/>
                    </a:lnTo>
                    <a:lnTo>
                      <a:pt x="29" y="542"/>
                    </a:lnTo>
                    <a:lnTo>
                      <a:pt x="20" y="534"/>
                    </a:lnTo>
                    <a:lnTo>
                      <a:pt x="10" y="523"/>
                    </a:lnTo>
                    <a:lnTo>
                      <a:pt x="4" y="512"/>
                    </a:lnTo>
                    <a:lnTo>
                      <a:pt x="0" y="496"/>
                    </a:lnTo>
                    <a:lnTo>
                      <a:pt x="0" y="483"/>
                    </a:lnTo>
                    <a:lnTo>
                      <a:pt x="2" y="466"/>
                    </a:lnTo>
                    <a:lnTo>
                      <a:pt x="10" y="451"/>
                    </a:lnTo>
                    <a:lnTo>
                      <a:pt x="18" y="426"/>
                    </a:lnTo>
                    <a:lnTo>
                      <a:pt x="25" y="403"/>
                    </a:lnTo>
                    <a:lnTo>
                      <a:pt x="35" y="380"/>
                    </a:lnTo>
                    <a:lnTo>
                      <a:pt x="42" y="356"/>
                    </a:lnTo>
                    <a:lnTo>
                      <a:pt x="50" y="331"/>
                    </a:lnTo>
                    <a:lnTo>
                      <a:pt x="58" y="306"/>
                    </a:lnTo>
                    <a:lnTo>
                      <a:pt x="65" y="283"/>
                    </a:lnTo>
                    <a:lnTo>
                      <a:pt x="75" y="259"/>
                    </a:lnTo>
                    <a:lnTo>
                      <a:pt x="78" y="232"/>
                    </a:lnTo>
                    <a:lnTo>
                      <a:pt x="86" y="207"/>
                    </a:lnTo>
                    <a:lnTo>
                      <a:pt x="92" y="183"/>
                    </a:lnTo>
                    <a:lnTo>
                      <a:pt x="96" y="158"/>
                    </a:lnTo>
                    <a:lnTo>
                      <a:pt x="99" y="133"/>
                    </a:lnTo>
                    <a:lnTo>
                      <a:pt x="103" y="110"/>
                    </a:lnTo>
                    <a:lnTo>
                      <a:pt x="105" y="86"/>
                    </a:lnTo>
                    <a:lnTo>
                      <a:pt x="109" y="63"/>
                    </a:lnTo>
                    <a:lnTo>
                      <a:pt x="109" y="48"/>
                    </a:lnTo>
                    <a:lnTo>
                      <a:pt x="113" y="36"/>
                    </a:lnTo>
                    <a:lnTo>
                      <a:pt x="116" y="25"/>
                    </a:lnTo>
                    <a:lnTo>
                      <a:pt x="124" y="17"/>
                    </a:lnTo>
                    <a:lnTo>
                      <a:pt x="130" y="10"/>
                    </a:lnTo>
                    <a:lnTo>
                      <a:pt x="139" y="6"/>
                    </a:lnTo>
                    <a:lnTo>
                      <a:pt x="149" y="2"/>
                    </a:lnTo>
                    <a:lnTo>
                      <a:pt x="160" y="0"/>
                    </a:lnTo>
                    <a:lnTo>
                      <a:pt x="170" y="0"/>
                    </a:lnTo>
                    <a:lnTo>
                      <a:pt x="181" y="2"/>
                    </a:lnTo>
                    <a:lnTo>
                      <a:pt x="189" y="6"/>
                    </a:lnTo>
                    <a:lnTo>
                      <a:pt x="198" y="12"/>
                    </a:lnTo>
                    <a:lnTo>
                      <a:pt x="206" y="17"/>
                    </a:lnTo>
                    <a:lnTo>
                      <a:pt x="211" y="27"/>
                    </a:lnTo>
                    <a:lnTo>
                      <a:pt x="217" y="38"/>
                    </a:lnTo>
                    <a:lnTo>
                      <a:pt x="221" y="52"/>
                    </a:lnTo>
                    <a:close/>
                  </a:path>
                </a:pathLst>
              </a:custGeom>
              <a:solidFill>
                <a:srgbClr val="FF1A59"/>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78" name="Freeform 20"/>
              <p:cNvSpPr>
                <a:spLocks/>
              </p:cNvSpPr>
              <p:nvPr/>
            </p:nvSpPr>
            <p:spPr bwMode="auto">
              <a:xfrm>
                <a:off x="2097" y="1588"/>
                <a:ext cx="247" cy="187"/>
              </a:xfrm>
              <a:custGeom>
                <a:avLst/>
                <a:gdLst>
                  <a:gd name="T0" fmla="*/ 1 w 494"/>
                  <a:gd name="T1" fmla="*/ 1 h 374"/>
                  <a:gd name="T2" fmla="*/ 1 w 494"/>
                  <a:gd name="T3" fmla="*/ 1 h 374"/>
                  <a:gd name="T4" fmla="*/ 1 w 494"/>
                  <a:gd name="T5" fmla="*/ 1 h 374"/>
                  <a:gd name="T6" fmla="*/ 1 w 494"/>
                  <a:gd name="T7" fmla="*/ 1 h 374"/>
                  <a:gd name="T8" fmla="*/ 1 w 494"/>
                  <a:gd name="T9" fmla="*/ 1 h 374"/>
                  <a:gd name="T10" fmla="*/ 1 w 494"/>
                  <a:gd name="T11" fmla="*/ 1 h 374"/>
                  <a:gd name="T12" fmla="*/ 1 w 494"/>
                  <a:gd name="T13" fmla="*/ 1 h 374"/>
                  <a:gd name="T14" fmla="*/ 1 w 494"/>
                  <a:gd name="T15" fmla="*/ 1 h 374"/>
                  <a:gd name="T16" fmla="*/ 1 w 494"/>
                  <a:gd name="T17" fmla="*/ 1 h 374"/>
                  <a:gd name="T18" fmla="*/ 1 w 494"/>
                  <a:gd name="T19" fmla="*/ 1 h 374"/>
                  <a:gd name="T20" fmla="*/ 1 w 494"/>
                  <a:gd name="T21" fmla="*/ 1 h 374"/>
                  <a:gd name="T22" fmla="*/ 1 w 494"/>
                  <a:gd name="T23" fmla="*/ 1 h 374"/>
                  <a:gd name="T24" fmla="*/ 1 w 494"/>
                  <a:gd name="T25" fmla="*/ 1 h 374"/>
                  <a:gd name="T26" fmla="*/ 1 w 494"/>
                  <a:gd name="T27" fmla="*/ 1 h 374"/>
                  <a:gd name="T28" fmla="*/ 1 w 494"/>
                  <a:gd name="T29" fmla="*/ 1 h 374"/>
                  <a:gd name="T30" fmla="*/ 1 w 494"/>
                  <a:gd name="T31" fmla="*/ 1 h 374"/>
                  <a:gd name="T32" fmla="*/ 1 w 494"/>
                  <a:gd name="T33" fmla="*/ 1 h 374"/>
                  <a:gd name="T34" fmla="*/ 1 w 494"/>
                  <a:gd name="T35" fmla="*/ 1 h 374"/>
                  <a:gd name="T36" fmla="*/ 1 w 494"/>
                  <a:gd name="T37" fmla="*/ 1 h 374"/>
                  <a:gd name="T38" fmla="*/ 1 w 494"/>
                  <a:gd name="T39" fmla="*/ 1 h 374"/>
                  <a:gd name="T40" fmla="*/ 1 w 494"/>
                  <a:gd name="T41" fmla="*/ 1 h 374"/>
                  <a:gd name="T42" fmla="*/ 1 w 494"/>
                  <a:gd name="T43" fmla="*/ 1 h 374"/>
                  <a:gd name="T44" fmla="*/ 1 w 494"/>
                  <a:gd name="T45" fmla="*/ 1 h 374"/>
                  <a:gd name="T46" fmla="*/ 1 w 494"/>
                  <a:gd name="T47" fmla="*/ 1 h 374"/>
                  <a:gd name="T48" fmla="*/ 1 w 494"/>
                  <a:gd name="T49" fmla="*/ 1 h 374"/>
                  <a:gd name="T50" fmla="*/ 0 w 494"/>
                  <a:gd name="T51" fmla="*/ 1 h 374"/>
                  <a:gd name="T52" fmla="*/ 0 w 494"/>
                  <a:gd name="T53" fmla="*/ 1 h 374"/>
                  <a:gd name="T54" fmla="*/ 1 w 494"/>
                  <a:gd name="T55" fmla="*/ 1 h 374"/>
                  <a:gd name="T56" fmla="*/ 1 w 494"/>
                  <a:gd name="T57" fmla="*/ 1 h 374"/>
                  <a:gd name="T58" fmla="*/ 1 w 494"/>
                  <a:gd name="T59" fmla="*/ 1 h 374"/>
                  <a:gd name="T60" fmla="*/ 1 w 494"/>
                  <a:gd name="T61" fmla="*/ 0 h 374"/>
                  <a:gd name="T62" fmla="*/ 1 w 494"/>
                  <a:gd name="T63" fmla="*/ 1 h 374"/>
                  <a:gd name="T64" fmla="*/ 1 w 494"/>
                  <a:gd name="T65" fmla="*/ 1 h 3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4"/>
                  <a:gd name="T100" fmla="*/ 0 h 374"/>
                  <a:gd name="T101" fmla="*/ 494 w 494"/>
                  <a:gd name="T102" fmla="*/ 374 h 3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4" h="374">
                    <a:moveTo>
                      <a:pt x="93" y="17"/>
                    </a:moveTo>
                    <a:lnTo>
                      <a:pt x="114" y="32"/>
                    </a:lnTo>
                    <a:lnTo>
                      <a:pt x="133" y="49"/>
                    </a:lnTo>
                    <a:lnTo>
                      <a:pt x="150" y="62"/>
                    </a:lnTo>
                    <a:lnTo>
                      <a:pt x="169" y="78"/>
                    </a:lnTo>
                    <a:lnTo>
                      <a:pt x="186" y="89"/>
                    </a:lnTo>
                    <a:lnTo>
                      <a:pt x="205" y="102"/>
                    </a:lnTo>
                    <a:lnTo>
                      <a:pt x="222" y="114"/>
                    </a:lnTo>
                    <a:lnTo>
                      <a:pt x="241" y="125"/>
                    </a:lnTo>
                    <a:lnTo>
                      <a:pt x="260" y="133"/>
                    </a:lnTo>
                    <a:lnTo>
                      <a:pt x="279" y="142"/>
                    </a:lnTo>
                    <a:lnTo>
                      <a:pt x="298" y="150"/>
                    </a:lnTo>
                    <a:lnTo>
                      <a:pt x="319" y="157"/>
                    </a:lnTo>
                    <a:lnTo>
                      <a:pt x="340" y="165"/>
                    </a:lnTo>
                    <a:lnTo>
                      <a:pt x="363" y="171"/>
                    </a:lnTo>
                    <a:lnTo>
                      <a:pt x="387" y="176"/>
                    </a:lnTo>
                    <a:lnTo>
                      <a:pt x="414" y="182"/>
                    </a:lnTo>
                    <a:lnTo>
                      <a:pt x="435" y="188"/>
                    </a:lnTo>
                    <a:lnTo>
                      <a:pt x="452" y="196"/>
                    </a:lnTo>
                    <a:lnTo>
                      <a:pt x="467" y="209"/>
                    </a:lnTo>
                    <a:lnTo>
                      <a:pt x="481" y="222"/>
                    </a:lnTo>
                    <a:lnTo>
                      <a:pt x="488" y="239"/>
                    </a:lnTo>
                    <a:lnTo>
                      <a:pt x="494" y="256"/>
                    </a:lnTo>
                    <a:lnTo>
                      <a:pt x="494" y="273"/>
                    </a:lnTo>
                    <a:lnTo>
                      <a:pt x="494" y="292"/>
                    </a:lnTo>
                    <a:lnTo>
                      <a:pt x="488" y="310"/>
                    </a:lnTo>
                    <a:lnTo>
                      <a:pt x="482" y="327"/>
                    </a:lnTo>
                    <a:lnTo>
                      <a:pt x="471" y="342"/>
                    </a:lnTo>
                    <a:lnTo>
                      <a:pt x="460" y="355"/>
                    </a:lnTo>
                    <a:lnTo>
                      <a:pt x="443" y="365"/>
                    </a:lnTo>
                    <a:lnTo>
                      <a:pt x="425" y="370"/>
                    </a:lnTo>
                    <a:lnTo>
                      <a:pt x="404" y="374"/>
                    </a:lnTo>
                    <a:lnTo>
                      <a:pt x="382" y="374"/>
                    </a:lnTo>
                    <a:lnTo>
                      <a:pt x="349" y="367"/>
                    </a:lnTo>
                    <a:lnTo>
                      <a:pt x="321" y="357"/>
                    </a:lnTo>
                    <a:lnTo>
                      <a:pt x="294" y="346"/>
                    </a:lnTo>
                    <a:lnTo>
                      <a:pt x="270" y="334"/>
                    </a:lnTo>
                    <a:lnTo>
                      <a:pt x="247" y="319"/>
                    </a:lnTo>
                    <a:lnTo>
                      <a:pt x="224" y="304"/>
                    </a:lnTo>
                    <a:lnTo>
                      <a:pt x="205" y="287"/>
                    </a:lnTo>
                    <a:lnTo>
                      <a:pt x="186" y="270"/>
                    </a:lnTo>
                    <a:lnTo>
                      <a:pt x="165" y="249"/>
                    </a:lnTo>
                    <a:lnTo>
                      <a:pt x="146" y="230"/>
                    </a:lnTo>
                    <a:lnTo>
                      <a:pt x="127" y="211"/>
                    </a:lnTo>
                    <a:lnTo>
                      <a:pt x="108" y="190"/>
                    </a:lnTo>
                    <a:lnTo>
                      <a:pt x="89" y="167"/>
                    </a:lnTo>
                    <a:lnTo>
                      <a:pt x="66" y="146"/>
                    </a:lnTo>
                    <a:lnTo>
                      <a:pt x="45" y="125"/>
                    </a:lnTo>
                    <a:lnTo>
                      <a:pt x="21" y="104"/>
                    </a:lnTo>
                    <a:lnTo>
                      <a:pt x="11" y="93"/>
                    </a:lnTo>
                    <a:lnTo>
                      <a:pt x="3" y="83"/>
                    </a:lnTo>
                    <a:lnTo>
                      <a:pt x="0" y="72"/>
                    </a:lnTo>
                    <a:lnTo>
                      <a:pt x="0" y="62"/>
                    </a:lnTo>
                    <a:lnTo>
                      <a:pt x="0" y="49"/>
                    </a:lnTo>
                    <a:lnTo>
                      <a:pt x="3" y="40"/>
                    </a:lnTo>
                    <a:lnTo>
                      <a:pt x="7" y="30"/>
                    </a:lnTo>
                    <a:lnTo>
                      <a:pt x="13" y="23"/>
                    </a:lnTo>
                    <a:lnTo>
                      <a:pt x="21" y="13"/>
                    </a:lnTo>
                    <a:lnTo>
                      <a:pt x="28" y="7"/>
                    </a:lnTo>
                    <a:lnTo>
                      <a:pt x="38" y="4"/>
                    </a:lnTo>
                    <a:lnTo>
                      <a:pt x="49" y="2"/>
                    </a:lnTo>
                    <a:lnTo>
                      <a:pt x="59" y="0"/>
                    </a:lnTo>
                    <a:lnTo>
                      <a:pt x="72" y="4"/>
                    </a:lnTo>
                    <a:lnTo>
                      <a:pt x="81" y="9"/>
                    </a:lnTo>
                    <a:lnTo>
                      <a:pt x="93" y="17"/>
                    </a:lnTo>
                    <a:close/>
                  </a:path>
                </a:pathLst>
              </a:custGeom>
              <a:solidFill>
                <a:srgbClr val="FFFF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79" name="Freeform 21"/>
              <p:cNvSpPr>
                <a:spLocks/>
              </p:cNvSpPr>
              <p:nvPr/>
            </p:nvSpPr>
            <p:spPr bwMode="auto">
              <a:xfrm>
                <a:off x="2357" y="1267"/>
                <a:ext cx="213" cy="224"/>
              </a:xfrm>
              <a:custGeom>
                <a:avLst/>
                <a:gdLst>
                  <a:gd name="T0" fmla="*/ 1 w 425"/>
                  <a:gd name="T1" fmla="*/ 0 h 449"/>
                  <a:gd name="T2" fmla="*/ 1 w 425"/>
                  <a:gd name="T3" fmla="*/ 0 h 449"/>
                  <a:gd name="T4" fmla="*/ 1 w 425"/>
                  <a:gd name="T5" fmla="*/ 0 h 449"/>
                  <a:gd name="T6" fmla="*/ 1 w 425"/>
                  <a:gd name="T7" fmla="*/ 0 h 449"/>
                  <a:gd name="T8" fmla="*/ 1 w 425"/>
                  <a:gd name="T9" fmla="*/ 0 h 449"/>
                  <a:gd name="T10" fmla="*/ 1 w 425"/>
                  <a:gd name="T11" fmla="*/ 0 h 449"/>
                  <a:gd name="T12" fmla="*/ 1 w 425"/>
                  <a:gd name="T13" fmla="*/ 0 h 449"/>
                  <a:gd name="T14" fmla="*/ 1 w 425"/>
                  <a:gd name="T15" fmla="*/ 0 h 449"/>
                  <a:gd name="T16" fmla="*/ 1 w 425"/>
                  <a:gd name="T17" fmla="*/ 0 h 449"/>
                  <a:gd name="T18" fmla="*/ 1 w 425"/>
                  <a:gd name="T19" fmla="*/ 0 h 449"/>
                  <a:gd name="T20" fmla="*/ 1 w 425"/>
                  <a:gd name="T21" fmla="*/ 0 h 449"/>
                  <a:gd name="T22" fmla="*/ 1 w 425"/>
                  <a:gd name="T23" fmla="*/ 0 h 449"/>
                  <a:gd name="T24" fmla="*/ 1 w 425"/>
                  <a:gd name="T25" fmla="*/ 0 h 449"/>
                  <a:gd name="T26" fmla="*/ 1 w 425"/>
                  <a:gd name="T27" fmla="*/ 0 h 449"/>
                  <a:gd name="T28" fmla="*/ 1 w 425"/>
                  <a:gd name="T29" fmla="*/ 0 h 449"/>
                  <a:gd name="T30" fmla="*/ 1 w 425"/>
                  <a:gd name="T31" fmla="*/ 0 h 449"/>
                  <a:gd name="T32" fmla="*/ 1 w 425"/>
                  <a:gd name="T33" fmla="*/ 0 h 449"/>
                  <a:gd name="T34" fmla="*/ 1 w 425"/>
                  <a:gd name="T35" fmla="*/ 0 h 449"/>
                  <a:gd name="T36" fmla="*/ 1 w 425"/>
                  <a:gd name="T37" fmla="*/ 0 h 449"/>
                  <a:gd name="T38" fmla="*/ 1 w 425"/>
                  <a:gd name="T39" fmla="*/ 0 h 449"/>
                  <a:gd name="T40" fmla="*/ 1 w 425"/>
                  <a:gd name="T41" fmla="*/ 0 h 449"/>
                  <a:gd name="T42" fmla="*/ 1 w 425"/>
                  <a:gd name="T43" fmla="*/ 0 h 449"/>
                  <a:gd name="T44" fmla="*/ 1 w 425"/>
                  <a:gd name="T45" fmla="*/ 0 h 449"/>
                  <a:gd name="T46" fmla="*/ 1 w 425"/>
                  <a:gd name="T47" fmla="*/ 0 h 449"/>
                  <a:gd name="T48" fmla="*/ 1 w 425"/>
                  <a:gd name="T49" fmla="*/ 0 h 449"/>
                  <a:gd name="T50" fmla="*/ 0 w 425"/>
                  <a:gd name="T51" fmla="*/ 0 h 449"/>
                  <a:gd name="T52" fmla="*/ 0 w 425"/>
                  <a:gd name="T53" fmla="*/ 0 h 449"/>
                  <a:gd name="T54" fmla="*/ 1 w 425"/>
                  <a:gd name="T55" fmla="*/ 0 h 449"/>
                  <a:gd name="T56" fmla="*/ 1 w 425"/>
                  <a:gd name="T57" fmla="*/ 0 h 449"/>
                  <a:gd name="T58" fmla="*/ 1 w 425"/>
                  <a:gd name="T59" fmla="*/ 0 h 449"/>
                  <a:gd name="T60" fmla="*/ 1 w 425"/>
                  <a:gd name="T61" fmla="*/ 0 h 449"/>
                  <a:gd name="T62" fmla="*/ 1 w 425"/>
                  <a:gd name="T63" fmla="*/ 0 h 449"/>
                  <a:gd name="T64" fmla="*/ 1 w 425"/>
                  <a:gd name="T65" fmla="*/ 0 h 4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5"/>
                  <a:gd name="T100" fmla="*/ 0 h 449"/>
                  <a:gd name="T101" fmla="*/ 425 w 425"/>
                  <a:gd name="T102" fmla="*/ 449 h 4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5" h="449">
                    <a:moveTo>
                      <a:pt x="112" y="19"/>
                    </a:moveTo>
                    <a:lnTo>
                      <a:pt x="133" y="36"/>
                    </a:lnTo>
                    <a:lnTo>
                      <a:pt x="154" y="53"/>
                    </a:lnTo>
                    <a:lnTo>
                      <a:pt x="176" y="67"/>
                    </a:lnTo>
                    <a:lnTo>
                      <a:pt x="197" y="84"/>
                    </a:lnTo>
                    <a:lnTo>
                      <a:pt x="218" y="97"/>
                    </a:lnTo>
                    <a:lnTo>
                      <a:pt x="237" y="110"/>
                    </a:lnTo>
                    <a:lnTo>
                      <a:pt x="258" y="124"/>
                    </a:lnTo>
                    <a:lnTo>
                      <a:pt x="279" y="137"/>
                    </a:lnTo>
                    <a:lnTo>
                      <a:pt x="296" y="150"/>
                    </a:lnTo>
                    <a:lnTo>
                      <a:pt x="315" y="166"/>
                    </a:lnTo>
                    <a:lnTo>
                      <a:pt x="332" y="181"/>
                    </a:lnTo>
                    <a:lnTo>
                      <a:pt x="349" y="198"/>
                    </a:lnTo>
                    <a:lnTo>
                      <a:pt x="365" y="215"/>
                    </a:lnTo>
                    <a:lnTo>
                      <a:pt x="382" y="236"/>
                    </a:lnTo>
                    <a:lnTo>
                      <a:pt x="397" y="257"/>
                    </a:lnTo>
                    <a:lnTo>
                      <a:pt x="412" y="282"/>
                    </a:lnTo>
                    <a:lnTo>
                      <a:pt x="422" y="306"/>
                    </a:lnTo>
                    <a:lnTo>
                      <a:pt x="425" y="331"/>
                    </a:lnTo>
                    <a:lnTo>
                      <a:pt x="425" y="352"/>
                    </a:lnTo>
                    <a:lnTo>
                      <a:pt x="422" y="373"/>
                    </a:lnTo>
                    <a:lnTo>
                      <a:pt x="412" y="392"/>
                    </a:lnTo>
                    <a:lnTo>
                      <a:pt x="399" y="407"/>
                    </a:lnTo>
                    <a:lnTo>
                      <a:pt x="384" y="422"/>
                    </a:lnTo>
                    <a:lnTo>
                      <a:pt x="368" y="436"/>
                    </a:lnTo>
                    <a:lnTo>
                      <a:pt x="347" y="441"/>
                    </a:lnTo>
                    <a:lnTo>
                      <a:pt x="326" y="447"/>
                    </a:lnTo>
                    <a:lnTo>
                      <a:pt x="306" y="449"/>
                    </a:lnTo>
                    <a:lnTo>
                      <a:pt x="287" y="447"/>
                    </a:lnTo>
                    <a:lnTo>
                      <a:pt x="266" y="439"/>
                    </a:lnTo>
                    <a:lnTo>
                      <a:pt x="247" y="428"/>
                    </a:lnTo>
                    <a:lnTo>
                      <a:pt x="230" y="411"/>
                    </a:lnTo>
                    <a:lnTo>
                      <a:pt x="214" y="392"/>
                    </a:lnTo>
                    <a:lnTo>
                      <a:pt x="203" y="369"/>
                    </a:lnTo>
                    <a:lnTo>
                      <a:pt x="192" y="350"/>
                    </a:lnTo>
                    <a:lnTo>
                      <a:pt x="182" y="329"/>
                    </a:lnTo>
                    <a:lnTo>
                      <a:pt x="173" y="310"/>
                    </a:lnTo>
                    <a:lnTo>
                      <a:pt x="161" y="293"/>
                    </a:lnTo>
                    <a:lnTo>
                      <a:pt x="152" y="276"/>
                    </a:lnTo>
                    <a:lnTo>
                      <a:pt x="142" y="261"/>
                    </a:lnTo>
                    <a:lnTo>
                      <a:pt x="133" y="244"/>
                    </a:lnTo>
                    <a:lnTo>
                      <a:pt x="121" y="226"/>
                    </a:lnTo>
                    <a:lnTo>
                      <a:pt x="110" y="211"/>
                    </a:lnTo>
                    <a:lnTo>
                      <a:pt x="98" y="194"/>
                    </a:lnTo>
                    <a:lnTo>
                      <a:pt x="87" y="179"/>
                    </a:lnTo>
                    <a:lnTo>
                      <a:pt x="72" y="164"/>
                    </a:lnTo>
                    <a:lnTo>
                      <a:pt x="57" y="149"/>
                    </a:lnTo>
                    <a:lnTo>
                      <a:pt x="39" y="131"/>
                    </a:lnTo>
                    <a:lnTo>
                      <a:pt x="24" y="116"/>
                    </a:lnTo>
                    <a:lnTo>
                      <a:pt x="11" y="105"/>
                    </a:lnTo>
                    <a:lnTo>
                      <a:pt x="3" y="91"/>
                    </a:lnTo>
                    <a:lnTo>
                      <a:pt x="0" y="80"/>
                    </a:lnTo>
                    <a:lnTo>
                      <a:pt x="0" y="69"/>
                    </a:lnTo>
                    <a:lnTo>
                      <a:pt x="0" y="55"/>
                    </a:lnTo>
                    <a:lnTo>
                      <a:pt x="3" y="46"/>
                    </a:lnTo>
                    <a:lnTo>
                      <a:pt x="9" y="33"/>
                    </a:lnTo>
                    <a:lnTo>
                      <a:pt x="17" y="25"/>
                    </a:lnTo>
                    <a:lnTo>
                      <a:pt x="26" y="15"/>
                    </a:lnTo>
                    <a:lnTo>
                      <a:pt x="36" y="10"/>
                    </a:lnTo>
                    <a:lnTo>
                      <a:pt x="47" y="4"/>
                    </a:lnTo>
                    <a:lnTo>
                      <a:pt x="60" y="2"/>
                    </a:lnTo>
                    <a:lnTo>
                      <a:pt x="72" y="0"/>
                    </a:lnTo>
                    <a:lnTo>
                      <a:pt x="85" y="4"/>
                    </a:lnTo>
                    <a:lnTo>
                      <a:pt x="98" y="10"/>
                    </a:lnTo>
                    <a:lnTo>
                      <a:pt x="112" y="19"/>
                    </a:lnTo>
                    <a:close/>
                  </a:path>
                </a:pathLst>
              </a:custGeom>
              <a:solidFill>
                <a:srgbClr val="FFFF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80" name="Freeform 22"/>
              <p:cNvSpPr>
                <a:spLocks/>
              </p:cNvSpPr>
              <p:nvPr/>
            </p:nvSpPr>
            <p:spPr bwMode="auto">
              <a:xfrm>
                <a:off x="2860" y="1106"/>
                <a:ext cx="128" cy="251"/>
              </a:xfrm>
              <a:custGeom>
                <a:avLst/>
                <a:gdLst>
                  <a:gd name="T0" fmla="*/ 0 w 257"/>
                  <a:gd name="T1" fmla="*/ 1 h 502"/>
                  <a:gd name="T2" fmla="*/ 0 w 257"/>
                  <a:gd name="T3" fmla="*/ 1 h 502"/>
                  <a:gd name="T4" fmla="*/ 0 w 257"/>
                  <a:gd name="T5" fmla="*/ 1 h 502"/>
                  <a:gd name="T6" fmla="*/ 0 w 257"/>
                  <a:gd name="T7" fmla="*/ 0 h 502"/>
                  <a:gd name="T8" fmla="*/ 0 w 257"/>
                  <a:gd name="T9" fmla="*/ 1 h 502"/>
                  <a:gd name="T10" fmla="*/ 0 w 257"/>
                  <a:gd name="T11" fmla="*/ 1 h 502"/>
                  <a:gd name="T12" fmla="*/ 0 w 257"/>
                  <a:gd name="T13" fmla="*/ 1 h 502"/>
                  <a:gd name="T14" fmla="*/ 0 w 257"/>
                  <a:gd name="T15" fmla="*/ 1 h 502"/>
                  <a:gd name="T16" fmla="*/ 0 w 257"/>
                  <a:gd name="T17" fmla="*/ 1 h 502"/>
                  <a:gd name="T18" fmla="*/ 0 w 257"/>
                  <a:gd name="T19" fmla="*/ 1 h 502"/>
                  <a:gd name="T20" fmla="*/ 0 w 257"/>
                  <a:gd name="T21" fmla="*/ 1 h 502"/>
                  <a:gd name="T22" fmla="*/ 0 w 257"/>
                  <a:gd name="T23" fmla="*/ 1 h 502"/>
                  <a:gd name="T24" fmla="*/ 0 w 257"/>
                  <a:gd name="T25" fmla="*/ 1 h 502"/>
                  <a:gd name="T26" fmla="*/ 0 w 257"/>
                  <a:gd name="T27" fmla="*/ 1 h 502"/>
                  <a:gd name="T28" fmla="*/ 0 w 257"/>
                  <a:gd name="T29" fmla="*/ 1 h 502"/>
                  <a:gd name="T30" fmla="*/ 0 w 257"/>
                  <a:gd name="T31" fmla="*/ 1 h 502"/>
                  <a:gd name="T32" fmla="*/ 0 w 257"/>
                  <a:gd name="T33" fmla="*/ 1 h 502"/>
                  <a:gd name="T34" fmla="*/ 0 w 257"/>
                  <a:gd name="T35" fmla="*/ 1 h 502"/>
                  <a:gd name="T36" fmla="*/ 0 w 257"/>
                  <a:gd name="T37" fmla="*/ 1 h 502"/>
                  <a:gd name="T38" fmla="*/ 0 w 257"/>
                  <a:gd name="T39" fmla="*/ 1 h 502"/>
                  <a:gd name="T40" fmla="*/ 0 w 257"/>
                  <a:gd name="T41" fmla="*/ 1 h 502"/>
                  <a:gd name="T42" fmla="*/ 0 w 257"/>
                  <a:gd name="T43" fmla="*/ 1 h 502"/>
                  <a:gd name="T44" fmla="*/ 0 w 257"/>
                  <a:gd name="T45" fmla="*/ 1 h 502"/>
                  <a:gd name="T46" fmla="*/ 0 w 257"/>
                  <a:gd name="T47" fmla="*/ 1 h 502"/>
                  <a:gd name="T48" fmla="*/ 0 w 257"/>
                  <a:gd name="T49" fmla="*/ 1 h 502"/>
                  <a:gd name="T50" fmla="*/ 0 w 257"/>
                  <a:gd name="T51" fmla="*/ 1 h 502"/>
                  <a:gd name="T52" fmla="*/ 0 w 257"/>
                  <a:gd name="T53" fmla="*/ 1 h 502"/>
                  <a:gd name="T54" fmla="*/ 0 w 257"/>
                  <a:gd name="T55" fmla="*/ 1 h 502"/>
                  <a:gd name="T56" fmla="*/ 0 w 257"/>
                  <a:gd name="T57" fmla="*/ 1 h 502"/>
                  <a:gd name="T58" fmla="*/ 0 w 257"/>
                  <a:gd name="T59" fmla="*/ 1 h 502"/>
                  <a:gd name="T60" fmla="*/ 0 w 257"/>
                  <a:gd name="T61" fmla="*/ 1 h 502"/>
                  <a:gd name="T62" fmla="*/ 0 w 257"/>
                  <a:gd name="T63" fmla="*/ 1 h 502"/>
                  <a:gd name="T64" fmla="*/ 0 w 257"/>
                  <a:gd name="T65" fmla="*/ 1 h 502"/>
                  <a:gd name="T66" fmla="*/ 0 w 257"/>
                  <a:gd name="T67" fmla="*/ 1 h 502"/>
                  <a:gd name="T68" fmla="*/ 0 w 257"/>
                  <a:gd name="T69" fmla="*/ 1 h 502"/>
                  <a:gd name="T70" fmla="*/ 0 w 257"/>
                  <a:gd name="T71" fmla="*/ 1 h 502"/>
                  <a:gd name="T72" fmla="*/ 0 w 257"/>
                  <a:gd name="T73" fmla="*/ 1 h 502"/>
                  <a:gd name="T74" fmla="*/ 0 w 257"/>
                  <a:gd name="T75" fmla="*/ 1 h 502"/>
                  <a:gd name="T76" fmla="*/ 0 w 257"/>
                  <a:gd name="T77" fmla="*/ 1 h 5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502"/>
                  <a:gd name="T119" fmla="*/ 257 w 257"/>
                  <a:gd name="T120" fmla="*/ 502 h 5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502">
                    <a:moveTo>
                      <a:pt x="108" y="65"/>
                    </a:moveTo>
                    <a:lnTo>
                      <a:pt x="101" y="48"/>
                    </a:lnTo>
                    <a:lnTo>
                      <a:pt x="99" y="32"/>
                    </a:lnTo>
                    <a:lnTo>
                      <a:pt x="101" y="21"/>
                    </a:lnTo>
                    <a:lnTo>
                      <a:pt x="107" y="13"/>
                    </a:lnTo>
                    <a:lnTo>
                      <a:pt x="116" y="6"/>
                    </a:lnTo>
                    <a:lnTo>
                      <a:pt x="127" y="2"/>
                    </a:lnTo>
                    <a:lnTo>
                      <a:pt x="143" y="0"/>
                    </a:lnTo>
                    <a:lnTo>
                      <a:pt x="160" y="2"/>
                    </a:lnTo>
                    <a:lnTo>
                      <a:pt x="177" y="4"/>
                    </a:lnTo>
                    <a:lnTo>
                      <a:pt x="192" y="11"/>
                    </a:lnTo>
                    <a:lnTo>
                      <a:pt x="207" y="19"/>
                    </a:lnTo>
                    <a:lnTo>
                      <a:pt x="222" y="29"/>
                    </a:lnTo>
                    <a:lnTo>
                      <a:pt x="234" y="40"/>
                    </a:lnTo>
                    <a:lnTo>
                      <a:pt x="243" y="55"/>
                    </a:lnTo>
                    <a:lnTo>
                      <a:pt x="251" y="70"/>
                    </a:lnTo>
                    <a:lnTo>
                      <a:pt x="253" y="91"/>
                    </a:lnTo>
                    <a:lnTo>
                      <a:pt x="253" y="110"/>
                    </a:lnTo>
                    <a:lnTo>
                      <a:pt x="253" y="131"/>
                    </a:lnTo>
                    <a:lnTo>
                      <a:pt x="253" y="150"/>
                    </a:lnTo>
                    <a:lnTo>
                      <a:pt x="255" y="171"/>
                    </a:lnTo>
                    <a:lnTo>
                      <a:pt x="255" y="192"/>
                    </a:lnTo>
                    <a:lnTo>
                      <a:pt x="257" y="213"/>
                    </a:lnTo>
                    <a:lnTo>
                      <a:pt x="257" y="232"/>
                    </a:lnTo>
                    <a:lnTo>
                      <a:pt x="257" y="253"/>
                    </a:lnTo>
                    <a:lnTo>
                      <a:pt x="257" y="272"/>
                    </a:lnTo>
                    <a:lnTo>
                      <a:pt x="257" y="293"/>
                    </a:lnTo>
                    <a:lnTo>
                      <a:pt x="255" y="312"/>
                    </a:lnTo>
                    <a:lnTo>
                      <a:pt x="253" y="333"/>
                    </a:lnTo>
                    <a:lnTo>
                      <a:pt x="251" y="352"/>
                    </a:lnTo>
                    <a:lnTo>
                      <a:pt x="247" y="371"/>
                    </a:lnTo>
                    <a:lnTo>
                      <a:pt x="243" y="392"/>
                    </a:lnTo>
                    <a:lnTo>
                      <a:pt x="240" y="412"/>
                    </a:lnTo>
                    <a:lnTo>
                      <a:pt x="228" y="437"/>
                    </a:lnTo>
                    <a:lnTo>
                      <a:pt x="215" y="458"/>
                    </a:lnTo>
                    <a:lnTo>
                      <a:pt x="198" y="475"/>
                    </a:lnTo>
                    <a:lnTo>
                      <a:pt x="179" y="489"/>
                    </a:lnTo>
                    <a:lnTo>
                      <a:pt x="158" y="498"/>
                    </a:lnTo>
                    <a:lnTo>
                      <a:pt x="137" y="502"/>
                    </a:lnTo>
                    <a:lnTo>
                      <a:pt x="114" y="502"/>
                    </a:lnTo>
                    <a:lnTo>
                      <a:pt x="93" y="500"/>
                    </a:lnTo>
                    <a:lnTo>
                      <a:pt x="70" y="490"/>
                    </a:lnTo>
                    <a:lnTo>
                      <a:pt x="51" y="481"/>
                    </a:lnTo>
                    <a:lnTo>
                      <a:pt x="34" y="466"/>
                    </a:lnTo>
                    <a:lnTo>
                      <a:pt x="21" y="451"/>
                    </a:lnTo>
                    <a:lnTo>
                      <a:pt x="10" y="430"/>
                    </a:lnTo>
                    <a:lnTo>
                      <a:pt x="2" y="407"/>
                    </a:lnTo>
                    <a:lnTo>
                      <a:pt x="0" y="380"/>
                    </a:lnTo>
                    <a:lnTo>
                      <a:pt x="6" y="354"/>
                    </a:lnTo>
                    <a:lnTo>
                      <a:pt x="8" y="342"/>
                    </a:lnTo>
                    <a:lnTo>
                      <a:pt x="11" y="329"/>
                    </a:lnTo>
                    <a:lnTo>
                      <a:pt x="15" y="317"/>
                    </a:lnTo>
                    <a:lnTo>
                      <a:pt x="21" y="306"/>
                    </a:lnTo>
                    <a:lnTo>
                      <a:pt x="25" y="293"/>
                    </a:lnTo>
                    <a:lnTo>
                      <a:pt x="30" y="283"/>
                    </a:lnTo>
                    <a:lnTo>
                      <a:pt x="36" y="272"/>
                    </a:lnTo>
                    <a:lnTo>
                      <a:pt x="42" y="262"/>
                    </a:lnTo>
                    <a:lnTo>
                      <a:pt x="48" y="249"/>
                    </a:lnTo>
                    <a:lnTo>
                      <a:pt x="53" y="240"/>
                    </a:lnTo>
                    <a:lnTo>
                      <a:pt x="59" y="228"/>
                    </a:lnTo>
                    <a:lnTo>
                      <a:pt x="65" y="219"/>
                    </a:lnTo>
                    <a:lnTo>
                      <a:pt x="69" y="205"/>
                    </a:lnTo>
                    <a:lnTo>
                      <a:pt x="74" y="196"/>
                    </a:lnTo>
                    <a:lnTo>
                      <a:pt x="78" y="184"/>
                    </a:lnTo>
                    <a:lnTo>
                      <a:pt x="84" y="175"/>
                    </a:lnTo>
                    <a:lnTo>
                      <a:pt x="86" y="163"/>
                    </a:lnTo>
                    <a:lnTo>
                      <a:pt x="89" y="152"/>
                    </a:lnTo>
                    <a:lnTo>
                      <a:pt x="89" y="143"/>
                    </a:lnTo>
                    <a:lnTo>
                      <a:pt x="91" y="133"/>
                    </a:lnTo>
                    <a:lnTo>
                      <a:pt x="91" y="120"/>
                    </a:lnTo>
                    <a:lnTo>
                      <a:pt x="93" y="110"/>
                    </a:lnTo>
                    <a:lnTo>
                      <a:pt x="95" y="101"/>
                    </a:lnTo>
                    <a:lnTo>
                      <a:pt x="99" y="91"/>
                    </a:lnTo>
                    <a:lnTo>
                      <a:pt x="99" y="86"/>
                    </a:lnTo>
                    <a:lnTo>
                      <a:pt x="101" y="80"/>
                    </a:lnTo>
                    <a:lnTo>
                      <a:pt x="105" y="72"/>
                    </a:lnTo>
                    <a:lnTo>
                      <a:pt x="108" y="65"/>
                    </a:lnTo>
                    <a:close/>
                  </a:path>
                </a:pathLst>
              </a:custGeom>
              <a:solidFill>
                <a:srgbClr val="FFFF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81" name="Freeform 23"/>
              <p:cNvSpPr>
                <a:spLocks/>
              </p:cNvSpPr>
              <p:nvPr/>
            </p:nvSpPr>
            <p:spPr bwMode="auto">
              <a:xfrm>
                <a:off x="3216" y="1319"/>
                <a:ext cx="194" cy="185"/>
              </a:xfrm>
              <a:custGeom>
                <a:avLst/>
                <a:gdLst>
                  <a:gd name="T0" fmla="*/ 1 w 388"/>
                  <a:gd name="T1" fmla="*/ 1 h 370"/>
                  <a:gd name="T2" fmla="*/ 1 w 388"/>
                  <a:gd name="T3" fmla="*/ 1 h 370"/>
                  <a:gd name="T4" fmla="*/ 1 w 388"/>
                  <a:gd name="T5" fmla="*/ 1 h 370"/>
                  <a:gd name="T6" fmla="*/ 1 w 388"/>
                  <a:gd name="T7" fmla="*/ 1 h 370"/>
                  <a:gd name="T8" fmla="*/ 1 w 388"/>
                  <a:gd name="T9" fmla="*/ 1 h 370"/>
                  <a:gd name="T10" fmla="*/ 1 w 388"/>
                  <a:gd name="T11" fmla="*/ 1 h 370"/>
                  <a:gd name="T12" fmla="*/ 1 w 388"/>
                  <a:gd name="T13" fmla="*/ 1 h 370"/>
                  <a:gd name="T14" fmla="*/ 1 w 388"/>
                  <a:gd name="T15" fmla="*/ 1 h 370"/>
                  <a:gd name="T16" fmla="*/ 1 w 388"/>
                  <a:gd name="T17" fmla="*/ 1 h 370"/>
                  <a:gd name="T18" fmla="*/ 1 w 388"/>
                  <a:gd name="T19" fmla="*/ 1 h 370"/>
                  <a:gd name="T20" fmla="*/ 1 w 388"/>
                  <a:gd name="T21" fmla="*/ 1 h 370"/>
                  <a:gd name="T22" fmla="*/ 1 w 388"/>
                  <a:gd name="T23" fmla="*/ 1 h 370"/>
                  <a:gd name="T24" fmla="*/ 1 w 388"/>
                  <a:gd name="T25" fmla="*/ 1 h 370"/>
                  <a:gd name="T26" fmla="*/ 1 w 388"/>
                  <a:gd name="T27" fmla="*/ 1 h 370"/>
                  <a:gd name="T28" fmla="*/ 1 w 388"/>
                  <a:gd name="T29" fmla="*/ 1 h 370"/>
                  <a:gd name="T30" fmla="*/ 1 w 388"/>
                  <a:gd name="T31" fmla="*/ 1 h 370"/>
                  <a:gd name="T32" fmla="*/ 1 w 388"/>
                  <a:gd name="T33" fmla="*/ 1 h 370"/>
                  <a:gd name="T34" fmla="*/ 1 w 388"/>
                  <a:gd name="T35" fmla="*/ 1 h 370"/>
                  <a:gd name="T36" fmla="*/ 1 w 388"/>
                  <a:gd name="T37" fmla="*/ 1 h 370"/>
                  <a:gd name="T38" fmla="*/ 1 w 388"/>
                  <a:gd name="T39" fmla="*/ 1 h 370"/>
                  <a:gd name="T40" fmla="*/ 1 w 388"/>
                  <a:gd name="T41" fmla="*/ 1 h 370"/>
                  <a:gd name="T42" fmla="*/ 1 w 388"/>
                  <a:gd name="T43" fmla="*/ 1 h 370"/>
                  <a:gd name="T44" fmla="*/ 1 w 388"/>
                  <a:gd name="T45" fmla="*/ 1 h 370"/>
                  <a:gd name="T46" fmla="*/ 1 w 388"/>
                  <a:gd name="T47" fmla="*/ 1 h 370"/>
                  <a:gd name="T48" fmla="*/ 1 w 388"/>
                  <a:gd name="T49" fmla="*/ 1 h 370"/>
                  <a:gd name="T50" fmla="*/ 1 w 388"/>
                  <a:gd name="T51" fmla="*/ 0 h 370"/>
                  <a:gd name="T52" fmla="*/ 1 w 388"/>
                  <a:gd name="T53" fmla="*/ 0 h 370"/>
                  <a:gd name="T54" fmla="*/ 1 w 388"/>
                  <a:gd name="T55" fmla="*/ 1 h 370"/>
                  <a:gd name="T56" fmla="*/ 1 w 388"/>
                  <a:gd name="T57" fmla="*/ 1 h 370"/>
                  <a:gd name="T58" fmla="*/ 1 w 388"/>
                  <a:gd name="T59" fmla="*/ 1 h 370"/>
                  <a:gd name="T60" fmla="*/ 1 w 388"/>
                  <a:gd name="T61" fmla="*/ 1 h 370"/>
                  <a:gd name="T62" fmla="*/ 1 w 388"/>
                  <a:gd name="T63" fmla="*/ 1 h 370"/>
                  <a:gd name="T64" fmla="*/ 1 w 388"/>
                  <a:gd name="T65" fmla="*/ 1 h 3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8"/>
                  <a:gd name="T100" fmla="*/ 0 h 370"/>
                  <a:gd name="T101" fmla="*/ 388 w 388"/>
                  <a:gd name="T102" fmla="*/ 370 h 3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8" h="370">
                    <a:moveTo>
                      <a:pt x="372" y="99"/>
                    </a:moveTo>
                    <a:lnTo>
                      <a:pt x="361" y="116"/>
                    </a:lnTo>
                    <a:lnTo>
                      <a:pt x="350" y="131"/>
                    </a:lnTo>
                    <a:lnTo>
                      <a:pt x="338" y="148"/>
                    </a:lnTo>
                    <a:lnTo>
                      <a:pt x="329" y="163"/>
                    </a:lnTo>
                    <a:lnTo>
                      <a:pt x="319" y="178"/>
                    </a:lnTo>
                    <a:lnTo>
                      <a:pt x="314" y="194"/>
                    </a:lnTo>
                    <a:lnTo>
                      <a:pt x="302" y="209"/>
                    </a:lnTo>
                    <a:lnTo>
                      <a:pt x="296" y="224"/>
                    </a:lnTo>
                    <a:lnTo>
                      <a:pt x="285" y="237"/>
                    </a:lnTo>
                    <a:lnTo>
                      <a:pt x="277" y="253"/>
                    </a:lnTo>
                    <a:lnTo>
                      <a:pt x="268" y="266"/>
                    </a:lnTo>
                    <a:lnTo>
                      <a:pt x="258" y="281"/>
                    </a:lnTo>
                    <a:lnTo>
                      <a:pt x="247" y="294"/>
                    </a:lnTo>
                    <a:lnTo>
                      <a:pt x="236" y="310"/>
                    </a:lnTo>
                    <a:lnTo>
                      <a:pt x="220" y="323"/>
                    </a:lnTo>
                    <a:lnTo>
                      <a:pt x="207" y="336"/>
                    </a:lnTo>
                    <a:lnTo>
                      <a:pt x="184" y="353"/>
                    </a:lnTo>
                    <a:lnTo>
                      <a:pt x="160" y="365"/>
                    </a:lnTo>
                    <a:lnTo>
                      <a:pt x="137" y="370"/>
                    </a:lnTo>
                    <a:lnTo>
                      <a:pt x="114" y="370"/>
                    </a:lnTo>
                    <a:lnTo>
                      <a:pt x="91" y="367"/>
                    </a:lnTo>
                    <a:lnTo>
                      <a:pt x="70" y="357"/>
                    </a:lnTo>
                    <a:lnTo>
                      <a:pt x="51" y="344"/>
                    </a:lnTo>
                    <a:lnTo>
                      <a:pt x="36" y="331"/>
                    </a:lnTo>
                    <a:lnTo>
                      <a:pt x="21" y="310"/>
                    </a:lnTo>
                    <a:lnTo>
                      <a:pt x="9" y="291"/>
                    </a:lnTo>
                    <a:lnTo>
                      <a:pt x="2" y="270"/>
                    </a:lnTo>
                    <a:lnTo>
                      <a:pt x="0" y="247"/>
                    </a:lnTo>
                    <a:lnTo>
                      <a:pt x="2" y="222"/>
                    </a:lnTo>
                    <a:lnTo>
                      <a:pt x="9" y="199"/>
                    </a:lnTo>
                    <a:lnTo>
                      <a:pt x="21" y="177"/>
                    </a:lnTo>
                    <a:lnTo>
                      <a:pt x="42" y="158"/>
                    </a:lnTo>
                    <a:lnTo>
                      <a:pt x="55" y="144"/>
                    </a:lnTo>
                    <a:lnTo>
                      <a:pt x="70" y="135"/>
                    </a:lnTo>
                    <a:lnTo>
                      <a:pt x="85" y="125"/>
                    </a:lnTo>
                    <a:lnTo>
                      <a:pt x="101" y="118"/>
                    </a:lnTo>
                    <a:lnTo>
                      <a:pt x="116" y="110"/>
                    </a:lnTo>
                    <a:lnTo>
                      <a:pt x="133" y="106"/>
                    </a:lnTo>
                    <a:lnTo>
                      <a:pt x="148" y="99"/>
                    </a:lnTo>
                    <a:lnTo>
                      <a:pt x="165" y="95"/>
                    </a:lnTo>
                    <a:lnTo>
                      <a:pt x="179" y="89"/>
                    </a:lnTo>
                    <a:lnTo>
                      <a:pt x="194" y="82"/>
                    </a:lnTo>
                    <a:lnTo>
                      <a:pt x="209" y="74"/>
                    </a:lnTo>
                    <a:lnTo>
                      <a:pt x="224" y="68"/>
                    </a:lnTo>
                    <a:lnTo>
                      <a:pt x="238" y="57"/>
                    </a:lnTo>
                    <a:lnTo>
                      <a:pt x="253" y="47"/>
                    </a:lnTo>
                    <a:lnTo>
                      <a:pt x="266" y="36"/>
                    </a:lnTo>
                    <a:lnTo>
                      <a:pt x="279" y="23"/>
                    </a:lnTo>
                    <a:lnTo>
                      <a:pt x="289" y="11"/>
                    </a:lnTo>
                    <a:lnTo>
                      <a:pt x="300" y="4"/>
                    </a:lnTo>
                    <a:lnTo>
                      <a:pt x="310" y="0"/>
                    </a:lnTo>
                    <a:lnTo>
                      <a:pt x="323" y="0"/>
                    </a:lnTo>
                    <a:lnTo>
                      <a:pt x="333" y="0"/>
                    </a:lnTo>
                    <a:lnTo>
                      <a:pt x="344" y="2"/>
                    </a:lnTo>
                    <a:lnTo>
                      <a:pt x="353" y="5"/>
                    </a:lnTo>
                    <a:lnTo>
                      <a:pt x="365" y="13"/>
                    </a:lnTo>
                    <a:lnTo>
                      <a:pt x="372" y="21"/>
                    </a:lnTo>
                    <a:lnTo>
                      <a:pt x="378" y="30"/>
                    </a:lnTo>
                    <a:lnTo>
                      <a:pt x="384" y="40"/>
                    </a:lnTo>
                    <a:lnTo>
                      <a:pt x="388" y="51"/>
                    </a:lnTo>
                    <a:lnTo>
                      <a:pt x="388" y="63"/>
                    </a:lnTo>
                    <a:lnTo>
                      <a:pt x="386" y="74"/>
                    </a:lnTo>
                    <a:lnTo>
                      <a:pt x="380" y="87"/>
                    </a:lnTo>
                    <a:lnTo>
                      <a:pt x="372" y="99"/>
                    </a:lnTo>
                    <a:close/>
                  </a:path>
                </a:pathLst>
              </a:custGeom>
              <a:solidFill>
                <a:srgbClr val="FFFF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82" name="Freeform 24"/>
              <p:cNvSpPr>
                <a:spLocks/>
              </p:cNvSpPr>
              <p:nvPr/>
            </p:nvSpPr>
            <p:spPr bwMode="auto">
              <a:xfrm>
                <a:off x="3371" y="1643"/>
                <a:ext cx="285" cy="167"/>
              </a:xfrm>
              <a:custGeom>
                <a:avLst/>
                <a:gdLst>
                  <a:gd name="T0" fmla="*/ 1 w 570"/>
                  <a:gd name="T1" fmla="*/ 0 h 335"/>
                  <a:gd name="T2" fmla="*/ 1 w 570"/>
                  <a:gd name="T3" fmla="*/ 0 h 335"/>
                  <a:gd name="T4" fmla="*/ 1 w 570"/>
                  <a:gd name="T5" fmla="*/ 0 h 335"/>
                  <a:gd name="T6" fmla="*/ 1 w 570"/>
                  <a:gd name="T7" fmla="*/ 0 h 335"/>
                  <a:gd name="T8" fmla="*/ 1 w 570"/>
                  <a:gd name="T9" fmla="*/ 0 h 335"/>
                  <a:gd name="T10" fmla="*/ 1 w 570"/>
                  <a:gd name="T11" fmla="*/ 0 h 335"/>
                  <a:gd name="T12" fmla="*/ 1 w 570"/>
                  <a:gd name="T13" fmla="*/ 0 h 335"/>
                  <a:gd name="T14" fmla="*/ 1 w 570"/>
                  <a:gd name="T15" fmla="*/ 0 h 335"/>
                  <a:gd name="T16" fmla="*/ 1 w 570"/>
                  <a:gd name="T17" fmla="*/ 0 h 335"/>
                  <a:gd name="T18" fmla="*/ 1 w 570"/>
                  <a:gd name="T19" fmla="*/ 0 h 335"/>
                  <a:gd name="T20" fmla="*/ 1 w 570"/>
                  <a:gd name="T21" fmla="*/ 0 h 335"/>
                  <a:gd name="T22" fmla="*/ 1 w 570"/>
                  <a:gd name="T23" fmla="*/ 0 h 335"/>
                  <a:gd name="T24" fmla="*/ 0 w 570"/>
                  <a:gd name="T25" fmla="*/ 0 h 335"/>
                  <a:gd name="T26" fmla="*/ 1 w 570"/>
                  <a:gd name="T27" fmla="*/ 0 h 335"/>
                  <a:gd name="T28" fmla="*/ 1 w 570"/>
                  <a:gd name="T29" fmla="*/ 0 h 335"/>
                  <a:gd name="T30" fmla="*/ 1 w 570"/>
                  <a:gd name="T31" fmla="*/ 0 h 335"/>
                  <a:gd name="T32" fmla="*/ 1 w 570"/>
                  <a:gd name="T33" fmla="*/ 0 h 335"/>
                  <a:gd name="T34" fmla="*/ 1 w 570"/>
                  <a:gd name="T35" fmla="*/ 0 h 335"/>
                  <a:gd name="T36" fmla="*/ 1 w 570"/>
                  <a:gd name="T37" fmla="*/ 0 h 335"/>
                  <a:gd name="T38" fmla="*/ 1 w 570"/>
                  <a:gd name="T39" fmla="*/ 0 h 335"/>
                  <a:gd name="T40" fmla="*/ 1 w 570"/>
                  <a:gd name="T41" fmla="*/ 0 h 335"/>
                  <a:gd name="T42" fmla="*/ 1 w 570"/>
                  <a:gd name="T43" fmla="*/ 0 h 335"/>
                  <a:gd name="T44" fmla="*/ 1 w 570"/>
                  <a:gd name="T45" fmla="*/ 0 h 335"/>
                  <a:gd name="T46" fmla="*/ 1 w 570"/>
                  <a:gd name="T47" fmla="*/ 0 h 335"/>
                  <a:gd name="T48" fmla="*/ 1 w 570"/>
                  <a:gd name="T49" fmla="*/ 0 h 335"/>
                  <a:gd name="T50" fmla="*/ 1 w 570"/>
                  <a:gd name="T51" fmla="*/ 0 h 335"/>
                  <a:gd name="T52" fmla="*/ 2 w 570"/>
                  <a:gd name="T53" fmla="*/ 0 h 335"/>
                  <a:gd name="T54" fmla="*/ 2 w 570"/>
                  <a:gd name="T55" fmla="*/ 0 h 335"/>
                  <a:gd name="T56" fmla="*/ 2 w 570"/>
                  <a:gd name="T57" fmla="*/ 0 h 335"/>
                  <a:gd name="T58" fmla="*/ 2 w 570"/>
                  <a:gd name="T59" fmla="*/ 0 h 335"/>
                  <a:gd name="T60" fmla="*/ 2 w 570"/>
                  <a:gd name="T61" fmla="*/ 0 h 335"/>
                  <a:gd name="T62" fmla="*/ 2 w 570"/>
                  <a:gd name="T63" fmla="*/ 0 h 335"/>
                  <a:gd name="T64" fmla="*/ 1 w 570"/>
                  <a:gd name="T65" fmla="*/ 0 h 3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0"/>
                  <a:gd name="T100" fmla="*/ 0 h 335"/>
                  <a:gd name="T101" fmla="*/ 570 w 570"/>
                  <a:gd name="T102" fmla="*/ 335 h 3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0" h="335">
                    <a:moveTo>
                      <a:pt x="507" y="192"/>
                    </a:moveTo>
                    <a:lnTo>
                      <a:pt x="483" y="201"/>
                    </a:lnTo>
                    <a:lnTo>
                      <a:pt x="460" y="211"/>
                    </a:lnTo>
                    <a:lnTo>
                      <a:pt x="439" y="220"/>
                    </a:lnTo>
                    <a:lnTo>
                      <a:pt x="420" y="230"/>
                    </a:lnTo>
                    <a:lnTo>
                      <a:pt x="399" y="239"/>
                    </a:lnTo>
                    <a:lnTo>
                      <a:pt x="382" y="249"/>
                    </a:lnTo>
                    <a:lnTo>
                      <a:pt x="361" y="258"/>
                    </a:lnTo>
                    <a:lnTo>
                      <a:pt x="344" y="268"/>
                    </a:lnTo>
                    <a:lnTo>
                      <a:pt x="325" y="277"/>
                    </a:lnTo>
                    <a:lnTo>
                      <a:pt x="306" y="285"/>
                    </a:lnTo>
                    <a:lnTo>
                      <a:pt x="287" y="295"/>
                    </a:lnTo>
                    <a:lnTo>
                      <a:pt x="268" y="302"/>
                    </a:lnTo>
                    <a:lnTo>
                      <a:pt x="245" y="310"/>
                    </a:lnTo>
                    <a:lnTo>
                      <a:pt x="224" y="317"/>
                    </a:lnTo>
                    <a:lnTo>
                      <a:pt x="201" y="325"/>
                    </a:lnTo>
                    <a:lnTo>
                      <a:pt x="177" y="333"/>
                    </a:lnTo>
                    <a:lnTo>
                      <a:pt x="140" y="335"/>
                    </a:lnTo>
                    <a:lnTo>
                      <a:pt x="110" y="333"/>
                    </a:lnTo>
                    <a:lnTo>
                      <a:pt x="83" y="323"/>
                    </a:lnTo>
                    <a:lnTo>
                      <a:pt x="59" y="310"/>
                    </a:lnTo>
                    <a:lnTo>
                      <a:pt x="40" y="291"/>
                    </a:lnTo>
                    <a:lnTo>
                      <a:pt x="23" y="270"/>
                    </a:lnTo>
                    <a:lnTo>
                      <a:pt x="9" y="245"/>
                    </a:lnTo>
                    <a:lnTo>
                      <a:pt x="4" y="220"/>
                    </a:lnTo>
                    <a:lnTo>
                      <a:pt x="0" y="194"/>
                    </a:lnTo>
                    <a:lnTo>
                      <a:pt x="0" y="165"/>
                    </a:lnTo>
                    <a:lnTo>
                      <a:pt x="7" y="139"/>
                    </a:lnTo>
                    <a:lnTo>
                      <a:pt x="17" y="116"/>
                    </a:lnTo>
                    <a:lnTo>
                      <a:pt x="32" y="93"/>
                    </a:lnTo>
                    <a:lnTo>
                      <a:pt x="55" y="76"/>
                    </a:lnTo>
                    <a:lnTo>
                      <a:pt x="81" y="61"/>
                    </a:lnTo>
                    <a:lnTo>
                      <a:pt x="114" y="51"/>
                    </a:lnTo>
                    <a:lnTo>
                      <a:pt x="137" y="46"/>
                    </a:lnTo>
                    <a:lnTo>
                      <a:pt x="159" y="42"/>
                    </a:lnTo>
                    <a:lnTo>
                      <a:pt x="180" y="38"/>
                    </a:lnTo>
                    <a:lnTo>
                      <a:pt x="201" y="38"/>
                    </a:lnTo>
                    <a:lnTo>
                      <a:pt x="220" y="34"/>
                    </a:lnTo>
                    <a:lnTo>
                      <a:pt x="241" y="34"/>
                    </a:lnTo>
                    <a:lnTo>
                      <a:pt x="260" y="34"/>
                    </a:lnTo>
                    <a:lnTo>
                      <a:pt x="279" y="34"/>
                    </a:lnTo>
                    <a:lnTo>
                      <a:pt x="298" y="34"/>
                    </a:lnTo>
                    <a:lnTo>
                      <a:pt x="315" y="32"/>
                    </a:lnTo>
                    <a:lnTo>
                      <a:pt x="334" y="30"/>
                    </a:lnTo>
                    <a:lnTo>
                      <a:pt x="355" y="30"/>
                    </a:lnTo>
                    <a:lnTo>
                      <a:pt x="374" y="25"/>
                    </a:lnTo>
                    <a:lnTo>
                      <a:pt x="393" y="23"/>
                    </a:lnTo>
                    <a:lnTo>
                      <a:pt x="412" y="15"/>
                    </a:lnTo>
                    <a:lnTo>
                      <a:pt x="435" y="9"/>
                    </a:lnTo>
                    <a:lnTo>
                      <a:pt x="456" y="4"/>
                    </a:lnTo>
                    <a:lnTo>
                      <a:pt x="479" y="0"/>
                    </a:lnTo>
                    <a:lnTo>
                      <a:pt x="498" y="4"/>
                    </a:lnTo>
                    <a:lnTo>
                      <a:pt x="515" y="9"/>
                    </a:lnTo>
                    <a:lnTo>
                      <a:pt x="530" y="19"/>
                    </a:lnTo>
                    <a:lnTo>
                      <a:pt x="543" y="32"/>
                    </a:lnTo>
                    <a:lnTo>
                      <a:pt x="555" y="47"/>
                    </a:lnTo>
                    <a:lnTo>
                      <a:pt x="564" y="65"/>
                    </a:lnTo>
                    <a:lnTo>
                      <a:pt x="568" y="82"/>
                    </a:lnTo>
                    <a:lnTo>
                      <a:pt x="570" y="99"/>
                    </a:lnTo>
                    <a:lnTo>
                      <a:pt x="568" y="118"/>
                    </a:lnTo>
                    <a:lnTo>
                      <a:pt x="564" y="135"/>
                    </a:lnTo>
                    <a:lnTo>
                      <a:pt x="555" y="152"/>
                    </a:lnTo>
                    <a:lnTo>
                      <a:pt x="543" y="167"/>
                    </a:lnTo>
                    <a:lnTo>
                      <a:pt x="526" y="181"/>
                    </a:lnTo>
                    <a:lnTo>
                      <a:pt x="507" y="192"/>
                    </a:lnTo>
                    <a:close/>
                  </a:path>
                </a:pathLst>
              </a:custGeom>
              <a:solidFill>
                <a:srgbClr val="FFFF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83" name="Freeform 25"/>
              <p:cNvSpPr>
                <a:spLocks/>
              </p:cNvSpPr>
              <p:nvPr/>
            </p:nvSpPr>
            <p:spPr bwMode="auto">
              <a:xfrm>
                <a:off x="3367" y="2059"/>
                <a:ext cx="275" cy="161"/>
              </a:xfrm>
              <a:custGeom>
                <a:avLst/>
                <a:gdLst>
                  <a:gd name="T0" fmla="*/ 1 w 549"/>
                  <a:gd name="T1" fmla="*/ 1 h 321"/>
                  <a:gd name="T2" fmla="*/ 1 w 549"/>
                  <a:gd name="T3" fmla="*/ 1 h 321"/>
                  <a:gd name="T4" fmla="*/ 1 w 549"/>
                  <a:gd name="T5" fmla="*/ 1 h 321"/>
                  <a:gd name="T6" fmla="*/ 1 w 549"/>
                  <a:gd name="T7" fmla="*/ 1 h 321"/>
                  <a:gd name="T8" fmla="*/ 1 w 549"/>
                  <a:gd name="T9" fmla="*/ 1 h 321"/>
                  <a:gd name="T10" fmla="*/ 1 w 549"/>
                  <a:gd name="T11" fmla="*/ 1 h 321"/>
                  <a:gd name="T12" fmla="*/ 1 w 549"/>
                  <a:gd name="T13" fmla="*/ 1 h 321"/>
                  <a:gd name="T14" fmla="*/ 1 w 549"/>
                  <a:gd name="T15" fmla="*/ 1 h 321"/>
                  <a:gd name="T16" fmla="*/ 1 w 549"/>
                  <a:gd name="T17" fmla="*/ 0 h 321"/>
                  <a:gd name="T18" fmla="*/ 1 w 549"/>
                  <a:gd name="T19" fmla="*/ 1 h 321"/>
                  <a:gd name="T20" fmla="*/ 1 w 549"/>
                  <a:gd name="T21" fmla="*/ 1 h 321"/>
                  <a:gd name="T22" fmla="*/ 1 w 549"/>
                  <a:gd name="T23" fmla="*/ 1 h 321"/>
                  <a:gd name="T24" fmla="*/ 1 w 549"/>
                  <a:gd name="T25" fmla="*/ 1 h 321"/>
                  <a:gd name="T26" fmla="*/ 1 w 549"/>
                  <a:gd name="T27" fmla="*/ 1 h 321"/>
                  <a:gd name="T28" fmla="*/ 1 w 549"/>
                  <a:gd name="T29" fmla="*/ 1 h 321"/>
                  <a:gd name="T30" fmla="*/ 1 w 549"/>
                  <a:gd name="T31" fmla="*/ 1 h 321"/>
                  <a:gd name="T32" fmla="*/ 1 w 549"/>
                  <a:gd name="T33" fmla="*/ 1 h 321"/>
                  <a:gd name="T34" fmla="*/ 1 w 549"/>
                  <a:gd name="T35" fmla="*/ 1 h 321"/>
                  <a:gd name="T36" fmla="*/ 2 w 549"/>
                  <a:gd name="T37" fmla="*/ 1 h 321"/>
                  <a:gd name="T38" fmla="*/ 2 w 549"/>
                  <a:gd name="T39" fmla="*/ 1 h 321"/>
                  <a:gd name="T40" fmla="*/ 2 w 549"/>
                  <a:gd name="T41" fmla="*/ 1 h 321"/>
                  <a:gd name="T42" fmla="*/ 2 w 549"/>
                  <a:gd name="T43" fmla="*/ 1 h 321"/>
                  <a:gd name="T44" fmla="*/ 1 w 549"/>
                  <a:gd name="T45" fmla="*/ 1 h 321"/>
                  <a:gd name="T46" fmla="*/ 1 w 549"/>
                  <a:gd name="T47" fmla="*/ 1 h 321"/>
                  <a:gd name="T48" fmla="*/ 1 w 549"/>
                  <a:gd name="T49" fmla="*/ 1 h 321"/>
                  <a:gd name="T50" fmla="*/ 1 w 549"/>
                  <a:gd name="T51" fmla="*/ 1 h 321"/>
                  <a:gd name="T52" fmla="*/ 1 w 549"/>
                  <a:gd name="T53" fmla="*/ 1 h 321"/>
                  <a:gd name="T54" fmla="*/ 1 w 549"/>
                  <a:gd name="T55" fmla="*/ 1 h 321"/>
                  <a:gd name="T56" fmla="*/ 1 w 549"/>
                  <a:gd name="T57" fmla="*/ 1 h 321"/>
                  <a:gd name="T58" fmla="*/ 1 w 549"/>
                  <a:gd name="T59" fmla="*/ 1 h 321"/>
                  <a:gd name="T60" fmla="*/ 1 w 549"/>
                  <a:gd name="T61" fmla="*/ 1 h 321"/>
                  <a:gd name="T62" fmla="*/ 1 w 549"/>
                  <a:gd name="T63" fmla="*/ 1 h 321"/>
                  <a:gd name="T64" fmla="*/ 1 w 549"/>
                  <a:gd name="T65" fmla="*/ 1 h 321"/>
                  <a:gd name="T66" fmla="*/ 1 w 549"/>
                  <a:gd name="T67" fmla="*/ 1 h 321"/>
                  <a:gd name="T68" fmla="*/ 1 w 549"/>
                  <a:gd name="T69" fmla="*/ 1 h 321"/>
                  <a:gd name="T70" fmla="*/ 1 w 549"/>
                  <a:gd name="T71" fmla="*/ 1 h 321"/>
                  <a:gd name="T72" fmla="*/ 1 w 549"/>
                  <a:gd name="T73" fmla="*/ 1 h 321"/>
                  <a:gd name="T74" fmla="*/ 0 w 549"/>
                  <a:gd name="T75" fmla="*/ 1 h 321"/>
                  <a:gd name="T76" fmla="*/ 1 w 549"/>
                  <a:gd name="T77" fmla="*/ 1 h 321"/>
                  <a:gd name="T78" fmla="*/ 1 w 549"/>
                  <a:gd name="T79" fmla="*/ 1 h 321"/>
                  <a:gd name="T80" fmla="*/ 1 w 549"/>
                  <a:gd name="T81" fmla="*/ 1 h 321"/>
                  <a:gd name="T82" fmla="*/ 1 w 549"/>
                  <a:gd name="T83" fmla="*/ 1 h 321"/>
                  <a:gd name="T84" fmla="*/ 1 w 549"/>
                  <a:gd name="T85" fmla="*/ 1 h 321"/>
                  <a:gd name="T86" fmla="*/ 1 w 549"/>
                  <a:gd name="T87" fmla="*/ 1 h 321"/>
                  <a:gd name="T88" fmla="*/ 1 w 549"/>
                  <a:gd name="T89" fmla="*/ 1 h 321"/>
                  <a:gd name="T90" fmla="*/ 1 w 549"/>
                  <a:gd name="T91" fmla="*/ 1 h 321"/>
                  <a:gd name="T92" fmla="*/ 1 w 549"/>
                  <a:gd name="T93" fmla="*/ 1 h 321"/>
                  <a:gd name="T94" fmla="*/ 1 w 549"/>
                  <a:gd name="T95" fmla="*/ 1 h 3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9"/>
                  <a:gd name="T145" fmla="*/ 0 h 321"/>
                  <a:gd name="T146" fmla="*/ 549 w 549"/>
                  <a:gd name="T147" fmla="*/ 321 h 3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9" h="321">
                    <a:moveTo>
                      <a:pt x="179" y="83"/>
                    </a:moveTo>
                    <a:lnTo>
                      <a:pt x="232" y="146"/>
                    </a:lnTo>
                    <a:lnTo>
                      <a:pt x="232" y="142"/>
                    </a:lnTo>
                    <a:lnTo>
                      <a:pt x="232" y="136"/>
                    </a:lnTo>
                    <a:lnTo>
                      <a:pt x="228" y="127"/>
                    </a:lnTo>
                    <a:lnTo>
                      <a:pt x="224" y="115"/>
                    </a:lnTo>
                    <a:lnTo>
                      <a:pt x="221" y="102"/>
                    </a:lnTo>
                    <a:lnTo>
                      <a:pt x="217" y="87"/>
                    </a:lnTo>
                    <a:lnTo>
                      <a:pt x="213" y="74"/>
                    </a:lnTo>
                    <a:lnTo>
                      <a:pt x="207" y="58"/>
                    </a:lnTo>
                    <a:lnTo>
                      <a:pt x="204" y="43"/>
                    </a:lnTo>
                    <a:lnTo>
                      <a:pt x="200" y="32"/>
                    </a:lnTo>
                    <a:lnTo>
                      <a:pt x="198" y="20"/>
                    </a:lnTo>
                    <a:lnTo>
                      <a:pt x="194" y="9"/>
                    </a:lnTo>
                    <a:lnTo>
                      <a:pt x="194" y="3"/>
                    </a:lnTo>
                    <a:lnTo>
                      <a:pt x="196" y="0"/>
                    </a:lnTo>
                    <a:lnTo>
                      <a:pt x="200" y="0"/>
                    </a:lnTo>
                    <a:lnTo>
                      <a:pt x="215" y="7"/>
                    </a:lnTo>
                    <a:lnTo>
                      <a:pt x="228" y="13"/>
                    </a:lnTo>
                    <a:lnTo>
                      <a:pt x="243" y="17"/>
                    </a:lnTo>
                    <a:lnTo>
                      <a:pt x="259" y="20"/>
                    </a:lnTo>
                    <a:lnTo>
                      <a:pt x="272" y="22"/>
                    </a:lnTo>
                    <a:lnTo>
                      <a:pt x="287" y="24"/>
                    </a:lnTo>
                    <a:lnTo>
                      <a:pt x="302" y="24"/>
                    </a:lnTo>
                    <a:lnTo>
                      <a:pt x="316" y="24"/>
                    </a:lnTo>
                    <a:lnTo>
                      <a:pt x="331" y="24"/>
                    </a:lnTo>
                    <a:lnTo>
                      <a:pt x="346" y="24"/>
                    </a:lnTo>
                    <a:lnTo>
                      <a:pt x="359" y="24"/>
                    </a:lnTo>
                    <a:lnTo>
                      <a:pt x="376" y="24"/>
                    </a:lnTo>
                    <a:lnTo>
                      <a:pt x="392" y="24"/>
                    </a:lnTo>
                    <a:lnTo>
                      <a:pt x="409" y="28"/>
                    </a:lnTo>
                    <a:lnTo>
                      <a:pt x="426" y="32"/>
                    </a:lnTo>
                    <a:lnTo>
                      <a:pt x="443" y="38"/>
                    </a:lnTo>
                    <a:lnTo>
                      <a:pt x="473" y="49"/>
                    </a:lnTo>
                    <a:lnTo>
                      <a:pt x="500" y="64"/>
                    </a:lnTo>
                    <a:lnTo>
                      <a:pt x="519" y="85"/>
                    </a:lnTo>
                    <a:lnTo>
                      <a:pt x="534" y="110"/>
                    </a:lnTo>
                    <a:lnTo>
                      <a:pt x="544" y="134"/>
                    </a:lnTo>
                    <a:lnTo>
                      <a:pt x="549" y="161"/>
                    </a:lnTo>
                    <a:lnTo>
                      <a:pt x="548" y="188"/>
                    </a:lnTo>
                    <a:lnTo>
                      <a:pt x="544" y="216"/>
                    </a:lnTo>
                    <a:lnTo>
                      <a:pt x="532" y="241"/>
                    </a:lnTo>
                    <a:lnTo>
                      <a:pt x="519" y="266"/>
                    </a:lnTo>
                    <a:lnTo>
                      <a:pt x="502" y="285"/>
                    </a:lnTo>
                    <a:lnTo>
                      <a:pt x="481" y="302"/>
                    </a:lnTo>
                    <a:lnTo>
                      <a:pt x="456" y="315"/>
                    </a:lnTo>
                    <a:lnTo>
                      <a:pt x="428" y="321"/>
                    </a:lnTo>
                    <a:lnTo>
                      <a:pt x="397" y="321"/>
                    </a:lnTo>
                    <a:lnTo>
                      <a:pt x="365" y="315"/>
                    </a:lnTo>
                    <a:lnTo>
                      <a:pt x="342" y="307"/>
                    </a:lnTo>
                    <a:lnTo>
                      <a:pt x="323" y="302"/>
                    </a:lnTo>
                    <a:lnTo>
                      <a:pt x="304" y="294"/>
                    </a:lnTo>
                    <a:lnTo>
                      <a:pt x="287" y="288"/>
                    </a:lnTo>
                    <a:lnTo>
                      <a:pt x="268" y="281"/>
                    </a:lnTo>
                    <a:lnTo>
                      <a:pt x="253" y="273"/>
                    </a:lnTo>
                    <a:lnTo>
                      <a:pt x="236" y="264"/>
                    </a:lnTo>
                    <a:lnTo>
                      <a:pt x="223" y="256"/>
                    </a:lnTo>
                    <a:lnTo>
                      <a:pt x="205" y="247"/>
                    </a:lnTo>
                    <a:lnTo>
                      <a:pt x="190" y="239"/>
                    </a:lnTo>
                    <a:lnTo>
                      <a:pt x="175" y="230"/>
                    </a:lnTo>
                    <a:lnTo>
                      <a:pt x="160" y="220"/>
                    </a:lnTo>
                    <a:lnTo>
                      <a:pt x="143" y="209"/>
                    </a:lnTo>
                    <a:lnTo>
                      <a:pt x="127" y="197"/>
                    </a:lnTo>
                    <a:lnTo>
                      <a:pt x="110" y="188"/>
                    </a:lnTo>
                    <a:lnTo>
                      <a:pt x="91" y="176"/>
                    </a:lnTo>
                    <a:lnTo>
                      <a:pt x="74" y="165"/>
                    </a:lnTo>
                    <a:lnTo>
                      <a:pt x="59" y="153"/>
                    </a:lnTo>
                    <a:lnTo>
                      <a:pt x="48" y="140"/>
                    </a:lnTo>
                    <a:lnTo>
                      <a:pt x="34" y="127"/>
                    </a:lnTo>
                    <a:lnTo>
                      <a:pt x="23" y="112"/>
                    </a:lnTo>
                    <a:lnTo>
                      <a:pt x="15" y="100"/>
                    </a:lnTo>
                    <a:lnTo>
                      <a:pt x="8" y="85"/>
                    </a:lnTo>
                    <a:lnTo>
                      <a:pt x="4" y="74"/>
                    </a:lnTo>
                    <a:lnTo>
                      <a:pt x="0" y="60"/>
                    </a:lnTo>
                    <a:lnTo>
                      <a:pt x="0" y="51"/>
                    </a:lnTo>
                    <a:lnTo>
                      <a:pt x="4" y="41"/>
                    </a:lnTo>
                    <a:lnTo>
                      <a:pt x="8" y="34"/>
                    </a:lnTo>
                    <a:lnTo>
                      <a:pt x="15" y="30"/>
                    </a:lnTo>
                    <a:lnTo>
                      <a:pt x="27" y="26"/>
                    </a:lnTo>
                    <a:lnTo>
                      <a:pt x="42" y="26"/>
                    </a:lnTo>
                    <a:lnTo>
                      <a:pt x="61" y="32"/>
                    </a:lnTo>
                    <a:lnTo>
                      <a:pt x="139" y="51"/>
                    </a:lnTo>
                    <a:lnTo>
                      <a:pt x="145" y="53"/>
                    </a:lnTo>
                    <a:lnTo>
                      <a:pt x="148" y="53"/>
                    </a:lnTo>
                    <a:lnTo>
                      <a:pt x="152" y="55"/>
                    </a:lnTo>
                    <a:lnTo>
                      <a:pt x="156" y="57"/>
                    </a:lnTo>
                    <a:lnTo>
                      <a:pt x="160" y="57"/>
                    </a:lnTo>
                    <a:lnTo>
                      <a:pt x="164" y="58"/>
                    </a:lnTo>
                    <a:lnTo>
                      <a:pt x="166" y="60"/>
                    </a:lnTo>
                    <a:lnTo>
                      <a:pt x="169" y="66"/>
                    </a:lnTo>
                    <a:lnTo>
                      <a:pt x="169" y="68"/>
                    </a:lnTo>
                    <a:lnTo>
                      <a:pt x="171" y="72"/>
                    </a:lnTo>
                    <a:lnTo>
                      <a:pt x="175" y="76"/>
                    </a:lnTo>
                    <a:lnTo>
                      <a:pt x="179" y="83"/>
                    </a:lnTo>
                    <a:close/>
                  </a:path>
                </a:pathLst>
              </a:custGeom>
              <a:solidFill>
                <a:srgbClr val="FFFF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84" name="Freeform 26"/>
              <p:cNvSpPr>
                <a:spLocks/>
              </p:cNvSpPr>
              <p:nvPr/>
            </p:nvSpPr>
            <p:spPr bwMode="auto">
              <a:xfrm>
                <a:off x="2175" y="1997"/>
                <a:ext cx="249" cy="200"/>
              </a:xfrm>
              <a:custGeom>
                <a:avLst/>
                <a:gdLst>
                  <a:gd name="T0" fmla="*/ 1 w 498"/>
                  <a:gd name="T1" fmla="*/ 1 h 399"/>
                  <a:gd name="T2" fmla="*/ 1 w 498"/>
                  <a:gd name="T3" fmla="*/ 1 h 399"/>
                  <a:gd name="T4" fmla="*/ 1 w 498"/>
                  <a:gd name="T5" fmla="*/ 1 h 399"/>
                  <a:gd name="T6" fmla="*/ 1 w 498"/>
                  <a:gd name="T7" fmla="*/ 1 h 399"/>
                  <a:gd name="T8" fmla="*/ 1 w 498"/>
                  <a:gd name="T9" fmla="*/ 1 h 399"/>
                  <a:gd name="T10" fmla="*/ 1 w 498"/>
                  <a:gd name="T11" fmla="*/ 1 h 399"/>
                  <a:gd name="T12" fmla="*/ 1 w 498"/>
                  <a:gd name="T13" fmla="*/ 1 h 399"/>
                  <a:gd name="T14" fmla="*/ 1 w 498"/>
                  <a:gd name="T15" fmla="*/ 1 h 399"/>
                  <a:gd name="T16" fmla="*/ 1 w 498"/>
                  <a:gd name="T17" fmla="*/ 1 h 399"/>
                  <a:gd name="T18" fmla="*/ 1 w 498"/>
                  <a:gd name="T19" fmla="*/ 1 h 399"/>
                  <a:gd name="T20" fmla="*/ 1 w 498"/>
                  <a:gd name="T21" fmla="*/ 1 h 399"/>
                  <a:gd name="T22" fmla="*/ 1 w 498"/>
                  <a:gd name="T23" fmla="*/ 1 h 399"/>
                  <a:gd name="T24" fmla="*/ 1 w 498"/>
                  <a:gd name="T25" fmla="*/ 1 h 399"/>
                  <a:gd name="T26" fmla="*/ 1 w 498"/>
                  <a:gd name="T27" fmla="*/ 1 h 399"/>
                  <a:gd name="T28" fmla="*/ 1 w 498"/>
                  <a:gd name="T29" fmla="*/ 1 h 399"/>
                  <a:gd name="T30" fmla="*/ 1 w 498"/>
                  <a:gd name="T31" fmla="*/ 1 h 399"/>
                  <a:gd name="T32" fmla="*/ 1 w 498"/>
                  <a:gd name="T33" fmla="*/ 1 h 399"/>
                  <a:gd name="T34" fmla="*/ 1 w 498"/>
                  <a:gd name="T35" fmla="*/ 1 h 399"/>
                  <a:gd name="T36" fmla="*/ 1 w 498"/>
                  <a:gd name="T37" fmla="*/ 1 h 399"/>
                  <a:gd name="T38" fmla="*/ 1 w 498"/>
                  <a:gd name="T39" fmla="*/ 1 h 399"/>
                  <a:gd name="T40" fmla="*/ 1 w 498"/>
                  <a:gd name="T41" fmla="*/ 1 h 399"/>
                  <a:gd name="T42" fmla="*/ 0 w 498"/>
                  <a:gd name="T43" fmla="*/ 1 h 399"/>
                  <a:gd name="T44" fmla="*/ 1 w 498"/>
                  <a:gd name="T45" fmla="*/ 1 h 399"/>
                  <a:gd name="T46" fmla="*/ 1 w 498"/>
                  <a:gd name="T47" fmla="*/ 1 h 399"/>
                  <a:gd name="T48" fmla="*/ 1 w 498"/>
                  <a:gd name="T49" fmla="*/ 1 h 399"/>
                  <a:gd name="T50" fmla="*/ 1 w 498"/>
                  <a:gd name="T51" fmla="*/ 1 h 399"/>
                  <a:gd name="T52" fmla="*/ 1 w 498"/>
                  <a:gd name="T53" fmla="*/ 1 h 399"/>
                  <a:gd name="T54" fmla="*/ 1 w 498"/>
                  <a:gd name="T55" fmla="*/ 1 h 399"/>
                  <a:gd name="T56" fmla="*/ 1 w 498"/>
                  <a:gd name="T57" fmla="*/ 1 h 399"/>
                  <a:gd name="T58" fmla="*/ 1 w 498"/>
                  <a:gd name="T59" fmla="*/ 1 h 399"/>
                  <a:gd name="T60" fmla="*/ 1 w 498"/>
                  <a:gd name="T61" fmla="*/ 1 h 399"/>
                  <a:gd name="T62" fmla="*/ 1 w 498"/>
                  <a:gd name="T63" fmla="*/ 1 h 399"/>
                  <a:gd name="T64" fmla="*/ 1 w 498"/>
                  <a:gd name="T65" fmla="*/ 1 h 399"/>
                  <a:gd name="T66" fmla="*/ 1 w 498"/>
                  <a:gd name="T67" fmla="*/ 1 h 399"/>
                  <a:gd name="T68" fmla="*/ 1 w 498"/>
                  <a:gd name="T69" fmla="*/ 1 h 399"/>
                  <a:gd name="T70" fmla="*/ 1 w 498"/>
                  <a:gd name="T71" fmla="*/ 1 h 399"/>
                  <a:gd name="T72" fmla="*/ 1 w 498"/>
                  <a:gd name="T73" fmla="*/ 1 h 399"/>
                  <a:gd name="T74" fmla="*/ 1 w 498"/>
                  <a:gd name="T75" fmla="*/ 1 h 399"/>
                  <a:gd name="T76" fmla="*/ 1 w 498"/>
                  <a:gd name="T77" fmla="*/ 1 h 399"/>
                  <a:gd name="T78" fmla="*/ 1 w 498"/>
                  <a:gd name="T79" fmla="*/ 0 h 399"/>
                  <a:gd name="T80" fmla="*/ 1 w 498"/>
                  <a:gd name="T81" fmla="*/ 1 h 399"/>
                  <a:gd name="T82" fmla="*/ 1 w 498"/>
                  <a:gd name="T83" fmla="*/ 1 h 399"/>
                  <a:gd name="T84" fmla="*/ 1 w 498"/>
                  <a:gd name="T85" fmla="*/ 1 h 399"/>
                  <a:gd name="T86" fmla="*/ 1 w 498"/>
                  <a:gd name="T87" fmla="*/ 1 h 399"/>
                  <a:gd name="T88" fmla="*/ 1 w 498"/>
                  <a:gd name="T89" fmla="*/ 1 h 399"/>
                  <a:gd name="T90" fmla="*/ 1 w 498"/>
                  <a:gd name="T91" fmla="*/ 1 h 399"/>
                  <a:gd name="T92" fmla="*/ 1 w 498"/>
                  <a:gd name="T93" fmla="*/ 1 h 3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8"/>
                  <a:gd name="T142" fmla="*/ 0 h 399"/>
                  <a:gd name="T143" fmla="*/ 498 w 498"/>
                  <a:gd name="T144" fmla="*/ 399 h 3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8" h="399">
                    <a:moveTo>
                      <a:pt x="481" y="93"/>
                    </a:moveTo>
                    <a:lnTo>
                      <a:pt x="462" y="110"/>
                    </a:lnTo>
                    <a:lnTo>
                      <a:pt x="447" y="125"/>
                    </a:lnTo>
                    <a:lnTo>
                      <a:pt x="432" y="141"/>
                    </a:lnTo>
                    <a:lnTo>
                      <a:pt x="419" y="158"/>
                    </a:lnTo>
                    <a:lnTo>
                      <a:pt x="405" y="173"/>
                    </a:lnTo>
                    <a:lnTo>
                      <a:pt x="392" y="188"/>
                    </a:lnTo>
                    <a:lnTo>
                      <a:pt x="381" y="203"/>
                    </a:lnTo>
                    <a:lnTo>
                      <a:pt x="369" y="219"/>
                    </a:lnTo>
                    <a:lnTo>
                      <a:pt x="356" y="234"/>
                    </a:lnTo>
                    <a:lnTo>
                      <a:pt x="345" y="249"/>
                    </a:lnTo>
                    <a:lnTo>
                      <a:pt x="329" y="262"/>
                    </a:lnTo>
                    <a:lnTo>
                      <a:pt x="316" y="277"/>
                    </a:lnTo>
                    <a:lnTo>
                      <a:pt x="301" y="291"/>
                    </a:lnTo>
                    <a:lnTo>
                      <a:pt x="286" y="304"/>
                    </a:lnTo>
                    <a:lnTo>
                      <a:pt x="267" y="317"/>
                    </a:lnTo>
                    <a:lnTo>
                      <a:pt x="249" y="331"/>
                    </a:lnTo>
                    <a:lnTo>
                      <a:pt x="242" y="335"/>
                    </a:lnTo>
                    <a:lnTo>
                      <a:pt x="234" y="338"/>
                    </a:lnTo>
                    <a:lnTo>
                      <a:pt x="229" y="342"/>
                    </a:lnTo>
                    <a:lnTo>
                      <a:pt x="223" y="346"/>
                    </a:lnTo>
                    <a:lnTo>
                      <a:pt x="215" y="348"/>
                    </a:lnTo>
                    <a:lnTo>
                      <a:pt x="210" y="352"/>
                    </a:lnTo>
                    <a:lnTo>
                      <a:pt x="202" y="354"/>
                    </a:lnTo>
                    <a:lnTo>
                      <a:pt x="196" y="357"/>
                    </a:lnTo>
                    <a:lnTo>
                      <a:pt x="191" y="359"/>
                    </a:lnTo>
                    <a:lnTo>
                      <a:pt x="183" y="361"/>
                    </a:lnTo>
                    <a:lnTo>
                      <a:pt x="177" y="363"/>
                    </a:lnTo>
                    <a:lnTo>
                      <a:pt x="172" y="367"/>
                    </a:lnTo>
                    <a:lnTo>
                      <a:pt x="164" y="371"/>
                    </a:lnTo>
                    <a:lnTo>
                      <a:pt x="158" y="373"/>
                    </a:lnTo>
                    <a:lnTo>
                      <a:pt x="153" y="378"/>
                    </a:lnTo>
                    <a:lnTo>
                      <a:pt x="145" y="382"/>
                    </a:lnTo>
                    <a:lnTo>
                      <a:pt x="126" y="392"/>
                    </a:lnTo>
                    <a:lnTo>
                      <a:pt x="109" y="397"/>
                    </a:lnTo>
                    <a:lnTo>
                      <a:pt x="88" y="399"/>
                    </a:lnTo>
                    <a:lnTo>
                      <a:pt x="73" y="397"/>
                    </a:lnTo>
                    <a:lnTo>
                      <a:pt x="58" y="390"/>
                    </a:lnTo>
                    <a:lnTo>
                      <a:pt x="42" y="382"/>
                    </a:lnTo>
                    <a:lnTo>
                      <a:pt x="29" y="371"/>
                    </a:lnTo>
                    <a:lnTo>
                      <a:pt x="19" y="359"/>
                    </a:lnTo>
                    <a:lnTo>
                      <a:pt x="10" y="344"/>
                    </a:lnTo>
                    <a:lnTo>
                      <a:pt x="4" y="329"/>
                    </a:lnTo>
                    <a:lnTo>
                      <a:pt x="0" y="312"/>
                    </a:lnTo>
                    <a:lnTo>
                      <a:pt x="2" y="295"/>
                    </a:lnTo>
                    <a:lnTo>
                      <a:pt x="6" y="277"/>
                    </a:lnTo>
                    <a:lnTo>
                      <a:pt x="14" y="262"/>
                    </a:lnTo>
                    <a:lnTo>
                      <a:pt x="25" y="245"/>
                    </a:lnTo>
                    <a:lnTo>
                      <a:pt x="42" y="234"/>
                    </a:lnTo>
                    <a:lnTo>
                      <a:pt x="48" y="226"/>
                    </a:lnTo>
                    <a:lnTo>
                      <a:pt x="54" y="222"/>
                    </a:lnTo>
                    <a:lnTo>
                      <a:pt x="59" y="217"/>
                    </a:lnTo>
                    <a:lnTo>
                      <a:pt x="65" y="211"/>
                    </a:lnTo>
                    <a:lnTo>
                      <a:pt x="73" y="201"/>
                    </a:lnTo>
                    <a:lnTo>
                      <a:pt x="82" y="190"/>
                    </a:lnTo>
                    <a:lnTo>
                      <a:pt x="92" y="181"/>
                    </a:lnTo>
                    <a:lnTo>
                      <a:pt x="101" y="169"/>
                    </a:lnTo>
                    <a:lnTo>
                      <a:pt x="105" y="163"/>
                    </a:lnTo>
                    <a:lnTo>
                      <a:pt x="111" y="160"/>
                    </a:lnTo>
                    <a:lnTo>
                      <a:pt x="116" y="154"/>
                    </a:lnTo>
                    <a:lnTo>
                      <a:pt x="124" y="150"/>
                    </a:lnTo>
                    <a:lnTo>
                      <a:pt x="141" y="137"/>
                    </a:lnTo>
                    <a:lnTo>
                      <a:pt x="162" y="127"/>
                    </a:lnTo>
                    <a:lnTo>
                      <a:pt x="179" y="118"/>
                    </a:lnTo>
                    <a:lnTo>
                      <a:pt x="198" y="112"/>
                    </a:lnTo>
                    <a:lnTo>
                      <a:pt x="217" y="105"/>
                    </a:lnTo>
                    <a:lnTo>
                      <a:pt x="234" y="99"/>
                    </a:lnTo>
                    <a:lnTo>
                      <a:pt x="253" y="93"/>
                    </a:lnTo>
                    <a:lnTo>
                      <a:pt x="272" y="87"/>
                    </a:lnTo>
                    <a:lnTo>
                      <a:pt x="289" y="82"/>
                    </a:lnTo>
                    <a:lnTo>
                      <a:pt x="307" y="76"/>
                    </a:lnTo>
                    <a:lnTo>
                      <a:pt x="324" y="68"/>
                    </a:lnTo>
                    <a:lnTo>
                      <a:pt x="343" y="61"/>
                    </a:lnTo>
                    <a:lnTo>
                      <a:pt x="360" y="51"/>
                    </a:lnTo>
                    <a:lnTo>
                      <a:pt x="377" y="42"/>
                    </a:lnTo>
                    <a:lnTo>
                      <a:pt x="396" y="28"/>
                    </a:lnTo>
                    <a:lnTo>
                      <a:pt x="413" y="15"/>
                    </a:lnTo>
                    <a:lnTo>
                      <a:pt x="424" y="8"/>
                    </a:lnTo>
                    <a:lnTo>
                      <a:pt x="434" y="2"/>
                    </a:lnTo>
                    <a:lnTo>
                      <a:pt x="443" y="0"/>
                    </a:lnTo>
                    <a:lnTo>
                      <a:pt x="453" y="0"/>
                    </a:lnTo>
                    <a:lnTo>
                      <a:pt x="460" y="2"/>
                    </a:lnTo>
                    <a:lnTo>
                      <a:pt x="470" y="6"/>
                    </a:lnTo>
                    <a:lnTo>
                      <a:pt x="478" y="11"/>
                    </a:lnTo>
                    <a:lnTo>
                      <a:pt x="485" y="19"/>
                    </a:lnTo>
                    <a:lnTo>
                      <a:pt x="491" y="25"/>
                    </a:lnTo>
                    <a:lnTo>
                      <a:pt x="495" y="34"/>
                    </a:lnTo>
                    <a:lnTo>
                      <a:pt x="497" y="44"/>
                    </a:lnTo>
                    <a:lnTo>
                      <a:pt x="498" y="53"/>
                    </a:lnTo>
                    <a:lnTo>
                      <a:pt x="497" y="63"/>
                    </a:lnTo>
                    <a:lnTo>
                      <a:pt x="495" y="74"/>
                    </a:lnTo>
                    <a:lnTo>
                      <a:pt x="489" y="84"/>
                    </a:lnTo>
                    <a:lnTo>
                      <a:pt x="481" y="93"/>
                    </a:lnTo>
                    <a:close/>
                  </a:path>
                </a:pathLst>
              </a:custGeom>
              <a:solidFill>
                <a:srgbClr val="FFFF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85" name="Freeform 27"/>
              <p:cNvSpPr>
                <a:spLocks/>
              </p:cNvSpPr>
              <p:nvPr/>
            </p:nvSpPr>
            <p:spPr bwMode="auto">
              <a:xfrm>
                <a:off x="2707" y="2763"/>
                <a:ext cx="171" cy="67"/>
              </a:xfrm>
              <a:custGeom>
                <a:avLst/>
                <a:gdLst>
                  <a:gd name="T0" fmla="*/ 1 w 340"/>
                  <a:gd name="T1" fmla="*/ 0 h 135"/>
                  <a:gd name="T2" fmla="*/ 1 w 340"/>
                  <a:gd name="T3" fmla="*/ 0 h 135"/>
                  <a:gd name="T4" fmla="*/ 1 w 340"/>
                  <a:gd name="T5" fmla="*/ 0 h 135"/>
                  <a:gd name="T6" fmla="*/ 1 w 340"/>
                  <a:gd name="T7" fmla="*/ 0 h 135"/>
                  <a:gd name="T8" fmla="*/ 1 w 340"/>
                  <a:gd name="T9" fmla="*/ 0 h 135"/>
                  <a:gd name="T10" fmla="*/ 1 w 340"/>
                  <a:gd name="T11" fmla="*/ 0 h 135"/>
                  <a:gd name="T12" fmla="*/ 1 w 340"/>
                  <a:gd name="T13" fmla="*/ 0 h 135"/>
                  <a:gd name="T14" fmla="*/ 1 w 340"/>
                  <a:gd name="T15" fmla="*/ 0 h 135"/>
                  <a:gd name="T16" fmla="*/ 1 w 340"/>
                  <a:gd name="T17" fmla="*/ 0 h 135"/>
                  <a:gd name="T18" fmla="*/ 1 w 340"/>
                  <a:gd name="T19" fmla="*/ 0 h 135"/>
                  <a:gd name="T20" fmla="*/ 1 w 340"/>
                  <a:gd name="T21" fmla="*/ 0 h 135"/>
                  <a:gd name="T22" fmla="*/ 1 w 340"/>
                  <a:gd name="T23" fmla="*/ 0 h 135"/>
                  <a:gd name="T24" fmla="*/ 1 w 340"/>
                  <a:gd name="T25" fmla="*/ 0 h 135"/>
                  <a:gd name="T26" fmla="*/ 1 w 340"/>
                  <a:gd name="T27" fmla="*/ 0 h 135"/>
                  <a:gd name="T28" fmla="*/ 1 w 340"/>
                  <a:gd name="T29" fmla="*/ 0 h 135"/>
                  <a:gd name="T30" fmla="*/ 1 w 340"/>
                  <a:gd name="T31" fmla="*/ 0 h 135"/>
                  <a:gd name="T32" fmla="*/ 1 w 340"/>
                  <a:gd name="T33" fmla="*/ 0 h 135"/>
                  <a:gd name="T34" fmla="*/ 1 w 340"/>
                  <a:gd name="T35" fmla="*/ 0 h 135"/>
                  <a:gd name="T36" fmla="*/ 1 w 340"/>
                  <a:gd name="T37" fmla="*/ 0 h 135"/>
                  <a:gd name="T38" fmla="*/ 1 w 340"/>
                  <a:gd name="T39" fmla="*/ 0 h 135"/>
                  <a:gd name="T40" fmla="*/ 1 w 340"/>
                  <a:gd name="T41" fmla="*/ 0 h 135"/>
                  <a:gd name="T42" fmla="*/ 1 w 340"/>
                  <a:gd name="T43" fmla="*/ 0 h 135"/>
                  <a:gd name="T44" fmla="*/ 1 w 340"/>
                  <a:gd name="T45" fmla="*/ 0 h 135"/>
                  <a:gd name="T46" fmla="*/ 1 w 340"/>
                  <a:gd name="T47" fmla="*/ 0 h 135"/>
                  <a:gd name="T48" fmla="*/ 1 w 340"/>
                  <a:gd name="T49" fmla="*/ 0 h 135"/>
                  <a:gd name="T50" fmla="*/ 1 w 340"/>
                  <a:gd name="T51" fmla="*/ 0 h 135"/>
                  <a:gd name="T52" fmla="*/ 1 w 340"/>
                  <a:gd name="T53" fmla="*/ 0 h 135"/>
                  <a:gd name="T54" fmla="*/ 0 w 340"/>
                  <a:gd name="T55" fmla="*/ 0 h 135"/>
                  <a:gd name="T56" fmla="*/ 0 w 340"/>
                  <a:gd name="T57" fmla="*/ 0 h 135"/>
                  <a:gd name="T58" fmla="*/ 1 w 340"/>
                  <a:gd name="T59" fmla="*/ 0 h 135"/>
                  <a:gd name="T60" fmla="*/ 1 w 340"/>
                  <a:gd name="T61" fmla="*/ 0 h 135"/>
                  <a:gd name="T62" fmla="*/ 1 w 340"/>
                  <a:gd name="T63" fmla="*/ 0 h 135"/>
                  <a:gd name="T64" fmla="*/ 1 w 340"/>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0"/>
                  <a:gd name="T100" fmla="*/ 0 h 135"/>
                  <a:gd name="T101" fmla="*/ 340 w 340"/>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0" h="135">
                    <a:moveTo>
                      <a:pt x="46" y="0"/>
                    </a:moveTo>
                    <a:lnTo>
                      <a:pt x="61" y="0"/>
                    </a:lnTo>
                    <a:lnTo>
                      <a:pt x="76" y="2"/>
                    </a:lnTo>
                    <a:lnTo>
                      <a:pt x="93" y="4"/>
                    </a:lnTo>
                    <a:lnTo>
                      <a:pt x="108" y="6"/>
                    </a:lnTo>
                    <a:lnTo>
                      <a:pt x="124" y="10"/>
                    </a:lnTo>
                    <a:lnTo>
                      <a:pt x="139" y="13"/>
                    </a:lnTo>
                    <a:lnTo>
                      <a:pt x="154" y="17"/>
                    </a:lnTo>
                    <a:lnTo>
                      <a:pt x="169" y="21"/>
                    </a:lnTo>
                    <a:lnTo>
                      <a:pt x="184" y="25"/>
                    </a:lnTo>
                    <a:lnTo>
                      <a:pt x="200" y="29"/>
                    </a:lnTo>
                    <a:lnTo>
                      <a:pt x="215" y="32"/>
                    </a:lnTo>
                    <a:lnTo>
                      <a:pt x="230" y="34"/>
                    </a:lnTo>
                    <a:lnTo>
                      <a:pt x="245" y="38"/>
                    </a:lnTo>
                    <a:lnTo>
                      <a:pt x="262" y="40"/>
                    </a:lnTo>
                    <a:lnTo>
                      <a:pt x="277" y="42"/>
                    </a:lnTo>
                    <a:lnTo>
                      <a:pt x="295" y="42"/>
                    </a:lnTo>
                    <a:lnTo>
                      <a:pt x="304" y="42"/>
                    </a:lnTo>
                    <a:lnTo>
                      <a:pt x="314" y="46"/>
                    </a:lnTo>
                    <a:lnTo>
                      <a:pt x="321" y="50"/>
                    </a:lnTo>
                    <a:lnTo>
                      <a:pt x="329" y="57"/>
                    </a:lnTo>
                    <a:lnTo>
                      <a:pt x="333" y="63"/>
                    </a:lnTo>
                    <a:lnTo>
                      <a:pt x="336" y="70"/>
                    </a:lnTo>
                    <a:lnTo>
                      <a:pt x="340" y="78"/>
                    </a:lnTo>
                    <a:lnTo>
                      <a:pt x="340" y="88"/>
                    </a:lnTo>
                    <a:lnTo>
                      <a:pt x="340" y="97"/>
                    </a:lnTo>
                    <a:lnTo>
                      <a:pt x="336" y="105"/>
                    </a:lnTo>
                    <a:lnTo>
                      <a:pt x="333" y="112"/>
                    </a:lnTo>
                    <a:lnTo>
                      <a:pt x="329" y="120"/>
                    </a:lnTo>
                    <a:lnTo>
                      <a:pt x="321" y="126"/>
                    </a:lnTo>
                    <a:lnTo>
                      <a:pt x="314" y="131"/>
                    </a:lnTo>
                    <a:lnTo>
                      <a:pt x="304" y="133"/>
                    </a:lnTo>
                    <a:lnTo>
                      <a:pt x="295" y="135"/>
                    </a:lnTo>
                    <a:lnTo>
                      <a:pt x="277" y="135"/>
                    </a:lnTo>
                    <a:lnTo>
                      <a:pt x="260" y="133"/>
                    </a:lnTo>
                    <a:lnTo>
                      <a:pt x="245" y="131"/>
                    </a:lnTo>
                    <a:lnTo>
                      <a:pt x="230" y="129"/>
                    </a:lnTo>
                    <a:lnTo>
                      <a:pt x="213" y="126"/>
                    </a:lnTo>
                    <a:lnTo>
                      <a:pt x="198" y="122"/>
                    </a:lnTo>
                    <a:lnTo>
                      <a:pt x="182" y="118"/>
                    </a:lnTo>
                    <a:lnTo>
                      <a:pt x="167" y="116"/>
                    </a:lnTo>
                    <a:lnTo>
                      <a:pt x="152" y="110"/>
                    </a:lnTo>
                    <a:lnTo>
                      <a:pt x="135" y="107"/>
                    </a:lnTo>
                    <a:lnTo>
                      <a:pt x="120" y="101"/>
                    </a:lnTo>
                    <a:lnTo>
                      <a:pt x="104" y="99"/>
                    </a:lnTo>
                    <a:lnTo>
                      <a:pt x="89" y="93"/>
                    </a:lnTo>
                    <a:lnTo>
                      <a:pt x="72" y="89"/>
                    </a:lnTo>
                    <a:lnTo>
                      <a:pt x="57" y="86"/>
                    </a:lnTo>
                    <a:lnTo>
                      <a:pt x="42" y="84"/>
                    </a:lnTo>
                    <a:lnTo>
                      <a:pt x="30" y="82"/>
                    </a:lnTo>
                    <a:lnTo>
                      <a:pt x="21" y="78"/>
                    </a:lnTo>
                    <a:lnTo>
                      <a:pt x="13" y="74"/>
                    </a:lnTo>
                    <a:lnTo>
                      <a:pt x="9" y="69"/>
                    </a:lnTo>
                    <a:lnTo>
                      <a:pt x="4" y="61"/>
                    </a:lnTo>
                    <a:lnTo>
                      <a:pt x="2" y="53"/>
                    </a:lnTo>
                    <a:lnTo>
                      <a:pt x="0" y="48"/>
                    </a:lnTo>
                    <a:lnTo>
                      <a:pt x="0" y="40"/>
                    </a:lnTo>
                    <a:lnTo>
                      <a:pt x="0" y="32"/>
                    </a:lnTo>
                    <a:lnTo>
                      <a:pt x="4" y="25"/>
                    </a:lnTo>
                    <a:lnTo>
                      <a:pt x="8" y="17"/>
                    </a:lnTo>
                    <a:lnTo>
                      <a:pt x="13" y="13"/>
                    </a:lnTo>
                    <a:lnTo>
                      <a:pt x="19" y="6"/>
                    </a:lnTo>
                    <a:lnTo>
                      <a:pt x="27" y="4"/>
                    </a:lnTo>
                    <a:lnTo>
                      <a:pt x="36" y="0"/>
                    </a:lnTo>
                    <a:lnTo>
                      <a:pt x="46" y="0"/>
                    </a:lnTo>
                    <a:close/>
                  </a:path>
                </a:pathLst>
              </a:custGeom>
              <a:solidFill>
                <a:srgbClr val="5ACCD9"/>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86" name="Freeform 28"/>
              <p:cNvSpPr>
                <a:spLocks/>
              </p:cNvSpPr>
              <p:nvPr/>
            </p:nvSpPr>
            <p:spPr bwMode="auto">
              <a:xfrm>
                <a:off x="2700" y="2847"/>
                <a:ext cx="161" cy="61"/>
              </a:xfrm>
              <a:custGeom>
                <a:avLst/>
                <a:gdLst>
                  <a:gd name="T0" fmla="*/ 0 w 323"/>
                  <a:gd name="T1" fmla="*/ 1 h 122"/>
                  <a:gd name="T2" fmla="*/ 0 w 323"/>
                  <a:gd name="T3" fmla="*/ 1 h 122"/>
                  <a:gd name="T4" fmla="*/ 0 w 323"/>
                  <a:gd name="T5" fmla="*/ 1 h 122"/>
                  <a:gd name="T6" fmla="*/ 0 w 323"/>
                  <a:gd name="T7" fmla="*/ 1 h 122"/>
                  <a:gd name="T8" fmla="*/ 0 w 323"/>
                  <a:gd name="T9" fmla="*/ 1 h 122"/>
                  <a:gd name="T10" fmla="*/ 0 w 323"/>
                  <a:gd name="T11" fmla="*/ 1 h 122"/>
                  <a:gd name="T12" fmla="*/ 0 w 323"/>
                  <a:gd name="T13" fmla="*/ 1 h 122"/>
                  <a:gd name="T14" fmla="*/ 0 w 323"/>
                  <a:gd name="T15" fmla="*/ 1 h 122"/>
                  <a:gd name="T16" fmla="*/ 0 w 323"/>
                  <a:gd name="T17" fmla="*/ 0 h 122"/>
                  <a:gd name="T18" fmla="*/ 0 w 323"/>
                  <a:gd name="T19" fmla="*/ 0 h 122"/>
                  <a:gd name="T20" fmla="*/ 0 w 323"/>
                  <a:gd name="T21" fmla="*/ 1 h 122"/>
                  <a:gd name="T22" fmla="*/ 0 w 323"/>
                  <a:gd name="T23" fmla="*/ 1 h 122"/>
                  <a:gd name="T24" fmla="*/ 0 w 323"/>
                  <a:gd name="T25" fmla="*/ 1 h 122"/>
                  <a:gd name="T26" fmla="*/ 0 w 323"/>
                  <a:gd name="T27" fmla="*/ 1 h 122"/>
                  <a:gd name="T28" fmla="*/ 0 w 323"/>
                  <a:gd name="T29" fmla="*/ 1 h 122"/>
                  <a:gd name="T30" fmla="*/ 0 w 323"/>
                  <a:gd name="T31" fmla="*/ 1 h 122"/>
                  <a:gd name="T32" fmla="*/ 0 w 323"/>
                  <a:gd name="T33" fmla="*/ 1 h 122"/>
                  <a:gd name="T34" fmla="*/ 0 w 323"/>
                  <a:gd name="T35" fmla="*/ 1 h 122"/>
                  <a:gd name="T36" fmla="*/ 0 w 323"/>
                  <a:gd name="T37" fmla="*/ 1 h 122"/>
                  <a:gd name="T38" fmla="*/ 0 w 323"/>
                  <a:gd name="T39" fmla="*/ 1 h 122"/>
                  <a:gd name="T40" fmla="*/ 0 w 323"/>
                  <a:gd name="T41" fmla="*/ 1 h 122"/>
                  <a:gd name="T42" fmla="*/ 0 w 323"/>
                  <a:gd name="T43" fmla="*/ 1 h 122"/>
                  <a:gd name="T44" fmla="*/ 0 w 323"/>
                  <a:gd name="T45" fmla="*/ 1 h 122"/>
                  <a:gd name="T46" fmla="*/ 0 w 323"/>
                  <a:gd name="T47" fmla="*/ 1 h 122"/>
                  <a:gd name="T48" fmla="*/ 0 w 323"/>
                  <a:gd name="T49" fmla="*/ 1 h 122"/>
                  <a:gd name="T50" fmla="*/ 0 w 323"/>
                  <a:gd name="T51" fmla="*/ 1 h 122"/>
                  <a:gd name="T52" fmla="*/ 0 w 323"/>
                  <a:gd name="T53" fmla="*/ 1 h 122"/>
                  <a:gd name="T54" fmla="*/ 0 w 323"/>
                  <a:gd name="T55" fmla="*/ 1 h 122"/>
                  <a:gd name="T56" fmla="*/ 0 w 323"/>
                  <a:gd name="T57" fmla="*/ 1 h 122"/>
                  <a:gd name="T58" fmla="*/ 0 w 323"/>
                  <a:gd name="T59" fmla="*/ 1 h 122"/>
                  <a:gd name="T60" fmla="*/ 0 w 323"/>
                  <a:gd name="T61" fmla="*/ 1 h 122"/>
                  <a:gd name="T62" fmla="*/ 0 w 323"/>
                  <a:gd name="T63" fmla="*/ 1 h 122"/>
                  <a:gd name="T64" fmla="*/ 0 w 323"/>
                  <a:gd name="T65" fmla="*/ 1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3"/>
                  <a:gd name="T100" fmla="*/ 0 h 122"/>
                  <a:gd name="T101" fmla="*/ 323 w 323"/>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3" h="122">
                    <a:moveTo>
                      <a:pt x="51" y="19"/>
                    </a:moveTo>
                    <a:lnTo>
                      <a:pt x="61" y="19"/>
                    </a:lnTo>
                    <a:lnTo>
                      <a:pt x="74" y="21"/>
                    </a:lnTo>
                    <a:lnTo>
                      <a:pt x="87" y="21"/>
                    </a:lnTo>
                    <a:lnTo>
                      <a:pt x="100" y="23"/>
                    </a:lnTo>
                    <a:lnTo>
                      <a:pt x="114" y="23"/>
                    </a:lnTo>
                    <a:lnTo>
                      <a:pt x="131" y="23"/>
                    </a:lnTo>
                    <a:lnTo>
                      <a:pt x="146" y="21"/>
                    </a:lnTo>
                    <a:lnTo>
                      <a:pt x="161" y="21"/>
                    </a:lnTo>
                    <a:lnTo>
                      <a:pt x="177" y="19"/>
                    </a:lnTo>
                    <a:lnTo>
                      <a:pt x="192" y="19"/>
                    </a:lnTo>
                    <a:lnTo>
                      <a:pt x="207" y="17"/>
                    </a:lnTo>
                    <a:lnTo>
                      <a:pt x="222" y="15"/>
                    </a:lnTo>
                    <a:lnTo>
                      <a:pt x="235" y="12"/>
                    </a:lnTo>
                    <a:lnTo>
                      <a:pt x="249" y="10"/>
                    </a:lnTo>
                    <a:lnTo>
                      <a:pt x="260" y="6"/>
                    </a:lnTo>
                    <a:lnTo>
                      <a:pt x="273" y="2"/>
                    </a:lnTo>
                    <a:lnTo>
                      <a:pt x="281" y="0"/>
                    </a:lnTo>
                    <a:lnTo>
                      <a:pt x="289" y="0"/>
                    </a:lnTo>
                    <a:lnTo>
                      <a:pt x="296" y="0"/>
                    </a:lnTo>
                    <a:lnTo>
                      <a:pt x="304" y="4"/>
                    </a:lnTo>
                    <a:lnTo>
                      <a:pt x="308" y="8"/>
                    </a:lnTo>
                    <a:lnTo>
                      <a:pt x="313" y="14"/>
                    </a:lnTo>
                    <a:lnTo>
                      <a:pt x="317" y="19"/>
                    </a:lnTo>
                    <a:lnTo>
                      <a:pt x="321" y="27"/>
                    </a:lnTo>
                    <a:lnTo>
                      <a:pt x="323" y="33"/>
                    </a:lnTo>
                    <a:lnTo>
                      <a:pt x="323" y="40"/>
                    </a:lnTo>
                    <a:lnTo>
                      <a:pt x="323" y="46"/>
                    </a:lnTo>
                    <a:lnTo>
                      <a:pt x="321" y="55"/>
                    </a:lnTo>
                    <a:lnTo>
                      <a:pt x="317" y="61"/>
                    </a:lnTo>
                    <a:lnTo>
                      <a:pt x="313" y="69"/>
                    </a:lnTo>
                    <a:lnTo>
                      <a:pt x="306" y="74"/>
                    </a:lnTo>
                    <a:lnTo>
                      <a:pt x="298" y="80"/>
                    </a:lnTo>
                    <a:lnTo>
                      <a:pt x="277" y="90"/>
                    </a:lnTo>
                    <a:lnTo>
                      <a:pt x="256" y="97"/>
                    </a:lnTo>
                    <a:lnTo>
                      <a:pt x="239" y="103"/>
                    </a:lnTo>
                    <a:lnTo>
                      <a:pt x="224" y="109"/>
                    </a:lnTo>
                    <a:lnTo>
                      <a:pt x="209" y="112"/>
                    </a:lnTo>
                    <a:lnTo>
                      <a:pt x="194" y="116"/>
                    </a:lnTo>
                    <a:lnTo>
                      <a:pt x="180" y="118"/>
                    </a:lnTo>
                    <a:lnTo>
                      <a:pt x="167" y="122"/>
                    </a:lnTo>
                    <a:lnTo>
                      <a:pt x="154" y="120"/>
                    </a:lnTo>
                    <a:lnTo>
                      <a:pt x="139" y="118"/>
                    </a:lnTo>
                    <a:lnTo>
                      <a:pt x="123" y="116"/>
                    </a:lnTo>
                    <a:lnTo>
                      <a:pt x="108" y="114"/>
                    </a:lnTo>
                    <a:lnTo>
                      <a:pt x="91" y="109"/>
                    </a:lnTo>
                    <a:lnTo>
                      <a:pt x="72" y="105"/>
                    </a:lnTo>
                    <a:lnTo>
                      <a:pt x="53" y="97"/>
                    </a:lnTo>
                    <a:lnTo>
                      <a:pt x="30" y="92"/>
                    </a:lnTo>
                    <a:lnTo>
                      <a:pt x="21" y="88"/>
                    </a:lnTo>
                    <a:lnTo>
                      <a:pt x="13" y="84"/>
                    </a:lnTo>
                    <a:lnTo>
                      <a:pt x="7" y="78"/>
                    </a:lnTo>
                    <a:lnTo>
                      <a:pt x="4" y="73"/>
                    </a:lnTo>
                    <a:lnTo>
                      <a:pt x="0" y="65"/>
                    </a:lnTo>
                    <a:lnTo>
                      <a:pt x="0" y="59"/>
                    </a:lnTo>
                    <a:lnTo>
                      <a:pt x="0" y="53"/>
                    </a:lnTo>
                    <a:lnTo>
                      <a:pt x="2" y="46"/>
                    </a:lnTo>
                    <a:lnTo>
                      <a:pt x="4" y="38"/>
                    </a:lnTo>
                    <a:lnTo>
                      <a:pt x="7" y="33"/>
                    </a:lnTo>
                    <a:lnTo>
                      <a:pt x="11" y="27"/>
                    </a:lnTo>
                    <a:lnTo>
                      <a:pt x="17" y="23"/>
                    </a:lnTo>
                    <a:lnTo>
                      <a:pt x="24" y="19"/>
                    </a:lnTo>
                    <a:lnTo>
                      <a:pt x="32" y="17"/>
                    </a:lnTo>
                    <a:lnTo>
                      <a:pt x="42" y="17"/>
                    </a:lnTo>
                    <a:lnTo>
                      <a:pt x="51" y="19"/>
                    </a:lnTo>
                    <a:close/>
                  </a:path>
                </a:pathLst>
              </a:custGeom>
              <a:solidFill>
                <a:srgbClr val="4DFFB3"/>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87" name="Freeform 29"/>
              <p:cNvSpPr>
                <a:spLocks/>
              </p:cNvSpPr>
              <p:nvPr/>
            </p:nvSpPr>
            <p:spPr bwMode="auto">
              <a:xfrm>
                <a:off x="2754" y="2914"/>
                <a:ext cx="97" cy="48"/>
              </a:xfrm>
              <a:custGeom>
                <a:avLst/>
                <a:gdLst>
                  <a:gd name="T0" fmla="*/ 1 w 194"/>
                  <a:gd name="T1" fmla="*/ 0 h 97"/>
                  <a:gd name="T2" fmla="*/ 1 w 194"/>
                  <a:gd name="T3" fmla="*/ 0 h 97"/>
                  <a:gd name="T4" fmla="*/ 1 w 194"/>
                  <a:gd name="T5" fmla="*/ 0 h 97"/>
                  <a:gd name="T6" fmla="*/ 1 w 194"/>
                  <a:gd name="T7" fmla="*/ 0 h 97"/>
                  <a:gd name="T8" fmla="*/ 1 w 194"/>
                  <a:gd name="T9" fmla="*/ 0 h 97"/>
                  <a:gd name="T10" fmla="*/ 1 w 194"/>
                  <a:gd name="T11" fmla="*/ 0 h 97"/>
                  <a:gd name="T12" fmla="*/ 1 w 194"/>
                  <a:gd name="T13" fmla="*/ 0 h 97"/>
                  <a:gd name="T14" fmla="*/ 1 w 194"/>
                  <a:gd name="T15" fmla="*/ 0 h 97"/>
                  <a:gd name="T16" fmla="*/ 1 w 194"/>
                  <a:gd name="T17" fmla="*/ 0 h 97"/>
                  <a:gd name="T18" fmla="*/ 1 w 194"/>
                  <a:gd name="T19" fmla="*/ 0 h 97"/>
                  <a:gd name="T20" fmla="*/ 1 w 194"/>
                  <a:gd name="T21" fmla="*/ 0 h 97"/>
                  <a:gd name="T22" fmla="*/ 1 w 194"/>
                  <a:gd name="T23" fmla="*/ 0 h 97"/>
                  <a:gd name="T24" fmla="*/ 1 w 194"/>
                  <a:gd name="T25" fmla="*/ 0 h 97"/>
                  <a:gd name="T26" fmla="*/ 1 w 194"/>
                  <a:gd name="T27" fmla="*/ 0 h 97"/>
                  <a:gd name="T28" fmla="*/ 1 w 194"/>
                  <a:gd name="T29" fmla="*/ 0 h 97"/>
                  <a:gd name="T30" fmla="*/ 1 w 194"/>
                  <a:gd name="T31" fmla="*/ 0 h 97"/>
                  <a:gd name="T32" fmla="*/ 1 w 194"/>
                  <a:gd name="T33" fmla="*/ 0 h 97"/>
                  <a:gd name="T34" fmla="*/ 1 w 194"/>
                  <a:gd name="T35" fmla="*/ 0 h 97"/>
                  <a:gd name="T36" fmla="*/ 1 w 194"/>
                  <a:gd name="T37" fmla="*/ 0 h 97"/>
                  <a:gd name="T38" fmla="*/ 1 w 194"/>
                  <a:gd name="T39" fmla="*/ 0 h 97"/>
                  <a:gd name="T40" fmla="*/ 1 w 194"/>
                  <a:gd name="T41" fmla="*/ 0 h 97"/>
                  <a:gd name="T42" fmla="*/ 1 w 194"/>
                  <a:gd name="T43" fmla="*/ 0 h 97"/>
                  <a:gd name="T44" fmla="*/ 1 w 194"/>
                  <a:gd name="T45" fmla="*/ 0 h 97"/>
                  <a:gd name="T46" fmla="*/ 1 w 194"/>
                  <a:gd name="T47" fmla="*/ 0 h 97"/>
                  <a:gd name="T48" fmla="*/ 1 w 194"/>
                  <a:gd name="T49" fmla="*/ 0 h 97"/>
                  <a:gd name="T50" fmla="*/ 1 w 194"/>
                  <a:gd name="T51" fmla="*/ 0 h 97"/>
                  <a:gd name="T52" fmla="*/ 1 w 194"/>
                  <a:gd name="T53" fmla="*/ 0 h 97"/>
                  <a:gd name="T54" fmla="*/ 1 w 194"/>
                  <a:gd name="T55" fmla="*/ 0 h 97"/>
                  <a:gd name="T56" fmla="*/ 1 w 194"/>
                  <a:gd name="T57" fmla="*/ 0 h 97"/>
                  <a:gd name="T58" fmla="*/ 1 w 194"/>
                  <a:gd name="T59" fmla="*/ 0 h 97"/>
                  <a:gd name="T60" fmla="*/ 1 w 194"/>
                  <a:gd name="T61" fmla="*/ 0 h 97"/>
                  <a:gd name="T62" fmla="*/ 1 w 194"/>
                  <a:gd name="T63" fmla="*/ 0 h 97"/>
                  <a:gd name="T64" fmla="*/ 1 w 194"/>
                  <a:gd name="T65" fmla="*/ 0 h 97"/>
                  <a:gd name="T66" fmla="*/ 1 w 194"/>
                  <a:gd name="T67" fmla="*/ 0 h 97"/>
                  <a:gd name="T68" fmla="*/ 1 w 194"/>
                  <a:gd name="T69" fmla="*/ 0 h 97"/>
                  <a:gd name="T70" fmla="*/ 1 w 194"/>
                  <a:gd name="T71" fmla="*/ 0 h 97"/>
                  <a:gd name="T72" fmla="*/ 1 w 194"/>
                  <a:gd name="T73" fmla="*/ 0 h 97"/>
                  <a:gd name="T74" fmla="*/ 1 w 194"/>
                  <a:gd name="T75" fmla="*/ 0 h 97"/>
                  <a:gd name="T76" fmla="*/ 1 w 194"/>
                  <a:gd name="T77" fmla="*/ 0 h 97"/>
                  <a:gd name="T78" fmla="*/ 1 w 194"/>
                  <a:gd name="T79" fmla="*/ 0 h 97"/>
                  <a:gd name="T80" fmla="*/ 1 w 194"/>
                  <a:gd name="T81" fmla="*/ 0 h 97"/>
                  <a:gd name="T82" fmla="*/ 1 w 194"/>
                  <a:gd name="T83" fmla="*/ 0 h 97"/>
                  <a:gd name="T84" fmla="*/ 1 w 194"/>
                  <a:gd name="T85" fmla="*/ 0 h 97"/>
                  <a:gd name="T86" fmla="*/ 1 w 194"/>
                  <a:gd name="T87" fmla="*/ 0 h 97"/>
                  <a:gd name="T88" fmla="*/ 1 w 194"/>
                  <a:gd name="T89" fmla="*/ 0 h 97"/>
                  <a:gd name="T90" fmla="*/ 1 w 194"/>
                  <a:gd name="T91" fmla="*/ 0 h 97"/>
                  <a:gd name="T92" fmla="*/ 1 w 194"/>
                  <a:gd name="T93" fmla="*/ 0 h 97"/>
                  <a:gd name="T94" fmla="*/ 0 w 194"/>
                  <a:gd name="T95" fmla="*/ 0 h 97"/>
                  <a:gd name="T96" fmla="*/ 0 w 194"/>
                  <a:gd name="T97" fmla="*/ 0 h 97"/>
                  <a:gd name="T98" fmla="*/ 0 w 194"/>
                  <a:gd name="T99" fmla="*/ 0 h 97"/>
                  <a:gd name="T100" fmla="*/ 1 w 194"/>
                  <a:gd name="T101" fmla="*/ 0 h 97"/>
                  <a:gd name="T102" fmla="*/ 1 w 194"/>
                  <a:gd name="T103" fmla="*/ 0 h 97"/>
                  <a:gd name="T104" fmla="*/ 1 w 194"/>
                  <a:gd name="T105" fmla="*/ 0 h 97"/>
                  <a:gd name="T106" fmla="*/ 1 w 194"/>
                  <a:gd name="T107" fmla="*/ 0 h 97"/>
                  <a:gd name="T108" fmla="*/ 1 w 194"/>
                  <a:gd name="T109" fmla="*/ 0 h 97"/>
                  <a:gd name="T110" fmla="*/ 1 w 194"/>
                  <a:gd name="T111" fmla="*/ 0 h 97"/>
                  <a:gd name="T112" fmla="*/ 1 w 194"/>
                  <a:gd name="T113" fmla="*/ 0 h 97"/>
                  <a:gd name="T114" fmla="*/ 1 w 194"/>
                  <a:gd name="T115" fmla="*/ 0 h 97"/>
                  <a:gd name="T116" fmla="*/ 1 w 194"/>
                  <a:gd name="T117" fmla="*/ 0 h 97"/>
                  <a:gd name="T118" fmla="*/ 1 w 194"/>
                  <a:gd name="T119" fmla="*/ 0 h 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4"/>
                  <a:gd name="T181" fmla="*/ 0 h 97"/>
                  <a:gd name="T182" fmla="*/ 194 w 194"/>
                  <a:gd name="T183" fmla="*/ 97 h 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4" h="97">
                    <a:moveTo>
                      <a:pt x="46" y="19"/>
                    </a:moveTo>
                    <a:lnTo>
                      <a:pt x="57" y="23"/>
                    </a:lnTo>
                    <a:lnTo>
                      <a:pt x="67" y="23"/>
                    </a:lnTo>
                    <a:lnTo>
                      <a:pt x="78" y="21"/>
                    </a:lnTo>
                    <a:lnTo>
                      <a:pt x="89" y="19"/>
                    </a:lnTo>
                    <a:lnTo>
                      <a:pt x="101" y="16"/>
                    </a:lnTo>
                    <a:lnTo>
                      <a:pt x="110" y="12"/>
                    </a:lnTo>
                    <a:lnTo>
                      <a:pt x="116" y="10"/>
                    </a:lnTo>
                    <a:lnTo>
                      <a:pt x="122" y="8"/>
                    </a:lnTo>
                    <a:lnTo>
                      <a:pt x="127" y="6"/>
                    </a:lnTo>
                    <a:lnTo>
                      <a:pt x="135" y="4"/>
                    </a:lnTo>
                    <a:lnTo>
                      <a:pt x="145" y="0"/>
                    </a:lnTo>
                    <a:lnTo>
                      <a:pt x="154" y="0"/>
                    </a:lnTo>
                    <a:lnTo>
                      <a:pt x="162" y="0"/>
                    </a:lnTo>
                    <a:lnTo>
                      <a:pt x="171" y="6"/>
                    </a:lnTo>
                    <a:lnTo>
                      <a:pt x="175" y="8"/>
                    </a:lnTo>
                    <a:lnTo>
                      <a:pt x="183" y="16"/>
                    </a:lnTo>
                    <a:lnTo>
                      <a:pt x="188" y="21"/>
                    </a:lnTo>
                    <a:lnTo>
                      <a:pt x="192" y="31"/>
                    </a:lnTo>
                    <a:lnTo>
                      <a:pt x="192" y="36"/>
                    </a:lnTo>
                    <a:lnTo>
                      <a:pt x="194" y="46"/>
                    </a:lnTo>
                    <a:lnTo>
                      <a:pt x="192" y="54"/>
                    </a:lnTo>
                    <a:lnTo>
                      <a:pt x="190" y="61"/>
                    </a:lnTo>
                    <a:lnTo>
                      <a:pt x="186" y="69"/>
                    </a:lnTo>
                    <a:lnTo>
                      <a:pt x="181" y="76"/>
                    </a:lnTo>
                    <a:lnTo>
                      <a:pt x="173" y="82"/>
                    </a:lnTo>
                    <a:lnTo>
                      <a:pt x="165" y="88"/>
                    </a:lnTo>
                    <a:lnTo>
                      <a:pt x="156" y="90"/>
                    </a:lnTo>
                    <a:lnTo>
                      <a:pt x="146" y="93"/>
                    </a:lnTo>
                    <a:lnTo>
                      <a:pt x="139" y="95"/>
                    </a:lnTo>
                    <a:lnTo>
                      <a:pt x="129" y="97"/>
                    </a:lnTo>
                    <a:lnTo>
                      <a:pt x="122" y="97"/>
                    </a:lnTo>
                    <a:lnTo>
                      <a:pt x="112" y="97"/>
                    </a:lnTo>
                    <a:lnTo>
                      <a:pt x="105" y="97"/>
                    </a:lnTo>
                    <a:lnTo>
                      <a:pt x="97" y="97"/>
                    </a:lnTo>
                    <a:lnTo>
                      <a:pt x="88" y="97"/>
                    </a:lnTo>
                    <a:lnTo>
                      <a:pt x="78" y="95"/>
                    </a:lnTo>
                    <a:lnTo>
                      <a:pt x="70" y="95"/>
                    </a:lnTo>
                    <a:lnTo>
                      <a:pt x="61" y="93"/>
                    </a:lnTo>
                    <a:lnTo>
                      <a:pt x="51" y="92"/>
                    </a:lnTo>
                    <a:lnTo>
                      <a:pt x="44" y="92"/>
                    </a:lnTo>
                    <a:lnTo>
                      <a:pt x="34" y="88"/>
                    </a:lnTo>
                    <a:lnTo>
                      <a:pt x="25" y="88"/>
                    </a:lnTo>
                    <a:lnTo>
                      <a:pt x="17" y="84"/>
                    </a:lnTo>
                    <a:lnTo>
                      <a:pt x="11" y="80"/>
                    </a:lnTo>
                    <a:lnTo>
                      <a:pt x="6" y="74"/>
                    </a:lnTo>
                    <a:lnTo>
                      <a:pt x="4" y="71"/>
                    </a:lnTo>
                    <a:lnTo>
                      <a:pt x="0" y="63"/>
                    </a:lnTo>
                    <a:lnTo>
                      <a:pt x="0" y="57"/>
                    </a:lnTo>
                    <a:lnTo>
                      <a:pt x="0" y="52"/>
                    </a:lnTo>
                    <a:lnTo>
                      <a:pt x="4" y="46"/>
                    </a:lnTo>
                    <a:lnTo>
                      <a:pt x="6" y="40"/>
                    </a:lnTo>
                    <a:lnTo>
                      <a:pt x="10" y="33"/>
                    </a:lnTo>
                    <a:lnTo>
                      <a:pt x="13" y="27"/>
                    </a:lnTo>
                    <a:lnTo>
                      <a:pt x="19" y="25"/>
                    </a:lnTo>
                    <a:lnTo>
                      <a:pt x="25" y="19"/>
                    </a:lnTo>
                    <a:lnTo>
                      <a:pt x="31" y="19"/>
                    </a:lnTo>
                    <a:lnTo>
                      <a:pt x="38" y="17"/>
                    </a:lnTo>
                    <a:lnTo>
                      <a:pt x="46" y="19"/>
                    </a:lnTo>
                    <a:close/>
                  </a:path>
                </a:pathLst>
              </a:custGeom>
              <a:solidFill>
                <a:srgbClr val="4DFFB3"/>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88" name="Freeform 30"/>
              <p:cNvSpPr>
                <a:spLocks/>
              </p:cNvSpPr>
              <p:nvPr/>
            </p:nvSpPr>
            <p:spPr bwMode="auto">
              <a:xfrm>
                <a:off x="2497" y="1498"/>
                <a:ext cx="759" cy="1146"/>
              </a:xfrm>
              <a:custGeom>
                <a:avLst/>
                <a:gdLst>
                  <a:gd name="T0" fmla="*/ 1 w 1517"/>
                  <a:gd name="T1" fmla="*/ 4 h 2293"/>
                  <a:gd name="T2" fmla="*/ 1 w 1517"/>
                  <a:gd name="T3" fmla="*/ 4 h 2293"/>
                  <a:gd name="T4" fmla="*/ 1 w 1517"/>
                  <a:gd name="T5" fmla="*/ 4 h 2293"/>
                  <a:gd name="T6" fmla="*/ 1 w 1517"/>
                  <a:gd name="T7" fmla="*/ 3 h 2293"/>
                  <a:gd name="T8" fmla="*/ 1 w 1517"/>
                  <a:gd name="T9" fmla="*/ 3 h 2293"/>
                  <a:gd name="T10" fmla="*/ 1 w 1517"/>
                  <a:gd name="T11" fmla="*/ 3 h 2293"/>
                  <a:gd name="T12" fmla="*/ 1 w 1517"/>
                  <a:gd name="T13" fmla="*/ 2 h 2293"/>
                  <a:gd name="T14" fmla="*/ 1 w 1517"/>
                  <a:gd name="T15" fmla="*/ 2 h 2293"/>
                  <a:gd name="T16" fmla="*/ 1 w 1517"/>
                  <a:gd name="T17" fmla="*/ 1 h 2293"/>
                  <a:gd name="T18" fmla="*/ 1 w 1517"/>
                  <a:gd name="T19" fmla="*/ 1 h 2293"/>
                  <a:gd name="T20" fmla="*/ 1 w 1517"/>
                  <a:gd name="T21" fmla="*/ 0 h 2293"/>
                  <a:gd name="T22" fmla="*/ 1 w 1517"/>
                  <a:gd name="T23" fmla="*/ 0 h 2293"/>
                  <a:gd name="T24" fmla="*/ 1 w 1517"/>
                  <a:gd name="T25" fmla="*/ 0 h 2293"/>
                  <a:gd name="T26" fmla="*/ 2 w 1517"/>
                  <a:gd name="T27" fmla="*/ 0 h 2293"/>
                  <a:gd name="T28" fmla="*/ 3 w 1517"/>
                  <a:gd name="T29" fmla="*/ 0 h 2293"/>
                  <a:gd name="T30" fmla="*/ 3 w 1517"/>
                  <a:gd name="T31" fmla="*/ 0 h 2293"/>
                  <a:gd name="T32" fmla="*/ 3 w 1517"/>
                  <a:gd name="T33" fmla="*/ 1 h 2293"/>
                  <a:gd name="T34" fmla="*/ 3 w 1517"/>
                  <a:gd name="T35" fmla="*/ 1 h 2293"/>
                  <a:gd name="T36" fmla="*/ 3 w 1517"/>
                  <a:gd name="T37" fmla="*/ 2 h 2293"/>
                  <a:gd name="T38" fmla="*/ 3 w 1517"/>
                  <a:gd name="T39" fmla="*/ 2 h 2293"/>
                  <a:gd name="T40" fmla="*/ 3 w 1517"/>
                  <a:gd name="T41" fmla="*/ 3 h 2293"/>
                  <a:gd name="T42" fmla="*/ 3 w 1517"/>
                  <a:gd name="T43" fmla="*/ 3 h 2293"/>
                  <a:gd name="T44" fmla="*/ 3 w 1517"/>
                  <a:gd name="T45" fmla="*/ 3 h 2293"/>
                  <a:gd name="T46" fmla="*/ 2 w 1517"/>
                  <a:gd name="T47" fmla="*/ 4 h 2293"/>
                  <a:gd name="T48" fmla="*/ 2 w 1517"/>
                  <a:gd name="T49" fmla="*/ 4 h 2293"/>
                  <a:gd name="T50" fmla="*/ 2 w 1517"/>
                  <a:gd name="T51" fmla="*/ 4 h 2293"/>
                  <a:gd name="T52" fmla="*/ 2 w 1517"/>
                  <a:gd name="T53" fmla="*/ 4 h 2293"/>
                  <a:gd name="T54" fmla="*/ 2 w 1517"/>
                  <a:gd name="T55" fmla="*/ 4 h 2293"/>
                  <a:gd name="T56" fmla="*/ 2 w 1517"/>
                  <a:gd name="T57" fmla="*/ 3 h 2293"/>
                  <a:gd name="T58" fmla="*/ 2 w 1517"/>
                  <a:gd name="T59" fmla="*/ 3 h 2293"/>
                  <a:gd name="T60" fmla="*/ 3 w 1517"/>
                  <a:gd name="T61" fmla="*/ 3 h 2293"/>
                  <a:gd name="T62" fmla="*/ 3 w 1517"/>
                  <a:gd name="T63" fmla="*/ 2 h 2293"/>
                  <a:gd name="T64" fmla="*/ 3 w 1517"/>
                  <a:gd name="T65" fmla="*/ 1 h 2293"/>
                  <a:gd name="T66" fmla="*/ 3 w 1517"/>
                  <a:gd name="T67" fmla="*/ 0 h 2293"/>
                  <a:gd name="T68" fmla="*/ 3 w 1517"/>
                  <a:gd name="T69" fmla="*/ 0 h 2293"/>
                  <a:gd name="T70" fmla="*/ 2 w 1517"/>
                  <a:gd name="T71" fmla="*/ 0 h 2293"/>
                  <a:gd name="T72" fmla="*/ 1 w 1517"/>
                  <a:gd name="T73" fmla="*/ 0 h 2293"/>
                  <a:gd name="T74" fmla="*/ 1 w 1517"/>
                  <a:gd name="T75" fmla="*/ 0 h 2293"/>
                  <a:gd name="T76" fmla="*/ 1 w 1517"/>
                  <a:gd name="T77" fmla="*/ 1 h 2293"/>
                  <a:gd name="T78" fmla="*/ 1 w 1517"/>
                  <a:gd name="T79" fmla="*/ 1 h 2293"/>
                  <a:gd name="T80" fmla="*/ 1 w 1517"/>
                  <a:gd name="T81" fmla="*/ 2 h 2293"/>
                  <a:gd name="T82" fmla="*/ 1 w 1517"/>
                  <a:gd name="T83" fmla="*/ 2 h 2293"/>
                  <a:gd name="T84" fmla="*/ 1 w 1517"/>
                  <a:gd name="T85" fmla="*/ 2 h 2293"/>
                  <a:gd name="T86" fmla="*/ 1 w 1517"/>
                  <a:gd name="T87" fmla="*/ 2 h 2293"/>
                  <a:gd name="T88" fmla="*/ 1 w 1517"/>
                  <a:gd name="T89" fmla="*/ 3 h 2293"/>
                  <a:gd name="T90" fmla="*/ 1 w 1517"/>
                  <a:gd name="T91" fmla="*/ 3 h 2293"/>
                  <a:gd name="T92" fmla="*/ 1 w 1517"/>
                  <a:gd name="T93" fmla="*/ 3 h 2293"/>
                  <a:gd name="T94" fmla="*/ 1 w 1517"/>
                  <a:gd name="T95" fmla="*/ 4 h 2293"/>
                  <a:gd name="T96" fmla="*/ 1 w 1517"/>
                  <a:gd name="T97" fmla="*/ 4 h 2293"/>
                  <a:gd name="T98" fmla="*/ 1 w 1517"/>
                  <a:gd name="T99" fmla="*/ 4 h 22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17"/>
                  <a:gd name="T151" fmla="*/ 0 h 2293"/>
                  <a:gd name="T152" fmla="*/ 1517 w 1517"/>
                  <a:gd name="T153" fmla="*/ 2293 h 22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17" h="2293">
                    <a:moveTo>
                      <a:pt x="234" y="2159"/>
                    </a:moveTo>
                    <a:lnTo>
                      <a:pt x="236" y="2150"/>
                    </a:lnTo>
                    <a:lnTo>
                      <a:pt x="239" y="2142"/>
                    </a:lnTo>
                    <a:lnTo>
                      <a:pt x="243" y="2135"/>
                    </a:lnTo>
                    <a:lnTo>
                      <a:pt x="247" y="2127"/>
                    </a:lnTo>
                    <a:lnTo>
                      <a:pt x="251" y="2120"/>
                    </a:lnTo>
                    <a:lnTo>
                      <a:pt x="255" y="2112"/>
                    </a:lnTo>
                    <a:lnTo>
                      <a:pt x="258" y="2102"/>
                    </a:lnTo>
                    <a:lnTo>
                      <a:pt x="264" y="2097"/>
                    </a:lnTo>
                    <a:lnTo>
                      <a:pt x="268" y="2087"/>
                    </a:lnTo>
                    <a:lnTo>
                      <a:pt x="274" y="2082"/>
                    </a:lnTo>
                    <a:lnTo>
                      <a:pt x="275" y="2072"/>
                    </a:lnTo>
                    <a:lnTo>
                      <a:pt x="281" y="2066"/>
                    </a:lnTo>
                    <a:lnTo>
                      <a:pt x="285" y="2057"/>
                    </a:lnTo>
                    <a:lnTo>
                      <a:pt x="289" y="2049"/>
                    </a:lnTo>
                    <a:lnTo>
                      <a:pt x="291" y="2042"/>
                    </a:lnTo>
                    <a:lnTo>
                      <a:pt x="296" y="2034"/>
                    </a:lnTo>
                    <a:lnTo>
                      <a:pt x="315" y="1964"/>
                    </a:lnTo>
                    <a:lnTo>
                      <a:pt x="327" y="1895"/>
                    </a:lnTo>
                    <a:lnTo>
                      <a:pt x="331" y="1827"/>
                    </a:lnTo>
                    <a:lnTo>
                      <a:pt x="327" y="1762"/>
                    </a:lnTo>
                    <a:lnTo>
                      <a:pt x="317" y="1694"/>
                    </a:lnTo>
                    <a:lnTo>
                      <a:pt x="302" y="1631"/>
                    </a:lnTo>
                    <a:lnTo>
                      <a:pt x="281" y="1566"/>
                    </a:lnTo>
                    <a:lnTo>
                      <a:pt x="258" y="1504"/>
                    </a:lnTo>
                    <a:lnTo>
                      <a:pt x="230" y="1439"/>
                    </a:lnTo>
                    <a:lnTo>
                      <a:pt x="201" y="1378"/>
                    </a:lnTo>
                    <a:lnTo>
                      <a:pt x="173" y="1315"/>
                    </a:lnTo>
                    <a:lnTo>
                      <a:pt x="142" y="1255"/>
                    </a:lnTo>
                    <a:lnTo>
                      <a:pt x="114" y="1194"/>
                    </a:lnTo>
                    <a:lnTo>
                      <a:pt x="87" y="1133"/>
                    </a:lnTo>
                    <a:lnTo>
                      <a:pt x="63" y="1074"/>
                    </a:lnTo>
                    <a:lnTo>
                      <a:pt x="44" y="1015"/>
                    </a:lnTo>
                    <a:lnTo>
                      <a:pt x="26" y="960"/>
                    </a:lnTo>
                    <a:lnTo>
                      <a:pt x="15" y="905"/>
                    </a:lnTo>
                    <a:lnTo>
                      <a:pt x="7" y="850"/>
                    </a:lnTo>
                    <a:lnTo>
                      <a:pt x="2" y="793"/>
                    </a:lnTo>
                    <a:lnTo>
                      <a:pt x="0" y="736"/>
                    </a:lnTo>
                    <a:lnTo>
                      <a:pt x="2" y="679"/>
                    </a:lnTo>
                    <a:lnTo>
                      <a:pt x="7" y="624"/>
                    </a:lnTo>
                    <a:lnTo>
                      <a:pt x="17" y="568"/>
                    </a:lnTo>
                    <a:lnTo>
                      <a:pt x="30" y="513"/>
                    </a:lnTo>
                    <a:lnTo>
                      <a:pt x="47" y="462"/>
                    </a:lnTo>
                    <a:lnTo>
                      <a:pt x="66" y="409"/>
                    </a:lnTo>
                    <a:lnTo>
                      <a:pt x="93" y="359"/>
                    </a:lnTo>
                    <a:lnTo>
                      <a:pt x="122" y="312"/>
                    </a:lnTo>
                    <a:lnTo>
                      <a:pt x="154" y="268"/>
                    </a:lnTo>
                    <a:lnTo>
                      <a:pt x="192" y="226"/>
                    </a:lnTo>
                    <a:lnTo>
                      <a:pt x="234" y="186"/>
                    </a:lnTo>
                    <a:lnTo>
                      <a:pt x="304" y="133"/>
                    </a:lnTo>
                    <a:lnTo>
                      <a:pt x="378" y="88"/>
                    </a:lnTo>
                    <a:lnTo>
                      <a:pt x="456" y="51"/>
                    </a:lnTo>
                    <a:lnTo>
                      <a:pt x="538" y="27"/>
                    </a:lnTo>
                    <a:lnTo>
                      <a:pt x="620" y="8"/>
                    </a:lnTo>
                    <a:lnTo>
                      <a:pt x="703" y="0"/>
                    </a:lnTo>
                    <a:lnTo>
                      <a:pt x="787" y="0"/>
                    </a:lnTo>
                    <a:lnTo>
                      <a:pt x="870" y="10"/>
                    </a:lnTo>
                    <a:lnTo>
                      <a:pt x="952" y="25"/>
                    </a:lnTo>
                    <a:lnTo>
                      <a:pt x="1032" y="51"/>
                    </a:lnTo>
                    <a:lnTo>
                      <a:pt x="1106" y="86"/>
                    </a:lnTo>
                    <a:lnTo>
                      <a:pt x="1178" y="129"/>
                    </a:lnTo>
                    <a:lnTo>
                      <a:pt x="1243" y="181"/>
                    </a:lnTo>
                    <a:lnTo>
                      <a:pt x="1304" y="242"/>
                    </a:lnTo>
                    <a:lnTo>
                      <a:pt x="1357" y="312"/>
                    </a:lnTo>
                    <a:lnTo>
                      <a:pt x="1403" y="390"/>
                    </a:lnTo>
                    <a:lnTo>
                      <a:pt x="1429" y="447"/>
                    </a:lnTo>
                    <a:lnTo>
                      <a:pt x="1454" y="510"/>
                    </a:lnTo>
                    <a:lnTo>
                      <a:pt x="1475" y="570"/>
                    </a:lnTo>
                    <a:lnTo>
                      <a:pt x="1492" y="635"/>
                    </a:lnTo>
                    <a:lnTo>
                      <a:pt x="1503" y="696"/>
                    </a:lnTo>
                    <a:lnTo>
                      <a:pt x="1511" y="760"/>
                    </a:lnTo>
                    <a:lnTo>
                      <a:pt x="1517" y="825"/>
                    </a:lnTo>
                    <a:lnTo>
                      <a:pt x="1517" y="890"/>
                    </a:lnTo>
                    <a:lnTo>
                      <a:pt x="1513" y="952"/>
                    </a:lnTo>
                    <a:lnTo>
                      <a:pt x="1507" y="1017"/>
                    </a:lnTo>
                    <a:lnTo>
                      <a:pt x="1494" y="1080"/>
                    </a:lnTo>
                    <a:lnTo>
                      <a:pt x="1481" y="1144"/>
                    </a:lnTo>
                    <a:lnTo>
                      <a:pt x="1462" y="1205"/>
                    </a:lnTo>
                    <a:lnTo>
                      <a:pt x="1439" y="1268"/>
                    </a:lnTo>
                    <a:lnTo>
                      <a:pt x="1414" y="1329"/>
                    </a:lnTo>
                    <a:lnTo>
                      <a:pt x="1386" y="1388"/>
                    </a:lnTo>
                    <a:lnTo>
                      <a:pt x="1353" y="1445"/>
                    </a:lnTo>
                    <a:lnTo>
                      <a:pt x="1321" y="1500"/>
                    </a:lnTo>
                    <a:lnTo>
                      <a:pt x="1289" y="1549"/>
                    </a:lnTo>
                    <a:lnTo>
                      <a:pt x="1256" y="1599"/>
                    </a:lnTo>
                    <a:lnTo>
                      <a:pt x="1224" y="1646"/>
                    </a:lnTo>
                    <a:lnTo>
                      <a:pt x="1194" y="1694"/>
                    </a:lnTo>
                    <a:lnTo>
                      <a:pt x="1165" y="1739"/>
                    </a:lnTo>
                    <a:lnTo>
                      <a:pt x="1138" y="1787"/>
                    </a:lnTo>
                    <a:lnTo>
                      <a:pt x="1112" y="1834"/>
                    </a:lnTo>
                    <a:lnTo>
                      <a:pt x="1089" y="1884"/>
                    </a:lnTo>
                    <a:lnTo>
                      <a:pt x="1070" y="1935"/>
                    </a:lnTo>
                    <a:lnTo>
                      <a:pt x="1053" y="1988"/>
                    </a:lnTo>
                    <a:lnTo>
                      <a:pt x="1038" y="2045"/>
                    </a:lnTo>
                    <a:lnTo>
                      <a:pt x="1028" y="2106"/>
                    </a:lnTo>
                    <a:lnTo>
                      <a:pt x="1021" y="2171"/>
                    </a:lnTo>
                    <a:lnTo>
                      <a:pt x="1019" y="2241"/>
                    </a:lnTo>
                    <a:lnTo>
                      <a:pt x="1017" y="2253"/>
                    </a:lnTo>
                    <a:lnTo>
                      <a:pt x="1015" y="2264"/>
                    </a:lnTo>
                    <a:lnTo>
                      <a:pt x="1007" y="2272"/>
                    </a:lnTo>
                    <a:lnTo>
                      <a:pt x="1002" y="2279"/>
                    </a:lnTo>
                    <a:lnTo>
                      <a:pt x="992" y="2285"/>
                    </a:lnTo>
                    <a:lnTo>
                      <a:pt x="984" y="2289"/>
                    </a:lnTo>
                    <a:lnTo>
                      <a:pt x="975" y="2291"/>
                    </a:lnTo>
                    <a:lnTo>
                      <a:pt x="965" y="2293"/>
                    </a:lnTo>
                    <a:lnTo>
                      <a:pt x="954" y="2291"/>
                    </a:lnTo>
                    <a:lnTo>
                      <a:pt x="943" y="2289"/>
                    </a:lnTo>
                    <a:lnTo>
                      <a:pt x="933" y="2285"/>
                    </a:lnTo>
                    <a:lnTo>
                      <a:pt x="927" y="2279"/>
                    </a:lnTo>
                    <a:lnTo>
                      <a:pt x="920" y="2272"/>
                    </a:lnTo>
                    <a:lnTo>
                      <a:pt x="914" y="2264"/>
                    </a:lnTo>
                    <a:lnTo>
                      <a:pt x="910" y="2253"/>
                    </a:lnTo>
                    <a:lnTo>
                      <a:pt x="910" y="2241"/>
                    </a:lnTo>
                    <a:lnTo>
                      <a:pt x="912" y="2165"/>
                    </a:lnTo>
                    <a:lnTo>
                      <a:pt x="920" y="2095"/>
                    </a:lnTo>
                    <a:lnTo>
                      <a:pt x="929" y="2030"/>
                    </a:lnTo>
                    <a:lnTo>
                      <a:pt x="945" y="1969"/>
                    </a:lnTo>
                    <a:lnTo>
                      <a:pt x="964" y="1912"/>
                    </a:lnTo>
                    <a:lnTo>
                      <a:pt x="984" y="1859"/>
                    </a:lnTo>
                    <a:lnTo>
                      <a:pt x="1007" y="1806"/>
                    </a:lnTo>
                    <a:lnTo>
                      <a:pt x="1036" y="1756"/>
                    </a:lnTo>
                    <a:lnTo>
                      <a:pt x="1062" y="1707"/>
                    </a:lnTo>
                    <a:lnTo>
                      <a:pt x="1093" y="1660"/>
                    </a:lnTo>
                    <a:lnTo>
                      <a:pt x="1125" y="1608"/>
                    </a:lnTo>
                    <a:lnTo>
                      <a:pt x="1157" y="1561"/>
                    </a:lnTo>
                    <a:lnTo>
                      <a:pt x="1192" y="1507"/>
                    </a:lnTo>
                    <a:lnTo>
                      <a:pt x="1226" y="1454"/>
                    </a:lnTo>
                    <a:lnTo>
                      <a:pt x="1260" y="1397"/>
                    </a:lnTo>
                    <a:lnTo>
                      <a:pt x="1292" y="1336"/>
                    </a:lnTo>
                    <a:lnTo>
                      <a:pt x="1346" y="1211"/>
                    </a:lnTo>
                    <a:lnTo>
                      <a:pt x="1384" y="1085"/>
                    </a:lnTo>
                    <a:lnTo>
                      <a:pt x="1403" y="956"/>
                    </a:lnTo>
                    <a:lnTo>
                      <a:pt x="1406" y="827"/>
                    </a:lnTo>
                    <a:lnTo>
                      <a:pt x="1393" y="702"/>
                    </a:lnTo>
                    <a:lnTo>
                      <a:pt x="1368" y="580"/>
                    </a:lnTo>
                    <a:lnTo>
                      <a:pt x="1327" y="466"/>
                    </a:lnTo>
                    <a:lnTo>
                      <a:pt x="1273" y="363"/>
                    </a:lnTo>
                    <a:lnTo>
                      <a:pt x="1205" y="272"/>
                    </a:lnTo>
                    <a:lnTo>
                      <a:pt x="1127" y="194"/>
                    </a:lnTo>
                    <a:lnTo>
                      <a:pt x="1036" y="135"/>
                    </a:lnTo>
                    <a:lnTo>
                      <a:pt x="933" y="95"/>
                    </a:lnTo>
                    <a:lnTo>
                      <a:pt x="821" y="74"/>
                    </a:lnTo>
                    <a:lnTo>
                      <a:pt x="699" y="80"/>
                    </a:lnTo>
                    <a:lnTo>
                      <a:pt x="568" y="112"/>
                    </a:lnTo>
                    <a:lnTo>
                      <a:pt x="429" y="173"/>
                    </a:lnTo>
                    <a:lnTo>
                      <a:pt x="371" y="204"/>
                    </a:lnTo>
                    <a:lnTo>
                      <a:pt x="319" y="240"/>
                    </a:lnTo>
                    <a:lnTo>
                      <a:pt x="272" y="278"/>
                    </a:lnTo>
                    <a:lnTo>
                      <a:pt x="232" y="321"/>
                    </a:lnTo>
                    <a:lnTo>
                      <a:pt x="196" y="367"/>
                    </a:lnTo>
                    <a:lnTo>
                      <a:pt x="165" y="416"/>
                    </a:lnTo>
                    <a:lnTo>
                      <a:pt x="139" y="468"/>
                    </a:lnTo>
                    <a:lnTo>
                      <a:pt x="118" y="521"/>
                    </a:lnTo>
                    <a:lnTo>
                      <a:pt x="101" y="574"/>
                    </a:lnTo>
                    <a:lnTo>
                      <a:pt x="89" y="633"/>
                    </a:lnTo>
                    <a:lnTo>
                      <a:pt x="82" y="690"/>
                    </a:lnTo>
                    <a:lnTo>
                      <a:pt x="80" y="751"/>
                    </a:lnTo>
                    <a:lnTo>
                      <a:pt x="82" y="810"/>
                    </a:lnTo>
                    <a:lnTo>
                      <a:pt x="87" y="871"/>
                    </a:lnTo>
                    <a:lnTo>
                      <a:pt x="99" y="933"/>
                    </a:lnTo>
                    <a:lnTo>
                      <a:pt x="116" y="994"/>
                    </a:lnTo>
                    <a:lnTo>
                      <a:pt x="123" y="1025"/>
                    </a:lnTo>
                    <a:lnTo>
                      <a:pt x="133" y="1053"/>
                    </a:lnTo>
                    <a:lnTo>
                      <a:pt x="144" y="1084"/>
                    </a:lnTo>
                    <a:lnTo>
                      <a:pt x="158" y="1112"/>
                    </a:lnTo>
                    <a:lnTo>
                      <a:pt x="169" y="1141"/>
                    </a:lnTo>
                    <a:lnTo>
                      <a:pt x="182" y="1171"/>
                    </a:lnTo>
                    <a:lnTo>
                      <a:pt x="194" y="1200"/>
                    </a:lnTo>
                    <a:lnTo>
                      <a:pt x="209" y="1228"/>
                    </a:lnTo>
                    <a:lnTo>
                      <a:pt x="220" y="1255"/>
                    </a:lnTo>
                    <a:lnTo>
                      <a:pt x="234" y="1285"/>
                    </a:lnTo>
                    <a:lnTo>
                      <a:pt x="247" y="1314"/>
                    </a:lnTo>
                    <a:lnTo>
                      <a:pt x="260" y="1342"/>
                    </a:lnTo>
                    <a:lnTo>
                      <a:pt x="272" y="1371"/>
                    </a:lnTo>
                    <a:lnTo>
                      <a:pt x="283" y="1399"/>
                    </a:lnTo>
                    <a:lnTo>
                      <a:pt x="294" y="1430"/>
                    </a:lnTo>
                    <a:lnTo>
                      <a:pt x="306" y="1460"/>
                    </a:lnTo>
                    <a:lnTo>
                      <a:pt x="317" y="1500"/>
                    </a:lnTo>
                    <a:lnTo>
                      <a:pt x="331" y="1542"/>
                    </a:lnTo>
                    <a:lnTo>
                      <a:pt x="340" y="1585"/>
                    </a:lnTo>
                    <a:lnTo>
                      <a:pt x="352" y="1633"/>
                    </a:lnTo>
                    <a:lnTo>
                      <a:pt x="359" y="1680"/>
                    </a:lnTo>
                    <a:lnTo>
                      <a:pt x="367" y="1730"/>
                    </a:lnTo>
                    <a:lnTo>
                      <a:pt x="371" y="1781"/>
                    </a:lnTo>
                    <a:lnTo>
                      <a:pt x="374" y="1831"/>
                    </a:lnTo>
                    <a:lnTo>
                      <a:pt x="372" y="1880"/>
                    </a:lnTo>
                    <a:lnTo>
                      <a:pt x="369" y="1929"/>
                    </a:lnTo>
                    <a:lnTo>
                      <a:pt x="361" y="1975"/>
                    </a:lnTo>
                    <a:lnTo>
                      <a:pt x="352" y="2023"/>
                    </a:lnTo>
                    <a:lnTo>
                      <a:pt x="336" y="2066"/>
                    </a:lnTo>
                    <a:lnTo>
                      <a:pt x="317" y="2108"/>
                    </a:lnTo>
                    <a:lnTo>
                      <a:pt x="293" y="2144"/>
                    </a:lnTo>
                    <a:lnTo>
                      <a:pt x="264" y="2180"/>
                    </a:lnTo>
                    <a:lnTo>
                      <a:pt x="256" y="2182"/>
                    </a:lnTo>
                    <a:lnTo>
                      <a:pt x="249" y="2186"/>
                    </a:lnTo>
                    <a:lnTo>
                      <a:pt x="243" y="2184"/>
                    </a:lnTo>
                    <a:lnTo>
                      <a:pt x="239" y="2182"/>
                    </a:lnTo>
                    <a:lnTo>
                      <a:pt x="236" y="2178"/>
                    </a:lnTo>
                    <a:lnTo>
                      <a:pt x="232" y="2173"/>
                    </a:lnTo>
                    <a:lnTo>
                      <a:pt x="232" y="2165"/>
                    </a:lnTo>
                    <a:lnTo>
                      <a:pt x="234" y="2159"/>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89" name="Freeform 31"/>
              <p:cNvSpPr>
                <a:spLocks/>
              </p:cNvSpPr>
              <p:nvPr/>
            </p:nvSpPr>
            <p:spPr bwMode="auto">
              <a:xfrm>
                <a:off x="2562" y="2561"/>
                <a:ext cx="468" cy="170"/>
              </a:xfrm>
              <a:custGeom>
                <a:avLst/>
                <a:gdLst>
                  <a:gd name="T0" fmla="*/ 1 w 935"/>
                  <a:gd name="T1" fmla="*/ 1 h 340"/>
                  <a:gd name="T2" fmla="*/ 1 w 935"/>
                  <a:gd name="T3" fmla="*/ 1 h 340"/>
                  <a:gd name="T4" fmla="*/ 1 w 935"/>
                  <a:gd name="T5" fmla="*/ 1 h 340"/>
                  <a:gd name="T6" fmla="*/ 1 w 935"/>
                  <a:gd name="T7" fmla="*/ 1 h 340"/>
                  <a:gd name="T8" fmla="*/ 1 w 935"/>
                  <a:gd name="T9" fmla="*/ 1 h 340"/>
                  <a:gd name="T10" fmla="*/ 1 w 935"/>
                  <a:gd name="T11" fmla="*/ 1 h 340"/>
                  <a:gd name="T12" fmla="*/ 1 w 935"/>
                  <a:gd name="T13" fmla="*/ 1 h 340"/>
                  <a:gd name="T14" fmla="*/ 1 w 935"/>
                  <a:gd name="T15" fmla="*/ 1 h 340"/>
                  <a:gd name="T16" fmla="*/ 1 w 935"/>
                  <a:gd name="T17" fmla="*/ 1 h 340"/>
                  <a:gd name="T18" fmla="*/ 1 w 935"/>
                  <a:gd name="T19" fmla="*/ 1 h 340"/>
                  <a:gd name="T20" fmla="*/ 1 w 935"/>
                  <a:gd name="T21" fmla="*/ 1 h 340"/>
                  <a:gd name="T22" fmla="*/ 2 w 935"/>
                  <a:gd name="T23" fmla="*/ 1 h 340"/>
                  <a:gd name="T24" fmla="*/ 2 w 935"/>
                  <a:gd name="T25" fmla="*/ 1 h 340"/>
                  <a:gd name="T26" fmla="*/ 2 w 935"/>
                  <a:gd name="T27" fmla="*/ 1 h 340"/>
                  <a:gd name="T28" fmla="*/ 2 w 935"/>
                  <a:gd name="T29" fmla="*/ 1 h 340"/>
                  <a:gd name="T30" fmla="*/ 2 w 935"/>
                  <a:gd name="T31" fmla="*/ 1 h 340"/>
                  <a:gd name="T32" fmla="*/ 2 w 935"/>
                  <a:gd name="T33" fmla="*/ 1 h 340"/>
                  <a:gd name="T34" fmla="*/ 2 w 935"/>
                  <a:gd name="T35" fmla="*/ 1 h 340"/>
                  <a:gd name="T36" fmla="*/ 2 w 935"/>
                  <a:gd name="T37" fmla="*/ 1 h 340"/>
                  <a:gd name="T38" fmla="*/ 2 w 935"/>
                  <a:gd name="T39" fmla="*/ 1 h 340"/>
                  <a:gd name="T40" fmla="*/ 2 w 935"/>
                  <a:gd name="T41" fmla="*/ 1 h 340"/>
                  <a:gd name="T42" fmla="*/ 2 w 935"/>
                  <a:gd name="T43" fmla="*/ 1 h 340"/>
                  <a:gd name="T44" fmla="*/ 2 w 935"/>
                  <a:gd name="T45" fmla="*/ 1 h 340"/>
                  <a:gd name="T46" fmla="*/ 2 w 935"/>
                  <a:gd name="T47" fmla="*/ 1 h 340"/>
                  <a:gd name="T48" fmla="*/ 2 w 935"/>
                  <a:gd name="T49" fmla="*/ 1 h 340"/>
                  <a:gd name="T50" fmla="*/ 2 w 935"/>
                  <a:gd name="T51" fmla="*/ 1 h 340"/>
                  <a:gd name="T52" fmla="*/ 2 w 935"/>
                  <a:gd name="T53" fmla="*/ 1 h 340"/>
                  <a:gd name="T54" fmla="*/ 2 w 935"/>
                  <a:gd name="T55" fmla="*/ 1 h 340"/>
                  <a:gd name="T56" fmla="*/ 2 w 935"/>
                  <a:gd name="T57" fmla="*/ 1 h 340"/>
                  <a:gd name="T58" fmla="*/ 2 w 935"/>
                  <a:gd name="T59" fmla="*/ 1 h 340"/>
                  <a:gd name="T60" fmla="*/ 2 w 935"/>
                  <a:gd name="T61" fmla="*/ 1 h 340"/>
                  <a:gd name="T62" fmla="*/ 2 w 935"/>
                  <a:gd name="T63" fmla="*/ 1 h 340"/>
                  <a:gd name="T64" fmla="*/ 2 w 935"/>
                  <a:gd name="T65" fmla="*/ 1 h 340"/>
                  <a:gd name="T66" fmla="*/ 2 w 935"/>
                  <a:gd name="T67" fmla="*/ 1 h 340"/>
                  <a:gd name="T68" fmla="*/ 2 w 935"/>
                  <a:gd name="T69" fmla="*/ 1 h 340"/>
                  <a:gd name="T70" fmla="*/ 2 w 935"/>
                  <a:gd name="T71" fmla="*/ 1 h 340"/>
                  <a:gd name="T72" fmla="*/ 1 w 935"/>
                  <a:gd name="T73" fmla="*/ 1 h 340"/>
                  <a:gd name="T74" fmla="*/ 1 w 935"/>
                  <a:gd name="T75" fmla="*/ 1 h 340"/>
                  <a:gd name="T76" fmla="*/ 1 w 935"/>
                  <a:gd name="T77" fmla="*/ 1 h 340"/>
                  <a:gd name="T78" fmla="*/ 1 w 935"/>
                  <a:gd name="T79" fmla="*/ 1 h 340"/>
                  <a:gd name="T80" fmla="*/ 1 w 935"/>
                  <a:gd name="T81" fmla="*/ 1 h 340"/>
                  <a:gd name="T82" fmla="*/ 0 w 935"/>
                  <a:gd name="T83" fmla="*/ 1 h 340"/>
                  <a:gd name="T84" fmla="*/ 1 w 935"/>
                  <a:gd name="T85" fmla="*/ 1 h 340"/>
                  <a:gd name="T86" fmla="*/ 1 w 935"/>
                  <a:gd name="T87" fmla="*/ 1 h 340"/>
                  <a:gd name="T88" fmla="*/ 1 w 935"/>
                  <a:gd name="T89" fmla="*/ 1 h 340"/>
                  <a:gd name="T90" fmla="*/ 1 w 935"/>
                  <a:gd name="T91" fmla="*/ 0 h 340"/>
                  <a:gd name="T92" fmla="*/ 1 w 935"/>
                  <a:gd name="T93" fmla="*/ 1 h 340"/>
                  <a:gd name="T94" fmla="*/ 1 w 935"/>
                  <a:gd name="T95" fmla="*/ 1 h 340"/>
                  <a:gd name="T96" fmla="*/ 1 w 935"/>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5"/>
                  <a:gd name="T148" fmla="*/ 0 h 340"/>
                  <a:gd name="T149" fmla="*/ 935 w 935"/>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5" h="340">
                    <a:moveTo>
                      <a:pt x="141" y="42"/>
                    </a:moveTo>
                    <a:lnTo>
                      <a:pt x="105" y="65"/>
                    </a:lnTo>
                    <a:lnTo>
                      <a:pt x="82" y="89"/>
                    </a:lnTo>
                    <a:lnTo>
                      <a:pt x="69" y="112"/>
                    </a:lnTo>
                    <a:lnTo>
                      <a:pt x="69" y="135"/>
                    </a:lnTo>
                    <a:lnTo>
                      <a:pt x="76" y="156"/>
                    </a:lnTo>
                    <a:lnTo>
                      <a:pt x="91" y="175"/>
                    </a:lnTo>
                    <a:lnTo>
                      <a:pt x="114" y="194"/>
                    </a:lnTo>
                    <a:lnTo>
                      <a:pt x="143" y="211"/>
                    </a:lnTo>
                    <a:lnTo>
                      <a:pt x="175" y="224"/>
                    </a:lnTo>
                    <a:lnTo>
                      <a:pt x="211" y="238"/>
                    </a:lnTo>
                    <a:lnTo>
                      <a:pt x="247" y="249"/>
                    </a:lnTo>
                    <a:lnTo>
                      <a:pt x="287" y="259"/>
                    </a:lnTo>
                    <a:lnTo>
                      <a:pt x="325" y="264"/>
                    </a:lnTo>
                    <a:lnTo>
                      <a:pt x="361" y="270"/>
                    </a:lnTo>
                    <a:lnTo>
                      <a:pt x="395" y="274"/>
                    </a:lnTo>
                    <a:lnTo>
                      <a:pt x="426" y="276"/>
                    </a:lnTo>
                    <a:lnTo>
                      <a:pt x="441" y="272"/>
                    </a:lnTo>
                    <a:lnTo>
                      <a:pt x="458" y="270"/>
                    </a:lnTo>
                    <a:lnTo>
                      <a:pt x="475" y="268"/>
                    </a:lnTo>
                    <a:lnTo>
                      <a:pt x="492" y="266"/>
                    </a:lnTo>
                    <a:lnTo>
                      <a:pt x="510" y="262"/>
                    </a:lnTo>
                    <a:lnTo>
                      <a:pt x="527" y="261"/>
                    </a:lnTo>
                    <a:lnTo>
                      <a:pt x="544" y="257"/>
                    </a:lnTo>
                    <a:lnTo>
                      <a:pt x="561" y="255"/>
                    </a:lnTo>
                    <a:lnTo>
                      <a:pt x="576" y="251"/>
                    </a:lnTo>
                    <a:lnTo>
                      <a:pt x="593" y="247"/>
                    </a:lnTo>
                    <a:lnTo>
                      <a:pt x="610" y="243"/>
                    </a:lnTo>
                    <a:lnTo>
                      <a:pt x="627" y="242"/>
                    </a:lnTo>
                    <a:lnTo>
                      <a:pt x="643" y="238"/>
                    </a:lnTo>
                    <a:lnTo>
                      <a:pt x="660" y="234"/>
                    </a:lnTo>
                    <a:lnTo>
                      <a:pt x="677" y="232"/>
                    </a:lnTo>
                    <a:lnTo>
                      <a:pt x="694" y="228"/>
                    </a:lnTo>
                    <a:lnTo>
                      <a:pt x="711" y="223"/>
                    </a:lnTo>
                    <a:lnTo>
                      <a:pt x="728" y="219"/>
                    </a:lnTo>
                    <a:lnTo>
                      <a:pt x="741" y="215"/>
                    </a:lnTo>
                    <a:lnTo>
                      <a:pt x="755" y="209"/>
                    </a:lnTo>
                    <a:lnTo>
                      <a:pt x="766" y="205"/>
                    </a:lnTo>
                    <a:lnTo>
                      <a:pt x="778" y="200"/>
                    </a:lnTo>
                    <a:lnTo>
                      <a:pt x="787" y="194"/>
                    </a:lnTo>
                    <a:lnTo>
                      <a:pt x="797" y="188"/>
                    </a:lnTo>
                    <a:lnTo>
                      <a:pt x="804" y="181"/>
                    </a:lnTo>
                    <a:lnTo>
                      <a:pt x="812" y="171"/>
                    </a:lnTo>
                    <a:lnTo>
                      <a:pt x="819" y="162"/>
                    </a:lnTo>
                    <a:lnTo>
                      <a:pt x="827" y="152"/>
                    </a:lnTo>
                    <a:lnTo>
                      <a:pt x="833" y="139"/>
                    </a:lnTo>
                    <a:lnTo>
                      <a:pt x="840" y="126"/>
                    </a:lnTo>
                    <a:lnTo>
                      <a:pt x="846" y="110"/>
                    </a:lnTo>
                    <a:lnTo>
                      <a:pt x="854" y="93"/>
                    </a:lnTo>
                    <a:lnTo>
                      <a:pt x="857" y="82"/>
                    </a:lnTo>
                    <a:lnTo>
                      <a:pt x="863" y="74"/>
                    </a:lnTo>
                    <a:lnTo>
                      <a:pt x="869" y="67"/>
                    </a:lnTo>
                    <a:lnTo>
                      <a:pt x="875" y="63"/>
                    </a:lnTo>
                    <a:lnTo>
                      <a:pt x="880" y="59"/>
                    </a:lnTo>
                    <a:lnTo>
                      <a:pt x="888" y="55"/>
                    </a:lnTo>
                    <a:lnTo>
                      <a:pt x="895" y="55"/>
                    </a:lnTo>
                    <a:lnTo>
                      <a:pt x="903" y="55"/>
                    </a:lnTo>
                    <a:lnTo>
                      <a:pt x="907" y="55"/>
                    </a:lnTo>
                    <a:lnTo>
                      <a:pt x="914" y="59"/>
                    </a:lnTo>
                    <a:lnTo>
                      <a:pt x="918" y="63"/>
                    </a:lnTo>
                    <a:lnTo>
                      <a:pt x="926" y="70"/>
                    </a:lnTo>
                    <a:lnTo>
                      <a:pt x="928" y="76"/>
                    </a:lnTo>
                    <a:lnTo>
                      <a:pt x="933" y="84"/>
                    </a:lnTo>
                    <a:lnTo>
                      <a:pt x="935" y="93"/>
                    </a:lnTo>
                    <a:lnTo>
                      <a:pt x="935" y="105"/>
                    </a:lnTo>
                    <a:lnTo>
                      <a:pt x="930" y="148"/>
                    </a:lnTo>
                    <a:lnTo>
                      <a:pt x="909" y="188"/>
                    </a:lnTo>
                    <a:lnTo>
                      <a:pt x="876" y="223"/>
                    </a:lnTo>
                    <a:lnTo>
                      <a:pt x="833" y="255"/>
                    </a:lnTo>
                    <a:lnTo>
                      <a:pt x="778" y="280"/>
                    </a:lnTo>
                    <a:lnTo>
                      <a:pt x="717" y="302"/>
                    </a:lnTo>
                    <a:lnTo>
                      <a:pt x="650" y="319"/>
                    </a:lnTo>
                    <a:lnTo>
                      <a:pt x="582" y="333"/>
                    </a:lnTo>
                    <a:lnTo>
                      <a:pt x="506" y="338"/>
                    </a:lnTo>
                    <a:lnTo>
                      <a:pt x="434" y="340"/>
                    </a:lnTo>
                    <a:lnTo>
                      <a:pt x="359" y="335"/>
                    </a:lnTo>
                    <a:lnTo>
                      <a:pt x="289" y="327"/>
                    </a:lnTo>
                    <a:lnTo>
                      <a:pt x="223" y="312"/>
                    </a:lnTo>
                    <a:lnTo>
                      <a:pt x="164" y="289"/>
                    </a:lnTo>
                    <a:lnTo>
                      <a:pt x="110" y="262"/>
                    </a:lnTo>
                    <a:lnTo>
                      <a:pt x="69" y="228"/>
                    </a:lnTo>
                    <a:lnTo>
                      <a:pt x="31" y="186"/>
                    </a:lnTo>
                    <a:lnTo>
                      <a:pt x="10" y="148"/>
                    </a:lnTo>
                    <a:lnTo>
                      <a:pt x="0" y="116"/>
                    </a:lnTo>
                    <a:lnTo>
                      <a:pt x="2" y="89"/>
                    </a:lnTo>
                    <a:lnTo>
                      <a:pt x="12" y="63"/>
                    </a:lnTo>
                    <a:lnTo>
                      <a:pt x="29" y="44"/>
                    </a:lnTo>
                    <a:lnTo>
                      <a:pt x="50" y="29"/>
                    </a:lnTo>
                    <a:lnTo>
                      <a:pt x="74" y="17"/>
                    </a:lnTo>
                    <a:lnTo>
                      <a:pt x="97" y="8"/>
                    </a:lnTo>
                    <a:lnTo>
                      <a:pt x="122" y="2"/>
                    </a:lnTo>
                    <a:lnTo>
                      <a:pt x="143" y="0"/>
                    </a:lnTo>
                    <a:lnTo>
                      <a:pt x="160" y="2"/>
                    </a:lnTo>
                    <a:lnTo>
                      <a:pt x="169" y="8"/>
                    </a:lnTo>
                    <a:lnTo>
                      <a:pt x="171" y="15"/>
                    </a:lnTo>
                    <a:lnTo>
                      <a:pt x="162" y="27"/>
                    </a:lnTo>
                    <a:lnTo>
                      <a:pt x="141" y="42"/>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90" name="Freeform 32"/>
              <p:cNvSpPr>
                <a:spLocks/>
              </p:cNvSpPr>
              <p:nvPr/>
            </p:nvSpPr>
            <p:spPr bwMode="auto">
              <a:xfrm>
                <a:off x="2695" y="2035"/>
                <a:ext cx="127" cy="700"/>
              </a:xfrm>
              <a:custGeom>
                <a:avLst/>
                <a:gdLst>
                  <a:gd name="T0" fmla="*/ 1 w 253"/>
                  <a:gd name="T1" fmla="*/ 3 h 1399"/>
                  <a:gd name="T2" fmla="*/ 1 w 253"/>
                  <a:gd name="T3" fmla="*/ 3 h 1399"/>
                  <a:gd name="T4" fmla="*/ 1 w 253"/>
                  <a:gd name="T5" fmla="*/ 3 h 1399"/>
                  <a:gd name="T6" fmla="*/ 1 w 253"/>
                  <a:gd name="T7" fmla="*/ 3 h 1399"/>
                  <a:gd name="T8" fmla="*/ 1 w 253"/>
                  <a:gd name="T9" fmla="*/ 3 h 1399"/>
                  <a:gd name="T10" fmla="*/ 1 w 253"/>
                  <a:gd name="T11" fmla="*/ 3 h 1399"/>
                  <a:gd name="T12" fmla="*/ 1 w 253"/>
                  <a:gd name="T13" fmla="*/ 3 h 1399"/>
                  <a:gd name="T14" fmla="*/ 1 w 253"/>
                  <a:gd name="T15" fmla="*/ 3 h 1399"/>
                  <a:gd name="T16" fmla="*/ 1 w 253"/>
                  <a:gd name="T17" fmla="*/ 2 h 1399"/>
                  <a:gd name="T18" fmla="*/ 1 w 253"/>
                  <a:gd name="T19" fmla="*/ 2 h 1399"/>
                  <a:gd name="T20" fmla="*/ 1 w 253"/>
                  <a:gd name="T21" fmla="*/ 2 h 1399"/>
                  <a:gd name="T22" fmla="*/ 1 w 253"/>
                  <a:gd name="T23" fmla="*/ 2 h 1399"/>
                  <a:gd name="T24" fmla="*/ 1 w 253"/>
                  <a:gd name="T25" fmla="*/ 2 h 1399"/>
                  <a:gd name="T26" fmla="*/ 1 w 253"/>
                  <a:gd name="T27" fmla="*/ 1 h 1399"/>
                  <a:gd name="T28" fmla="*/ 1 w 253"/>
                  <a:gd name="T29" fmla="*/ 1 h 1399"/>
                  <a:gd name="T30" fmla="*/ 1 w 253"/>
                  <a:gd name="T31" fmla="*/ 1 h 1399"/>
                  <a:gd name="T32" fmla="*/ 1 w 253"/>
                  <a:gd name="T33" fmla="*/ 1 h 1399"/>
                  <a:gd name="T34" fmla="*/ 1 w 253"/>
                  <a:gd name="T35" fmla="*/ 1 h 1399"/>
                  <a:gd name="T36" fmla="*/ 1 w 253"/>
                  <a:gd name="T37" fmla="*/ 1 h 1399"/>
                  <a:gd name="T38" fmla="*/ 1 w 253"/>
                  <a:gd name="T39" fmla="*/ 1 h 1399"/>
                  <a:gd name="T40" fmla="*/ 1 w 253"/>
                  <a:gd name="T41" fmla="*/ 1 h 1399"/>
                  <a:gd name="T42" fmla="*/ 1 w 253"/>
                  <a:gd name="T43" fmla="*/ 1 h 1399"/>
                  <a:gd name="T44" fmla="*/ 1 w 253"/>
                  <a:gd name="T45" fmla="*/ 1 h 1399"/>
                  <a:gd name="T46" fmla="*/ 1 w 253"/>
                  <a:gd name="T47" fmla="*/ 1 h 1399"/>
                  <a:gd name="T48" fmla="*/ 1 w 253"/>
                  <a:gd name="T49" fmla="*/ 1 h 1399"/>
                  <a:gd name="T50" fmla="*/ 1 w 253"/>
                  <a:gd name="T51" fmla="*/ 1 h 1399"/>
                  <a:gd name="T52" fmla="*/ 1 w 253"/>
                  <a:gd name="T53" fmla="*/ 1 h 1399"/>
                  <a:gd name="T54" fmla="*/ 1 w 253"/>
                  <a:gd name="T55" fmla="*/ 0 h 1399"/>
                  <a:gd name="T56" fmla="*/ 1 w 253"/>
                  <a:gd name="T57" fmla="*/ 1 h 1399"/>
                  <a:gd name="T58" fmla="*/ 1 w 253"/>
                  <a:gd name="T59" fmla="*/ 1 h 1399"/>
                  <a:gd name="T60" fmla="*/ 1 w 253"/>
                  <a:gd name="T61" fmla="*/ 1 h 1399"/>
                  <a:gd name="T62" fmla="*/ 1 w 253"/>
                  <a:gd name="T63" fmla="*/ 1 h 1399"/>
                  <a:gd name="T64" fmla="*/ 1 w 253"/>
                  <a:gd name="T65" fmla="*/ 1 h 1399"/>
                  <a:gd name="T66" fmla="*/ 1 w 253"/>
                  <a:gd name="T67" fmla="*/ 1 h 1399"/>
                  <a:gd name="T68" fmla="*/ 1 w 253"/>
                  <a:gd name="T69" fmla="*/ 1 h 1399"/>
                  <a:gd name="T70" fmla="*/ 1 w 253"/>
                  <a:gd name="T71" fmla="*/ 1 h 1399"/>
                  <a:gd name="T72" fmla="*/ 1 w 253"/>
                  <a:gd name="T73" fmla="*/ 1 h 1399"/>
                  <a:gd name="T74" fmla="*/ 1 w 253"/>
                  <a:gd name="T75" fmla="*/ 1 h 1399"/>
                  <a:gd name="T76" fmla="*/ 1 w 253"/>
                  <a:gd name="T77" fmla="*/ 1 h 1399"/>
                  <a:gd name="T78" fmla="*/ 1 w 253"/>
                  <a:gd name="T79" fmla="*/ 1 h 1399"/>
                  <a:gd name="T80" fmla="*/ 1 w 253"/>
                  <a:gd name="T81" fmla="*/ 1 h 1399"/>
                  <a:gd name="T82" fmla="*/ 1 w 253"/>
                  <a:gd name="T83" fmla="*/ 1 h 1399"/>
                  <a:gd name="T84" fmla="*/ 1 w 253"/>
                  <a:gd name="T85" fmla="*/ 1 h 1399"/>
                  <a:gd name="T86" fmla="*/ 1 w 253"/>
                  <a:gd name="T87" fmla="*/ 2 h 1399"/>
                  <a:gd name="T88" fmla="*/ 1 w 253"/>
                  <a:gd name="T89" fmla="*/ 2 h 1399"/>
                  <a:gd name="T90" fmla="*/ 1 w 253"/>
                  <a:gd name="T91" fmla="*/ 2 h 1399"/>
                  <a:gd name="T92" fmla="*/ 1 w 253"/>
                  <a:gd name="T93" fmla="*/ 2 h 1399"/>
                  <a:gd name="T94" fmla="*/ 1 w 253"/>
                  <a:gd name="T95" fmla="*/ 2 h 1399"/>
                  <a:gd name="T96" fmla="*/ 1 w 253"/>
                  <a:gd name="T97" fmla="*/ 3 h 1399"/>
                  <a:gd name="T98" fmla="*/ 1 w 253"/>
                  <a:gd name="T99" fmla="*/ 3 h 1399"/>
                  <a:gd name="T100" fmla="*/ 1 w 253"/>
                  <a:gd name="T101" fmla="*/ 3 h 1399"/>
                  <a:gd name="T102" fmla="*/ 1 w 253"/>
                  <a:gd name="T103" fmla="*/ 3 h 1399"/>
                  <a:gd name="T104" fmla="*/ 1 w 253"/>
                  <a:gd name="T105" fmla="*/ 3 h 1399"/>
                  <a:gd name="T106" fmla="*/ 1 w 253"/>
                  <a:gd name="T107" fmla="*/ 3 h 1399"/>
                  <a:gd name="T108" fmla="*/ 1 w 253"/>
                  <a:gd name="T109" fmla="*/ 3 h 1399"/>
                  <a:gd name="T110" fmla="*/ 1 w 253"/>
                  <a:gd name="T111" fmla="*/ 3 h 1399"/>
                  <a:gd name="T112" fmla="*/ 1 w 253"/>
                  <a:gd name="T113" fmla="*/ 3 h 1399"/>
                  <a:gd name="T114" fmla="*/ 1 w 253"/>
                  <a:gd name="T115" fmla="*/ 3 h 1399"/>
                  <a:gd name="T116" fmla="*/ 1 w 253"/>
                  <a:gd name="T117" fmla="*/ 3 h 1399"/>
                  <a:gd name="T118" fmla="*/ 0 w 253"/>
                  <a:gd name="T119" fmla="*/ 3 h 1399"/>
                  <a:gd name="T120" fmla="*/ 1 w 253"/>
                  <a:gd name="T121" fmla="*/ 3 h 13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1399"/>
                  <a:gd name="T185" fmla="*/ 253 w 253"/>
                  <a:gd name="T186" fmla="*/ 1399 h 13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1399">
                    <a:moveTo>
                      <a:pt x="4" y="1363"/>
                    </a:moveTo>
                    <a:lnTo>
                      <a:pt x="14" y="1340"/>
                    </a:lnTo>
                    <a:lnTo>
                      <a:pt x="23" y="1319"/>
                    </a:lnTo>
                    <a:lnTo>
                      <a:pt x="33" y="1296"/>
                    </a:lnTo>
                    <a:lnTo>
                      <a:pt x="38" y="1277"/>
                    </a:lnTo>
                    <a:lnTo>
                      <a:pt x="44" y="1256"/>
                    </a:lnTo>
                    <a:lnTo>
                      <a:pt x="50" y="1236"/>
                    </a:lnTo>
                    <a:lnTo>
                      <a:pt x="53" y="1217"/>
                    </a:lnTo>
                    <a:lnTo>
                      <a:pt x="59" y="1197"/>
                    </a:lnTo>
                    <a:lnTo>
                      <a:pt x="61" y="1175"/>
                    </a:lnTo>
                    <a:lnTo>
                      <a:pt x="65" y="1156"/>
                    </a:lnTo>
                    <a:lnTo>
                      <a:pt x="69" y="1133"/>
                    </a:lnTo>
                    <a:lnTo>
                      <a:pt x="71" y="1114"/>
                    </a:lnTo>
                    <a:lnTo>
                      <a:pt x="74" y="1091"/>
                    </a:lnTo>
                    <a:lnTo>
                      <a:pt x="78" y="1068"/>
                    </a:lnTo>
                    <a:lnTo>
                      <a:pt x="80" y="1044"/>
                    </a:lnTo>
                    <a:lnTo>
                      <a:pt x="88" y="1021"/>
                    </a:lnTo>
                    <a:lnTo>
                      <a:pt x="95" y="964"/>
                    </a:lnTo>
                    <a:lnTo>
                      <a:pt x="105" y="912"/>
                    </a:lnTo>
                    <a:lnTo>
                      <a:pt x="112" y="861"/>
                    </a:lnTo>
                    <a:lnTo>
                      <a:pt x="120" y="814"/>
                    </a:lnTo>
                    <a:lnTo>
                      <a:pt x="126" y="766"/>
                    </a:lnTo>
                    <a:lnTo>
                      <a:pt x="131" y="720"/>
                    </a:lnTo>
                    <a:lnTo>
                      <a:pt x="133" y="675"/>
                    </a:lnTo>
                    <a:lnTo>
                      <a:pt x="139" y="629"/>
                    </a:lnTo>
                    <a:lnTo>
                      <a:pt x="141" y="584"/>
                    </a:lnTo>
                    <a:lnTo>
                      <a:pt x="143" y="538"/>
                    </a:lnTo>
                    <a:lnTo>
                      <a:pt x="145" y="492"/>
                    </a:lnTo>
                    <a:lnTo>
                      <a:pt x="147" y="445"/>
                    </a:lnTo>
                    <a:lnTo>
                      <a:pt x="147" y="395"/>
                    </a:lnTo>
                    <a:lnTo>
                      <a:pt x="149" y="346"/>
                    </a:lnTo>
                    <a:lnTo>
                      <a:pt x="149" y="295"/>
                    </a:lnTo>
                    <a:lnTo>
                      <a:pt x="149" y="239"/>
                    </a:lnTo>
                    <a:lnTo>
                      <a:pt x="150" y="224"/>
                    </a:lnTo>
                    <a:lnTo>
                      <a:pt x="150" y="209"/>
                    </a:lnTo>
                    <a:lnTo>
                      <a:pt x="152" y="196"/>
                    </a:lnTo>
                    <a:lnTo>
                      <a:pt x="154" y="182"/>
                    </a:lnTo>
                    <a:lnTo>
                      <a:pt x="154" y="169"/>
                    </a:lnTo>
                    <a:lnTo>
                      <a:pt x="156" y="158"/>
                    </a:lnTo>
                    <a:lnTo>
                      <a:pt x="156" y="146"/>
                    </a:lnTo>
                    <a:lnTo>
                      <a:pt x="158" y="133"/>
                    </a:lnTo>
                    <a:lnTo>
                      <a:pt x="158" y="122"/>
                    </a:lnTo>
                    <a:lnTo>
                      <a:pt x="160" y="108"/>
                    </a:lnTo>
                    <a:lnTo>
                      <a:pt x="160" y="97"/>
                    </a:lnTo>
                    <a:lnTo>
                      <a:pt x="164" y="86"/>
                    </a:lnTo>
                    <a:lnTo>
                      <a:pt x="164" y="72"/>
                    </a:lnTo>
                    <a:lnTo>
                      <a:pt x="168" y="59"/>
                    </a:lnTo>
                    <a:lnTo>
                      <a:pt x="169" y="46"/>
                    </a:lnTo>
                    <a:lnTo>
                      <a:pt x="175" y="32"/>
                    </a:lnTo>
                    <a:lnTo>
                      <a:pt x="177" y="23"/>
                    </a:lnTo>
                    <a:lnTo>
                      <a:pt x="179" y="15"/>
                    </a:lnTo>
                    <a:lnTo>
                      <a:pt x="185" y="9"/>
                    </a:lnTo>
                    <a:lnTo>
                      <a:pt x="192" y="6"/>
                    </a:lnTo>
                    <a:lnTo>
                      <a:pt x="198" y="2"/>
                    </a:lnTo>
                    <a:lnTo>
                      <a:pt x="206" y="0"/>
                    </a:lnTo>
                    <a:lnTo>
                      <a:pt x="213" y="0"/>
                    </a:lnTo>
                    <a:lnTo>
                      <a:pt x="221" y="2"/>
                    </a:lnTo>
                    <a:lnTo>
                      <a:pt x="228" y="2"/>
                    </a:lnTo>
                    <a:lnTo>
                      <a:pt x="234" y="6"/>
                    </a:lnTo>
                    <a:lnTo>
                      <a:pt x="240" y="9"/>
                    </a:lnTo>
                    <a:lnTo>
                      <a:pt x="245" y="15"/>
                    </a:lnTo>
                    <a:lnTo>
                      <a:pt x="247" y="21"/>
                    </a:lnTo>
                    <a:lnTo>
                      <a:pt x="251" y="29"/>
                    </a:lnTo>
                    <a:lnTo>
                      <a:pt x="253" y="38"/>
                    </a:lnTo>
                    <a:lnTo>
                      <a:pt x="253" y="48"/>
                    </a:lnTo>
                    <a:lnTo>
                      <a:pt x="249" y="61"/>
                    </a:lnTo>
                    <a:lnTo>
                      <a:pt x="245" y="74"/>
                    </a:lnTo>
                    <a:lnTo>
                      <a:pt x="244" y="87"/>
                    </a:lnTo>
                    <a:lnTo>
                      <a:pt x="244" y="101"/>
                    </a:lnTo>
                    <a:lnTo>
                      <a:pt x="244" y="112"/>
                    </a:lnTo>
                    <a:lnTo>
                      <a:pt x="242" y="124"/>
                    </a:lnTo>
                    <a:lnTo>
                      <a:pt x="242" y="135"/>
                    </a:lnTo>
                    <a:lnTo>
                      <a:pt x="242" y="146"/>
                    </a:lnTo>
                    <a:lnTo>
                      <a:pt x="240" y="156"/>
                    </a:lnTo>
                    <a:lnTo>
                      <a:pt x="240" y="167"/>
                    </a:lnTo>
                    <a:lnTo>
                      <a:pt x="238" y="179"/>
                    </a:lnTo>
                    <a:lnTo>
                      <a:pt x="238" y="192"/>
                    </a:lnTo>
                    <a:lnTo>
                      <a:pt x="236" y="203"/>
                    </a:lnTo>
                    <a:lnTo>
                      <a:pt x="234" y="217"/>
                    </a:lnTo>
                    <a:lnTo>
                      <a:pt x="232" y="228"/>
                    </a:lnTo>
                    <a:lnTo>
                      <a:pt x="230" y="245"/>
                    </a:lnTo>
                    <a:lnTo>
                      <a:pt x="230" y="300"/>
                    </a:lnTo>
                    <a:lnTo>
                      <a:pt x="230" y="355"/>
                    </a:lnTo>
                    <a:lnTo>
                      <a:pt x="228" y="405"/>
                    </a:lnTo>
                    <a:lnTo>
                      <a:pt x="226" y="454"/>
                    </a:lnTo>
                    <a:lnTo>
                      <a:pt x="225" y="502"/>
                    </a:lnTo>
                    <a:lnTo>
                      <a:pt x="223" y="549"/>
                    </a:lnTo>
                    <a:lnTo>
                      <a:pt x="219" y="593"/>
                    </a:lnTo>
                    <a:lnTo>
                      <a:pt x="217" y="639"/>
                    </a:lnTo>
                    <a:lnTo>
                      <a:pt x="211" y="684"/>
                    </a:lnTo>
                    <a:lnTo>
                      <a:pt x="207" y="730"/>
                    </a:lnTo>
                    <a:lnTo>
                      <a:pt x="200" y="774"/>
                    </a:lnTo>
                    <a:lnTo>
                      <a:pt x="194" y="821"/>
                    </a:lnTo>
                    <a:lnTo>
                      <a:pt x="185" y="871"/>
                    </a:lnTo>
                    <a:lnTo>
                      <a:pt x="177" y="922"/>
                    </a:lnTo>
                    <a:lnTo>
                      <a:pt x="168" y="975"/>
                    </a:lnTo>
                    <a:lnTo>
                      <a:pt x="160" y="1032"/>
                    </a:lnTo>
                    <a:lnTo>
                      <a:pt x="152" y="1057"/>
                    </a:lnTo>
                    <a:lnTo>
                      <a:pt x="149" y="1083"/>
                    </a:lnTo>
                    <a:lnTo>
                      <a:pt x="143" y="1106"/>
                    </a:lnTo>
                    <a:lnTo>
                      <a:pt x="139" y="1129"/>
                    </a:lnTo>
                    <a:lnTo>
                      <a:pt x="133" y="1150"/>
                    </a:lnTo>
                    <a:lnTo>
                      <a:pt x="129" y="1173"/>
                    </a:lnTo>
                    <a:lnTo>
                      <a:pt x="124" y="1194"/>
                    </a:lnTo>
                    <a:lnTo>
                      <a:pt x="118" y="1215"/>
                    </a:lnTo>
                    <a:lnTo>
                      <a:pt x="110" y="1236"/>
                    </a:lnTo>
                    <a:lnTo>
                      <a:pt x="105" y="1256"/>
                    </a:lnTo>
                    <a:lnTo>
                      <a:pt x="97" y="1275"/>
                    </a:lnTo>
                    <a:lnTo>
                      <a:pt x="90" y="1296"/>
                    </a:lnTo>
                    <a:lnTo>
                      <a:pt x="80" y="1319"/>
                    </a:lnTo>
                    <a:lnTo>
                      <a:pt x="71" y="1340"/>
                    </a:lnTo>
                    <a:lnTo>
                      <a:pt x="61" y="1363"/>
                    </a:lnTo>
                    <a:lnTo>
                      <a:pt x="52" y="1388"/>
                    </a:lnTo>
                    <a:lnTo>
                      <a:pt x="42" y="1393"/>
                    </a:lnTo>
                    <a:lnTo>
                      <a:pt x="34" y="1399"/>
                    </a:lnTo>
                    <a:lnTo>
                      <a:pt x="25" y="1399"/>
                    </a:lnTo>
                    <a:lnTo>
                      <a:pt x="15" y="1397"/>
                    </a:lnTo>
                    <a:lnTo>
                      <a:pt x="8" y="1389"/>
                    </a:lnTo>
                    <a:lnTo>
                      <a:pt x="2" y="1382"/>
                    </a:lnTo>
                    <a:lnTo>
                      <a:pt x="0" y="1372"/>
                    </a:lnTo>
                    <a:lnTo>
                      <a:pt x="4" y="1363"/>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91" name="Freeform 33"/>
              <p:cNvSpPr>
                <a:spLocks/>
              </p:cNvSpPr>
              <p:nvPr/>
            </p:nvSpPr>
            <p:spPr bwMode="auto">
              <a:xfrm>
                <a:off x="2756" y="1968"/>
                <a:ext cx="140" cy="758"/>
              </a:xfrm>
              <a:custGeom>
                <a:avLst/>
                <a:gdLst>
                  <a:gd name="T0" fmla="*/ 1 w 279"/>
                  <a:gd name="T1" fmla="*/ 2 h 1517"/>
                  <a:gd name="T2" fmla="*/ 1 w 279"/>
                  <a:gd name="T3" fmla="*/ 2 h 1517"/>
                  <a:gd name="T4" fmla="*/ 1 w 279"/>
                  <a:gd name="T5" fmla="*/ 2 h 1517"/>
                  <a:gd name="T6" fmla="*/ 1 w 279"/>
                  <a:gd name="T7" fmla="*/ 2 h 1517"/>
                  <a:gd name="T8" fmla="*/ 1 w 279"/>
                  <a:gd name="T9" fmla="*/ 1 h 1517"/>
                  <a:gd name="T10" fmla="*/ 1 w 279"/>
                  <a:gd name="T11" fmla="*/ 1 h 1517"/>
                  <a:gd name="T12" fmla="*/ 1 w 279"/>
                  <a:gd name="T13" fmla="*/ 1 h 1517"/>
                  <a:gd name="T14" fmla="*/ 1 w 279"/>
                  <a:gd name="T15" fmla="*/ 1 h 1517"/>
                  <a:gd name="T16" fmla="*/ 1 w 279"/>
                  <a:gd name="T17" fmla="*/ 1 h 1517"/>
                  <a:gd name="T18" fmla="*/ 1 w 279"/>
                  <a:gd name="T19" fmla="*/ 1 h 1517"/>
                  <a:gd name="T20" fmla="*/ 1 w 279"/>
                  <a:gd name="T21" fmla="*/ 1 h 1517"/>
                  <a:gd name="T22" fmla="*/ 1 w 279"/>
                  <a:gd name="T23" fmla="*/ 1 h 1517"/>
                  <a:gd name="T24" fmla="*/ 1 w 279"/>
                  <a:gd name="T25" fmla="*/ 1 h 1517"/>
                  <a:gd name="T26" fmla="*/ 1 w 279"/>
                  <a:gd name="T27" fmla="*/ 1 h 1517"/>
                  <a:gd name="T28" fmla="*/ 1 w 279"/>
                  <a:gd name="T29" fmla="*/ 0 h 1517"/>
                  <a:gd name="T30" fmla="*/ 1 w 279"/>
                  <a:gd name="T31" fmla="*/ 0 h 1517"/>
                  <a:gd name="T32" fmla="*/ 1 w 279"/>
                  <a:gd name="T33" fmla="*/ 0 h 1517"/>
                  <a:gd name="T34" fmla="*/ 1 w 279"/>
                  <a:gd name="T35" fmla="*/ 0 h 1517"/>
                  <a:gd name="T36" fmla="*/ 1 w 279"/>
                  <a:gd name="T37" fmla="*/ 0 h 1517"/>
                  <a:gd name="T38" fmla="*/ 1 w 279"/>
                  <a:gd name="T39" fmla="*/ 0 h 1517"/>
                  <a:gd name="T40" fmla="*/ 1 w 279"/>
                  <a:gd name="T41" fmla="*/ 0 h 1517"/>
                  <a:gd name="T42" fmla="*/ 1 w 279"/>
                  <a:gd name="T43" fmla="*/ 0 h 1517"/>
                  <a:gd name="T44" fmla="*/ 1 w 279"/>
                  <a:gd name="T45" fmla="*/ 0 h 1517"/>
                  <a:gd name="T46" fmla="*/ 1 w 279"/>
                  <a:gd name="T47" fmla="*/ 0 h 1517"/>
                  <a:gd name="T48" fmla="*/ 1 w 279"/>
                  <a:gd name="T49" fmla="*/ 0 h 1517"/>
                  <a:gd name="T50" fmla="*/ 1 w 279"/>
                  <a:gd name="T51" fmla="*/ 0 h 1517"/>
                  <a:gd name="T52" fmla="*/ 1 w 279"/>
                  <a:gd name="T53" fmla="*/ 0 h 1517"/>
                  <a:gd name="T54" fmla="*/ 1 w 279"/>
                  <a:gd name="T55" fmla="*/ 0 h 1517"/>
                  <a:gd name="T56" fmla="*/ 1 w 279"/>
                  <a:gd name="T57" fmla="*/ 0 h 1517"/>
                  <a:gd name="T58" fmla="*/ 1 w 279"/>
                  <a:gd name="T59" fmla="*/ 0 h 1517"/>
                  <a:gd name="T60" fmla="*/ 1 w 279"/>
                  <a:gd name="T61" fmla="*/ 0 h 1517"/>
                  <a:gd name="T62" fmla="*/ 1 w 279"/>
                  <a:gd name="T63" fmla="*/ 0 h 1517"/>
                  <a:gd name="T64" fmla="*/ 1 w 279"/>
                  <a:gd name="T65" fmla="*/ 0 h 1517"/>
                  <a:gd name="T66" fmla="*/ 1 w 279"/>
                  <a:gd name="T67" fmla="*/ 0 h 1517"/>
                  <a:gd name="T68" fmla="*/ 1 w 279"/>
                  <a:gd name="T69" fmla="*/ 0 h 1517"/>
                  <a:gd name="T70" fmla="*/ 1 w 279"/>
                  <a:gd name="T71" fmla="*/ 0 h 1517"/>
                  <a:gd name="T72" fmla="*/ 1 w 279"/>
                  <a:gd name="T73" fmla="*/ 0 h 1517"/>
                  <a:gd name="T74" fmla="*/ 1 w 279"/>
                  <a:gd name="T75" fmla="*/ 0 h 1517"/>
                  <a:gd name="T76" fmla="*/ 1 w 279"/>
                  <a:gd name="T77" fmla="*/ 0 h 1517"/>
                  <a:gd name="T78" fmla="*/ 1 w 279"/>
                  <a:gd name="T79" fmla="*/ 0 h 1517"/>
                  <a:gd name="T80" fmla="*/ 1 w 279"/>
                  <a:gd name="T81" fmla="*/ 0 h 1517"/>
                  <a:gd name="T82" fmla="*/ 1 w 279"/>
                  <a:gd name="T83" fmla="*/ 0 h 1517"/>
                  <a:gd name="T84" fmla="*/ 1 w 279"/>
                  <a:gd name="T85" fmla="*/ 1 h 1517"/>
                  <a:gd name="T86" fmla="*/ 1 w 279"/>
                  <a:gd name="T87" fmla="*/ 1 h 1517"/>
                  <a:gd name="T88" fmla="*/ 1 w 279"/>
                  <a:gd name="T89" fmla="*/ 1 h 1517"/>
                  <a:gd name="T90" fmla="*/ 1 w 279"/>
                  <a:gd name="T91" fmla="*/ 1 h 1517"/>
                  <a:gd name="T92" fmla="*/ 1 w 279"/>
                  <a:gd name="T93" fmla="*/ 1 h 1517"/>
                  <a:gd name="T94" fmla="*/ 1 w 279"/>
                  <a:gd name="T95" fmla="*/ 1 h 1517"/>
                  <a:gd name="T96" fmla="*/ 1 w 279"/>
                  <a:gd name="T97" fmla="*/ 1 h 1517"/>
                  <a:gd name="T98" fmla="*/ 1 w 279"/>
                  <a:gd name="T99" fmla="*/ 1 h 1517"/>
                  <a:gd name="T100" fmla="*/ 1 w 279"/>
                  <a:gd name="T101" fmla="*/ 1 h 1517"/>
                  <a:gd name="T102" fmla="*/ 1 w 279"/>
                  <a:gd name="T103" fmla="*/ 1 h 1517"/>
                  <a:gd name="T104" fmla="*/ 1 w 279"/>
                  <a:gd name="T105" fmla="*/ 2 h 1517"/>
                  <a:gd name="T106" fmla="*/ 1 w 279"/>
                  <a:gd name="T107" fmla="*/ 2 h 1517"/>
                  <a:gd name="T108" fmla="*/ 1 w 279"/>
                  <a:gd name="T109" fmla="*/ 2 h 1517"/>
                  <a:gd name="T110" fmla="*/ 1 w 279"/>
                  <a:gd name="T111" fmla="*/ 2 h 1517"/>
                  <a:gd name="T112" fmla="*/ 1 w 279"/>
                  <a:gd name="T113" fmla="*/ 2 h 1517"/>
                  <a:gd name="T114" fmla="*/ 1 w 279"/>
                  <a:gd name="T115" fmla="*/ 2 h 1517"/>
                  <a:gd name="T116" fmla="*/ 1 w 279"/>
                  <a:gd name="T117" fmla="*/ 2 h 1517"/>
                  <a:gd name="T118" fmla="*/ 0 w 279"/>
                  <a:gd name="T119" fmla="*/ 2 h 1517"/>
                  <a:gd name="T120" fmla="*/ 1 w 279"/>
                  <a:gd name="T121" fmla="*/ 2 h 15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9"/>
                  <a:gd name="T184" fmla="*/ 0 h 1517"/>
                  <a:gd name="T185" fmla="*/ 279 w 279"/>
                  <a:gd name="T186" fmla="*/ 1517 h 15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9" h="1517">
                    <a:moveTo>
                      <a:pt x="2" y="1492"/>
                    </a:moveTo>
                    <a:lnTo>
                      <a:pt x="9" y="1429"/>
                    </a:lnTo>
                    <a:lnTo>
                      <a:pt x="15" y="1371"/>
                    </a:lnTo>
                    <a:lnTo>
                      <a:pt x="19" y="1315"/>
                    </a:lnTo>
                    <a:lnTo>
                      <a:pt x="25" y="1262"/>
                    </a:lnTo>
                    <a:lnTo>
                      <a:pt x="25" y="1211"/>
                    </a:lnTo>
                    <a:lnTo>
                      <a:pt x="27" y="1161"/>
                    </a:lnTo>
                    <a:lnTo>
                      <a:pt x="27" y="1110"/>
                    </a:lnTo>
                    <a:lnTo>
                      <a:pt x="28" y="1063"/>
                    </a:lnTo>
                    <a:lnTo>
                      <a:pt x="28" y="1013"/>
                    </a:lnTo>
                    <a:lnTo>
                      <a:pt x="28" y="964"/>
                    </a:lnTo>
                    <a:lnTo>
                      <a:pt x="28" y="912"/>
                    </a:lnTo>
                    <a:lnTo>
                      <a:pt x="30" y="861"/>
                    </a:lnTo>
                    <a:lnTo>
                      <a:pt x="34" y="806"/>
                    </a:lnTo>
                    <a:lnTo>
                      <a:pt x="38" y="753"/>
                    </a:lnTo>
                    <a:lnTo>
                      <a:pt x="44" y="694"/>
                    </a:lnTo>
                    <a:lnTo>
                      <a:pt x="53" y="633"/>
                    </a:lnTo>
                    <a:lnTo>
                      <a:pt x="51" y="622"/>
                    </a:lnTo>
                    <a:lnTo>
                      <a:pt x="51" y="608"/>
                    </a:lnTo>
                    <a:lnTo>
                      <a:pt x="51" y="597"/>
                    </a:lnTo>
                    <a:lnTo>
                      <a:pt x="51" y="587"/>
                    </a:lnTo>
                    <a:lnTo>
                      <a:pt x="51" y="576"/>
                    </a:lnTo>
                    <a:lnTo>
                      <a:pt x="51" y="565"/>
                    </a:lnTo>
                    <a:lnTo>
                      <a:pt x="51" y="555"/>
                    </a:lnTo>
                    <a:lnTo>
                      <a:pt x="53" y="546"/>
                    </a:lnTo>
                    <a:lnTo>
                      <a:pt x="53" y="534"/>
                    </a:lnTo>
                    <a:lnTo>
                      <a:pt x="53" y="525"/>
                    </a:lnTo>
                    <a:lnTo>
                      <a:pt x="55" y="513"/>
                    </a:lnTo>
                    <a:lnTo>
                      <a:pt x="57" y="504"/>
                    </a:lnTo>
                    <a:lnTo>
                      <a:pt x="61" y="492"/>
                    </a:lnTo>
                    <a:lnTo>
                      <a:pt x="63" y="481"/>
                    </a:lnTo>
                    <a:lnTo>
                      <a:pt x="68" y="468"/>
                    </a:lnTo>
                    <a:lnTo>
                      <a:pt x="72" y="458"/>
                    </a:lnTo>
                    <a:lnTo>
                      <a:pt x="78" y="424"/>
                    </a:lnTo>
                    <a:lnTo>
                      <a:pt x="84" y="392"/>
                    </a:lnTo>
                    <a:lnTo>
                      <a:pt x="89" y="363"/>
                    </a:lnTo>
                    <a:lnTo>
                      <a:pt x="95" y="335"/>
                    </a:lnTo>
                    <a:lnTo>
                      <a:pt x="101" y="308"/>
                    </a:lnTo>
                    <a:lnTo>
                      <a:pt x="108" y="281"/>
                    </a:lnTo>
                    <a:lnTo>
                      <a:pt x="114" y="257"/>
                    </a:lnTo>
                    <a:lnTo>
                      <a:pt x="122" y="232"/>
                    </a:lnTo>
                    <a:lnTo>
                      <a:pt x="127" y="207"/>
                    </a:lnTo>
                    <a:lnTo>
                      <a:pt x="137" y="183"/>
                    </a:lnTo>
                    <a:lnTo>
                      <a:pt x="146" y="156"/>
                    </a:lnTo>
                    <a:lnTo>
                      <a:pt x="156" y="131"/>
                    </a:lnTo>
                    <a:lnTo>
                      <a:pt x="165" y="105"/>
                    </a:lnTo>
                    <a:lnTo>
                      <a:pt x="177" y="80"/>
                    </a:lnTo>
                    <a:lnTo>
                      <a:pt x="188" y="51"/>
                    </a:lnTo>
                    <a:lnTo>
                      <a:pt x="203" y="23"/>
                    </a:lnTo>
                    <a:lnTo>
                      <a:pt x="207" y="15"/>
                    </a:lnTo>
                    <a:lnTo>
                      <a:pt x="213" y="8"/>
                    </a:lnTo>
                    <a:lnTo>
                      <a:pt x="220" y="4"/>
                    </a:lnTo>
                    <a:lnTo>
                      <a:pt x="228" y="2"/>
                    </a:lnTo>
                    <a:lnTo>
                      <a:pt x="234" y="0"/>
                    </a:lnTo>
                    <a:lnTo>
                      <a:pt x="241" y="0"/>
                    </a:lnTo>
                    <a:lnTo>
                      <a:pt x="249" y="2"/>
                    </a:lnTo>
                    <a:lnTo>
                      <a:pt x="257" y="6"/>
                    </a:lnTo>
                    <a:lnTo>
                      <a:pt x="262" y="8"/>
                    </a:lnTo>
                    <a:lnTo>
                      <a:pt x="266" y="13"/>
                    </a:lnTo>
                    <a:lnTo>
                      <a:pt x="272" y="19"/>
                    </a:lnTo>
                    <a:lnTo>
                      <a:pt x="276" y="27"/>
                    </a:lnTo>
                    <a:lnTo>
                      <a:pt x="277" y="32"/>
                    </a:lnTo>
                    <a:lnTo>
                      <a:pt x="279" y="40"/>
                    </a:lnTo>
                    <a:lnTo>
                      <a:pt x="277" y="49"/>
                    </a:lnTo>
                    <a:lnTo>
                      <a:pt x="276" y="59"/>
                    </a:lnTo>
                    <a:lnTo>
                      <a:pt x="262" y="86"/>
                    </a:lnTo>
                    <a:lnTo>
                      <a:pt x="249" y="112"/>
                    </a:lnTo>
                    <a:lnTo>
                      <a:pt x="239" y="137"/>
                    </a:lnTo>
                    <a:lnTo>
                      <a:pt x="230" y="162"/>
                    </a:lnTo>
                    <a:lnTo>
                      <a:pt x="220" y="186"/>
                    </a:lnTo>
                    <a:lnTo>
                      <a:pt x="211" y="211"/>
                    </a:lnTo>
                    <a:lnTo>
                      <a:pt x="203" y="234"/>
                    </a:lnTo>
                    <a:lnTo>
                      <a:pt x="196" y="260"/>
                    </a:lnTo>
                    <a:lnTo>
                      <a:pt x="188" y="283"/>
                    </a:lnTo>
                    <a:lnTo>
                      <a:pt x="182" y="308"/>
                    </a:lnTo>
                    <a:lnTo>
                      <a:pt x="177" y="335"/>
                    </a:lnTo>
                    <a:lnTo>
                      <a:pt x="171" y="361"/>
                    </a:lnTo>
                    <a:lnTo>
                      <a:pt x="165" y="388"/>
                    </a:lnTo>
                    <a:lnTo>
                      <a:pt x="161" y="416"/>
                    </a:lnTo>
                    <a:lnTo>
                      <a:pt x="154" y="447"/>
                    </a:lnTo>
                    <a:lnTo>
                      <a:pt x="150" y="477"/>
                    </a:lnTo>
                    <a:lnTo>
                      <a:pt x="146" y="487"/>
                    </a:lnTo>
                    <a:lnTo>
                      <a:pt x="142" y="498"/>
                    </a:lnTo>
                    <a:lnTo>
                      <a:pt x="141" y="508"/>
                    </a:lnTo>
                    <a:lnTo>
                      <a:pt x="139" y="517"/>
                    </a:lnTo>
                    <a:lnTo>
                      <a:pt x="135" y="527"/>
                    </a:lnTo>
                    <a:lnTo>
                      <a:pt x="133" y="538"/>
                    </a:lnTo>
                    <a:lnTo>
                      <a:pt x="133" y="547"/>
                    </a:lnTo>
                    <a:lnTo>
                      <a:pt x="133" y="559"/>
                    </a:lnTo>
                    <a:lnTo>
                      <a:pt x="131" y="568"/>
                    </a:lnTo>
                    <a:lnTo>
                      <a:pt x="131" y="578"/>
                    </a:lnTo>
                    <a:lnTo>
                      <a:pt x="131" y="587"/>
                    </a:lnTo>
                    <a:lnTo>
                      <a:pt x="131" y="599"/>
                    </a:lnTo>
                    <a:lnTo>
                      <a:pt x="131" y="608"/>
                    </a:lnTo>
                    <a:lnTo>
                      <a:pt x="131" y="620"/>
                    </a:lnTo>
                    <a:lnTo>
                      <a:pt x="131" y="631"/>
                    </a:lnTo>
                    <a:lnTo>
                      <a:pt x="131" y="643"/>
                    </a:lnTo>
                    <a:lnTo>
                      <a:pt x="122" y="703"/>
                    </a:lnTo>
                    <a:lnTo>
                      <a:pt x="114" y="760"/>
                    </a:lnTo>
                    <a:lnTo>
                      <a:pt x="108" y="815"/>
                    </a:lnTo>
                    <a:lnTo>
                      <a:pt x="104" y="869"/>
                    </a:lnTo>
                    <a:lnTo>
                      <a:pt x="99" y="920"/>
                    </a:lnTo>
                    <a:lnTo>
                      <a:pt x="97" y="971"/>
                    </a:lnTo>
                    <a:lnTo>
                      <a:pt x="93" y="1021"/>
                    </a:lnTo>
                    <a:lnTo>
                      <a:pt x="89" y="1070"/>
                    </a:lnTo>
                    <a:lnTo>
                      <a:pt x="85" y="1118"/>
                    </a:lnTo>
                    <a:lnTo>
                      <a:pt x="82" y="1169"/>
                    </a:lnTo>
                    <a:lnTo>
                      <a:pt x="78" y="1218"/>
                    </a:lnTo>
                    <a:lnTo>
                      <a:pt x="74" y="1270"/>
                    </a:lnTo>
                    <a:lnTo>
                      <a:pt x="68" y="1323"/>
                    </a:lnTo>
                    <a:lnTo>
                      <a:pt x="63" y="1378"/>
                    </a:lnTo>
                    <a:lnTo>
                      <a:pt x="55" y="1437"/>
                    </a:lnTo>
                    <a:lnTo>
                      <a:pt x="47" y="1498"/>
                    </a:lnTo>
                    <a:lnTo>
                      <a:pt x="42" y="1507"/>
                    </a:lnTo>
                    <a:lnTo>
                      <a:pt x="36" y="1513"/>
                    </a:lnTo>
                    <a:lnTo>
                      <a:pt x="28" y="1517"/>
                    </a:lnTo>
                    <a:lnTo>
                      <a:pt x="19" y="1517"/>
                    </a:lnTo>
                    <a:lnTo>
                      <a:pt x="11" y="1515"/>
                    </a:lnTo>
                    <a:lnTo>
                      <a:pt x="4" y="1509"/>
                    </a:lnTo>
                    <a:lnTo>
                      <a:pt x="0" y="1502"/>
                    </a:lnTo>
                    <a:lnTo>
                      <a:pt x="2" y="1492"/>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92" name="Freeform 34"/>
              <p:cNvSpPr>
                <a:spLocks/>
              </p:cNvSpPr>
              <p:nvPr/>
            </p:nvSpPr>
            <p:spPr bwMode="auto">
              <a:xfrm>
                <a:off x="2707" y="1920"/>
                <a:ext cx="92" cy="144"/>
              </a:xfrm>
              <a:custGeom>
                <a:avLst/>
                <a:gdLst>
                  <a:gd name="T0" fmla="*/ 1 w 184"/>
                  <a:gd name="T1" fmla="*/ 0 h 289"/>
                  <a:gd name="T2" fmla="*/ 1 w 184"/>
                  <a:gd name="T3" fmla="*/ 0 h 289"/>
                  <a:gd name="T4" fmla="*/ 1 w 184"/>
                  <a:gd name="T5" fmla="*/ 0 h 289"/>
                  <a:gd name="T6" fmla="*/ 1 w 184"/>
                  <a:gd name="T7" fmla="*/ 0 h 289"/>
                  <a:gd name="T8" fmla="*/ 1 w 184"/>
                  <a:gd name="T9" fmla="*/ 0 h 289"/>
                  <a:gd name="T10" fmla="*/ 1 w 184"/>
                  <a:gd name="T11" fmla="*/ 0 h 289"/>
                  <a:gd name="T12" fmla="*/ 1 w 184"/>
                  <a:gd name="T13" fmla="*/ 0 h 289"/>
                  <a:gd name="T14" fmla="*/ 1 w 184"/>
                  <a:gd name="T15" fmla="*/ 0 h 289"/>
                  <a:gd name="T16" fmla="*/ 1 w 184"/>
                  <a:gd name="T17" fmla="*/ 0 h 289"/>
                  <a:gd name="T18" fmla="*/ 1 w 184"/>
                  <a:gd name="T19" fmla="*/ 0 h 289"/>
                  <a:gd name="T20" fmla="*/ 1 w 184"/>
                  <a:gd name="T21" fmla="*/ 0 h 289"/>
                  <a:gd name="T22" fmla="*/ 1 w 184"/>
                  <a:gd name="T23" fmla="*/ 0 h 289"/>
                  <a:gd name="T24" fmla="*/ 1 w 184"/>
                  <a:gd name="T25" fmla="*/ 0 h 289"/>
                  <a:gd name="T26" fmla="*/ 1 w 184"/>
                  <a:gd name="T27" fmla="*/ 0 h 289"/>
                  <a:gd name="T28" fmla="*/ 1 w 184"/>
                  <a:gd name="T29" fmla="*/ 0 h 289"/>
                  <a:gd name="T30" fmla="*/ 1 w 184"/>
                  <a:gd name="T31" fmla="*/ 0 h 289"/>
                  <a:gd name="T32" fmla="*/ 1 w 184"/>
                  <a:gd name="T33" fmla="*/ 0 h 289"/>
                  <a:gd name="T34" fmla="*/ 1 w 184"/>
                  <a:gd name="T35" fmla="*/ 0 h 289"/>
                  <a:gd name="T36" fmla="*/ 1 w 184"/>
                  <a:gd name="T37" fmla="*/ 0 h 289"/>
                  <a:gd name="T38" fmla="*/ 0 w 184"/>
                  <a:gd name="T39" fmla="*/ 0 h 289"/>
                  <a:gd name="T40" fmla="*/ 1 w 184"/>
                  <a:gd name="T41" fmla="*/ 0 h 289"/>
                  <a:gd name="T42" fmla="*/ 1 w 184"/>
                  <a:gd name="T43" fmla="*/ 0 h 289"/>
                  <a:gd name="T44" fmla="*/ 1 w 184"/>
                  <a:gd name="T45" fmla="*/ 0 h 289"/>
                  <a:gd name="T46" fmla="*/ 1 w 184"/>
                  <a:gd name="T47" fmla="*/ 0 h 289"/>
                  <a:gd name="T48" fmla="*/ 1 w 184"/>
                  <a:gd name="T49" fmla="*/ 0 h 289"/>
                  <a:gd name="T50" fmla="*/ 1 w 184"/>
                  <a:gd name="T51" fmla="*/ 0 h 289"/>
                  <a:gd name="T52" fmla="*/ 1 w 184"/>
                  <a:gd name="T53" fmla="*/ 0 h 289"/>
                  <a:gd name="T54" fmla="*/ 1 w 184"/>
                  <a:gd name="T55" fmla="*/ 0 h 289"/>
                  <a:gd name="T56" fmla="*/ 1 w 184"/>
                  <a:gd name="T57" fmla="*/ 0 h 289"/>
                  <a:gd name="T58" fmla="*/ 1 w 184"/>
                  <a:gd name="T59" fmla="*/ 0 h 289"/>
                  <a:gd name="T60" fmla="*/ 1 w 184"/>
                  <a:gd name="T61" fmla="*/ 0 h 289"/>
                  <a:gd name="T62" fmla="*/ 1 w 184"/>
                  <a:gd name="T63" fmla="*/ 0 h 289"/>
                  <a:gd name="T64" fmla="*/ 1 w 184"/>
                  <a:gd name="T65" fmla="*/ 0 h 289"/>
                  <a:gd name="T66" fmla="*/ 1 w 184"/>
                  <a:gd name="T67" fmla="*/ 0 h 289"/>
                  <a:gd name="T68" fmla="*/ 1 w 184"/>
                  <a:gd name="T69" fmla="*/ 0 h 289"/>
                  <a:gd name="T70" fmla="*/ 1 w 184"/>
                  <a:gd name="T71" fmla="*/ 0 h 289"/>
                  <a:gd name="T72" fmla="*/ 1 w 184"/>
                  <a:gd name="T73" fmla="*/ 0 h 289"/>
                  <a:gd name="T74" fmla="*/ 1 w 184"/>
                  <a:gd name="T75" fmla="*/ 0 h 289"/>
                  <a:gd name="T76" fmla="*/ 1 w 184"/>
                  <a:gd name="T77" fmla="*/ 0 h 289"/>
                  <a:gd name="T78" fmla="*/ 1 w 184"/>
                  <a:gd name="T79" fmla="*/ 0 h 289"/>
                  <a:gd name="T80" fmla="*/ 1 w 184"/>
                  <a:gd name="T81" fmla="*/ 0 h 289"/>
                  <a:gd name="T82" fmla="*/ 1 w 184"/>
                  <a:gd name="T83" fmla="*/ 0 h 289"/>
                  <a:gd name="T84" fmla="*/ 1 w 184"/>
                  <a:gd name="T85" fmla="*/ 0 h 289"/>
                  <a:gd name="T86" fmla="*/ 1 w 184"/>
                  <a:gd name="T87" fmla="*/ 0 h 289"/>
                  <a:gd name="T88" fmla="*/ 1 w 184"/>
                  <a:gd name="T89" fmla="*/ 0 h 289"/>
                  <a:gd name="T90" fmla="*/ 1 w 184"/>
                  <a:gd name="T91" fmla="*/ 0 h 289"/>
                  <a:gd name="T92" fmla="*/ 1 w 184"/>
                  <a:gd name="T93" fmla="*/ 0 h 289"/>
                  <a:gd name="T94" fmla="*/ 1 w 184"/>
                  <a:gd name="T95" fmla="*/ 0 h 289"/>
                  <a:gd name="T96" fmla="*/ 1 w 184"/>
                  <a:gd name="T97" fmla="*/ 0 h 289"/>
                  <a:gd name="T98" fmla="*/ 1 w 184"/>
                  <a:gd name="T99" fmla="*/ 0 h 289"/>
                  <a:gd name="T100" fmla="*/ 1 w 184"/>
                  <a:gd name="T101" fmla="*/ 0 h 289"/>
                  <a:gd name="T102" fmla="*/ 1 w 184"/>
                  <a:gd name="T103" fmla="*/ 0 h 289"/>
                  <a:gd name="T104" fmla="*/ 1 w 184"/>
                  <a:gd name="T105" fmla="*/ 0 h 289"/>
                  <a:gd name="T106" fmla="*/ 1 w 184"/>
                  <a:gd name="T107" fmla="*/ 0 h 289"/>
                  <a:gd name="T108" fmla="*/ 1 w 184"/>
                  <a:gd name="T109" fmla="*/ 0 h 289"/>
                  <a:gd name="T110" fmla="*/ 1 w 184"/>
                  <a:gd name="T111" fmla="*/ 0 h 2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
                  <a:gd name="T169" fmla="*/ 0 h 289"/>
                  <a:gd name="T170" fmla="*/ 184 w 184"/>
                  <a:gd name="T171" fmla="*/ 289 h 2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 h="289">
                    <a:moveTo>
                      <a:pt x="137" y="276"/>
                    </a:moveTo>
                    <a:lnTo>
                      <a:pt x="127" y="257"/>
                    </a:lnTo>
                    <a:lnTo>
                      <a:pt x="120" y="241"/>
                    </a:lnTo>
                    <a:lnTo>
                      <a:pt x="112" y="224"/>
                    </a:lnTo>
                    <a:lnTo>
                      <a:pt x="106" y="211"/>
                    </a:lnTo>
                    <a:lnTo>
                      <a:pt x="97" y="198"/>
                    </a:lnTo>
                    <a:lnTo>
                      <a:pt x="89" y="184"/>
                    </a:lnTo>
                    <a:lnTo>
                      <a:pt x="82" y="171"/>
                    </a:lnTo>
                    <a:lnTo>
                      <a:pt x="74" y="160"/>
                    </a:lnTo>
                    <a:lnTo>
                      <a:pt x="67" y="146"/>
                    </a:lnTo>
                    <a:lnTo>
                      <a:pt x="57" y="133"/>
                    </a:lnTo>
                    <a:lnTo>
                      <a:pt x="49" y="122"/>
                    </a:lnTo>
                    <a:lnTo>
                      <a:pt x="42" y="108"/>
                    </a:lnTo>
                    <a:lnTo>
                      <a:pt x="32" y="95"/>
                    </a:lnTo>
                    <a:lnTo>
                      <a:pt x="25" y="80"/>
                    </a:lnTo>
                    <a:lnTo>
                      <a:pt x="15" y="67"/>
                    </a:lnTo>
                    <a:lnTo>
                      <a:pt x="6" y="51"/>
                    </a:lnTo>
                    <a:lnTo>
                      <a:pt x="2" y="44"/>
                    </a:lnTo>
                    <a:lnTo>
                      <a:pt x="2" y="38"/>
                    </a:lnTo>
                    <a:lnTo>
                      <a:pt x="0" y="32"/>
                    </a:lnTo>
                    <a:lnTo>
                      <a:pt x="2" y="25"/>
                    </a:lnTo>
                    <a:lnTo>
                      <a:pt x="8" y="15"/>
                    </a:lnTo>
                    <a:lnTo>
                      <a:pt x="17" y="8"/>
                    </a:lnTo>
                    <a:lnTo>
                      <a:pt x="21" y="4"/>
                    </a:lnTo>
                    <a:lnTo>
                      <a:pt x="29" y="2"/>
                    </a:lnTo>
                    <a:lnTo>
                      <a:pt x="34" y="0"/>
                    </a:lnTo>
                    <a:lnTo>
                      <a:pt x="40" y="2"/>
                    </a:lnTo>
                    <a:lnTo>
                      <a:pt x="46" y="2"/>
                    </a:lnTo>
                    <a:lnTo>
                      <a:pt x="53" y="6"/>
                    </a:lnTo>
                    <a:lnTo>
                      <a:pt x="57" y="10"/>
                    </a:lnTo>
                    <a:lnTo>
                      <a:pt x="65" y="17"/>
                    </a:lnTo>
                    <a:lnTo>
                      <a:pt x="72" y="32"/>
                    </a:lnTo>
                    <a:lnTo>
                      <a:pt x="82" y="48"/>
                    </a:lnTo>
                    <a:lnTo>
                      <a:pt x="89" y="61"/>
                    </a:lnTo>
                    <a:lnTo>
                      <a:pt x="99" y="76"/>
                    </a:lnTo>
                    <a:lnTo>
                      <a:pt x="105" y="89"/>
                    </a:lnTo>
                    <a:lnTo>
                      <a:pt x="112" y="105"/>
                    </a:lnTo>
                    <a:lnTo>
                      <a:pt x="118" y="118"/>
                    </a:lnTo>
                    <a:lnTo>
                      <a:pt x="126" y="133"/>
                    </a:lnTo>
                    <a:lnTo>
                      <a:pt x="133" y="146"/>
                    </a:lnTo>
                    <a:lnTo>
                      <a:pt x="139" y="160"/>
                    </a:lnTo>
                    <a:lnTo>
                      <a:pt x="145" y="173"/>
                    </a:lnTo>
                    <a:lnTo>
                      <a:pt x="152" y="190"/>
                    </a:lnTo>
                    <a:lnTo>
                      <a:pt x="160" y="205"/>
                    </a:lnTo>
                    <a:lnTo>
                      <a:pt x="167" y="221"/>
                    </a:lnTo>
                    <a:lnTo>
                      <a:pt x="173" y="236"/>
                    </a:lnTo>
                    <a:lnTo>
                      <a:pt x="183" y="255"/>
                    </a:lnTo>
                    <a:lnTo>
                      <a:pt x="184" y="264"/>
                    </a:lnTo>
                    <a:lnTo>
                      <a:pt x="184" y="274"/>
                    </a:lnTo>
                    <a:lnTo>
                      <a:pt x="179" y="281"/>
                    </a:lnTo>
                    <a:lnTo>
                      <a:pt x="171" y="287"/>
                    </a:lnTo>
                    <a:lnTo>
                      <a:pt x="162" y="289"/>
                    </a:lnTo>
                    <a:lnTo>
                      <a:pt x="152" y="289"/>
                    </a:lnTo>
                    <a:lnTo>
                      <a:pt x="143" y="283"/>
                    </a:lnTo>
                    <a:lnTo>
                      <a:pt x="137" y="276"/>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93" name="Freeform 35"/>
              <p:cNvSpPr>
                <a:spLocks/>
              </p:cNvSpPr>
              <p:nvPr/>
            </p:nvSpPr>
            <p:spPr bwMode="auto">
              <a:xfrm>
                <a:off x="2805" y="1838"/>
                <a:ext cx="29" cy="228"/>
              </a:xfrm>
              <a:custGeom>
                <a:avLst/>
                <a:gdLst>
                  <a:gd name="T0" fmla="*/ 0 w 57"/>
                  <a:gd name="T1" fmla="*/ 1 h 456"/>
                  <a:gd name="T2" fmla="*/ 1 w 57"/>
                  <a:gd name="T3" fmla="*/ 1 h 456"/>
                  <a:gd name="T4" fmla="*/ 1 w 57"/>
                  <a:gd name="T5" fmla="*/ 1 h 456"/>
                  <a:gd name="T6" fmla="*/ 1 w 57"/>
                  <a:gd name="T7" fmla="*/ 1 h 456"/>
                  <a:gd name="T8" fmla="*/ 1 w 57"/>
                  <a:gd name="T9" fmla="*/ 1 h 456"/>
                  <a:gd name="T10" fmla="*/ 1 w 57"/>
                  <a:gd name="T11" fmla="*/ 1 h 456"/>
                  <a:gd name="T12" fmla="*/ 1 w 57"/>
                  <a:gd name="T13" fmla="*/ 1 h 456"/>
                  <a:gd name="T14" fmla="*/ 1 w 57"/>
                  <a:gd name="T15" fmla="*/ 1 h 456"/>
                  <a:gd name="T16" fmla="*/ 1 w 57"/>
                  <a:gd name="T17" fmla="*/ 1 h 456"/>
                  <a:gd name="T18" fmla="*/ 1 w 57"/>
                  <a:gd name="T19" fmla="*/ 1 h 456"/>
                  <a:gd name="T20" fmla="*/ 1 w 57"/>
                  <a:gd name="T21" fmla="*/ 1 h 456"/>
                  <a:gd name="T22" fmla="*/ 1 w 57"/>
                  <a:gd name="T23" fmla="*/ 1 h 456"/>
                  <a:gd name="T24" fmla="*/ 1 w 57"/>
                  <a:gd name="T25" fmla="*/ 1 h 456"/>
                  <a:gd name="T26" fmla="*/ 1 w 57"/>
                  <a:gd name="T27" fmla="*/ 1 h 456"/>
                  <a:gd name="T28" fmla="*/ 1 w 57"/>
                  <a:gd name="T29" fmla="*/ 1 h 456"/>
                  <a:gd name="T30" fmla="*/ 1 w 57"/>
                  <a:gd name="T31" fmla="*/ 1 h 456"/>
                  <a:gd name="T32" fmla="*/ 1 w 57"/>
                  <a:gd name="T33" fmla="*/ 1 h 456"/>
                  <a:gd name="T34" fmla="*/ 1 w 57"/>
                  <a:gd name="T35" fmla="*/ 1 h 456"/>
                  <a:gd name="T36" fmla="*/ 1 w 57"/>
                  <a:gd name="T37" fmla="*/ 1 h 456"/>
                  <a:gd name="T38" fmla="*/ 1 w 57"/>
                  <a:gd name="T39" fmla="*/ 0 h 456"/>
                  <a:gd name="T40" fmla="*/ 1 w 57"/>
                  <a:gd name="T41" fmla="*/ 0 h 456"/>
                  <a:gd name="T42" fmla="*/ 1 w 57"/>
                  <a:gd name="T43" fmla="*/ 0 h 456"/>
                  <a:gd name="T44" fmla="*/ 1 w 57"/>
                  <a:gd name="T45" fmla="*/ 1 h 456"/>
                  <a:gd name="T46" fmla="*/ 1 w 57"/>
                  <a:gd name="T47" fmla="*/ 1 h 456"/>
                  <a:gd name="T48" fmla="*/ 1 w 57"/>
                  <a:gd name="T49" fmla="*/ 1 h 456"/>
                  <a:gd name="T50" fmla="*/ 1 w 57"/>
                  <a:gd name="T51" fmla="*/ 1 h 456"/>
                  <a:gd name="T52" fmla="*/ 1 w 57"/>
                  <a:gd name="T53" fmla="*/ 1 h 456"/>
                  <a:gd name="T54" fmla="*/ 1 w 57"/>
                  <a:gd name="T55" fmla="*/ 1 h 456"/>
                  <a:gd name="T56" fmla="*/ 1 w 57"/>
                  <a:gd name="T57" fmla="*/ 1 h 456"/>
                  <a:gd name="T58" fmla="*/ 1 w 57"/>
                  <a:gd name="T59" fmla="*/ 1 h 456"/>
                  <a:gd name="T60" fmla="*/ 1 w 57"/>
                  <a:gd name="T61" fmla="*/ 1 h 456"/>
                  <a:gd name="T62" fmla="*/ 1 w 57"/>
                  <a:gd name="T63" fmla="*/ 1 h 456"/>
                  <a:gd name="T64" fmla="*/ 1 w 57"/>
                  <a:gd name="T65" fmla="*/ 1 h 456"/>
                  <a:gd name="T66" fmla="*/ 1 w 57"/>
                  <a:gd name="T67" fmla="*/ 1 h 456"/>
                  <a:gd name="T68" fmla="*/ 1 w 57"/>
                  <a:gd name="T69" fmla="*/ 1 h 456"/>
                  <a:gd name="T70" fmla="*/ 1 w 57"/>
                  <a:gd name="T71" fmla="*/ 1 h 456"/>
                  <a:gd name="T72" fmla="*/ 1 w 57"/>
                  <a:gd name="T73" fmla="*/ 1 h 456"/>
                  <a:gd name="T74" fmla="*/ 1 w 57"/>
                  <a:gd name="T75" fmla="*/ 1 h 456"/>
                  <a:gd name="T76" fmla="*/ 1 w 57"/>
                  <a:gd name="T77" fmla="*/ 1 h 456"/>
                  <a:gd name="T78" fmla="*/ 1 w 57"/>
                  <a:gd name="T79" fmla="*/ 1 h 456"/>
                  <a:gd name="T80" fmla="*/ 1 w 57"/>
                  <a:gd name="T81" fmla="*/ 1 h 456"/>
                  <a:gd name="T82" fmla="*/ 1 w 57"/>
                  <a:gd name="T83" fmla="*/ 1 h 456"/>
                  <a:gd name="T84" fmla="*/ 1 w 57"/>
                  <a:gd name="T85" fmla="*/ 1 h 456"/>
                  <a:gd name="T86" fmla="*/ 1 w 57"/>
                  <a:gd name="T87" fmla="*/ 1 h 456"/>
                  <a:gd name="T88" fmla="*/ 1 w 57"/>
                  <a:gd name="T89" fmla="*/ 1 h 456"/>
                  <a:gd name="T90" fmla="*/ 1 w 57"/>
                  <a:gd name="T91" fmla="*/ 1 h 456"/>
                  <a:gd name="T92" fmla="*/ 1 w 57"/>
                  <a:gd name="T93" fmla="*/ 1 h 456"/>
                  <a:gd name="T94" fmla="*/ 0 w 57"/>
                  <a:gd name="T95" fmla="*/ 1 h 456"/>
                  <a:gd name="T96" fmla="*/ 0 w 57"/>
                  <a:gd name="T97" fmla="*/ 1 h 456"/>
                  <a:gd name="T98" fmla="*/ 0 w 57"/>
                  <a:gd name="T99" fmla="*/ 1 h 4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456"/>
                  <a:gd name="T152" fmla="*/ 57 w 57"/>
                  <a:gd name="T153" fmla="*/ 456 h 4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456">
                    <a:moveTo>
                      <a:pt x="0" y="439"/>
                    </a:moveTo>
                    <a:lnTo>
                      <a:pt x="2" y="408"/>
                    </a:lnTo>
                    <a:lnTo>
                      <a:pt x="5" y="380"/>
                    </a:lnTo>
                    <a:lnTo>
                      <a:pt x="7" y="353"/>
                    </a:lnTo>
                    <a:lnTo>
                      <a:pt x="11" y="327"/>
                    </a:lnTo>
                    <a:lnTo>
                      <a:pt x="11" y="302"/>
                    </a:lnTo>
                    <a:lnTo>
                      <a:pt x="13" y="277"/>
                    </a:lnTo>
                    <a:lnTo>
                      <a:pt x="15" y="252"/>
                    </a:lnTo>
                    <a:lnTo>
                      <a:pt x="15" y="230"/>
                    </a:lnTo>
                    <a:lnTo>
                      <a:pt x="15" y="205"/>
                    </a:lnTo>
                    <a:lnTo>
                      <a:pt x="15" y="180"/>
                    </a:lnTo>
                    <a:lnTo>
                      <a:pt x="15" y="155"/>
                    </a:lnTo>
                    <a:lnTo>
                      <a:pt x="15" y="131"/>
                    </a:lnTo>
                    <a:lnTo>
                      <a:pt x="15" y="104"/>
                    </a:lnTo>
                    <a:lnTo>
                      <a:pt x="15" y="76"/>
                    </a:lnTo>
                    <a:lnTo>
                      <a:pt x="15" y="47"/>
                    </a:lnTo>
                    <a:lnTo>
                      <a:pt x="15" y="19"/>
                    </a:lnTo>
                    <a:lnTo>
                      <a:pt x="17" y="9"/>
                    </a:lnTo>
                    <a:lnTo>
                      <a:pt x="21" y="3"/>
                    </a:lnTo>
                    <a:lnTo>
                      <a:pt x="26" y="0"/>
                    </a:lnTo>
                    <a:lnTo>
                      <a:pt x="36" y="0"/>
                    </a:lnTo>
                    <a:lnTo>
                      <a:pt x="43" y="0"/>
                    </a:lnTo>
                    <a:lnTo>
                      <a:pt x="49" y="3"/>
                    </a:lnTo>
                    <a:lnTo>
                      <a:pt x="55" y="9"/>
                    </a:lnTo>
                    <a:lnTo>
                      <a:pt x="57" y="19"/>
                    </a:lnTo>
                    <a:lnTo>
                      <a:pt x="55" y="47"/>
                    </a:lnTo>
                    <a:lnTo>
                      <a:pt x="55" y="76"/>
                    </a:lnTo>
                    <a:lnTo>
                      <a:pt x="55" y="104"/>
                    </a:lnTo>
                    <a:lnTo>
                      <a:pt x="55" y="131"/>
                    </a:lnTo>
                    <a:lnTo>
                      <a:pt x="53" y="155"/>
                    </a:lnTo>
                    <a:lnTo>
                      <a:pt x="53" y="180"/>
                    </a:lnTo>
                    <a:lnTo>
                      <a:pt x="51" y="205"/>
                    </a:lnTo>
                    <a:lnTo>
                      <a:pt x="51" y="232"/>
                    </a:lnTo>
                    <a:lnTo>
                      <a:pt x="49" y="254"/>
                    </a:lnTo>
                    <a:lnTo>
                      <a:pt x="47" y="279"/>
                    </a:lnTo>
                    <a:lnTo>
                      <a:pt x="45" y="304"/>
                    </a:lnTo>
                    <a:lnTo>
                      <a:pt x="43" y="328"/>
                    </a:lnTo>
                    <a:lnTo>
                      <a:pt x="40" y="355"/>
                    </a:lnTo>
                    <a:lnTo>
                      <a:pt x="36" y="384"/>
                    </a:lnTo>
                    <a:lnTo>
                      <a:pt x="34" y="412"/>
                    </a:lnTo>
                    <a:lnTo>
                      <a:pt x="32" y="443"/>
                    </a:lnTo>
                    <a:lnTo>
                      <a:pt x="26" y="448"/>
                    </a:lnTo>
                    <a:lnTo>
                      <a:pt x="23" y="452"/>
                    </a:lnTo>
                    <a:lnTo>
                      <a:pt x="17" y="456"/>
                    </a:lnTo>
                    <a:lnTo>
                      <a:pt x="11" y="456"/>
                    </a:lnTo>
                    <a:lnTo>
                      <a:pt x="5" y="452"/>
                    </a:lnTo>
                    <a:lnTo>
                      <a:pt x="2" y="450"/>
                    </a:lnTo>
                    <a:lnTo>
                      <a:pt x="0" y="443"/>
                    </a:lnTo>
                    <a:lnTo>
                      <a:pt x="0" y="439"/>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94" name="Freeform 36"/>
              <p:cNvSpPr>
                <a:spLocks/>
              </p:cNvSpPr>
              <p:nvPr/>
            </p:nvSpPr>
            <p:spPr bwMode="auto">
              <a:xfrm>
                <a:off x="2824" y="1945"/>
                <a:ext cx="169" cy="135"/>
              </a:xfrm>
              <a:custGeom>
                <a:avLst/>
                <a:gdLst>
                  <a:gd name="T0" fmla="*/ 1 w 336"/>
                  <a:gd name="T1" fmla="*/ 1 h 270"/>
                  <a:gd name="T2" fmla="*/ 1 w 336"/>
                  <a:gd name="T3" fmla="*/ 1 h 270"/>
                  <a:gd name="T4" fmla="*/ 1 w 336"/>
                  <a:gd name="T5" fmla="*/ 1 h 270"/>
                  <a:gd name="T6" fmla="*/ 1 w 336"/>
                  <a:gd name="T7" fmla="*/ 1 h 270"/>
                  <a:gd name="T8" fmla="*/ 1 w 336"/>
                  <a:gd name="T9" fmla="*/ 1 h 270"/>
                  <a:gd name="T10" fmla="*/ 1 w 336"/>
                  <a:gd name="T11" fmla="*/ 1 h 270"/>
                  <a:gd name="T12" fmla="*/ 1 w 336"/>
                  <a:gd name="T13" fmla="*/ 1 h 270"/>
                  <a:gd name="T14" fmla="*/ 1 w 336"/>
                  <a:gd name="T15" fmla="*/ 1 h 270"/>
                  <a:gd name="T16" fmla="*/ 1 w 336"/>
                  <a:gd name="T17" fmla="*/ 1 h 270"/>
                  <a:gd name="T18" fmla="*/ 1 w 336"/>
                  <a:gd name="T19" fmla="*/ 1 h 270"/>
                  <a:gd name="T20" fmla="*/ 1 w 336"/>
                  <a:gd name="T21" fmla="*/ 1 h 270"/>
                  <a:gd name="T22" fmla="*/ 1 w 336"/>
                  <a:gd name="T23" fmla="*/ 1 h 270"/>
                  <a:gd name="T24" fmla="*/ 1 w 336"/>
                  <a:gd name="T25" fmla="*/ 1 h 270"/>
                  <a:gd name="T26" fmla="*/ 1 w 336"/>
                  <a:gd name="T27" fmla="*/ 1 h 270"/>
                  <a:gd name="T28" fmla="*/ 1 w 336"/>
                  <a:gd name="T29" fmla="*/ 1 h 270"/>
                  <a:gd name="T30" fmla="*/ 1 w 336"/>
                  <a:gd name="T31" fmla="*/ 1 h 270"/>
                  <a:gd name="T32" fmla="*/ 1 w 336"/>
                  <a:gd name="T33" fmla="*/ 1 h 270"/>
                  <a:gd name="T34" fmla="*/ 1 w 336"/>
                  <a:gd name="T35" fmla="*/ 0 h 270"/>
                  <a:gd name="T36" fmla="*/ 1 w 336"/>
                  <a:gd name="T37" fmla="*/ 0 h 270"/>
                  <a:gd name="T38" fmla="*/ 1 w 336"/>
                  <a:gd name="T39" fmla="*/ 1 h 270"/>
                  <a:gd name="T40" fmla="*/ 1 w 336"/>
                  <a:gd name="T41" fmla="*/ 1 h 270"/>
                  <a:gd name="T42" fmla="*/ 1 w 336"/>
                  <a:gd name="T43" fmla="*/ 1 h 270"/>
                  <a:gd name="T44" fmla="*/ 1 w 336"/>
                  <a:gd name="T45" fmla="*/ 1 h 270"/>
                  <a:gd name="T46" fmla="*/ 1 w 336"/>
                  <a:gd name="T47" fmla="*/ 1 h 270"/>
                  <a:gd name="T48" fmla="*/ 1 w 336"/>
                  <a:gd name="T49" fmla="*/ 1 h 270"/>
                  <a:gd name="T50" fmla="*/ 1 w 336"/>
                  <a:gd name="T51" fmla="*/ 1 h 270"/>
                  <a:gd name="T52" fmla="*/ 1 w 336"/>
                  <a:gd name="T53" fmla="*/ 1 h 270"/>
                  <a:gd name="T54" fmla="*/ 1 w 336"/>
                  <a:gd name="T55" fmla="*/ 1 h 270"/>
                  <a:gd name="T56" fmla="*/ 1 w 336"/>
                  <a:gd name="T57" fmla="*/ 1 h 270"/>
                  <a:gd name="T58" fmla="*/ 1 w 336"/>
                  <a:gd name="T59" fmla="*/ 1 h 270"/>
                  <a:gd name="T60" fmla="*/ 1 w 336"/>
                  <a:gd name="T61" fmla="*/ 1 h 270"/>
                  <a:gd name="T62" fmla="*/ 1 w 336"/>
                  <a:gd name="T63" fmla="*/ 1 h 270"/>
                  <a:gd name="T64" fmla="*/ 1 w 336"/>
                  <a:gd name="T65" fmla="*/ 1 h 270"/>
                  <a:gd name="T66" fmla="*/ 1 w 336"/>
                  <a:gd name="T67" fmla="*/ 1 h 270"/>
                  <a:gd name="T68" fmla="*/ 1 w 336"/>
                  <a:gd name="T69" fmla="*/ 1 h 270"/>
                  <a:gd name="T70" fmla="*/ 1 w 336"/>
                  <a:gd name="T71" fmla="*/ 1 h 270"/>
                  <a:gd name="T72" fmla="*/ 1 w 336"/>
                  <a:gd name="T73" fmla="*/ 1 h 270"/>
                  <a:gd name="T74" fmla="*/ 1 w 336"/>
                  <a:gd name="T75" fmla="*/ 1 h 270"/>
                  <a:gd name="T76" fmla="*/ 1 w 336"/>
                  <a:gd name="T77" fmla="*/ 1 h 270"/>
                  <a:gd name="T78" fmla="*/ 1 w 336"/>
                  <a:gd name="T79" fmla="*/ 1 h 270"/>
                  <a:gd name="T80" fmla="*/ 1 w 336"/>
                  <a:gd name="T81" fmla="*/ 1 h 270"/>
                  <a:gd name="T82" fmla="*/ 1 w 336"/>
                  <a:gd name="T83" fmla="*/ 1 h 270"/>
                  <a:gd name="T84" fmla="*/ 1 w 336"/>
                  <a:gd name="T85" fmla="*/ 1 h 270"/>
                  <a:gd name="T86" fmla="*/ 1 w 336"/>
                  <a:gd name="T87" fmla="*/ 1 h 270"/>
                  <a:gd name="T88" fmla="*/ 1 w 336"/>
                  <a:gd name="T89" fmla="*/ 1 h 270"/>
                  <a:gd name="T90" fmla="*/ 1 w 336"/>
                  <a:gd name="T91" fmla="*/ 1 h 270"/>
                  <a:gd name="T92" fmla="*/ 0 w 336"/>
                  <a:gd name="T93" fmla="*/ 1 h 270"/>
                  <a:gd name="T94" fmla="*/ 0 w 336"/>
                  <a:gd name="T95" fmla="*/ 1 h 270"/>
                  <a:gd name="T96" fmla="*/ 1 w 336"/>
                  <a:gd name="T97" fmla="*/ 1 h 270"/>
                  <a:gd name="T98" fmla="*/ 1 w 336"/>
                  <a:gd name="T99" fmla="*/ 1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6"/>
                  <a:gd name="T151" fmla="*/ 0 h 270"/>
                  <a:gd name="T152" fmla="*/ 336 w 336"/>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6" h="270">
                    <a:moveTo>
                      <a:pt x="4" y="244"/>
                    </a:moveTo>
                    <a:lnTo>
                      <a:pt x="23" y="225"/>
                    </a:lnTo>
                    <a:lnTo>
                      <a:pt x="42" y="210"/>
                    </a:lnTo>
                    <a:lnTo>
                      <a:pt x="59" y="192"/>
                    </a:lnTo>
                    <a:lnTo>
                      <a:pt x="78" y="177"/>
                    </a:lnTo>
                    <a:lnTo>
                      <a:pt x="93" y="160"/>
                    </a:lnTo>
                    <a:lnTo>
                      <a:pt x="110" y="147"/>
                    </a:lnTo>
                    <a:lnTo>
                      <a:pt x="127" y="132"/>
                    </a:lnTo>
                    <a:lnTo>
                      <a:pt x="144" y="120"/>
                    </a:lnTo>
                    <a:lnTo>
                      <a:pt x="161" y="105"/>
                    </a:lnTo>
                    <a:lnTo>
                      <a:pt x="178" y="90"/>
                    </a:lnTo>
                    <a:lnTo>
                      <a:pt x="196" y="76"/>
                    </a:lnTo>
                    <a:lnTo>
                      <a:pt x="215" y="63"/>
                    </a:lnTo>
                    <a:lnTo>
                      <a:pt x="232" y="48"/>
                    </a:lnTo>
                    <a:lnTo>
                      <a:pt x="253" y="35"/>
                    </a:lnTo>
                    <a:lnTo>
                      <a:pt x="275" y="19"/>
                    </a:lnTo>
                    <a:lnTo>
                      <a:pt x="298" y="6"/>
                    </a:lnTo>
                    <a:lnTo>
                      <a:pt x="306" y="0"/>
                    </a:lnTo>
                    <a:lnTo>
                      <a:pt x="317" y="0"/>
                    </a:lnTo>
                    <a:lnTo>
                      <a:pt x="325" y="4"/>
                    </a:lnTo>
                    <a:lnTo>
                      <a:pt x="330" y="14"/>
                    </a:lnTo>
                    <a:lnTo>
                      <a:pt x="334" y="21"/>
                    </a:lnTo>
                    <a:lnTo>
                      <a:pt x="336" y="33"/>
                    </a:lnTo>
                    <a:lnTo>
                      <a:pt x="330" y="40"/>
                    </a:lnTo>
                    <a:lnTo>
                      <a:pt x="323" y="48"/>
                    </a:lnTo>
                    <a:lnTo>
                      <a:pt x="302" y="61"/>
                    </a:lnTo>
                    <a:lnTo>
                      <a:pt x="279" y="76"/>
                    </a:lnTo>
                    <a:lnTo>
                      <a:pt x="260" y="90"/>
                    </a:lnTo>
                    <a:lnTo>
                      <a:pt x="241" y="103"/>
                    </a:lnTo>
                    <a:lnTo>
                      <a:pt x="222" y="114"/>
                    </a:lnTo>
                    <a:lnTo>
                      <a:pt x="205" y="128"/>
                    </a:lnTo>
                    <a:lnTo>
                      <a:pt x="186" y="139"/>
                    </a:lnTo>
                    <a:lnTo>
                      <a:pt x="171" y="152"/>
                    </a:lnTo>
                    <a:lnTo>
                      <a:pt x="152" y="164"/>
                    </a:lnTo>
                    <a:lnTo>
                      <a:pt x="135" y="175"/>
                    </a:lnTo>
                    <a:lnTo>
                      <a:pt x="118" y="189"/>
                    </a:lnTo>
                    <a:lnTo>
                      <a:pt x="100" y="202"/>
                    </a:lnTo>
                    <a:lnTo>
                      <a:pt x="81" y="217"/>
                    </a:lnTo>
                    <a:lnTo>
                      <a:pt x="62" y="232"/>
                    </a:lnTo>
                    <a:lnTo>
                      <a:pt x="43" y="248"/>
                    </a:lnTo>
                    <a:lnTo>
                      <a:pt x="24" y="267"/>
                    </a:lnTo>
                    <a:lnTo>
                      <a:pt x="17" y="268"/>
                    </a:lnTo>
                    <a:lnTo>
                      <a:pt x="13" y="270"/>
                    </a:lnTo>
                    <a:lnTo>
                      <a:pt x="7" y="268"/>
                    </a:lnTo>
                    <a:lnTo>
                      <a:pt x="4" y="267"/>
                    </a:lnTo>
                    <a:lnTo>
                      <a:pt x="2" y="261"/>
                    </a:lnTo>
                    <a:lnTo>
                      <a:pt x="0" y="255"/>
                    </a:lnTo>
                    <a:lnTo>
                      <a:pt x="0" y="249"/>
                    </a:lnTo>
                    <a:lnTo>
                      <a:pt x="4" y="244"/>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95" name="Freeform 37"/>
              <p:cNvSpPr>
                <a:spLocks/>
              </p:cNvSpPr>
              <p:nvPr/>
            </p:nvSpPr>
            <p:spPr bwMode="auto">
              <a:xfrm>
                <a:off x="2669" y="1797"/>
                <a:ext cx="415" cy="229"/>
              </a:xfrm>
              <a:custGeom>
                <a:avLst/>
                <a:gdLst>
                  <a:gd name="T0" fmla="*/ 1 w 829"/>
                  <a:gd name="T1" fmla="*/ 1 h 458"/>
                  <a:gd name="T2" fmla="*/ 1 w 829"/>
                  <a:gd name="T3" fmla="*/ 1 h 458"/>
                  <a:gd name="T4" fmla="*/ 1 w 829"/>
                  <a:gd name="T5" fmla="*/ 1 h 458"/>
                  <a:gd name="T6" fmla="*/ 1 w 829"/>
                  <a:gd name="T7" fmla="*/ 1 h 458"/>
                  <a:gd name="T8" fmla="*/ 1 w 829"/>
                  <a:gd name="T9" fmla="*/ 1 h 458"/>
                  <a:gd name="T10" fmla="*/ 1 w 829"/>
                  <a:gd name="T11" fmla="*/ 1 h 458"/>
                  <a:gd name="T12" fmla="*/ 1 w 829"/>
                  <a:gd name="T13" fmla="*/ 1 h 458"/>
                  <a:gd name="T14" fmla="*/ 1 w 829"/>
                  <a:gd name="T15" fmla="*/ 1 h 458"/>
                  <a:gd name="T16" fmla="*/ 1 w 829"/>
                  <a:gd name="T17" fmla="*/ 1 h 458"/>
                  <a:gd name="T18" fmla="*/ 1 w 829"/>
                  <a:gd name="T19" fmla="*/ 1 h 458"/>
                  <a:gd name="T20" fmla="*/ 1 w 829"/>
                  <a:gd name="T21" fmla="*/ 1 h 458"/>
                  <a:gd name="T22" fmla="*/ 1 w 829"/>
                  <a:gd name="T23" fmla="*/ 1 h 458"/>
                  <a:gd name="T24" fmla="*/ 2 w 829"/>
                  <a:gd name="T25" fmla="*/ 1 h 458"/>
                  <a:gd name="T26" fmla="*/ 2 w 829"/>
                  <a:gd name="T27" fmla="*/ 1 h 458"/>
                  <a:gd name="T28" fmla="*/ 2 w 829"/>
                  <a:gd name="T29" fmla="*/ 1 h 458"/>
                  <a:gd name="T30" fmla="*/ 2 w 829"/>
                  <a:gd name="T31" fmla="*/ 1 h 458"/>
                  <a:gd name="T32" fmla="*/ 2 w 829"/>
                  <a:gd name="T33" fmla="*/ 1 h 458"/>
                  <a:gd name="T34" fmla="*/ 2 w 829"/>
                  <a:gd name="T35" fmla="*/ 1 h 458"/>
                  <a:gd name="T36" fmla="*/ 2 w 829"/>
                  <a:gd name="T37" fmla="*/ 1 h 458"/>
                  <a:gd name="T38" fmla="*/ 2 w 829"/>
                  <a:gd name="T39" fmla="*/ 1 h 458"/>
                  <a:gd name="T40" fmla="*/ 2 w 829"/>
                  <a:gd name="T41" fmla="*/ 1 h 458"/>
                  <a:gd name="T42" fmla="*/ 2 w 829"/>
                  <a:gd name="T43" fmla="*/ 1 h 458"/>
                  <a:gd name="T44" fmla="*/ 2 w 829"/>
                  <a:gd name="T45" fmla="*/ 1 h 458"/>
                  <a:gd name="T46" fmla="*/ 2 w 829"/>
                  <a:gd name="T47" fmla="*/ 1 h 458"/>
                  <a:gd name="T48" fmla="*/ 2 w 829"/>
                  <a:gd name="T49" fmla="*/ 1 h 458"/>
                  <a:gd name="T50" fmla="*/ 2 w 829"/>
                  <a:gd name="T51" fmla="*/ 1 h 458"/>
                  <a:gd name="T52" fmla="*/ 2 w 829"/>
                  <a:gd name="T53" fmla="*/ 1 h 458"/>
                  <a:gd name="T54" fmla="*/ 2 w 829"/>
                  <a:gd name="T55" fmla="*/ 1 h 458"/>
                  <a:gd name="T56" fmla="*/ 2 w 829"/>
                  <a:gd name="T57" fmla="*/ 1 h 458"/>
                  <a:gd name="T58" fmla="*/ 2 w 829"/>
                  <a:gd name="T59" fmla="*/ 1 h 458"/>
                  <a:gd name="T60" fmla="*/ 2 w 829"/>
                  <a:gd name="T61" fmla="*/ 1 h 458"/>
                  <a:gd name="T62" fmla="*/ 2 w 829"/>
                  <a:gd name="T63" fmla="*/ 1 h 458"/>
                  <a:gd name="T64" fmla="*/ 2 w 829"/>
                  <a:gd name="T65" fmla="*/ 1 h 458"/>
                  <a:gd name="T66" fmla="*/ 2 w 829"/>
                  <a:gd name="T67" fmla="*/ 1 h 458"/>
                  <a:gd name="T68" fmla="*/ 2 w 829"/>
                  <a:gd name="T69" fmla="*/ 1 h 458"/>
                  <a:gd name="T70" fmla="*/ 2 w 829"/>
                  <a:gd name="T71" fmla="*/ 1 h 458"/>
                  <a:gd name="T72" fmla="*/ 2 w 829"/>
                  <a:gd name="T73" fmla="*/ 1 h 458"/>
                  <a:gd name="T74" fmla="*/ 2 w 829"/>
                  <a:gd name="T75" fmla="*/ 1 h 458"/>
                  <a:gd name="T76" fmla="*/ 2 w 829"/>
                  <a:gd name="T77" fmla="*/ 1 h 458"/>
                  <a:gd name="T78" fmla="*/ 2 w 829"/>
                  <a:gd name="T79" fmla="*/ 1 h 458"/>
                  <a:gd name="T80" fmla="*/ 2 w 829"/>
                  <a:gd name="T81" fmla="*/ 1 h 458"/>
                  <a:gd name="T82" fmla="*/ 2 w 829"/>
                  <a:gd name="T83" fmla="*/ 1 h 458"/>
                  <a:gd name="T84" fmla="*/ 2 w 829"/>
                  <a:gd name="T85" fmla="*/ 1 h 458"/>
                  <a:gd name="T86" fmla="*/ 2 w 829"/>
                  <a:gd name="T87" fmla="*/ 1 h 458"/>
                  <a:gd name="T88" fmla="*/ 1 w 829"/>
                  <a:gd name="T89" fmla="*/ 1 h 458"/>
                  <a:gd name="T90" fmla="*/ 1 w 829"/>
                  <a:gd name="T91" fmla="*/ 1 h 458"/>
                  <a:gd name="T92" fmla="*/ 1 w 829"/>
                  <a:gd name="T93" fmla="*/ 1 h 458"/>
                  <a:gd name="T94" fmla="*/ 1 w 829"/>
                  <a:gd name="T95" fmla="*/ 1 h 458"/>
                  <a:gd name="T96" fmla="*/ 1 w 829"/>
                  <a:gd name="T97" fmla="*/ 1 h 458"/>
                  <a:gd name="T98" fmla="*/ 1 w 829"/>
                  <a:gd name="T99" fmla="*/ 1 h 458"/>
                  <a:gd name="T100" fmla="*/ 1 w 829"/>
                  <a:gd name="T101" fmla="*/ 1 h 458"/>
                  <a:gd name="T102" fmla="*/ 1 w 829"/>
                  <a:gd name="T103" fmla="*/ 1 h 458"/>
                  <a:gd name="T104" fmla="*/ 1 w 829"/>
                  <a:gd name="T105" fmla="*/ 1 h 458"/>
                  <a:gd name="T106" fmla="*/ 1 w 829"/>
                  <a:gd name="T107" fmla="*/ 1 h 458"/>
                  <a:gd name="T108" fmla="*/ 1 w 829"/>
                  <a:gd name="T109" fmla="*/ 1 h 458"/>
                  <a:gd name="T110" fmla="*/ 1 w 829"/>
                  <a:gd name="T111" fmla="*/ 1 h 458"/>
                  <a:gd name="T112" fmla="*/ 1 w 829"/>
                  <a:gd name="T113" fmla="*/ 1 h 458"/>
                  <a:gd name="T114" fmla="*/ 1 w 829"/>
                  <a:gd name="T115" fmla="*/ 1 h 458"/>
                  <a:gd name="T116" fmla="*/ 1 w 829"/>
                  <a:gd name="T117" fmla="*/ 1 h 458"/>
                  <a:gd name="T118" fmla="*/ 1 w 829"/>
                  <a:gd name="T119" fmla="*/ 1 h 458"/>
                  <a:gd name="T120" fmla="*/ 1 w 829"/>
                  <a:gd name="T121" fmla="*/ 1 h 458"/>
                  <a:gd name="T122" fmla="*/ 1 w 829"/>
                  <a:gd name="T123" fmla="*/ 1 h 458"/>
                  <a:gd name="T124" fmla="*/ 1 w 829"/>
                  <a:gd name="T125" fmla="*/ 1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9"/>
                  <a:gd name="T190" fmla="*/ 0 h 458"/>
                  <a:gd name="T191" fmla="*/ 829 w 82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9" h="458">
                    <a:moveTo>
                      <a:pt x="49" y="359"/>
                    </a:moveTo>
                    <a:lnTo>
                      <a:pt x="19" y="350"/>
                    </a:lnTo>
                    <a:lnTo>
                      <a:pt x="13" y="338"/>
                    </a:lnTo>
                    <a:lnTo>
                      <a:pt x="9" y="327"/>
                    </a:lnTo>
                    <a:lnTo>
                      <a:pt x="6" y="314"/>
                    </a:lnTo>
                    <a:lnTo>
                      <a:pt x="4" y="300"/>
                    </a:lnTo>
                    <a:lnTo>
                      <a:pt x="2" y="283"/>
                    </a:lnTo>
                    <a:lnTo>
                      <a:pt x="2" y="270"/>
                    </a:lnTo>
                    <a:lnTo>
                      <a:pt x="0" y="253"/>
                    </a:lnTo>
                    <a:lnTo>
                      <a:pt x="2" y="237"/>
                    </a:lnTo>
                    <a:lnTo>
                      <a:pt x="4" y="222"/>
                    </a:lnTo>
                    <a:lnTo>
                      <a:pt x="8" y="207"/>
                    </a:lnTo>
                    <a:lnTo>
                      <a:pt x="9" y="192"/>
                    </a:lnTo>
                    <a:lnTo>
                      <a:pt x="17" y="179"/>
                    </a:lnTo>
                    <a:lnTo>
                      <a:pt x="23" y="167"/>
                    </a:lnTo>
                    <a:lnTo>
                      <a:pt x="28" y="158"/>
                    </a:lnTo>
                    <a:lnTo>
                      <a:pt x="40" y="150"/>
                    </a:lnTo>
                    <a:lnTo>
                      <a:pt x="49" y="148"/>
                    </a:lnTo>
                    <a:lnTo>
                      <a:pt x="49" y="139"/>
                    </a:lnTo>
                    <a:lnTo>
                      <a:pt x="51" y="131"/>
                    </a:lnTo>
                    <a:lnTo>
                      <a:pt x="55" y="122"/>
                    </a:lnTo>
                    <a:lnTo>
                      <a:pt x="59" y="116"/>
                    </a:lnTo>
                    <a:lnTo>
                      <a:pt x="61" y="108"/>
                    </a:lnTo>
                    <a:lnTo>
                      <a:pt x="66" y="103"/>
                    </a:lnTo>
                    <a:lnTo>
                      <a:pt x="70" y="97"/>
                    </a:lnTo>
                    <a:lnTo>
                      <a:pt x="76" y="91"/>
                    </a:lnTo>
                    <a:lnTo>
                      <a:pt x="82" y="85"/>
                    </a:lnTo>
                    <a:lnTo>
                      <a:pt x="87" y="80"/>
                    </a:lnTo>
                    <a:lnTo>
                      <a:pt x="93" y="74"/>
                    </a:lnTo>
                    <a:lnTo>
                      <a:pt x="101" y="70"/>
                    </a:lnTo>
                    <a:lnTo>
                      <a:pt x="106" y="65"/>
                    </a:lnTo>
                    <a:lnTo>
                      <a:pt x="114" y="61"/>
                    </a:lnTo>
                    <a:lnTo>
                      <a:pt x="120" y="59"/>
                    </a:lnTo>
                    <a:lnTo>
                      <a:pt x="127" y="55"/>
                    </a:lnTo>
                    <a:lnTo>
                      <a:pt x="148" y="55"/>
                    </a:lnTo>
                    <a:lnTo>
                      <a:pt x="160" y="46"/>
                    </a:lnTo>
                    <a:lnTo>
                      <a:pt x="179" y="36"/>
                    </a:lnTo>
                    <a:lnTo>
                      <a:pt x="200" y="28"/>
                    </a:lnTo>
                    <a:lnTo>
                      <a:pt x="224" y="23"/>
                    </a:lnTo>
                    <a:lnTo>
                      <a:pt x="247" y="17"/>
                    </a:lnTo>
                    <a:lnTo>
                      <a:pt x="274" y="11"/>
                    </a:lnTo>
                    <a:lnTo>
                      <a:pt x="302" y="7"/>
                    </a:lnTo>
                    <a:lnTo>
                      <a:pt x="331" y="4"/>
                    </a:lnTo>
                    <a:lnTo>
                      <a:pt x="359" y="2"/>
                    </a:lnTo>
                    <a:lnTo>
                      <a:pt x="386" y="0"/>
                    </a:lnTo>
                    <a:lnTo>
                      <a:pt x="412" y="0"/>
                    </a:lnTo>
                    <a:lnTo>
                      <a:pt x="439" y="4"/>
                    </a:lnTo>
                    <a:lnTo>
                      <a:pt x="462" y="6"/>
                    </a:lnTo>
                    <a:lnTo>
                      <a:pt x="483" y="11"/>
                    </a:lnTo>
                    <a:lnTo>
                      <a:pt x="500" y="19"/>
                    </a:lnTo>
                    <a:lnTo>
                      <a:pt x="515" y="28"/>
                    </a:lnTo>
                    <a:lnTo>
                      <a:pt x="526" y="28"/>
                    </a:lnTo>
                    <a:lnTo>
                      <a:pt x="538" y="30"/>
                    </a:lnTo>
                    <a:lnTo>
                      <a:pt x="544" y="30"/>
                    </a:lnTo>
                    <a:lnTo>
                      <a:pt x="549" y="30"/>
                    </a:lnTo>
                    <a:lnTo>
                      <a:pt x="555" y="32"/>
                    </a:lnTo>
                    <a:lnTo>
                      <a:pt x="561" y="34"/>
                    </a:lnTo>
                    <a:lnTo>
                      <a:pt x="566" y="34"/>
                    </a:lnTo>
                    <a:lnTo>
                      <a:pt x="572" y="34"/>
                    </a:lnTo>
                    <a:lnTo>
                      <a:pt x="578" y="34"/>
                    </a:lnTo>
                    <a:lnTo>
                      <a:pt x="585" y="34"/>
                    </a:lnTo>
                    <a:lnTo>
                      <a:pt x="589" y="34"/>
                    </a:lnTo>
                    <a:lnTo>
                      <a:pt x="595" y="36"/>
                    </a:lnTo>
                    <a:lnTo>
                      <a:pt x="602" y="36"/>
                    </a:lnTo>
                    <a:lnTo>
                      <a:pt x="608" y="38"/>
                    </a:lnTo>
                    <a:lnTo>
                      <a:pt x="618" y="47"/>
                    </a:lnTo>
                    <a:lnTo>
                      <a:pt x="627" y="59"/>
                    </a:lnTo>
                    <a:lnTo>
                      <a:pt x="631" y="63"/>
                    </a:lnTo>
                    <a:lnTo>
                      <a:pt x="637" y="68"/>
                    </a:lnTo>
                    <a:lnTo>
                      <a:pt x="640" y="74"/>
                    </a:lnTo>
                    <a:lnTo>
                      <a:pt x="644" y="80"/>
                    </a:lnTo>
                    <a:lnTo>
                      <a:pt x="663" y="85"/>
                    </a:lnTo>
                    <a:lnTo>
                      <a:pt x="682" y="89"/>
                    </a:lnTo>
                    <a:lnTo>
                      <a:pt x="698" y="95"/>
                    </a:lnTo>
                    <a:lnTo>
                      <a:pt x="713" y="101"/>
                    </a:lnTo>
                    <a:lnTo>
                      <a:pt x="724" y="104"/>
                    </a:lnTo>
                    <a:lnTo>
                      <a:pt x="737" y="112"/>
                    </a:lnTo>
                    <a:lnTo>
                      <a:pt x="745" y="118"/>
                    </a:lnTo>
                    <a:lnTo>
                      <a:pt x="755" y="125"/>
                    </a:lnTo>
                    <a:lnTo>
                      <a:pt x="760" y="133"/>
                    </a:lnTo>
                    <a:lnTo>
                      <a:pt x="766" y="144"/>
                    </a:lnTo>
                    <a:lnTo>
                      <a:pt x="768" y="156"/>
                    </a:lnTo>
                    <a:lnTo>
                      <a:pt x="770" y="169"/>
                    </a:lnTo>
                    <a:lnTo>
                      <a:pt x="770" y="184"/>
                    </a:lnTo>
                    <a:lnTo>
                      <a:pt x="768" y="201"/>
                    </a:lnTo>
                    <a:lnTo>
                      <a:pt x="762" y="222"/>
                    </a:lnTo>
                    <a:lnTo>
                      <a:pt x="756" y="245"/>
                    </a:lnTo>
                    <a:lnTo>
                      <a:pt x="781" y="260"/>
                    </a:lnTo>
                    <a:lnTo>
                      <a:pt x="802" y="277"/>
                    </a:lnTo>
                    <a:lnTo>
                      <a:pt x="815" y="296"/>
                    </a:lnTo>
                    <a:lnTo>
                      <a:pt x="825" y="315"/>
                    </a:lnTo>
                    <a:lnTo>
                      <a:pt x="829" y="334"/>
                    </a:lnTo>
                    <a:lnTo>
                      <a:pt x="829" y="355"/>
                    </a:lnTo>
                    <a:lnTo>
                      <a:pt x="825" y="374"/>
                    </a:lnTo>
                    <a:lnTo>
                      <a:pt x="817" y="393"/>
                    </a:lnTo>
                    <a:lnTo>
                      <a:pt x="806" y="410"/>
                    </a:lnTo>
                    <a:lnTo>
                      <a:pt x="791" y="426"/>
                    </a:lnTo>
                    <a:lnTo>
                      <a:pt x="774" y="437"/>
                    </a:lnTo>
                    <a:lnTo>
                      <a:pt x="756" y="448"/>
                    </a:lnTo>
                    <a:lnTo>
                      <a:pt x="734" y="454"/>
                    </a:lnTo>
                    <a:lnTo>
                      <a:pt x="713" y="458"/>
                    </a:lnTo>
                    <a:lnTo>
                      <a:pt x="688" y="456"/>
                    </a:lnTo>
                    <a:lnTo>
                      <a:pt x="665" y="452"/>
                    </a:lnTo>
                    <a:lnTo>
                      <a:pt x="658" y="450"/>
                    </a:lnTo>
                    <a:lnTo>
                      <a:pt x="652" y="447"/>
                    </a:lnTo>
                    <a:lnTo>
                      <a:pt x="648" y="443"/>
                    </a:lnTo>
                    <a:lnTo>
                      <a:pt x="644" y="439"/>
                    </a:lnTo>
                    <a:lnTo>
                      <a:pt x="640" y="429"/>
                    </a:lnTo>
                    <a:lnTo>
                      <a:pt x="640" y="422"/>
                    </a:lnTo>
                    <a:lnTo>
                      <a:pt x="642" y="412"/>
                    </a:lnTo>
                    <a:lnTo>
                      <a:pt x="648" y="407"/>
                    </a:lnTo>
                    <a:lnTo>
                      <a:pt x="652" y="403"/>
                    </a:lnTo>
                    <a:lnTo>
                      <a:pt x="658" y="401"/>
                    </a:lnTo>
                    <a:lnTo>
                      <a:pt x="663" y="401"/>
                    </a:lnTo>
                    <a:lnTo>
                      <a:pt x="671" y="401"/>
                    </a:lnTo>
                    <a:lnTo>
                      <a:pt x="688" y="399"/>
                    </a:lnTo>
                    <a:lnTo>
                      <a:pt x="707" y="397"/>
                    </a:lnTo>
                    <a:lnTo>
                      <a:pt x="722" y="393"/>
                    </a:lnTo>
                    <a:lnTo>
                      <a:pt x="737" y="390"/>
                    </a:lnTo>
                    <a:lnTo>
                      <a:pt x="751" y="382"/>
                    </a:lnTo>
                    <a:lnTo>
                      <a:pt x="762" y="376"/>
                    </a:lnTo>
                    <a:lnTo>
                      <a:pt x="772" y="369"/>
                    </a:lnTo>
                    <a:lnTo>
                      <a:pt x="781" y="361"/>
                    </a:lnTo>
                    <a:lnTo>
                      <a:pt x="785" y="352"/>
                    </a:lnTo>
                    <a:lnTo>
                      <a:pt x="787" y="342"/>
                    </a:lnTo>
                    <a:lnTo>
                      <a:pt x="785" y="331"/>
                    </a:lnTo>
                    <a:lnTo>
                      <a:pt x="779" y="321"/>
                    </a:lnTo>
                    <a:lnTo>
                      <a:pt x="770" y="310"/>
                    </a:lnTo>
                    <a:lnTo>
                      <a:pt x="758" y="298"/>
                    </a:lnTo>
                    <a:lnTo>
                      <a:pt x="741" y="287"/>
                    </a:lnTo>
                    <a:lnTo>
                      <a:pt x="720" y="277"/>
                    </a:lnTo>
                    <a:lnTo>
                      <a:pt x="711" y="251"/>
                    </a:lnTo>
                    <a:lnTo>
                      <a:pt x="713" y="239"/>
                    </a:lnTo>
                    <a:lnTo>
                      <a:pt x="717" y="230"/>
                    </a:lnTo>
                    <a:lnTo>
                      <a:pt x="720" y="218"/>
                    </a:lnTo>
                    <a:lnTo>
                      <a:pt x="724" y="209"/>
                    </a:lnTo>
                    <a:lnTo>
                      <a:pt x="726" y="201"/>
                    </a:lnTo>
                    <a:lnTo>
                      <a:pt x="726" y="196"/>
                    </a:lnTo>
                    <a:lnTo>
                      <a:pt x="728" y="190"/>
                    </a:lnTo>
                    <a:lnTo>
                      <a:pt x="728" y="184"/>
                    </a:lnTo>
                    <a:lnTo>
                      <a:pt x="728" y="173"/>
                    </a:lnTo>
                    <a:lnTo>
                      <a:pt x="726" y="161"/>
                    </a:lnTo>
                    <a:lnTo>
                      <a:pt x="722" y="152"/>
                    </a:lnTo>
                    <a:lnTo>
                      <a:pt x="718" y="146"/>
                    </a:lnTo>
                    <a:lnTo>
                      <a:pt x="713" y="141"/>
                    </a:lnTo>
                    <a:lnTo>
                      <a:pt x="707" y="137"/>
                    </a:lnTo>
                    <a:lnTo>
                      <a:pt x="699" y="133"/>
                    </a:lnTo>
                    <a:lnTo>
                      <a:pt x="694" y="131"/>
                    </a:lnTo>
                    <a:lnTo>
                      <a:pt x="686" y="131"/>
                    </a:lnTo>
                    <a:lnTo>
                      <a:pt x="679" y="131"/>
                    </a:lnTo>
                    <a:lnTo>
                      <a:pt x="671" y="129"/>
                    </a:lnTo>
                    <a:lnTo>
                      <a:pt x="663" y="129"/>
                    </a:lnTo>
                    <a:lnTo>
                      <a:pt x="654" y="129"/>
                    </a:lnTo>
                    <a:lnTo>
                      <a:pt x="648" y="129"/>
                    </a:lnTo>
                    <a:lnTo>
                      <a:pt x="640" y="127"/>
                    </a:lnTo>
                    <a:lnTo>
                      <a:pt x="633" y="125"/>
                    </a:lnTo>
                    <a:lnTo>
                      <a:pt x="627" y="123"/>
                    </a:lnTo>
                    <a:lnTo>
                      <a:pt x="623" y="122"/>
                    </a:lnTo>
                    <a:lnTo>
                      <a:pt x="616" y="116"/>
                    </a:lnTo>
                    <a:lnTo>
                      <a:pt x="614" y="108"/>
                    </a:lnTo>
                    <a:lnTo>
                      <a:pt x="610" y="103"/>
                    </a:lnTo>
                    <a:lnTo>
                      <a:pt x="606" y="97"/>
                    </a:lnTo>
                    <a:lnTo>
                      <a:pt x="604" y="89"/>
                    </a:lnTo>
                    <a:lnTo>
                      <a:pt x="601" y="84"/>
                    </a:lnTo>
                    <a:lnTo>
                      <a:pt x="597" y="78"/>
                    </a:lnTo>
                    <a:lnTo>
                      <a:pt x="593" y="76"/>
                    </a:lnTo>
                    <a:lnTo>
                      <a:pt x="585" y="72"/>
                    </a:lnTo>
                    <a:lnTo>
                      <a:pt x="580" y="70"/>
                    </a:lnTo>
                    <a:lnTo>
                      <a:pt x="574" y="68"/>
                    </a:lnTo>
                    <a:lnTo>
                      <a:pt x="568" y="68"/>
                    </a:lnTo>
                    <a:lnTo>
                      <a:pt x="563" y="68"/>
                    </a:lnTo>
                    <a:lnTo>
                      <a:pt x="557" y="68"/>
                    </a:lnTo>
                    <a:lnTo>
                      <a:pt x="551" y="68"/>
                    </a:lnTo>
                    <a:lnTo>
                      <a:pt x="545" y="68"/>
                    </a:lnTo>
                    <a:lnTo>
                      <a:pt x="540" y="66"/>
                    </a:lnTo>
                    <a:lnTo>
                      <a:pt x="534" y="66"/>
                    </a:lnTo>
                    <a:lnTo>
                      <a:pt x="526" y="65"/>
                    </a:lnTo>
                    <a:lnTo>
                      <a:pt x="523" y="65"/>
                    </a:lnTo>
                    <a:lnTo>
                      <a:pt x="509" y="65"/>
                    </a:lnTo>
                    <a:lnTo>
                      <a:pt x="500" y="65"/>
                    </a:lnTo>
                    <a:lnTo>
                      <a:pt x="477" y="51"/>
                    </a:lnTo>
                    <a:lnTo>
                      <a:pt x="454" y="44"/>
                    </a:lnTo>
                    <a:lnTo>
                      <a:pt x="428" y="38"/>
                    </a:lnTo>
                    <a:lnTo>
                      <a:pt x="399" y="36"/>
                    </a:lnTo>
                    <a:lnTo>
                      <a:pt x="369" y="36"/>
                    </a:lnTo>
                    <a:lnTo>
                      <a:pt x="340" y="42"/>
                    </a:lnTo>
                    <a:lnTo>
                      <a:pt x="310" y="46"/>
                    </a:lnTo>
                    <a:lnTo>
                      <a:pt x="281" y="51"/>
                    </a:lnTo>
                    <a:lnTo>
                      <a:pt x="251" y="59"/>
                    </a:lnTo>
                    <a:lnTo>
                      <a:pt x="226" y="65"/>
                    </a:lnTo>
                    <a:lnTo>
                      <a:pt x="201" y="72"/>
                    </a:lnTo>
                    <a:lnTo>
                      <a:pt x="180" y="80"/>
                    </a:lnTo>
                    <a:lnTo>
                      <a:pt x="160" y="85"/>
                    </a:lnTo>
                    <a:lnTo>
                      <a:pt x="146" y="89"/>
                    </a:lnTo>
                    <a:lnTo>
                      <a:pt x="137" y="91"/>
                    </a:lnTo>
                    <a:lnTo>
                      <a:pt x="133" y="91"/>
                    </a:lnTo>
                    <a:lnTo>
                      <a:pt x="122" y="97"/>
                    </a:lnTo>
                    <a:lnTo>
                      <a:pt x="116" y="106"/>
                    </a:lnTo>
                    <a:lnTo>
                      <a:pt x="110" y="114"/>
                    </a:lnTo>
                    <a:lnTo>
                      <a:pt x="106" y="122"/>
                    </a:lnTo>
                    <a:lnTo>
                      <a:pt x="104" y="129"/>
                    </a:lnTo>
                    <a:lnTo>
                      <a:pt x="104" y="137"/>
                    </a:lnTo>
                    <a:lnTo>
                      <a:pt x="104" y="144"/>
                    </a:lnTo>
                    <a:lnTo>
                      <a:pt x="104" y="152"/>
                    </a:lnTo>
                    <a:lnTo>
                      <a:pt x="104" y="158"/>
                    </a:lnTo>
                    <a:lnTo>
                      <a:pt x="103" y="163"/>
                    </a:lnTo>
                    <a:lnTo>
                      <a:pt x="101" y="169"/>
                    </a:lnTo>
                    <a:lnTo>
                      <a:pt x="97" y="175"/>
                    </a:lnTo>
                    <a:lnTo>
                      <a:pt x="93" y="177"/>
                    </a:lnTo>
                    <a:lnTo>
                      <a:pt x="85" y="180"/>
                    </a:lnTo>
                    <a:lnTo>
                      <a:pt x="78" y="182"/>
                    </a:lnTo>
                    <a:lnTo>
                      <a:pt x="66" y="184"/>
                    </a:lnTo>
                    <a:lnTo>
                      <a:pt x="61" y="190"/>
                    </a:lnTo>
                    <a:lnTo>
                      <a:pt x="57" y="196"/>
                    </a:lnTo>
                    <a:lnTo>
                      <a:pt x="53" y="203"/>
                    </a:lnTo>
                    <a:lnTo>
                      <a:pt x="49" y="211"/>
                    </a:lnTo>
                    <a:lnTo>
                      <a:pt x="46" y="218"/>
                    </a:lnTo>
                    <a:lnTo>
                      <a:pt x="44" y="228"/>
                    </a:lnTo>
                    <a:lnTo>
                      <a:pt x="42" y="236"/>
                    </a:lnTo>
                    <a:lnTo>
                      <a:pt x="42" y="243"/>
                    </a:lnTo>
                    <a:lnTo>
                      <a:pt x="40" y="251"/>
                    </a:lnTo>
                    <a:lnTo>
                      <a:pt x="40" y="260"/>
                    </a:lnTo>
                    <a:lnTo>
                      <a:pt x="40" y="266"/>
                    </a:lnTo>
                    <a:lnTo>
                      <a:pt x="42" y="276"/>
                    </a:lnTo>
                    <a:lnTo>
                      <a:pt x="42" y="283"/>
                    </a:lnTo>
                    <a:lnTo>
                      <a:pt x="44" y="291"/>
                    </a:lnTo>
                    <a:lnTo>
                      <a:pt x="46" y="298"/>
                    </a:lnTo>
                    <a:lnTo>
                      <a:pt x="49" y="308"/>
                    </a:lnTo>
                    <a:lnTo>
                      <a:pt x="57" y="304"/>
                    </a:lnTo>
                    <a:lnTo>
                      <a:pt x="63" y="302"/>
                    </a:lnTo>
                    <a:lnTo>
                      <a:pt x="70" y="298"/>
                    </a:lnTo>
                    <a:lnTo>
                      <a:pt x="78" y="296"/>
                    </a:lnTo>
                    <a:lnTo>
                      <a:pt x="84" y="291"/>
                    </a:lnTo>
                    <a:lnTo>
                      <a:pt x="89" y="289"/>
                    </a:lnTo>
                    <a:lnTo>
                      <a:pt x="95" y="285"/>
                    </a:lnTo>
                    <a:lnTo>
                      <a:pt x="103" y="281"/>
                    </a:lnTo>
                    <a:lnTo>
                      <a:pt x="110" y="277"/>
                    </a:lnTo>
                    <a:lnTo>
                      <a:pt x="118" y="274"/>
                    </a:lnTo>
                    <a:lnTo>
                      <a:pt x="123" y="274"/>
                    </a:lnTo>
                    <a:lnTo>
                      <a:pt x="127" y="277"/>
                    </a:lnTo>
                    <a:lnTo>
                      <a:pt x="129" y="279"/>
                    </a:lnTo>
                    <a:lnTo>
                      <a:pt x="131" y="283"/>
                    </a:lnTo>
                    <a:lnTo>
                      <a:pt x="129" y="291"/>
                    </a:lnTo>
                    <a:lnTo>
                      <a:pt x="127" y="298"/>
                    </a:lnTo>
                    <a:lnTo>
                      <a:pt x="123" y="306"/>
                    </a:lnTo>
                    <a:lnTo>
                      <a:pt x="118" y="314"/>
                    </a:lnTo>
                    <a:lnTo>
                      <a:pt x="110" y="323"/>
                    </a:lnTo>
                    <a:lnTo>
                      <a:pt x="101" y="331"/>
                    </a:lnTo>
                    <a:lnTo>
                      <a:pt x="89" y="338"/>
                    </a:lnTo>
                    <a:lnTo>
                      <a:pt x="78" y="348"/>
                    </a:lnTo>
                    <a:lnTo>
                      <a:pt x="65" y="353"/>
                    </a:lnTo>
                    <a:lnTo>
                      <a:pt x="49" y="359"/>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96" name="Freeform 38"/>
              <p:cNvSpPr>
                <a:spLocks/>
              </p:cNvSpPr>
              <p:nvPr/>
            </p:nvSpPr>
            <p:spPr bwMode="auto">
              <a:xfrm>
                <a:off x="2530" y="2610"/>
                <a:ext cx="506" cy="396"/>
              </a:xfrm>
              <a:custGeom>
                <a:avLst/>
                <a:gdLst>
                  <a:gd name="T0" fmla="*/ 0 w 1014"/>
                  <a:gd name="T1" fmla="*/ 1 h 791"/>
                  <a:gd name="T2" fmla="*/ 0 w 1014"/>
                  <a:gd name="T3" fmla="*/ 2 h 791"/>
                  <a:gd name="T4" fmla="*/ 0 w 1014"/>
                  <a:gd name="T5" fmla="*/ 2 h 791"/>
                  <a:gd name="T6" fmla="*/ 1 w 1014"/>
                  <a:gd name="T7" fmla="*/ 2 h 791"/>
                  <a:gd name="T8" fmla="*/ 1 w 1014"/>
                  <a:gd name="T9" fmla="*/ 1 h 791"/>
                  <a:gd name="T10" fmla="*/ 1 w 1014"/>
                  <a:gd name="T11" fmla="*/ 1 h 791"/>
                  <a:gd name="T12" fmla="*/ 1 w 1014"/>
                  <a:gd name="T13" fmla="*/ 1 h 791"/>
                  <a:gd name="T14" fmla="*/ 1 w 1014"/>
                  <a:gd name="T15" fmla="*/ 1 h 791"/>
                  <a:gd name="T16" fmla="*/ 1 w 1014"/>
                  <a:gd name="T17" fmla="*/ 1 h 791"/>
                  <a:gd name="T18" fmla="*/ 1 w 1014"/>
                  <a:gd name="T19" fmla="*/ 1 h 791"/>
                  <a:gd name="T20" fmla="*/ 1 w 1014"/>
                  <a:gd name="T21" fmla="*/ 1 h 791"/>
                  <a:gd name="T22" fmla="*/ 1 w 1014"/>
                  <a:gd name="T23" fmla="*/ 1 h 791"/>
                  <a:gd name="T24" fmla="*/ 1 w 1014"/>
                  <a:gd name="T25" fmla="*/ 1 h 791"/>
                  <a:gd name="T26" fmla="*/ 1 w 1014"/>
                  <a:gd name="T27" fmla="*/ 1 h 791"/>
                  <a:gd name="T28" fmla="*/ 1 w 1014"/>
                  <a:gd name="T29" fmla="*/ 1 h 791"/>
                  <a:gd name="T30" fmla="*/ 1 w 1014"/>
                  <a:gd name="T31" fmla="*/ 1 h 791"/>
                  <a:gd name="T32" fmla="*/ 1 w 1014"/>
                  <a:gd name="T33" fmla="*/ 1 h 791"/>
                  <a:gd name="T34" fmla="*/ 1 w 1014"/>
                  <a:gd name="T35" fmla="*/ 1 h 791"/>
                  <a:gd name="T36" fmla="*/ 1 w 1014"/>
                  <a:gd name="T37" fmla="*/ 1 h 791"/>
                  <a:gd name="T38" fmla="*/ 1 w 1014"/>
                  <a:gd name="T39" fmla="*/ 1 h 791"/>
                  <a:gd name="T40" fmla="*/ 1 w 1014"/>
                  <a:gd name="T41" fmla="*/ 1 h 791"/>
                  <a:gd name="T42" fmla="*/ 1 w 1014"/>
                  <a:gd name="T43" fmla="*/ 1 h 791"/>
                  <a:gd name="T44" fmla="*/ 1 w 1014"/>
                  <a:gd name="T45" fmla="*/ 1 h 791"/>
                  <a:gd name="T46" fmla="*/ 1 w 1014"/>
                  <a:gd name="T47" fmla="*/ 1 h 791"/>
                  <a:gd name="T48" fmla="*/ 1 w 1014"/>
                  <a:gd name="T49" fmla="*/ 1 h 791"/>
                  <a:gd name="T50" fmla="*/ 1 w 1014"/>
                  <a:gd name="T51" fmla="*/ 1 h 791"/>
                  <a:gd name="T52" fmla="*/ 1 w 1014"/>
                  <a:gd name="T53" fmla="*/ 1 h 791"/>
                  <a:gd name="T54" fmla="*/ 1 w 1014"/>
                  <a:gd name="T55" fmla="*/ 1 h 791"/>
                  <a:gd name="T56" fmla="*/ 1 w 1014"/>
                  <a:gd name="T57" fmla="*/ 1 h 791"/>
                  <a:gd name="T58" fmla="*/ 1 w 1014"/>
                  <a:gd name="T59" fmla="*/ 1 h 791"/>
                  <a:gd name="T60" fmla="*/ 1 w 1014"/>
                  <a:gd name="T61" fmla="*/ 1 h 791"/>
                  <a:gd name="T62" fmla="*/ 1 w 1014"/>
                  <a:gd name="T63" fmla="*/ 1 h 791"/>
                  <a:gd name="T64" fmla="*/ 1 w 1014"/>
                  <a:gd name="T65" fmla="*/ 2 h 791"/>
                  <a:gd name="T66" fmla="*/ 1 w 1014"/>
                  <a:gd name="T67" fmla="*/ 2 h 791"/>
                  <a:gd name="T68" fmla="*/ 1 w 1014"/>
                  <a:gd name="T69" fmla="*/ 2 h 791"/>
                  <a:gd name="T70" fmla="*/ 1 w 1014"/>
                  <a:gd name="T71" fmla="*/ 2 h 791"/>
                  <a:gd name="T72" fmla="*/ 0 w 1014"/>
                  <a:gd name="T73" fmla="*/ 2 h 791"/>
                  <a:gd name="T74" fmla="*/ 0 w 1014"/>
                  <a:gd name="T75" fmla="*/ 2 h 791"/>
                  <a:gd name="T76" fmla="*/ 0 w 1014"/>
                  <a:gd name="T77" fmla="*/ 2 h 791"/>
                  <a:gd name="T78" fmla="*/ 0 w 1014"/>
                  <a:gd name="T79" fmla="*/ 1 h 791"/>
                  <a:gd name="T80" fmla="*/ 0 w 1014"/>
                  <a:gd name="T81" fmla="*/ 1 h 791"/>
                  <a:gd name="T82" fmla="*/ 0 w 1014"/>
                  <a:gd name="T83" fmla="*/ 1 h 791"/>
                  <a:gd name="T84" fmla="*/ 0 w 1014"/>
                  <a:gd name="T85" fmla="*/ 1 h 791"/>
                  <a:gd name="T86" fmla="*/ 0 w 1014"/>
                  <a:gd name="T87" fmla="*/ 1 h 791"/>
                  <a:gd name="T88" fmla="*/ 0 w 1014"/>
                  <a:gd name="T89" fmla="*/ 1 h 791"/>
                  <a:gd name="T90" fmla="*/ 0 w 1014"/>
                  <a:gd name="T91" fmla="*/ 1 h 791"/>
                  <a:gd name="T92" fmla="*/ 0 w 1014"/>
                  <a:gd name="T93" fmla="*/ 1 h 791"/>
                  <a:gd name="T94" fmla="*/ 0 w 1014"/>
                  <a:gd name="T95" fmla="*/ 1 h 791"/>
                  <a:gd name="T96" fmla="*/ 0 w 1014"/>
                  <a:gd name="T97" fmla="*/ 1 h 791"/>
                  <a:gd name="T98" fmla="*/ 0 w 1014"/>
                  <a:gd name="T99" fmla="*/ 1 h 791"/>
                  <a:gd name="T100" fmla="*/ 0 w 1014"/>
                  <a:gd name="T101" fmla="*/ 1 h 791"/>
                  <a:gd name="T102" fmla="*/ 0 w 1014"/>
                  <a:gd name="T103" fmla="*/ 1 h 791"/>
                  <a:gd name="T104" fmla="*/ 0 w 1014"/>
                  <a:gd name="T105" fmla="*/ 1 h 791"/>
                  <a:gd name="T106" fmla="*/ 0 w 1014"/>
                  <a:gd name="T107" fmla="*/ 1 h 791"/>
                  <a:gd name="T108" fmla="*/ 0 w 1014"/>
                  <a:gd name="T109" fmla="*/ 1 h 791"/>
                  <a:gd name="T110" fmla="*/ 0 w 1014"/>
                  <a:gd name="T111" fmla="*/ 1 h 7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4"/>
                  <a:gd name="T169" fmla="*/ 0 h 791"/>
                  <a:gd name="T170" fmla="*/ 1014 w 1014"/>
                  <a:gd name="T171" fmla="*/ 791 h 7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4" h="791">
                    <a:moveTo>
                      <a:pt x="97" y="399"/>
                    </a:moveTo>
                    <a:lnTo>
                      <a:pt x="86" y="435"/>
                    </a:lnTo>
                    <a:lnTo>
                      <a:pt x="61" y="466"/>
                    </a:lnTo>
                    <a:lnTo>
                      <a:pt x="56" y="502"/>
                    </a:lnTo>
                    <a:lnTo>
                      <a:pt x="65" y="538"/>
                    </a:lnTo>
                    <a:lnTo>
                      <a:pt x="92" y="576"/>
                    </a:lnTo>
                    <a:lnTo>
                      <a:pt x="130" y="610"/>
                    </a:lnTo>
                    <a:lnTo>
                      <a:pt x="177" y="644"/>
                    </a:lnTo>
                    <a:lnTo>
                      <a:pt x="234" y="673"/>
                    </a:lnTo>
                    <a:lnTo>
                      <a:pt x="299" y="698"/>
                    </a:lnTo>
                    <a:lnTo>
                      <a:pt x="367" y="715"/>
                    </a:lnTo>
                    <a:lnTo>
                      <a:pt x="438" y="724"/>
                    </a:lnTo>
                    <a:lnTo>
                      <a:pt x="510" y="722"/>
                    </a:lnTo>
                    <a:lnTo>
                      <a:pt x="580" y="711"/>
                    </a:lnTo>
                    <a:lnTo>
                      <a:pt x="647" y="686"/>
                    </a:lnTo>
                    <a:lnTo>
                      <a:pt x="708" y="650"/>
                    </a:lnTo>
                    <a:lnTo>
                      <a:pt x="761" y="597"/>
                    </a:lnTo>
                    <a:lnTo>
                      <a:pt x="805" y="528"/>
                    </a:lnTo>
                    <a:lnTo>
                      <a:pt x="803" y="515"/>
                    </a:lnTo>
                    <a:lnTo>
                      <a:pt x="803" y="504"/>
                    </a:lnTo>
                    <a:lnTo>
                      <a:pt x="805" y="494"/>
                    </a:lnTo>
                    <a:lnTo>
                      <a:pt x="808" y="485"/>
                    </a:lnTo>
                    <a:lnTo>
                      <a:pt x="812" y="473"/>
                    </a:lnTo>
                    <a:lnTo>
                      <a:pt x="816" y="464"/>
                    </a:lnTo>
                    <a:lnTo>
                      <a:pt x="822" y="454"/>
                    </a:lnTo>
                    <a:lnTo>
                      <a:pt x="827" y="447"/>
                    </a:lnTo>
                    <a:lnTo>
                      <a:pt x="833" y="435"/>
                    </a:lnTo>
                    <a:lnTo>
                      <a:pt x="839" y="426"/>
                    </a:lnTo>
                    <a:lnTo>
                      <a:pt x="844" y="416"/>
                    </a:lnTo>
                    <a:lnTo>
                      <a:pt x="850" y="409"/>
                    </a:lnTo>
                    <a:lnTo>
                      <a:pt x="856" y="399"/>
                    </a:lnTo>
                    <a:lnTo>
                      <a:pt x="863" y="390"/>
                    </a:lnTo>
                    <a:lnTo>
                      <a:pt x="867" y="380"/>
                    </a:lnTo>
                    <a:lnTo>
                      <a:pt x="873" y="373"/>
                    </a:lnTo>
                    <a:lnTo>
                      <a:pt x="873" y="365"/>
                    </a:lnTo>
                    <a:lnTo>
                      <a:pt x="875" y="357"/>
                    </a:lnTo>
                    <a:lnTo>
                      <a:pt x="877" y="350"/>
                    </a:lnTo>
                    <a:lnTo>
                      <a:pt x="879" y="344"/>
                    </a:lnTo>
                    <a:lnTo>
                      <a:pt x="879" y="336"/>
                    </a:lnTo>
                    <a:lnTo>
                      <a:pt x="879" y="329"/>
                    </a:lnTo>
                    <a:lnTo>
                      <a:pt x="879" y="321"/>
                    </a:lnTo>
                    <a:lnTo>
                      <a:pt x="881" y="316"/>
                    </a:lnTo>
                    <a:lnTo>
                      <a:pt x="881" y="308"/>
                    </a:lnTo>
                    <a:lnTo>
                      <a:pt x="881" y="300"/>
                    </a:lnTo>
                    <a:lnTo>
                      <a:pt x="881" y="293"/>
                    </a:lnTo>
                    <a:lnTo>
                      <a:pt x="882" y="287"/>
                    </a:lnTo>
                    <a:lnTo>
                      <a:pt x="884" y="279"/>
                    </a:lnTo>
                    <a:lnTo>
                      <a:pt x="886" y="272"/>
                    </a:lnTo>
                    <a:lnTo>
                      <a:pt x="890" y="266"/>
                    </a:lnTo>
                    <a:lnTo>
                      <a:pt x="894" y="258"/>
                    </a:lnTo>
                    <a:lnTo>
                      <a:pt x="900" y="243"/>
                    </a:lnTo>
                    <a:lnTo>
                      <a:pt x="905" y="234"/>
                    </a:lnTo>
                    <a:lnTo>
                      <a:pt x="909" y="222"/>
                    </a:lnTo>
                    <a:lnTo>
                      <a:pt x="915" y="215"/>
                    </a:lnTo>
                    <a:lnTo>
                      <a:pt x="919" y="207"/>
                    </a:lnTo>
                    <a:lnTo>
                      <a:pt x="920" y="203"/>
                    </a:lnTo>
                    <a:lnTo>
                      <a:pt x="924" y="196"/>
                    </a:lnTo>
                    <a:lnTo>
                      <a:pt x="928" y="192"/>
                    </a:lnTo>
                    <a:lnTo>
                      <a:pt x="928" y="186"/>
                    </a:lnTo>
                    <a:lnTo>
                      <a:pt x="930" y="179"/>
                    </a:lnTo>
                    <a:lnTo>
                      <a:pt x="930" y="171"/>
                    </a:lnTo>
                    <a:lnTo>
                      <a:pt x="930" y="163"/>
                    </a:lnTo>
                    <a:lnTo>
                      <a:pt x="928" y="154"/>
                    </a:lnTo>
                    <a:lnTo>
                      <a:pt x="928" y="143"/>
                    </a:lnTo>
                    <a:lnTo>
                      <a:pt x="926" y="129"/>
                    </a:lnTo>
                    <a:lnTo>
                      <a:pt x="924" y="114"/>
                    </a:lnTo>
                    <a:lnTo>
                      <a:pt x="924" y="105"/>
                    </a:lnTo>
                    <a:lnTo>
                      <a:pt x="924" y="95"/>
                    </a:lnTo>
                    <a:lnTo>
                      <a:pt x="926" y="86"/>
                    </a:lnTo>
                    <a:lnTo>
                      <a:pt x="928" y="80"/>
                    </a:lnTo>
                    <a:lnTo>
                      <a:pt x="932" y="74"/>
                    </a:lnTo>
                    <a:lnTo>
                      <a:pt x="936" y="68"/>
                    </a:lnTo>
                    <a:lnTo>
                      <a:pt x="941" y="65"/>
                    </a:lnTo>
                    <a:lnTo>
                      <a:pt x="947" y="61"/>
                    </a:lnTo>
                    <a:lnTo>
                      <a:pt x="953" y="59"/>
                    </a:lnTo>
                    <a:lnTo>
                      <a:pt x="959" y="57"/>
                    </a:lnTo>
                    <a:lnTo>
                      <a:pt x="964" y="57"/>
                    </a:lnTo>
                    <a:lnTo>
                      <a:pt x="972" y="61"/>
                    </a:lnTo>
                    <a:lnTo>
                      <a:pt x="978" y="63"/>
                    </a:lnTo>
                    <a:lnTo>
                      <a:pt x="983" y="68"/>
                    </a:lnTo>
                    <a:lnTo>
                      <a:pt x="991" y="74"/>
                    </a:lnTo>
                    <a:lnTo>
                      <a:pt x="997" y="84"/>
                    </a:lnTo>
                    <a:lnTo>
                      <a:pt x="1004" y="97"/>
                    </a:lnTo>
                    <a:lnTo>
                      <a:pt x="1008" y="112"/>
                    </a:lnTo>
                    <a:lnTo>
                      <a:pt x="1010" y="125"/>
                    </a:lnTo>
                    <a:lnTo>
                      <a:pt x="1014" y="141"/>
                    </a:lnTo>
                    <a:lnTo>
                      <a:pt x="1012" y="154"/>
                    </a:lnTo>
                    <a:lnTo>
                      <a:pt x="1010" y="167"/>
                    </a:lnTo>
                    <a:lnTo>
                      <a:pt x="1008" y="181"/>
                    </a:lnTo>
                    <a:lnTo>
                      <a:pt x="1004" y="194"/>
                    </a:lnTo>
                    <a:lnTo>
                      <a:pt x="998" y="205"/>
                    </a:lnTo>
                    <a:lnTo>
                      <a:pt x="993" y="219"/>
                    </a:lnTo>
                    <a:lnTo>
                      <a:pt x="987" y="232"/>
                    </a:lnTo>
                    <a:lnTo>
                      <a:pt x="981" y="243"/>
                    </a:lnTo>
                    <a:lnTo>
                      <a:pt x="974" y="257"/>
                    </a:lnTo>
                    <a:lnTo>
                      <a:pt x="968" y="270"/>
                    </a:lnTo>
                    <a:lnTo>
                      <a:pt x="960" y="283"/>
                    </a:lnTo>
                    <a:lnTo>
                      <a:pt x="955" y="295"/>
                    </a:lnTo>
                    <a:lnTo>
                      <a:pt x="953" y="302"/>
                    </a:lnTo>
                    <a:lnTo>
                      <a:pt x="951" y="308"/>
                    </a:lnTo>
                    <a:lnTo>
                      <a:pt x="947" y="314"/>
                    </a:lnTo>
                    <a:lnTo>
                      <a:pt x="947" y="321"/>
                    </a:lnTo>
                    <a:lnTo>
                      <a:pt x="947" y="329"/>
                    </a:lnTo>
                    <a:lnTo>
                      <a:pt x="947" y="335"/>
                    </a:lnTo>
                    <a:lnTo>
                      <a:pt x="947" y="342"/>
                    </a:lnTo>
                    <a:lnTo>
                      <a:pt x="947" y="348"/>
                    </a:lnTo>
                    <a:lnTo>
                      <a:pt x="947" y="355"/>
                    </a:lnTo>
                    <a:lnTo>
                      <a:pt x="947" y="361"/>
                    </a:lnTo>
                    <a:lnTo>
                      <a:pt x="947" y="369"/>
                    </a:lnTo>
                    <a:lnTo>
                      <a:pt x="947" y="374"/>
                    </a:lnTo>
                    <a:lnTo>
                      <a:pt x="947" y="382"/>
                    </a:lnTo>
                    <a:lnTo>
                      <a:pt x="947" y="390"/>
                    </a:lnTo>
                    <a:lnTo>
                      <a:pt x="945" y="395"/>
                    </a:lnTo>
                    <a:lnTo>
                      <a:pt x="945" y="403"/>
                    </a:lnTo>
                    <a:lnTo>
                      <a:pt x="940" y="412"/>
                    </a:lnTo>
                    <a:lnTo>
                      <a:pt x="934" y="420"/>
                    </a:lnTo>
                    <a:lnTo>
                      <a:pt x="928" y="426"/>
                    </a:lnTo>
                    <a:lnTo>
                      <a:pt x="924" y="433"/>
                    </a:lnTo>
                    <a:lnTo>
                      <a:pt x="913" y="443"/>
                    </a:lnTo>
                    <a:lnTo>
                      <a:pt x="903" y="450"/>
                    </a:lnTo>
                    <a:lnTo>
                      <a:pt x="900" y="454"/>
                    </a:lnTo>
                    <a:lnTo>
                      <a:pt x="894" y="460"/>
                    </a:lnTo>
                    <a:lnTo>
                      <a:pt x="892" y="466"/>
                    </a:lnTo>
                    <a:lnTo>
                      <a:pt x="888" y="471"/>
                    </a:lnTo>
                    <a:lnTo>
                      <a:pt x="884" y="477"/>
                    </a:lnTo>
                    <a:lnTo>
                      <a:pt x="884" y="488"/>
                    </a:lnTo>
                    <a:lnTo>
                      <a:pt x="882" y="498"/>
                    </a:lnTo>
                    <a:lnTo>
                      <a:pt x="882" y="511"/>
                    </a:lnTo>
                    <a:lnTo>
                      <a:pt x="882" y="526"/>
                    </a:lnTo>
                    <a:lnTo>
                      <a:pt x="879" y="540"/>
                    </a:lnTo>
                    <a:lnTo>
                      <a:pt x="877" y="553"/>
                    </a:lnTo>
                    <a:lnTo>
                      <a:pt x="873" y="568"/>
                    </a:lnTo>
                    <a:lnTo>
                      <a:pt x="867" y="580"/>
                    </a:lnTo>
                    <a:lnTo>
                      <a:pt x="862" y="595"/>
                    </a:lnTo>
                    <a:lnTo>
                      <a:pt x="854" y="606"/>
                    </a:lnTo>
                    <a:lnTo>
                      <a:pt x="848" y="622"/>
                    </a:lnTo>
                    <a:lnTo>
                      <a:pt x="839" y="631"/>
                    </a:lnTo>
                    <a:lnTo>
                      <a:pt x="829" y="642"/>
                    </a:lnTo>
                    <a:lnTo>
                      <a:pt x="820" y="654"/>
                    </a:lnTo>
                    <a:lnTo>
                      <a:pt x="810" y="665"/>
                    </a:lnTo>
                    <a:lnTo>
                      <a:pt x="797" y="673"/>
                    </a:lnTo>
                    <a:lnTo>
                      <a:pt x="787" y="682"/>
                    </a:lnTo>
                    <a:lnTo>
                      <a:pt x="776" y="690"/>
                    </a:lnTo>
                    <a:lnTo>
                      <a:pt x="763" y="699"/>
                    </a:lnTo>
                    <a:lnTo>
                      <a:pt x="677" y="741"/>
                    </a:lnTo>
                    <a:lnTo>
                      <a:pt x="594" y="770"/>
                    </a:lnTo>
                    <a:lnTo>
                      <a:pt x="510" y="785"/>
                    </a:lnTo>
                    <a:lnTo>
                      <a:pt x="434" y="791"/>
                    </a:lnTo>
                    <a:lnTo>
                      <a:pt x="358" y="785"/>
                    </a:lnTo>
                    <a:lnTo>
                      <a:pt x="289" y="770"/>
                    </a:lnTo>
                    <a:lnTo>
                      <a:pt x="227" y="747"/>
                    </a:lnTo>
                    <a:lnTo>
                      <a:pt x="170" y="718"/>
                    </a:lnTo>
                    <a:lnTo>
                      <a:pt x="118" y="684"/>
                    </a:lnTo>
                    <a:lnTo>
                      <a:pt x="77" y="646"/>
                    </a:lnTo>
                    <a:lnTo>
                      <a:pt x="42" y="604"/>
                    </a:lnTo>
                    <a:lnTo>
                      <a:pt x="18" y="563"/>
                    </a:lnTo>
                    <a:lnTo>
                      <a:pt x="2" y="519"/>
                    </a:lnTo>
                    <a:lnTo>
                      <a:pt x="0" y="477"/>
                    </a:lnTo>
                    <a:lnTo>
                      <a:pt x="8" y="439"/>
                    </a:lnTo>
                    <a:lnTo>
                      <a:pt x="31" y="403"/>
                    </a:lnTo>
                    <a:lnTo>
                      <a:pt x="27" y="395"/>
                    </a:lnTo>
                    <a:lnTo>
                      <a:pt x="25" y="386"/>
                    </a:lnTo>
                    <a:lnTo>
                      <a:pt x="23" y="378"/>
                    </a:lnTo>
                    <a:lnTo>
                      <a:pt x="23" y="371"/>
                    </a:lnTo>
                    <a:lnTo>
                      <a:pt x="21" y="361"/>
                    </a:lnTo>
                    <a:lnTo>
                      <a:pt x="20" y="354"/>
                    </a:lnTo>
                    <a:lnTo>
                      <a:pt x="20" y="344"/>
                    </a:lnTo>
                    <a:lnTo>
                      <a:pt x="20" y="336"/>
                    </a:lnTo>
                    <a:lnTo>
                      <a:pt x="20" y="327"/>
                    </a:lnTo>
                    <a:lnTo>
                      <a:pt x="20" y="317"/>
                    </a:lnTo>
                    <a:lnTo>
                      <a:pt x="21" y="310"/>
                    </a:lnTo>
                    <a:lnTo>
                      <a:pt x="23" y="300"/>
                    </a:lnTo>
                    <a:lnTo>
                      <a:pt x="25" y="291"/>
                    </a:lnTo>
                    <a:lnTo>
                      <a:pt x="27" y="283"/>
                    </a:lnTo>
                    <a:lnTo>
                      <a:pt x="31" y="276"/>
                    </a:lnTo>
                    <a:lnTo>
                      <a:pt x="35" y="268"/>
                    </a:lnTo>
                    <a:lnTo>
                      <a:pt x="23" y="257"/>
                    </a:lnTo>
                    <a:lnTo>
                      <a:pt x="16" y="243"/>
                    </a:lnTo>
                    <a:lnTo>
                      <a:pt x="8" y="226"/>
                    </a:lnTo>
                    <a:lnTo>
                      <a:pt x="6" y="209"/>
                    </a:lnTo>
                    <a:lnTo>
                      <a:pt x="2" y="190"/>
                    </a:lnTo>
                    <a:lnTo>
                      <a:pt x="2" y="171"/>
                    </a:lnTo>
                    <a:lnTo>
                      <a:pt x="2" y="150"/>
                    </a:lnTo>
                    <a:lnTo>
                      <a:pt x="6" y="131"/>
                    </a:lnTo>
                    <a:lnTo>
                      <a:pt x="10" y="110"/>
                    </a:lnTo>
                    <a:lnTo>
                      <a:pt x="16" y="91"/>
                    </a:lnTo>
                    <a:lnTo>
                      <a:pt x="21" y="72"/>
                    </a:lnTo>
                    <a:lnTo>
                      <a:pt x="31" y="57"/>
                    </a:lnTo>
                    <a:lnTo>
                      <a:pt x="39" y="40"/>
                    </a:lnTo>
                    <a:lnTo>
                      <a:pt x="50" y="28"/>
                    </a:lnTo>
                    <a:lnTo>
                      <a:pt x="59" y="17"/>
                    </a:lnTo>
                    <a:lnTo>
                      <a:pt x="71" y="11"/>
                    </a:lnTo>
                    <a:lnTo>
                      <a:pt x="88" y="4"/>
                    </a:lnTo>
                    <a:lnTo>
                      <a:pt x="97" y="0"/>
                    </a:lnTo>
                    <a:lnTo>
                      <a:pt x="103" y="4"/>
                    </a:lnTo>
                    <a:lnTo>
                      <a:pt x="103" y="11"/>
                    </a:lnTo>
                    <a:lnTo>
                      <a:pt x="99" y="21"/>
                    </a:lnTo>
                    <a:lnTo>
                      <a:pt x="94" y="34"/>
                    </a:lnTo>
                    <a:lnTo>
                      <a:pt x="84" y="51"/>
                    </a:lnTo>
                    <a:lnTo>
                      <a:pt x="77" y="72"/>
                    </a:lnTo>
                    <a:lnTo>
                      <a:pt x="67" y="91"/>
                    </a:lnTo>
                    <a:lnTo>
                      <a:pt x="59" y="112"/>
                    </a:lnTo>
                    <a:lnTo>
                      <a:pt x="52" y="133"/>
                    </a:lnTo>
                    <a:lnTo>
                      <a:pt x="50" y="154"/>
                    </a:lnTo>
                    <a:lnTo>
                      <a:pt x="50" y="175"/>
                    </a:lnTo>
                    <a:lnTo>
                      <a:pt x="54" y="196"/>
                    </a:lnTo>
                    <a:lnTo>
                      <a:pt x="65" y="215"/>
                    </a:lnTo>
                    <a:lnTo>
                      <a:pt x="82" y="232"/>
                    </a:lnTo>
                    <a:lnTo>
                      <a:pt x="86" y="236"/>
                    </a:lnTo>
                    <a:lnTo>
                      <a:pt x="88" y="243"/>
                    </a:lnTo>
                    <a:lnTo>
                      <a:pt x="92" y="251"/>
                    </a:lnTo>
                    <a:lnTo>
                      <a:pt x="94" y="260"/>
                    </a:lnTo>
                    <a:lnTo>
                      <a:pt x="94" y="270"/>
                    </a:lnTo>
                    <a:lnTo>
                      <a:pt x="94" y="283"/>
                    </a:lnTo>
                    <a:lnTo>
                      <a:pt x="94" y="295"/>
                    </a:lnTo>
                    <a:lnTo>
                      <a:pt x="94" y="308"/>
                    </a:lnTo>
                    <a:lnTo>
                      <a:pt x="92" y="319"/>
                    </a:lnTo>
                    <a:lnTo>
                      <a:pt x="92" y="331"/>
                    </a:lnTo>
                    <a:lnTo>
                      <a:pt x="92" y="344"/>
                    </a:lnTo>
                    <a:lnTo>
                      <a:pt x="92" y="357"/>
                    </a:lnTo>
                    <a:lnTo>
                      <a:pt x="92" y="369"/>
                    </a:lnTo>
                    <a:lnTo>
                      <a:pt x="94" y="380"/>
                    </a:lnTo>
                    <a:lnTo>
                      <a:pt x="94" y="390"/>
                    </a:lnTo>
                    <a:lnTo>
                      <a:pt x="97" y="399"/>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97" name="Freeform 39"/>
              <p:cNvSpPr>
                <a:spLocks/>
              </p:cNvSpPr>
              <p:nvPr/>
            </p:nvSpPr>
            <p:spPr bwMode="auto">
              <a:xfrm>
                <a:off x="2554" y="2789"/>
                <a:ext cx="162" cy="119"/>
              </a:xfrm>
              <a:custGeom>
                <a:avLst/>
                <a:gdLst>
                  <a:gd name="T0" fmla="*/ 0 w 325"/>
                  <a:gd name="T1" fmla="*/ 1 h 238"/>
                  <a:gd name="T2" fmla="*/ 0 w 325"/>
                  <a:gd name="T3" fmla="*/ 1 h 238"/>
                  <a:gd name="T4" fmla="*/ 0 w 325"/>
                  <a:gd name="T5" fmla="*/ 1 h 238"/>
                  <a:gd name="T6" fmla="*/ 0 w 325"/>
                  <a:gd name="T7" fmla="*/ 1 h 238"/>
                  <a:gd name="T8" fmla="*/ 0 w 325"/>
                  <a:gd name="T9" fmla="*/ 1 h 238"/>
                  <a:gd name="T10" fmla="*/ 0 w 325"/>
                  <a:gd name="T11" fmla="*/ 1 h 238"/>
                  <a:gd name="T12" fmla="*/ 0 w 325"/>
                  <a:gd name="T13" fmla="*/ 1 h 238"/>
                  <a:gd name="T14" fmla="*/ 0 w 325"/>
                  <a:gd name="T15" fmla="*/ 1 h 238"/>
                  <a:gd name="T16" fmla="*/ 0 w 325"/>
                  <a:gd name="T17" fmla="*/ 1 h 238"/>
                  <a:gd name="T18" fmla="*/ 0 w 325"/>
                  <a:gd name="T19" fmla="*/ 1 h 238"/>
                  <a:gd name="T20" fmla="*/ 0 w 325"/>
                  <a:gd name="T21" fmla="*/ 1 h 238"/>
                  <a:gd name="T22" fmla="*/ 0 w 325"/>
                  <a:gd name="T23" fmla="*/ 1 h 238"/>
                  <a:gd name="T24" fmla="*/ 0 w 325"/>
                  <a:gd name="T25" fmla="*/ 1 h 238"/>
                  <a:gd name="T26" fmla="*/ 0 w 325"/>
                  <a:gd name="T27" fmla="*/ 1 h 238"/>
                  <a:gd name="T28" fmla="*/ 0 w 325"/>
                  <a:gd name="T29" fmla="*/ 1 h 238"/>
                  <a:gd name="T30" fmla="*/ 0 w 325"/>
                  <a:gd name="T31" fmla="*/ 1 h 238"/>
                  <a:gd name="T32" fmla="*/ 0 w 325"/>
                  <a:gd name="T33" fmla="*/ 1 h 238"/>
                  <a:gd name="T34" fmla="*/ 0 w 325"/>
                  <a:gd name="T35" fmla="*/ 1 h 238"/>
                  <a:gd name="T36" fmla="*/ 0 w 325"/>
                  <a:gd name="T37" fmla="*/ 1 h 238"/>
                  <a:gd name="T38" fmla="*/ 0 w 325"/>
                  <a:gd name="T39" fmla="*/ 1 h 238"/>
                  <a:gd name="T40" fmla="*/ 0 w 325"/>
                  <a:gd name="T41" fmla="*/ 1 h 238"/>
                  <a:gd name="T42" fmla="*/ 0 w 325"/>
                  <a:gd name="T43" fmla="*/ 1 h 238"/>
                  <a:gd name="T44" fmla="*/ 0 w 325"/>
                  <a:gd name="T45" fmla="*/ 1 h 238"/>
                  <a:gd name="T46" fmla="*/ 0 w 325"/>
                  <a:gd name="T47" fmla="*/ 1 h 238"/>
                  <a:gd name="T48" fmla="*/ 0 w 325"/>
                  <a:gd name="T49" fmla="*/ 1 h 238"/>
                  <a:gd name="T50" fmla="*/ 0 w 325"/>
                  <a:gd name="T51" fmla="*/ 1 h 238"/>
                  <a:gd name="T52" fmla="*/ 0 w 325"/>
                  <a:gd name="T53" fmla="*/ 1 h 238"/>
                  <a:gd name="T54" fmla="*/ 0 w 325"/>
                  <a:gd name="T55" fmla="*/ 1 h 238"/>
                  <a:gd name="T56" fmla="*/ 0 w 325"/>
                  <a:gd name="T57" fmla="*/ 1 h 238"/>
                  <a:gd name="T58" fmla="*/ 0 w 325"/>
                  <a:gd name="T59" fmla="*/ 1 h 238"/>
                  <a:gd name="T60" fmla="*/ 0 w 325"/>
                  <a:gd name="T61" fmla="*/ 0 h 238"/>
                  <a:gd name="T62" fmla="*/ 0 w 325"/>
                  <a:gd name="T63" fmla="*/ 1 h 238"/>
                  <a:gd name="T64" fmla="*/ 0 w 325"/>
                  <a:gd name="T65" fmla="*/ 1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5"/>
                  <a:gd name="T100" fmla="*/ 0 h 238"/>
                  <a:gd name="T101" fmla="*/ 325 w 325"/>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5" h="238">
                    <a:moveTo>
                      <a:pt x="34" y="21"/>
                    </a:moveTo>
                    <a:lnTo>
                      <a:pt x="49" y="38"/>
                    </a:lnTo>
                    <a:lnTo>
                      <a:pt x="65" y="55"/>
                    </a:lnTo>
                    <a:lnTo>
                      <a:pt x="78" y="69"/>
                    </a:lnTo>
                    <a:lnTo>
                      <a:pt x="89" y="82"/>
                    </a:lnTo>
                    <a:lnTo>
                      <a:pt x="99" y="93"/>
                    </a:lnTo>
                    <a:lnTo>
                      <a:pt x="108" y="105"/>
                    </a:lnTo>
                    <a:lnTo>
                      <a:pt x="118" y="114"/>
                    </a:lnTo>
                    <a:lnTo>
                      <a:pt x="127" y="124"/>
                    </a:lnTo>
                    <a:lnTo>
                      <a:pt x="137" y="131"/>
                    </a:lnTo>
                    <a:lnTo>
                      <a:pt x="146" y="141"/>
                    </a:lnTo>
                    <a:lnTo>
                      <a:pt x="160" y="147"/>
                    </a:lnTo>
                    <a:lnTo>
                      <a:pt x="175" y="154"/>
                    </a:lnTo>
                    <a:lnTo>
                      <a:pt x="188" y="162"/>
                    </a:lnTo>
                    <a:lnTo>
                      <a:pt x="207" y="169"/>
                    </a:lnTo>
                    <a:lnTo>
                      <a:pt x="230" y="177"/>
                    </a:lnTo>
                    <a:lnTo>
                      <a:pt x="257" y="187"/>
                    </a:lnTo>
                    <a:lnTo>
                      <a:pt x="259" y="187"/>
                    </a:lnTo>
                    <a:lnTo>
                      <a:pt x="264" y="190"/>
                    </a:lnTo>
                    <a:lnTo>
                      <a:pt x="272" y="194"/>
                    </a:lnTo>
                    <a:lnTo>
                      <a:pt x="279" y="198"/>
                    </a:lnTo>
                    <a:lnTo>
                      <a:pt x="287" y="202"/>
                    </a:lnTo>
                    <a:lnTo>
                      <a:pt x="295" y="206"/>
                    </a:lnTo>
                    <a:lnTo>
                      <a:pt x="302" y="208"/>
                    </a:lnTo>
                    <a:lnTo>
                      <a:pt x="312" y="213"/>
                    </a:lnTo>
                    <a:lnTo>
                      <a:pt x="317" y="217"/>
                    </a:lnTo>
                    <a:lnTo>
                      <a:pt x="321" y="221"/>
                    </a:lnTo>
                    <a:lnTo>
                      <a:pt x="325" y="225"/>
                    </a:lnTo>
                    <a:lnTo>
                      <a:pt x="325" y="228"/>
                    </a:lnTo>
                    <a:lnTo>
                      <a:pt x="321" y="230"/>
                    </a:lnTo>
                    <a:lnTo>
                      <a:pt x="317" y="234"/>
                    </a:lnTo>
                    <a:lnTo>
                      <a:pt x="310" y="236"/>
                    </a:lnTo>
                    <a:lnTo>
                      <a:pt x="298" y="238"/>
                    </a:lnTo>
                    <a:lnTo>
                      <a:pt x="285" y="238"/>
                    </a:lnTo>
                    <a:lnTo>
                      <a:pt x="274" y="236"/>
                    </a:lnTo>
                    <a:lnTo>
                      <a:pt x="260" y="234"/>
                    </a:lnTo>
                    <a:lnTo>
                      <a:pt x="249" y="232"/>
                    </a:lnTo>
                    <a:lnTo>
                      <a:pt x="238" y="230"/>
                    </a:lnTo>
                    <a:lnTo>
                      <a:pt x="224" y="228"/>
                    </a:lnTo>
                    <a:lnTo>
                      <a:pt x="211" y="225"/>
                    </a:lnTo>
                    <a:lnTo>
                      <a:pt x="200" y="221"/>
                    </a:lnTo>
                    <a:lnTo>
                      <a:pt x="186" y="215"/>
                    </a:lnTo>
                    <a:lnTo>
                      <a:pt x="175" y="211"/>
                    </a:lnTo>
                    <a:lnTo>
                      <a:pt x="162" y="206"/>
                    </a:lnTo>
                    <a:lnTo>
                      <a:pt x="152" y="202"/>
                    </a:lnTo>
                    <a:lnTo>
                      <a:pt x="141" y="196"/>
                    </a:lnTo>
                    <a:lnTo>
                      <a:pt x="129" y="190"/>
                    </a:lnTo>
                    <a:lnTo>
                      <a:pt x="120" y="187"/>
                    </a:lnTo>
                    <a:lnTo>
                      <a:pt x="110" y="181"/>
                    </a:lnTo>
                    <a:lnTo>
                      <a:pt x="93" y="168"/>
                    </a:lnTo>
                    <a:lnTo>
                      <a:pt x="80" y="152"/>
                    </a:lnTo>
                    <a:lnTo>
                      <a:pt x="65" y="137"/>
                    </a:lnTo>
                    <a:lnTo>
                      <a:pt x="51" y="120"/>
                    </a:lnTo>
                    <a:lnTo>
                      <a:pt x="38" y="101"/>
                    </a:lnTo>
                    <a:lnTo>
                      <a:pt x="29" y="84"/>
                    </a:lnTo>
                    <a:lnTo>
                      <a:pt x="19" y="67"/>
                    </a:lnTo>
                    <a:lnTo>
                      <a:pt x="11" y="50"/>
                    </a:lnTo>
                    <a:lnTo>
                      <a:pt x="6" y="35"/>
                    </a:lnTo>
                    <a:lnTo>
                      <a:pt x="2" y="21"/>
                    </a:lnTo>
                    <a:lnTo>
                      <a:pt x="0" y="12"/>
                    </a:lnTo>
                    <a:lnTo>
                      <a:pt x="2" y="4"/>
                    </a:lnTo>
                    <a:lnTo>
                      <a:pt x="6" y="0"/>
                    </a:lnTo>
                    <a:lnTo>
                      <a:pt x="11" y="2"/>
                    </a:lnTo>
                    <a:lnTo>
                      <a:pt x="21" y="8"/>
                    </a:lnTo>
                    <a:lnTo>
                      <a:pt x="34" y="21"/>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98" name="Freeform 40"/>
              <p:cNvSpPr>
                <a:spLocks/>
              </p:cNvSpPr>
              <p:nvPr/>
            </p:nvSpPr>
            <p:spPr bwMode="auto">
              <a:xfrm>
                <a:off x="2558" y="2729"/>
                <a:ext cx="153" cy="110"/>
              </a:xfrm>
              <a:custGeom>
                <a:avLst/>
                <a:gdLst>
                  <a:gd name="T0" fmla="*/ 1 w 306"/>
                  <a:gd name="T1" fmla="*/ 1 h 218"/>
                  <a:gd name="T2" fmla="*/ 1 w 306"/>
                  <a:gd name="T3" fmla="*/ 1 h 218"/>
                  <a:gd name="T4" fmla="*/ 1 w 306"/>
                  <a:gd name="T5" fmla="*/ 1 h 218"/>
                  <a:gd name="T6" fmla="*/ 1 w 306"/>
                  <a:gd name="T7" fmla="*/ 1 h 218"/>
                  <a:gd name="T8" fmla="*/ 1 w 306"/>
                  <a:gd name="T9" fmla="*/ 1 h 218"/>
                  <a:gd name="T10" fmla="*/ 1 w 306"/>
                  <a:gd name="T11" fmla="*/ 1 h 218"/>
                  <a:gd name="T12" fmla="*/ 1 w 306"/>
                  <a:gd name="T13" fmla="*/ 1 h 218"/>
                  <a:gd name="T14" fmla="*/ 1 w 306"/>
                  <a:gd name="T15" fmla="*/ 1 h 218"/>
                  <a:gd name="T16" fmla="*/ 1 w 306"/>
                  <a:gd name="T17" fmla="*/ 1 h 218"/>
                  <a:gd name="T18" fmla="*/ 1 w 306"/>
                  <a:gd name="T19" fmla="*/ 1 h 218"/>
                  <a:gd name="T20" fmla="*/ 1 w 306"/>
                  <a:gd name="T21" fmla="*/ 1 h 218"/>
                  <a:gd name="T22" fmla="*/ 1 w 306"/>
                  <a:gd name="T23" fmla="*/ 1 h 218"/>
                  <a:gd name="T24" fmla="*/ 1 w 306"/>
                  <a:gd name="T25" fmla="*/ 1 h 218"/>
                  <a:gd name="T26" fmla="*/ 1 w 306"/>
                  <a:gd name="T27" fmla="*/ 1 h 218"/>
                  <a:gd name="T28" fmla="*/ 1 w 306"/>
                  <a:gd name="T29" fmla="*/ 1 h 218"/>
                  <a:gd name="T30" fmla="*/ 1 w 306"/>
                  <a:gd name="T31" fmla="*/ 1 h 218"/>
                  <a:gd name="T32" fmla="*/ 1 w 306"/>
                  <a:gd name="T33" fmla="*/ 1 h 218"/>
                  <a:gd name="T34" fmla="*/ 1 w 306"/>
                  <a:gd name="T35" fmla="*/ 1 h 218"/>
                  <a:gd name="T36" fmla="*/ 1 w 306"/>
                  <a:gd name="T37" fmla="*/ 1 h 218"/>
                  <a:gd name="T38" fmla="*/ 1 w 306"/>
                  <a:gd name="T39" fmla="*/ 1 h 218"/>
                  <a:gd name="T40" fmla="*/ 1 w 306"/>
                  <a:gd name="T41" fmla="*/ 1 h 218"/>
                  <a:gd name="T42" fmla="*/ 1 w 306"/>
                  <a:gd name="T43" fmla="*/ 1 h 218"/>
                  <a:gd name="T44" fmla="*/ 1 w 306"/>
                  <a:gd name="T45" fmla="*/ 1 h 218"/>
                  <a:gd name="T46" fmla="*/ 1 w 306"/>
                  <a:gd name="T47" fmla="*/ 1 h 218"/>
                  <a:gd name="T48" fmla="*/ 1 w 306"/>
                  <a:gd name="T49" fmla="*/ 1 h 218"/>
                  <a:gd name="T50" fmla="*/ 1 w 306"/>
                  <a:gd name="T51" fmla="*/ 1 h 218"/>
                  <a:gd name="T52" fmla="*/ 1 w 306"/>
                  <a:gd name="T53" fmla="*/ 1 h 218"/>
                  <a:gd name="T54" fmla="*/ 1 w 306"/>
                  <a:gd name="T55" fmla="*/ 1 h 218"/>
                  <a:gd name="T56" fmla="*/ 1 w 306"/>
                  <a:gd name="T57" fmla="*/ 1 h 218"/>
                  <a:gd name="T58" fmla="*/ 1 w 306"/>
                  <a:gd name="T59" fmla="*/ 1 h 218"/>
                  <a:gd name="T60" fmla="*/ 1 w 306"/>
                  <a:gd name="T61" fmla="*/ 1 h 218"/>
                  <a:gd name="T62" fmla="*/ 1 w 306"/>
                  <a:gd name="T63" fmla="*/ 1 h 218"/>
                  <a:gd name="T64" fmla="*/ 1 w 306"/>
                  <a:gd name="T65" fmla="*/ 1 h 218"/>
                  <a:gd name="T66" fmla="*/ 1 w 306"/>
                  <a:gd name="T67" fmla="*/ 1 h 218"/>
                  <a:gd name="T68" fmla="*/ 1 w 306"/>
                  <a:gd name="T69" fmla="*/ 1 h 218"/>
                  <a:gd name="T70" fmla="*/ 1 w 306"/>
                  <a:gd name="T71" fmla="*/ 1 h 218"/>
                  <a:gd name="T72" fmla="*/ 1 w 306"/>
                  <a:gd name="T73" fmla="*/ 1 h 218"/>
                  <a:gd name="T74" fmla="*/ 1 w 306"/>
                  <a:gd name="T75" fmla="*/ 1 h 218"/>
                  <a:gd name="T76" fmla="*/ 1 w 306"/>
                  <a:gd name="T77" fmla="*/ 1 h 218"/>
                  <a:gd name="T78" fmla="*/ 1 w 306"/>
                  <a:gd name="T79" fmla="*/ 1 h 218"/>
                  <a:gd name="T80" fmla="*/ 1 w 306"/>
                  <a:gd name="T81" fmla="*/ 1 h 218"/>
                  <a:gd name="T82" fmla="*/ 1 w 306"/>
                  <a:gd name="T83" fmla="*/ 1 h 218"/>
                  <a:gd name="T84" fmla="*/ 1 w 306"/>
                  <a:gd name="T85" fmla="*/ 1 h 218"/>
                  <a:gd name="T86" fmla="*/ 1 w 306"/>
                  <a:gd name="T87" fmla="*/ 1 h 218"/>
                  <a:gd name="T88" fmla="*/ 1 w 306"/>
                  <a:gd name="T89" fmla="*/ 1 h 218"/>
                  <a:gd name="T90" fmla="*/ 1 w 306"/>
                  <a:gd name="T91" fmla="*/ 1 h 218"/>
                  <a:gd name="T92" fmla="*/ 1 w 306"/>
                  <a:gd name="T93" fmla="*/ 1 h 218"/>
                  <a:gd name="T94" fmla="*/ 1 w 306"/>
                  <a:gd name="T95" fmla="*/ 1 h 218"/>
                  <a:gd name="T96" fmla="*/ 1 w 306"/>
                  <a:gd name="T97" fmla="*/ 1 h 218"/>
                  <a:gd name="T98" fmla="*/ 1 w 306"/>
                  <a:gd name="T99" fmla="*/ 1 h 218"/>
                  <a:gd name="T100" fmla="*/ 1 w 306"/>
                  <a:gd name="T101" fmla="*/ 1 h 218"/>
                  <a:gd name="T102" fmla="*/ 1 w 306"/>
                  <a:gd name="T103" fmla="*/ 1 h 218"/>
                  <a:gd name="T104" fmla="*/ 1 w 306"/>
                  <a:gd name="T105" fmla="*/ 1 h 218"/>
                  <a:gd name="T106" fmla="*/ 0 w 306"/>
                  <a:gd name="T107" fmla="*/ 1 h 218"/>
                  <a:gd name="T108" fmla="*/ 1 w 306"/>
                  <a:gd name="T109" fmla="*/ 1 h 218"/>
                  <a:gd name="T110" fmla="*/ 1 w 306"/>
                  <a:gd name="T111" fmla="*/ 1 h 218"/>
                  <a:gd name="T112" fmla="*/ 1 w 306"/>
                  <a:gd name="T113" fmla="*/ 1 h 218"/>
                  <a:gd name="T114" fmla="*/ 1 w 306"/>
                  <a:gd name="T115" fmla="*/ 0 h 218"/>
                  <a:gd name="T116" fmla="*/ 1 w 306"/>
                  <a:gd name="T117" fmla="*/ 1 h 218"/>
                  <a:gd name="T118" fmla="*/ 1 w 306"/>
                  <a:gd name="T119" fmla="*/ 1 h 218"/>
                  <a:gd name="T120" fmla="*/ 1 w 306"/>
                  <a:gd name="T121" fmla="*/ 1 h 218"/>
                  <a:gd name="T122" fmla="*/ 1 w 306"/>
                  <a:gd name="T123" fmla="*/ 1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6"/>
                  <a:gd name="T187" fmla="*/ 0 h 218"/>
                  <a:gd name="T188" fmla="*/ 306 w 306"/>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6" h="218">
                    <a:moveTo>
                      <a:pt x="34" y="11"/>
                    </a:moveTo>
                    <a:lnTo>
                      <a:pt x="39" y="19"/>
                    </a:lnTo>
                    <a:lnTo>
                      <a:pt x="45" y="28"/>
                    </a:lnTo>
                    <a:lnTo>
                      <a:pt x="51" y="38"/>
                    </a:lnTo>
                    <a:lnTo>
                      <a:pt x="58" y="45"/>
                    </a:lnTo>
                    <a:lnTo>
                      <a:pt x="64" y="53"/>
                    </a:lnTo>
                    <a:lnTo>
                      <a:pt x="72" y="60"/>
                    </a:lnTo>
                    <a:lnTo>
                      <a:pt x="79" y="68"/>
                    </a:lnTo>
                    <a:lnTo>
                      <a:pt x="89" y="76"/>
                    </a:lnTo>
                    <a:lnTo>
                      <a:pt x="95" y="81"/>
                    </a:lnTo>
                    <a:lnTo>
                      <a:pt x="104" y="87"/>
                    </a:lnTo>
                    <a:lnTo>
                      <a:pt x="110" y="93"/>
                    </a:lnTo>
                    <a:lnTo>
                      <a:pt x="119" y="100"/>
                    </a:lnTo>
                    <a:lnTo>
                      <a:pt x="129" y="106"/>
                    </a:lnTo>
                    <a:lnTo>
                      <a:pt x="138" y="112"/>
                    </a:lnTo>
                    <a:lnTo>
                      <a:pt x="148" y="117"/>
                    </a:lnTo>
                    <a:lnTo>
                      <a:pt x="159" y="125"/>
                    </a:lnTo>
                    <a:lnTo>
                      <a:pt x="167" y="129"/>
                    </a:lnTo>
                    <a:lnTo>
                      <a:pt x="174" y="133"/>
                    </a:lnTo>
                    <a:lnTo>
                      <a:pt x="184" y="136"/>
                    </a:lnTo>
                    <a:lnTo>
                      <a:pt x="193" y="142"/>
                    </a:lnTo>
                    <a:lnTo>
                      <a:pt x="201" y="144"/>
                    </a:lnTo>
                    <a:lnTo>
                      <a:pt x="211" y="150"/>
                    </a:lnTo>
                    <a:lnTo>
                      <a:pt x="218" y="154"/>
                    </a:lnTo>
                    <a:lnTo>
                      <a:pt x="228" y="157"/>
                    </a:lnTo>
                    <a:lnTo>
                      <a:pt x="237" y="161"/>
                    </a:lnTo>
                    <a:lnTo>
                      <a:pt x="245" y="165"/>
                    </a:lnTo>
                    <a:lnTo>
                      <a:pt x="254" y="169"/>
                    </a:lnTo>
                    <a:lnTo>
                      <a:pt x="264" y="173"/>
                    </a:lnTo>
                    <a:lnTo>
                      <a:pt x="271" y="176"/>
                    </a:lnTo>
                    <a:lnTo>
                      <a:pt x="281" y="182"/>
                    </a:lnTo>
                    <a:lnTo>
                      <a:pt x="288" y="186"/>
                    </a:lnTo>
                    <a:lnTo>
                      <a:pt x="298" y="192"/>
                    </a:lnTo>
                    <a:lnTo>
                      <a:pt x="306" y="199"/>
                    </a:lnTo>
                    <a:lnTo>
                      <a:pt x="304" y="211"/>
                    </a:lnTo>
                    <a:lnTo>
                      <a:pt x="298" y="216"/>
                    </a:lnTo>
                    <a:lnTo>
                      <a:pt x="288" y="218"/>
                    </a:lnTo>
                    <a:lnTo>
                      <a:pt x="268" y="212"/>
                    </a:lnTo>
                    <a:lnTo>
                      <a:pt x="249" y="207"/>
                    </a:lnTo>
                    <a:lnTo>
                      <a:pt x="228" y="199"/>
                    </a:lnTo>
                    <a:lnTo>
                      <a:pt x="205" y="192"/>
                    </a:lnTo>
                    <a:lnTo>
                      <a:pt x="184" y="182"/>
                    </a:lnTo>
                    <a:lnTo>
                      <a:pt x="163" y="173"/>
                    </a:lnTo>
                    <a:lnTo>
                      <a:pt x="140" y="161"/>
                    </a:lnTo>
                    <a:lnTo>
                      <a:pt x="121" y="150"/>
                    </a:lnTo>
                    <a:lnTo>
                      <a:pt x="100" y="136"/>
                    </a:lnTo>
                    <a:lnTo>
                      <a:pt x="81" y="123"/>
                    </a:lnTo>
                    <a:lnTo>
                      <a:pt x="64" y="108"/>
                    </a:lnTo>
                    <a:lnTo>
                      <a:pt x="47" y="95"/>
                    </a:lnTo>
                    <a:lnTo>
                      <a:pt x="34" y="78"/>
                    </a:lnTo>
                    <a:lnTo>
                      <a:pt x="20" y="62"/>
                    </a:lnTo>
                    <a:lnTo>
                      <a:pt x="9" y="43"/>
                    </a:lnTo>
                    <a:lnTo>
                      <a:pt x="3" y="26"/>
                    </a:lnTo>
                    <a:lnTo>
                      <a:pt x="0" y="19"/>
                    </a:lnTo>
                    <a:lnTo>
                      <a:pt x="1" y="11"/>
                    </a:lnTo>
                    <a:lnTo>
                      <a:pt x="3" y="5"/>
                    </a:lnTo>
                    <a:lnTo>
                      <a:pt x="9" y="1"/>
                    </a:lnTo>
                    <a:lnTo>
                      <a:pt x="13" y="0"/>
                    </a:lnTo>
                    <a:lnTo>
                      <a:pt x="20" y="1"/>
                    </a:lnTo>
                    <a:lnTo>
                      <a:pt x="28" y="3"/>
                    </a:lnTo>
                    <a:lnTo>
                      <a:pt x="34" y="11"/>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99" name="Freeform 41"/>
              <p:cNvSpPr>
                <a:spLocks/>
              </p:cNvSpPr>
              <p:nvPr/>
            </p:nvSpPr>
            <p:spPr bwMode="auto">
              <a:xfrm>
                <a:off x="2564" y="2914"/>
                <a:ext cx="314" cy="214"/>
              </a:xfrm>
              <a:custGeom>
                <a:avLst/>
                <a:gdLst>
                  <a:gd name="T0" fmla="*/ 1 w 627"/>
                  <a:gd name="T1" fmla="*/ 0 h 430"/>
                  <a:gd name="T2" fmla="*/ 1 w 627"/>
                  <a:gd name="T3" fmla="*/ 0 h 430"/>
                  <a:gd name="T4" fmla="*/ 1 w 627"/>
                  <a:gd name="T5" fmla="*/ 0 h 430"/>
                  <a:gd name="T6" fmla="*/ 1 w 627"/>
                  <a:gd name="T7" fmla="*/ 0 h 430"/>
                  <a:gd name="T8" fmla="*/ 1 w 627"/>
                  <a:gd name="T9" fmla="*/ 0 h 430"/>
                  <a:gd name="T10" fmla="*/ 1 w 627"/>
                  <a:gd name="T11" fmla="*/ 0 h 430"/>
                  <a:gd name="T12" fmla="*/ 1 w 627"/>
                  <a:gd name="T13" fmla="*/ 0 h 430"/>
                  <a:gd name="T14" fmla="*/ 1 w 627"/>
                  <a:gd name="T15" fmla="*/ 0 h 430"/>
                  <a:gd name="T16" fmla="*/ 1 w 627"/>
                  <a:gd name="T17" fmla="*/ 0 h 430"/>
                  <a:gd name="T18" fmla="*/ 1 w 627"/>
                  <a:gd name="T19" fmla="*/ 0 h 430"/>
                  <a:gd name="T20" fmla="*/ 1 w 627"/>
                  <a:gd name="T21" fmla="*/ 0 h 430"/>
                  <a:gd name="T22" fmla="*/ 1 w 627"/>
                  <a:gd name="T23" fmla="*/ 0 h 430"/>
                  <a:gd name="T24" fmla="*/ 1 w 627"/>
                  <a:gd name="T25" fmla="*/ 0 h 430"/>
                  <a:gd name="T26" fmla="*/ 1 w 627"/>
                  <a:gd name="T27" fmla="*/ 0 h 430"/>
                  <a:gd name="T28" fmla="*/ 2 w 627"/>
                  <a:gd name="T29" fmla="*/ 0 h 430"/>
                  <a:gd name="T30" fmla="*/ 2 w 627"/>
                  <a:gd name="T31" fmla="*/ 0 h 430"/>
                  <a:gd name="T32" fmla="*/ 2 w 627"/>
                  <a:gd name="T33" fmla="*/ 0 h 430"/>
                  <a:gd name="T34" fmla="*/ 2 w 627"/>
                  <a:gd name="T35" fmla="*/ 0 h 430"/>
                  <a:gd name="T36" fmla="*/ 2 w 627"/>
                  <a:gd name="T37" fmla="*/ 0 h 430"/>
                  <a:gd name="T38" fmla="*/ 2 w 627"/>
                  <a:gd name="T39" fmla="*/ 0 h 430"/>
                  <a:gd name="T40" fmla="*/ 2 w 627"/>
                  <a:gd name="T41" fmla="*/ 0 h 430"/>
                  <a:gd name="T42" fmla="*/ 2 w 627"/>
                  <a:gd name="T43" fmla="*/ 0 h 430"/>
                  <a:gd name="T44" fmla="*/ 2 w 627"/>
                  <a:gd name="T45" fmla="*/ 0 h 430"/>
                  <a:gd name="T46" fmla="*/ 2 w 627"/>
                  <a:gd name="T47" fmla="*/ 0 h 430"/>
                  <a:gd name="T48" fmla="*/ 2 w 627"/>
                  <a:gd name="T49" fmla="*/ 0 h 430"/>
                  <a:gd name="T50" fmla="*/ 2 w 627"/>
                  <a:gd name="T51" fmla="*/ 0 h 430"/>
                  <a:gd name="T52" fmla="*/ 1 w 627"/>
                  <a:gd name="T53" fmla="*/ 0 h 430"/>
                  <a:gd name="T54" fmla="*/ 1 w 627"/>
                  <a:gd name="T55" fmla="*/ 0 h 430"/>
                  <a:gd name="T56" fmla="*/ 1 w 627"/>
                  <a:gd name="T57" fmla="*/ 0 h 430"/>
                  <a:gd name="T58" fmla="*/ 1 w 627"/>
                  <a:gd name="T59" fmla="*/ 0 h 430"/>
                  <a:gd name="T60" fmla="*/ 1 w 627"/>
                  <a:gd name="T61" fmla="*/ 0 h 430"/>
                  <a:gd name="T62" fmla="*/ 1 w 627"/>
                  <a:gd name="T63" fmla="*/ 0 h 430"/>
                  <a:gd name="T64" fmla="*/ 1 w 627"/>
                  <a:gd name="T65" fmla="*/ 0 h 430"/>
                  <a:gd name="T66" fmla="*/ 1 w 627"/>
                  <a:gd name="T67" fmla="*/ 0 h 430"/>
                  <a:gd name="T68" fmla="*/ 1 w 627"/>
                  <a:gd name="T69" fmla="*/ 0 h 430"/>
                  <a:gd name="T70" fmla="*/ 1 w 627"/>
                  <a:gd name="T71" fmla="*/ 0 h 430"/>
                  <a:gd name="T72" fmla="*/ 1 w 627"/>
                  <a:gd name="T73" fmla="*/ 0 h 430"/>
                  <a:gd name="T74" fmla="*/ 1 w 627"/>
                  <a:gd name="T75" fmla="*/ 0 h 430"/>
                  <a:gd name="T76" fmla="*/ 1 w 627"/>
                  <a:gd name="T77" fmla="*/ 0 h 430"/>
                  <a:gd name="T78" fmla="*/ 0 w 627"/>
                  <a:gd name="T79" fmla="*/ 0 h 430"/>
                  <a:gd name="T80" fmla="*/ 1 w 627"/>
                  <a:gd name="T81" fmla="*/ 0 h 430"/>
                  <a:gd name="T82" fmla="*/ 1 w 627"/>
                  <a:gd name="T83" fmla="*/ 0 h 430"/>
                  <a:gd name="T84" fmla="*/ 1 w 627"/>
                  <a:gd name="T85" fmla="*/ 0 h 430"/>
                  <a:gd name="T86" fmla="*/ 1 w 627"/>
                  <a:gd name="T87" fmla="*/ 0 h 430"/>
                  <a:gd name="T88" fmla="*/ 1 w 627"/>
                  <a:gd name="T89" fmla="*/ 0 h 4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7"/>
                  <a:gd name="T136" fmla="*/ 0 h 430"/>
                  <a:gd name="T137" fmla="*/ 627 w 627"/>
                  <a:gd name="T138" fmla="*/ 430 h 4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7" h="430">
                    <a:moveTo>
                      <a:pt x="40" y="19"/>
                    </a:moveTo>
                    <a:lnTo>
                      <a:pt x="44" y="48"/>
                    </a:lnTo>
                    <a:lnTo>
                      <a:pt x="49" y="74"/>
                    </a:lnTo>
                    <a:lnTo>
                      <a:pt x="55" y="101"/>
                    </a:lnTo>
                    <a:lnTo>
                      <a:pt x="61" y="130"/>
                    </a:lnTo>
                    <a:lnTo>
                      <a:pt x="65" y="154"/>
                    </a:lnTo>
                    <a:lnTo>
                      <a:pt x="70" y="181"/>
                    </a:lnTo>
                    <a:lnTo>
                      <a:pt x="76" y="206"/>
                    </a:lnTo>
                    <a:lnTo>
                      <a:pt x="82" y="230"/>
                    </a:lnTo>
                    <a:lnTo>
                      <a:pt x="89" y="251"/>
                    </a:lnTo>
                    <a:lnTo>
                      <a:pt x="99" y="272"/>
                    </a:lnTo>
                    <a:lnTo>
                      <a:pt x="112" y="291"/>
                    </a:lnTo>
                    <a:lnTo>
                      <a:pt x="125" y="310"/>
                    </a:lnTo>
                    <a:lnTo>
                      <a:pt x="142" y="325"/>
                    </a:lnTo>
                    <a:lnTo>
                      <a:pt x="161" y="339"/>
                    </a:lnTo>
                    <a:lnTo>
                      <a:pt x="184" y="352"/>
                    </a:lnTo>
                    <a:lnTo>
                      <a:pt x="209" y="361"/>
                    </a:lnTo>
                    <a:lnTo>
                      <a:pt x="239" y="361"/>
                    </a:lnTo>
                    <a:lnTo>
                      <a:pt x="270" y="360"/>
                    </a:lnTo>
                    <a:lnTo>
                      <a:pt x="298" y="354"/>
                    </a:lnTo>
                    <a:lnTo>
                      <a:pt x="329" y="348"/>
                    </a:lnTo>
                    <a:lnTo>
                      <a:pt x="353" y="342"/>
                    </a:lnTo>
                    <a:lnTo>
                      <a:pt x="380" y="333"/>
                    </a:lnTo>
                    <a:lnTo>
                      <a:pt x="407" y="322"/>
                    </a:lnTo>
                    <a:lnTo>
                      <a:pt x="431" y="310"/>
                    </a:lnTo>
                    <a:lnTo>
                      <a:pt x="452" y="295"/>
                    </a:lnTo>
                    <a:lnTo>
                      <a:pt x="473" y="278"/>
                    </a:lnTo>
                    <a:lnTo>
                      <a:pt x="492" y="259"/>
                    </a:lnTo>
                    <a:lnTo>
                      <a:pt x="511" y="240"/>
                    </a:lnTo>
                    <a:lnTo>
                      <a:pt x="526" y="217"/>
                    </a:lnTo>
                    <a:lnTo>
                      <a:pt x="538" y="192"/>
                    </a:lnTo>
                    <a:lnTo>
                      <a:pt x="551" y="166"/>
                    </a:lnTo>
                    <a:lnTo>
                      <a:pt x="561" y="139"/>
                    </a:lnTo>
                    <a:lnTo>
                      <a:pt x="563" y="131"/>
                    </a:lnTo>
                    <a:lnTo>
                      <a:pt x="566" y="126"/>
                    </a:lnTo>
                    <a:lnTo>
                      <a:pt x="570" y="120"/>
                    </a:lnTo>
                    <a:lnTo>
                      <a:pt x="576" y="118"/>
                    </a:lnTo>
                    <a:lnTo>
                      <a:pt x="582" y="114"/>
                    </a:lnTo>
                    <a:lnTo>
                      <a:pt x="587" y="114"/>
                    </a:lnTo>
                    <a:lnTo>
                      <a:pt x="595" y="114"/>
                    </a:lnTo>
                    <a:lnTo>
                      <a:pt x="602" y="116"/>
                    </a:lnTo>
                    <a:lnTo>
                      <a:pt x="612" y="120"/>
                    </a:lnTo>
                    <a:lnTo>
                      <a:pt x="621" y="130"/>
                    </a:lnTo>
                    <a:lnTo>
                      <a:pt x="623" y="135"/>
                    </a:lnTo>
                    <a:lnTo>
                      <a:pt x="627" y="143"/>
                    </a:lnTo>
                    <a:lnTo>
                      <a:pt x="627" y="150"/>
                    </a:lnTo>
                    <a:lnTo>
                      <a:pt x="627" y="160"/>
                    </a:lnTo>
                    <a:lnTo>
                      <a:pt x="616" y="192"/>
                    </a:lnTo>
                    <a:lnTo>
                      <a:pt x="602" y="225"/>
                    </a:lnTo>
                    <a:lnTo>
                      <a:pt x="585" y="253"/>
                    </a:lnTo>
                    <a:lnTo>
                      <a:pt x="566" y="280"/>
                    </a:lnTo>
                    <a:lnTo>
                      <a:pt x="544" y="303"/>
                    </a:lnTo>
                    <a:lnTo>
                      <a:pt x="519" y="325"/>
                    </a:lnTo>
                    <a:lnTo>
                      <a:pt x="494" y="344"/>
                    </a:lnTo>
                    <a:lnTo>
                      <a:pt x="468" y="363"/>
                    </a:lnTo>
                    <a:lnTo>
                      <a:pt x="437" y="379"/>
                    </a:lnTo>
                    <a:lnTo>
                      <a:pt x="407" y="392"/>
                    </a:lnTo>
                    <a:lnTo>
                      <a:pt x="374" y="401"/>
                    </a:lnTo>
                    <a:lnTo>
                      <a:pt x="340" y="413"/>
                    </a:lnTo>
                    <a:lnTo>
                      <a:pt x="306" y="419"/>
                    </a:lnTo>
                    <a:lnTo>
                      <a:pt x="272" y="424"/>
                    </a:lnTo>
                    <a:lnTo>
                      <a:pt x="236" y="426"/>
                    </a:lnTo>
                    <a:lnTo>
                      <a:pt x="200" y="430"/>
                    </a:lnTo>
                    <a:lnTo>
                      <a:pt x="169" y="417"/>
                    </a:lnTo>
                    <a:lnTo>
                      <a:pt x="142" y="401"/>
                    </a:lnTo>
                    <a:lnTo>
                      <a:pt x="122" y="384"/>
                    </a:lnTo>
                    <a:lnTo>
                      <a:pt x="103" y="365"/>
                    </a:lnTo>
                    <a:lnTo>
                      <a:pt x="85" y="344"/>
                    </a:lnTo>
                    <a:lnTo>
                      <a:pt x="72" y="322"/>
                    </a:lnTo>
                    <a:lnTo>
                      <a:pt x="61" y="297"/>
                    </a:lnTo>
                    <a:lnTo>
                      <a:pt x="51" y="272"/>
                    </a:lnTo>
                    <a:lnTo>
                      <a:pt x="42" y="244"/>
                    </a:lnTo>
                    <a:lnTo>
                      <a:pt x="36" y="215"/>
                    </a:lnTo>
                    <a:lnTo>
                      <a:pt x="28" y="183"/>
                    </a:lnTo>
                    <a:lnTo>
                      <a:pt x="25" y="154"/>
                    </a:lnTo>
                    <a:lnTo>
                      <a:pt x="19" y="122"/>
                    </a:lnTo>
                    <a:lnTo>
                      <a:pt x="13" y="90"/>
                    </a:lnTo>
                    <a:lnTo>
                      <a:pt x="8" y="57"/>
                    </a:lnTo>
                    <a:lnTo>
                      <a:pt x="2" y="25"/>
                    </a:lnTo>
                    <a:lnTo>
                      <a:pt x="0" y="16"/>
                    </a:lnTo>
                    <a:lnTo>
                      <a:pt x="2" y="8"/>
                    </a:lnTo>
                    <a:lnTo>
                      <a:pt x="8" y="2"/>
                    </a:lnTo>
                    <a:lnTo>
                      <a:pt x="15" y="0"/>
                    </a:lnTo>
                    <a:lnTo>
                      <a:pt x="21" y="0"/>
                    </a:lnTo>
                    <a:lnTo>
                      <a:pt x="28" y="2"/>
                    </a:lnTo>
                    <a:lnTo>
                      <a:pt x="32" y="6"/>
                    </a:lnTo>
                    <a:lnTo>
                      <a:pt x="34" y="10"/>
                    </a:lnTo>
                    <a:lnTo>
                      <a:pt x="36" y="14"/>
                    </a:lnTo>
                    <a:lnTo>
                      <a:pt x="40" y="19"/>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500" name="Freeform 42"/>
              <p:cNvSpPr>
                <a:spLocks/>
              </p:cNvSpPr>
              <p:nvPr/>
            </p:nvSpPr>
            <p:spPr bwMode="auto">
              <a:xfrm>
                <a:off x="2617" y="3086"/>
                <a:ext cx="106" cy="89"/>
              </a:xfrm>
              <a:custGeom>
                <a:avLst/>
                <a:gdLst>
                  <a:gd name="T0" fmla="*/ 1 w 211"/>
                  <a:gd name="T1" fmla="*/ 0 h 179"/>
                  <a:gd name="T2" fmla="*/ 1 w 211"/>
                  <a:gd name="T3" fmla="*/ 0 h 179"/>
                  <a:gd name="T4" fmla="*/ 1 w 211"/>
                  <a:gd name="T5" fmla="*/ 0 h 179"/>
                  <a:gd name="T6" fmla="*/ 1 w 211"/>
                  <a:gd name="T7" fmla="*/ 0 h 179"/>
                  <a:gd name="T8" fmla="*/ 1 w 211"/>
                  <a:gd name="T9" fmla="*/ 0 h 179"/>
                  <a:gd name="T10" fmla="*/ 1 w 211"/>
                  <a:gd name="T11" fmla="*/ 0 h 179"/>
                  <a:gd name="T12" fmla="*/ 1 w 211"/>
                  <a:gd name="T13" fmla="*/ 0 h 179"/>
                  <a:gd name="T14" fmla="*/ 1 w 211"/>
                  <a:gd name="T15" fmla="*/ 0 h 179"/>
                  <a:gd name="T16" fmla="*/ 1 w 211"/>
                  <a:gd name="T17" fmla="*/ 0 h 179"/>
                  <a:gd name="T18" fmla="*/ 1 w 211"/>
                  <a:gd name="T19" fmla="*/ 0 h 179"/>
                  <a:gd name="T20" fmla="*/ 1 w 211"/>
                  <a:gd name="T21" fmla="*/ 0 h 179"/>
                  <a:gd name="T22" fmla="*/ 1 w 211"/>
                  <a:gd name="T23" fmla="*/ 0 h 179"/>
                  <a:gd name="T24" fmla="*/ 1 w 211"/>
                  <a:gd name="T25" fmla="*/ 0 h 179"/>
                  <a:gd name="T26" fmla="*/ 1 w 211"/>
                  <a:gd name="T27" fmla="*/ 0 h 179"/>
                  <a:gd name="T28" fmla="*/ 1 w 211"/>
                  <a:gd name="T29" fmla="*/ 0 h 179"/>
                  <a:gd name="T30" fmla="*/ 1 w 211"/>
                  <a:gd name="T31" fmla="*/ 0 h 179"/>
                  <a:gd name="T32" fmla="*/ 1 w 211"/>
                  <a:gd name="T33" fmla="*/ 0 h 179"/>
                  <a:gd name="T34" fmla="*/ 1 w 211"/>
                  <a:gd name="T35" fmla="*/ 0 h 179"/>
                  <a:gd name="T36" fmla="*/ 1 w 211"/>
                  <a:gd name="T37" fmla="*/ 0 h 179"/>
                  <a:gd name="T38" fmla="*/ 1 w 211"/>
                  <a:gd name="T39" fmla="*/ 0 h 179"/>
                  <a:gd name="T40" fmla="*/ 1 w 211"/>
                  <a:gd name="T41" fmla="*/ 0 h 179"/>
                  <a:gd name="T42" fmla="*/ 1 w 211"/>
                  <a:gd name="T43" fmla="*/ 0 h 179"/>
                  <a:gd name="T44" fmla="*/ 1 w 211"/>
                  <a:gd name="T45" fmla="*/ 0 h 179"/>
                  <a:gd name="T46" fmla="*/ 1 w 211"/>
                  <a:gd name="T47" fmla="*/ 0 h 179"/>
                  <a:gd name="T48" fmla="*/ 1 w 211"/>
                  <a:gd name="T49" fmla="*/ 0 h 179"/>
                  <a:gd name="T50" fmla="*/ 0 w 211"/>
                  <a:gd name="T51" fmla="*/ 0 h 179"/>
                  <a:gd name="T52" fmla="*/ 1 w 211"/>
                  <a:gd name="T53" fmla="*/ 0 h 179"/>
                  <a:gd name="T54" fmla="*/ 1 w 211"/>
                  <a:gd name="T55" fmla="*/ 0 h 179"/>
                  <a:gd name="T56" fmla="*/ 1 w 211"/>
                  <a:gd name="T57" fmla="*/ 0 h 179"/>
                  <a:gd name="T58" fmla="*/ 1 w 211"/>
                  <a:gd name="T59" fmla="*/ 0 h 179"/>
                  <a:gd name="T60" fmla="*/ 1 w 211"/>
                  <a:gd name="T61" fmla="*/ 0 h 179"/>
                  <a:gd name="T62" fmla="*/ 1 w 211"/>
                  <a:gd name="T63" fmla="*/ 0 h 179"/>
                  <a:gd name="T64" fmla="*/ 1 w 211"/>
                  <a:gd name="T65" fmla="*/ 0 h 179"/>
                  <a:gd name="T66" fmla="*/ 1 w 211"/>
                  <a:gd name="T67" fmla="*/ 0 h 179"/>
                  <a:gd name="T68" fmla="*/ 1 w 211"/>
                  <a:gd name="T69" fmla="*/ 0 h 179"/>
                  <a:gd name="T70" fmla="*/ 1 w 211"/>
                  <a:gd name="T71" fmla="*/ 0 h 179"/>
                  <a:gd name="T72" fmla="*/ 1 w 211"/>
                  <a:gd name="T73" fmla="*/ 0 h 179"/>
                  <a:gd name="T74" fmla="*/ 1 w 211"/>
                  <a:gd name="T75" fmla="*/ 0 h 1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179"/>
                  <a:gd name="T116" fmla="*/ 211 w 211"/>
                  <a:gd name="T117" fmla="*/ 179 h 1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179">
                    <a:moveTo>
                      <a:pt x="57" y="23"/>
                    </a:moveTo>
                    <a:lnTo>
                      <a:pt x="57" y="38"/>
                    </a:lnTo>
                    <a:lnTo>
                      <a:pt x="57" y="52"/>
                    </a:lnTo>
                    <a:lnTo>
                      <a:pt x="57" y="65"/>
                    </a:lnTo>
                    <a:lnTo>
                      <a:pt x="59" y="78"/>
                    </a:lnTo>
                    <a:lnTo>
                      <a:pt x="61" y="86"/>
                    </a:lnTo>
                    <a:lnTo>
                      <a:pt x="65" y="95"/>
                    </a:lnTo>
                    <a:lnTo>
                      <a:pt x="69" y="101"/>
                    </a:lnTo>
                    <a:lnTo>
                      <a:pt x="76" y="109"/>
                    </a:lnTo>
                    <a:lnTo>
                      <a:pt x="80" y="113"/>
                    </a:lnTo>
                    <a:lnTo>
                      <a:pt x="88" y="116"/>
                    </a:lnTo>
                    <a:lnTo>
                      <a:pt x="97" y="116"/>
                    </a:lnTo>
                    <a:lnTo>
                      <a:pt x="109" y="116"/>
                    </a:lnTo>
                    <a:lnTo>
                      <a:pt x="120" y="114"/>
                    </a:lnTo>
                    <a:lnTo>
                      <a:pt x="133" y="113"/>
                    </a:lnTo>
                    <a:lnTo>
                      <a:pt x="149" y="105"/>
                    </a:lnTo>
                    <a:lnTo>
                      <a:pt x="166" y="99"/>
                    </a:lnTo>
                    <a:lnTo>
                      <a:pt x="171" y="95"/>
                    </a:lnTo>
                    <a:lnTo>
                      <a:pt x="179" y="95"/>
                    </a:lnTo>
                    <a:lnTo>
                      <a:pt x="185" y="94"/>
                    </a:lnTo>
                    <a:lnTo>
                      <a:pt x="192" y="95"/>
                    </a:lnTo>
                    <a:lnTo>
                      <a:pt x="202" y="101"/>
                    </a:lnTo>
                    <a:lnTo>
                      <a:pt x="209" y="109"/>
                    </a:lnTo>
                    <a:lnTo>
                      <a:pt x="209" y="114"/>
                    </a:lnTo>
                    <a:lnTo>
                      <a:pt x="211" y="120"/>
                    </a:lnTo>
                    <a:lnTo>
                      <a:pt x="211" y="126"/>
                    </a:lnTo>
                    <a:lnTo>
                      <a:pt x="211" y="132"/>
                    </a:lnTo>
                    <a:lnTo>
                      <a:pt x="209" y="137"/>
                    </a:lnTo>
                    <a:lnTo>
                      <a:pt x="206" y="143"/>
                    </a:lnTo>
                    <a:lnTo>
                      <a:pt x="202" y="147"/>
                    </a:lnTo>
                    <a:lnTo>
                      <a:pt x="196" y="152"/>
                    </a:lnTo>
                    <a:lnTo>
                      <a:pt x="185" y="158"/>
                    </a:lnTo>
                    <a:lnTo>
                      <a:pt x="175" y="164"/>
                    </a:lnTo>
                    <a:lnTo>
                      <a:pt x="164" y="168"/>
                    </a:lnTo>
                    <a:lnTo>
                      <a:pt x="151" y="173"/>
                    </a:lnTo>
                    <a:lnTo>
                      <a:pt x="139" y="175"/>
                    </a:lnTo>
                    <a:lnTo>
                      <a:pt x="126" y="177"/>
                    </a:lnTo>
                    <a:lnTo>
                      <a:pt x="113" y="177"/>
                    </a:lnTo>
                    <a:lnTo>
                      <a:pt x="101" y="179"/>
                    </a:lnTo>
                    <a:lnTo>
                      <a:pt x="88" y="177"/>
                    </a:lnTo>
                    <a:lnTo>
                      <a:pt x="76" y="175"/>
                    </a:lnTo>
                    <a:lnTo>
                      <a:pt x="65" y="171"/>
                    </a:lnTo>
                    <a:lnTo>
                      <a:pt x="54" y="168"/>
                    </a:lnTo>
                    <a:lnTo>
                      <a:pt x="42" y="160"/>
                    </a:lnTo>
                    <a:lnTo>
                      <a:pt x="33" y="154"/>
                    </a:lnTo>
                    <a:lnTo>
                      <a:pt x="23" y="145"/>
                    </a:lnTo>
                    <a:lnTo>
                      <a:pt x="16" y="135"/>
                    </a:lnTo>
                    <a:lnTo>
                      <a:pt x="10" y="130"/>
                    </a:lnTo>
                    <a:lnTo>
                      <a:pt x="6" y="124"/>
                    </a:lnTo>
                    <a:lnTo>
                      <a:pt x="2" y="116"/>
                    </a:lnTo>
                    <a:lnTo>
                      <a:pt x="2" y="111"/>
                    </a:lnTo>
                    <a:lnTo>
                      <a:pt x="0" y="103"/>
                    </a:lnTo>
                    <a:lnTo>
                      <a:pt x="0" y="97"/>
                    </a:lnTo>
                    <a:lnTo>
                      <a:pt x="2" y="90"/>
                    </a:lnTo>
                    <a:lnTo>
                      <a:pt x="2" y="82"/>
                    </a:lnTo>
                    <a:lnTo>
                      <a:pt x="2" y="75"/>
                    </a:lnTo>
                    <a:lnTo>
                      <a:pt x="4" y="69"/>
                    </a:lnTo>
                    <a:lnTo>
                      <a:pt x="6" y="59"/>
                    </a:lnTo>
                    <a:lnTo>
                      <a:pt x="8" y="54"/>
                    </a:lnTo>
                    <a:lnTo>
                      <a:pt x="8" y="44"/>
                    </a:lnTo>
                    <a:lnTo>
                      <a:pt x="8" y="38"/>
                    </a:lnTo>
                    <a:lnTo>
                      <a:pt x="10" y="29"/>
                    </a:lnTo>
                    <a:lnTo>
                      <a:pt x="10" y="23"/>
                    </a:lnTo>
                    <a:lnTo>
                      <a:pt x="10" y="17"/>
                    </a:lnTo>
                    <a:lnTo>
                      <a:pt x="12" y="12"/>
                    </a:lnTo>
                    <a:lnTo>
                      <a:pt x="14" y="8"/>
                    </a:lnTo>
                    <a:lnTo>
                      <a:pt x="17" y="4"/>
                    </a:lnTo>
                    <a:lnTo>
                      <a:pt x="23" y="0"/>
                    </a:lnTo>
                    <a:lnTo>
                      <a:pt x="33" y="0"/>
                    </a:lnTo>
                    <a:lnTo>
                      <a:pt x="40" y="0"/>
                    </a:lnTo>
                    <a:lnTo>
                      <a:pt x="50" y="4"/>
                    </a:lnTo>
                    <a:lnTo>
                      <a:pt x="52" y="8"/>
                    </a:lnTo>
                    <a:lnTo>
                      <a:pt x="54" y="12"/>
                    </a:lnTo>
                    <a:lnTo>
                      <a:pt x="55" y="17"/>
                    </a:lnTo>
                    <a:lnTo>
                      <a:pt x="57" y="23"/>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501" name="Freeform 43"/>
              <p:cNvSpPr>
                <a:spLocks/>
              </p:cNvSpPr>
              <p:nvPr/>
            </p:nvSpPr>
            <p:spPr bwMode="auto">
              <a:xfrm>
                <a:off x="2852" y="2837"/>
                <a:ext cx="128" cy="74"/>
              </a:xfrm>
              <a:custGeom>
                <a:avLst/>
                <a:gdLst>
                  <a:gd name="T0" fmla="*/ 1 w 256"/>
                  <a:gd name="T1" fmla="*/ 0 h 149"/>
                  <a:gd name="T2" fmla="*/ 1 w 256"/>
                  <a:gd name="T3" fmla="*/ 0 h 149"/>
                  <a:gd name="T4" fmla="*/ 1 w 256"/>
                  <a:gd name="T5" fmla="*/ 0 h 149"/>
                  <a:gd name="T6" fmla="*/ 1 w 256"/>
                  <a:gd name="T7" fmla="*/ 0 h 149"/>
                  <a:gd name="T8" fmla="*/ 1 w 256"/>
                  <a:gd name="T9" fmla="*/ 0 h 149"/>
                  <a:gd name="T10" fmla="*/ 1 w 256"/>
                  <a:gd name="T11" fmla="*/ 0 h 149"/>
                  <a:gd name="T12" fmla="*/ 1 w 256"/>
                  <a:gd name="T13" fmla="*/ 0 h 149"/>
                  <a:gd name="T14" fmla="*/ 1 w 256"/>
                  <a:gd name="T15" fmla="*/ 0 h 149"/>
                  <a:gd name="T16" fmla="*/ 1 w 256"/>
                  <a:gd name="T17" fmla="*/ 0 h 149"/>
                  <a:gd name="T18" fmla="*/ 1 w 256"/>
                  <a:gd name="T19" fmla="*/ 0 h 149"/>
                  <a:gd name="T20" fmla="*/ 1 w 256"/>
                  <a:gd name="T21" fmla="*/ 0 h 149"/>
                  <a:gd name="T22" fmla="*/ 1 w 256"/>
                  <a:gd name="T23" fmla="*/ 0 h 149"/>
                  <a:gd name="T24" fmla="*/ 1 w 256"/>
                  <a:gd name="T25" fmla="*/ 0 h 149"/>
                  <a:gd name="T26" fmla="*/ 1 w 256"/>
                  <a:gd name="T27" fmla="*/ 0 h 149"/>
                  <a:gd name="T28" fmla="*/ 1 w 256"/>
                  <a:gd name="T29" fmla="*/ 0 h 149"/>
                  <a:gd name="T30" fmla="*/ 1 w 256"/>
                  <a:gd name="T31" fmla="*/ 0 h 149"/>
                  <a:gd name="T32" fmla="*/ 1 w 256"/>
                  <a:gd name="T33" fmla="*/ 0 h 149"/>
                  <a:gd name="T34" fmla="*/ 1 w 256"/>
                  <a:gd name="T35" fmla="*/ 0 h 149"/>
                  <a:gd name="T36" fmla="*/ 1 w 256"/>
                  <a:gd name="T37" fmla="*/ 0 h 149"/>
                  <a:gd name="T38" fmla="*/ 1 w 256"/>
                  <a:gd name="T39" fmla="*/ 0 h 149"/>
                  <a:gd name="T40" fmla="*/ 1 w 256"/>
                  <a:gd name="T41" fmla="*/ 0 h 149"/>
                  <a:gd name="T42" fmla="*/ 1 w 256"/>
                  <a:gd name="T43" fmla="*/ 0 h 149"/>
                  <a:gd name="T44" fmla="*/ 1 w 256"/>
                  <a:gd name="T45" fmla="*/ 0 h 149"/>
                  <a:gd name="T46" fmla="*/ 1 w 256"/>
                  <a:gd name="T47" fmla="*/ 0 h 149"/>
                  <a:gd name="T48" fmla="*/ 1 w 256"/>
                  <a:gd name="T49" fmla="*/ 0 h 149"/>
                  <a:gd name="T50" fmla="*/ 1 w 256"/>
                  <a:gd name="T51" fmla="*/ 0 h 149"/>
                  <a:gd name="T52" fmla="*/ 1 w 256"/>
                  <a:gd name="T53" fmla="*/ 0 h 149"/>
                  <a:gd name="T54" fmla="*/ 1 w 256"/>
                  <a:gd name="T55" fmla="*/ 0 h 149"/>
                  <a:gd name="T56" fmla="*/ 1 w 256"/>
                  <a:gd name="T57" fmla="*/ 0 h 149"/>
                  <a:gd name="T58" fmla="*/ 0 w 256"/>
                  <a:gd name="T59" fmla="*/ 0 h 149"/>
                  <a:gd name="T60" fmla="*/ 1 w 256"/>
                  <a:gd name="T61" fmla="*/ 0 h 149"/>
                  <a:gd name="T62" fmla="*/ 1 w 256"/>
                  <a:gd name="T63" fmla="*/ 0 h 149"/>
                  <a:gd name="T64" fmla="*/ 1 w 256"/>
                  <a:gd name="T65" fmla="*/ 0 h 149"/>
                  <a:gd name="T66" fmla="*/ 1 w 256"/>
                  <a:gd name="T67" fmla="*/ 0 h 149"/>
                  <a:gd name="T68" fmla="*/ 1 w 256"/>
                  <a:gd name="T69" fmla="*/ 0 h 149"/>
                  <a:gd name="T70" fmla="*/ 1 w 256"/>
                  <a:gd name="T71" fmla="*/ 0 h 149"/>
                  <a:gd name="T72" fmla="*/ 1 w 256"/>
                  <a:gd name="T73" fmla="*/ 0 h 149"/>
                  <a:gd name="T74" fmla="*/ 1 w 256"/>
                  <a:gd name="T75" fmla="*/ 0 h 149"/>
                  <a:gd name="T76" fmla="*/ 1 w 256"/>
                  <a:gd name="T77" fmla="*/ 0 h 149"/>
                  <a:gd name="T78" fmla="*/ 1 w 256"/>
                  <a:gd name="T79" fmla="*/ 0 h 149"/>
                  <a:gd name="T80" fmla="*/ 1 w 256"/>
                  <a:gd name="T81" fmla="*/ 0 h 149"/>
                  <a:gd name="T82" fmla="*/ 1 w 256"/>
                  <a:gd name="T83" fmla="*/ 0 h 149"/>
                  <a:gd name="T84" fmla="*/ 1 w 256"/>
                  <a:gd name="T85" fmla="*/ 0 h 149"/>
                  <a:gd name="T86" fmla="*/ 1 w 256"/>
                  <a:gd name="T87" fmla="*/ 0 h 149"/>
                  <a:gd name="T88" fmla="*/ 1 w 256"/>
                  <a:gd name="T89" fmla="*/ 0 h 149"/>
                  <a:gd name="T90" fmla="*/ 1 w 256"/>
                  <a:gd name="T91" fmla="*/ 0 h 149"/>
                  <a:gd name="T92" fmla="*/ 1 w 256"/>
                  <a:gd name="T93" fmla="*/ 0 h 149"/>
                  <a:gd name="T94" fmla="*/ 1 w 256"/>
                  <a:gd name="T95" fmla="*/ 0 h 149"/>
                  <a:gd name="T96" fmla="*/ 1 w 256"/>
                  <a:gd name="T97" fmla="*/ 0 h 149"/>
                  <a:gd name="T98" fmla="*/ 1 w 256"/>
                  <a:gd name="T99" fmla="*/ 0 h 1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6"/>
                  <a:gd name="T151" fmla="*/ 0 h 149"/>
                  <a:gd name="T152" fmla="*/ 256 w 256"/>
                  <a:gd name="T153" fmla="*/ 149 h 1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6" h="149">
                    <a:moveTo>
                      <a:pt x="249" y="23"/>
                    </a:moveTo>
                    <a:lnTo>
                      <a:pt x="241" y="31"/>
                    </a:lnTo>
                    <a:lnTo>
                      <a:pt x="234" y="38"/>
                    </a:lnTo>
                    <a:lnTo>
                      <a:pt x="226" y="48"/>
                    </a:lnTo>
                    <a:lnTo>
                      <a:pt x="218" y="55"/>
                    </a:lnTo>
                    <a:lnTo>
                      <a:pt x="207" y="65"/>
                    </a:lnTo>
                    <a:lnTo>
                      <a:pt x="198" y="73"/>
                    </a:lnTo>
                    <a:lnTo>
                      <a:pt x="186" y="82"/>
                    </a:lnTo>
                    <a:lnTo>
                      <a:pt x="177" y="90"/>
                    </a:lnTo>
                    <a:lnTo>
                      <a:pt x="163" y="97"/>
                    </a:lnTo>
                    <a:lnTo>
                      <a:pt x="152" y="105"/>
                    </a:lnTo>
                    <a:lnTo>
                      <a:pt x="141" y="111"/>
                    </a:lnTo>
                    <a:lnTo>
                      <a:pt x="131" y="118"/>
                    </a:lnTo>
                    <a:lnTo>
                      <a:pt x="118" y="124"/>
                    </a:lnTo>
                    <a:lnTo>
                      <a:pt x="108" y="130"/>
                    </a:lnTo>
                    <a:lnTo>
                      <a:pt x="99" y="133"/>
                    </a:lnTo>
                    <a:lnTo>
                      <a:pt x="93" y="137"/>
                    </a:lnTo>
                    <a:lnTo>
                      <a:pt x="89" y="137"/>
                    </a:lnTo>
                    <a:lnTo>
                      <a:pt x="84" y="137"/>
                    </a:lnTo>
                    <a:lnTo>
                      <a:pt x="78" y="139"/>
                    </a:lnTo>
                    <a:lnTo>
                      <a:pt x="70" y="141"/>
                    </a:lnTo>
                    <a:lnTo>
                      <a:pt x="59" y="143"/>
                    </a:lnTo>
                    <a:lnTo>
                      <a:pt x="49" y="145"/>
                    </a:lnTo>
                    <a:lnTo>
                      <a:pt x="40" y="145"/>
                    </a:lnTo>
                    <a:lnTo>
                      <a:pt x="30" y="147"/>
                    </a:lnTo>
                    <a:lnTo>
                      <a:pt x="21" y="147"/>
                    </a:lnTo>
                    <a:lnTo>
                      <a:pt x="13" y="149"/>
                    </a:lnTo>
                    <a:lnTo>
                      <a:pt x="6" y="149"/>
                    </a:lnTo>
                    <a:lnTo>
                      <a:pt x="2" y="149"/>
                    </a:lnTo>
                    <a:lnTo>
                      <a:pt x="0" y="147"/>
                    </a:lnTo>
                    <a:lnTo>
                      <a:pt x="2" y="145"/>
                    </a:lnTo>
                    <a:lnTo>
                      <a:pt x="7" y="141"/>
                    </a:lnTo>
                    <a:lnTo>
                      <a:pt x="17" y="137"/>
                    </a:lnTo>
                    <a:lnTo>
                      <a:pt x="19" y="133"/>
                    </a:lnTo>
                    <a:lnTo>
                      <a:pt x="28" y="128"/>
                    </a:lnTo>
                    <a:lnTo>
                      <a:pt x="44" y="116"/>
                    </a:lnTo>
                    <a:lnTo>
                      <a:pt x="63" y="105"/>
                    </a:lnTo>
                    <a:lnTo>
                      <a:pt x="84" y="90"/>
                    </a:lnTo>
                    <a:lnTo>
                      <a:pt x="106" y="74"/>
                    </a:lnTo>
                    <a:lnTo>
                      <a:pt x="131" y="59"/>
                    </a:lnTo>
                    <a:lnTo>
                      <a:pt x="158" y="46"/>
                    </a:lnTo>
                    <a:lnTo>
                      <a:pt x="179" y="31"/>
                    </a:lnTo>
                    <a:lnTo>
                      <a:pt x="201" y="17"/>
                    </a:lnTo>
                    <a:lnTo>
                      <a:pt x="220" y="8"/>
                    </a:lnTo>
                    <a:lnTo>
                      <a:pt x="237" y="4"/>
                    </a:lnTo>
                    <a:lnTo>
                      <a:pt x="249" y="0"/>
                    </a:lnTo>
                    <a:lnTo>
                      <a:pt x="256" y="2"/>
                    </a:lnTo>
                    <a:lnTo>
                      <a:pt x="255" y="10"/>
                    </a:lnTo>
                    <a:lnTo>
                      <a:pt x="249" y="23"/>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502" name="Freeform 44"/>
              <p:cNvSpPr>
                <a:spLocks/>
              </p:cNvSpPr>
              <p:nvPr/>
            </p:nvSpPr>
            <p:spPr bwMode="auto">
              <a:xfrm>
                <a:off x="2790" y="2748"/>
                <a:ext cx="211" cy="124"/>
              </a:xfrm>
              <a:custGeom>
                <a:avLst/>
                <a:gdLst>
                  <a:gd name="T0" fmla="*/ 1 w 422"/>
                  <a:gd name="T1" fmla="*/ 1 h 247"/>
                  <a:gd name="T2" fmla="*/ 1 w 422"/>
                  <a:gd name="T3" fmla="*/ 1 h 247"/>
                  <a:gd name="T4" fmla="*/ 1 w 422"/>
                  <a:gd name="T5" fmla="*/ 1 h 247"/>
                  <a:gd name="T6" fmla="*/ 1 w 422"/>
                  <a:gd name="T7" fmla="*/ 1 h 247"/>
                  <a:gd name="T8" fmla="*/ 1 w 422"/>
                  <a:gd name="T9" fmla="*/ 1 h 247"/>
                  <a:gd name="T10" fmla="*/ 1 w 422"/>
                  <a:gd name="T11" fmla="*/ 1 h 247"/>
                  <a:gd name="T12" fmla="*/ 1 w 422"/>
                  <a:gd name="T13" fmla="*/ 1 h 247"/>
                  <a:gd name="T14" fmla="*/ 1 w 422"/>
                  <a:gd name="T15" fmla="*/ 1 h 247"/>
                  <a:gd name="T16" fmla="*/ 1 w 422"/>
                  <a:gd name="T17" fmla="*/ 1 h 247"/>
                  <a:gd name="T18" fmla="*/ 1 w 422"/>
                  <a:gd name="T19" fmla="*/ 1 h 247"/>
                  <a:gd name="T20" fmla="*/ 1 w 422"/>
                  <a:gd name="T21" fmla="*/ 1 h 247"/>
                  <a:gd name="T22" fmla="*/ 1 w 422"/>
                  <a:gd name="T23" fmla="*/ 1 h 247"/>
                  <a:gd name="T24" fmla="*/ 1 w 422"/>
                  <a:gd name="T25" fmla="*/ 1 h 247"/>
                  <a:gd name="T26" fmla="*/ 1 w 422"/>
                  <a:gd name="T27" fmla="*/ 1 h 247"/>
                  <a:gd name="T28" fmla="*/ 1 w 422"/>
                  <a:gd name="T29" fmla="*/ 1 h 247"/>
                  <a:gd name="T30" fmla="*/ 1 w 422"/>
                  <a:gd name="T31" fmla="*/ 1 h 247"/>
                  <a:gd name="T32" fmla="*/ 1 w 422"/>
                  <a:gd name="T33" fmla="*/ 1 h 247"/>
                  <a:gd name="T34" fmla="*/ 1 w 422"/>
                  <a:gd name="T35" fmla="*/ 1 h 247"/>
                  <a:gd name="T36" fmla="*/ 0 w 422"/>
                  <a:gd name="T37" fmla="*/ 1 h 247"/>
                  <a:gd name="T38" fmla="*/ 1 w 422"/>
                  <a:gd name="T39" fmla="*/ 1 h 247"/>
                  <a:gd name="T40" fmla="*/ 1 w 422"/>
                  <a:gd name="T41" fmla="*/ 1 h 247"/>
                  <a:gd name="T42" fmla="*/ 1 w 422"/>
                  <a:gd name="T43" fmla="*/ 1 h 247"/>
                  <a:gd name="T44" fmla="*/ 1 w 422"/>
                  <a:gd name="T45" fmla="*/ 1 h 247"/>
                  <a:gd name="T46" fmla="*/ 1 w 422"/>
                  <a:gd name="T47" fmla="*/ 1 h 247"/>
                  <a:gd name="T48" fmla="*/ 1 w 422"/>
                  <a:gd name="T49" fmla="*/ 1 h 247"/>
                  <a:gd name="T50" fmla="*/ 1 w 422"/>
                  <a:gd name="T51" fmla="*/ 1 h 247"/>
                  <a:gd name="T52" fmla="*/ 1 w 422"/>
                  <a:gd name="T53" fmla="*/ 1 h 247"/>
                  <a:gd name="T54" fmla="*/ 1 w 422"/>
                  <a:gd name="T55" fmla="*/ 1 h 247"/>
                  <a:gd name="T56" fmla="*/ 1 w 422"/>
                  <a:gd name="T57" fmla="*/ 1 h 247"/>
                  <a:gd name="T58" fmla="*/ 1 w 422"/>
                  <a:gd name="T59" fmla="*/ 1 h 247"/>
                  <a:gd name="T60" fmla="*/ 1 w 422"/>
                  <a:gd name="T61" fmla="*/ 1 h 247"/>
                  <a:gd name="T62" fmla="*/ 1 w 422"/>
                  <a:gd name="T63" fmla="*/ 1 h 247"/>
                  <a:gd name="T64" fmla="*/ 1 w 422"/>
                  <a:gd name="T65" fmla="*/ 1 h 247"/>
                  <a:gd name="T66" fmla="*/ 1 w 422"/>
                  <a:gd name="T67" fmla="*/ 1 h 247"/>
                  <a:gd name="T68" fmla="*/ 1 w 422"/>
                  <a:gd name="T69" fmla="*/ 1 h 247"/>
                  <a:gd name="T70" fmla="*/ 1 w 422"/>
                  <a:gd name="T71" fmla="*/ 1 h 247"/>
                  <a:gd name="T72" fmla="*/ 1 w 422"/>
                  <a:gd name="T73" fmla="*/ 0 h 247"/>
                  <a:gd name="T74" fmla="*/ 1 w 422"/>
                  <a:gd name="T75" fmla="*/ 1 h 247"/>
                  <a:gd name="T76" fmla="*/ 1 w 422"/>
                  <a:gd name="T77" fmla="*/ 1 h 247"/>
                  <a:gd name="T78" fmla="*/ 1 w 422"/>
                  <a:gd name="T79" fmla="*/ 1 h 247"/>
                  <a:gd name="T80" fmla="*/ 1 w 422"/>
                  <a:gd name="T81" fmla="*/ 1 h 2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2"/>
                  <a:gd name="T124" fmla="*/ 0 h 247"/>
                  <a:gd name="T125" fmla="*/ 422 w 422"/>
                  <a:gd name="T126" fmla="*/ 247 h 2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2" h="247">
                    <a:moveTo>
                      <a:pt x="413" y="34"/>
                    </a:moveTo>
                    <a:lnTo>
                      <a:pt x="396" y="45"/>
                    </a:lnTo>
                    <a:lnTo>
                      <a:pt x="382" y="57"/>
                    </a:lnTo>
                    <a:lnTo>
                      <a:pt x="369" y="68"/>
                    </a:lnTo>
                    <a:lnTo>
                      <a:pt x="356" y="79"/>
                    </a:lnTo>
                    <a:lnTo>
                      <a:pt x="342" y="89"/>
                    </a:lnTo>
                    <a:lnTo>
                      <a:pt x="331" y="100"/>
                    </a:lnTo>
                    <a:lnTo>
                      <a:pt x="320" y="112"/>
                    </a:lnTo>
                    <a:lnTo>
                      <a:pt x="308" y="123"/>
                    </a:lnTo>
                    <a:lnTo>
                      <a:pt x="295" y="133"/>
                    </a:lnTo>
                    <a:lnTo>
                      <a:pt x="284" y="144"/>
                    </a:lnTo>
                    <a:lnTo>
                      <a:pt x="272" y="154"/>
                    </a:lnTo>
                    <a:lnTo>
                      <a:pt x="259" y="165"/>
                    </a:lnTo>
                    <a:lnTo>
                      <a:pt x="246" y="174"/>
                    </a:lnTo>
                    <a:lnTo>
                      <a:pt x="230" y="184"/>
                    </a:lnTo>
                    <a:lnTo>
                      <a:pt x="213" y="193"/>
                    </a:lnTo>
                    <a:lnTo>
                      <a:pt x="196" y="205"/>
                    </a:lnTo>
                    <a:lnTo>
                      <a:pt x="185" y="209"/>
                    </a:lnTo>
                    <a:lnTo>
                      <a:pt x="171" y="212"/>
                    </a:lnTo>
                    <a:lnTo>
                      <a:pt x="160" y="216"/>
                    </a:lnTo>
                    <a:lnTo>
                      <a:pt x="150" y="220"/>
                    </a:lnTo>
                    <a:lnTo>
                      <a:pt x="137" y="222"/>
                    </a:lnTo>
                    <a:lnTo>
                      <a:pt x="128" y="224"/>
                    </a:lnTo>
                    <a:lnTo>
                      <a:pt x="118" y="226"/>
                    </a:lnTo>
                    <a:lnTo>
                      <a:pt x="109" y="228"/>
                    </a:lnTo>
                    <a:lnTo>
                      <a:pt x="97" y="230"/>
                    </a:lnTo>
                    <a:lnTo>
                      <a:pt x="86" y="231"/>
                    </a:lnTo>
                    <a:lnTo>
                      <a:pt x="76" y="233"/>
                    </a:lnTo>
                    <a:lnTo>
                      <a:pt x="67" y="235"/>
                    </a:lnTo>
                    <a:lnTo>
                      <a:pt x="55" y="237"/>
                    </a:lnTo>
                    <a:lnTo>
                      <a:pt x="42" y="241"/>
                    </a:lnTo>
                    <a:lnTo>
                      <a:pt x="31" y="243"/>
                    </a:lnTo>
                    <a:lnTo>
                      <a:pt x="21" y="247"/>
                    </a:lnTo>
                    <a:lnTo>
                      <a:pt x="12" y="247"/>
                    </a:lnTo>
                    <a:lnTo>
                      <a:pt x="6" y="243"/>
                    </a:lnTo>
                    <a:lnTo>
                      <a:pt x="2" y="239"/>
                    </a:lnTo>
                    <a:lnTo>
                      <a:pt x="0" y="235"/>
                    </a:lnTo>
                    <a:lnTo>
                      <a:pt x="0" y="228"/>
                    </a:lnTo>
                    <a:lnTo>
                      <a:pt x="2" y="224"/>
                    </a:lnTo>
                    <a:lnTo>
                      <a:pt x="6" y="218"/>
                    </a:lnTo>
                    <a:lnTo>
                      <a:pt x="16" y="216"/>
                    </a:lnTo>
                    <a:lnTo>
                      <a:pt x="27" y="212"/>
                    </a:lnTo>
                    <a:lnTo>
                      <a:pt x="36" y="209"/>
                    </a:lnTo>
                    <a:lnTo>
                      <a:pt x="46" y="207"/>
                    </a:lnTo>
                    <a:lnTo>
                      <a:pt x="57" y="203"/>
                    </a:lnTo>
                    <a:lnTo>
                      <a:pt x="67" y="199"/>
                    </a:lnTo>
                    <a:lnTo>
                      <a:pt x="76" y="197"/>
                    </a:lnTo>
                    <a:lnTo>
                      <a:pt x="86" y="193"/>
                    </a:lnTo>
                    <a:lnTo>
                      <a:pt x="95" y="190"/>
                    </a:lnTo>
                    <a:lnTo>
                      <a:pt x="103" y="186"/>
                    </a:lnTo>
                    <a:lnTo>
                      <a:pt x="114" y="182"/>
                    </a:lnTo>
                    <a:lnTo>
                      <a:pt x="124" y="180"/>
                    </a:lnTo>
                    <a:lnTo>
                      <a:pt x="133" y="176"/>
                    </a:lnTo>
                    <a:lnTo>
                      <a:pt x="143" y="173"/>
                    </a:lnTo>
                    <a:lnTo>
                      <a:pt x="152" y="167"/>
                    </a:lnTo>
                    <a:lnTo>
                      <a:pt x="162" y="163"/>
                    </a:lnTo>
                    <a:lnTo>
                      <a:pt x="175" y="159"/>
                    </a:lnTo>
                    <a:lnTo>
                      <a:pt x="190" y="150"/>
                    </a:lnTo>
                    <a:lnTo>
                      <a:pt x="208" y="140"/>
                    </a:lnTo>
                    <a:lnTo>
                      <a:pt x="221" y="131"/>
                    </a:lnTo>
                    <a:lnTo>
                      <a:pt x="236" y="121"/>
                    </a:lnTo>
                    <a:lnTo>
                      <a:pt x="249" y="112"/>
                    </a:lnTo>
                    <a:lnTo>
                      <a:pt x="261" y="102"/>
                    </a:lnTo>
                    <a:lnTo>
                      <a:pt x="274" y="93"/>
                    </a:lnTo>
                    <a:lnTo>
                      <a:pt x="287" y="85"/>
                    </a:lnTo>
                    <a:lnTo>
                      <a:pt x="299" y="74"/>
                    </a:lnTo>
                    <a:lnTo>
                      <a:pt x="310" y="64"/>
                    </a:lnTo>
                    <a:lnTo>
                      <a:pt x="323" y="53"/>
                    </a:lnTo>
                    <a:lnTo>
                      <a:pt x="337" y="43"/>
                    </a:lnTo>
                    <a:lnTo>
                      <a:pt x="348" y="34"/>
                    </a:lnTo>
                    <a:lnTo>
                      <a:pt x="363" y="24"/>
                    </a:lnTo>
                    <a:lnTo>
                      <a:pt x="377" y="13"/>
                    </a:lnTo>
                    <a:lnTo>
                      <a:pt x="392" y="3"/>
                    </a:lnTo>
                    <a:lnTo>
                      <a:pt x="399" y="0"/>
                    </a:lnTo>
                    <a:lnTo>
                      <a:pt x="407" y="0"/>
                    </a:lnTo>
                    <a:lnTo>
                      <a:pt x="413" y="1"/>
                    </a:lnTo>
                    <a:lnTo>
                      <a:pt x="419" y="7"/>
                    </a:lnTo>
                    <a:lnTo>
                      <a:pt x="420" y="13"/>
                    </a:lnTo>
                    <a:lnTo>
                      <a:pt x="422" y="21"/>
                    </a:lnTo>
                    <a:lnTo>
                      <a:pt x="419" y="26"/>
                    </a:lnTo>
                    <a:lnTo>
                      <a:pt x="413" y="34"/>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grpSp>
        <p:sp>
          <p:nvSpPr>
            <p:cNvPr id="104463" name="AutoShape 45"/>
            <p:cNvSpPr>
              <a:spLocks noChangeArrowheads="1"/>
            </p:cNvSpPr>
            <p:nvPr/>
          </p:nvSpPr>
          <p:spPr bwMode="auto">
            <a:xfrm rot="-7561585">
              <a:off x="647" y="1374"/>
              <a:ext cx="640" cy="271"/>
            </a:xfrm>
            <a:prstGeom prst="leftArrow">
              <a:avLst>
                <a:gd name="adj1" fmla="val 50000"/>
                <a:gd name="adj2" fmla="val 59041"/>
              </a:avLst>
            </a:prstGeom>
            <a:solidFill>
              <a:schemeClr val="accent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4464" name="Text Box 46"/>
            <p:cNvSpPr txBox="1">
              <a:spLocks noChangeArrowheads="1"/>
            </p:cNvSpPr>
            <p:nvPr/>
          </p:nvSpPr>
          <p:spPr bwMode="auto">
            <a:xfrm>
              <a:off x="1077" y="653"/>
              <a:ext cx="3428" cy="404"/>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600">
                  <a:solidFill>
                    <a:prstClr val="black"/>
                  </a:solidFill>
                  <a:latin typeface="Arial" pitchFamily="-1" charset="0"/>
                  <a:ea typeface="ＭＳ Ｐゴシック" pitchFamily="-1" charset="-128"/>
                  <a:cs typeface="ＭＳ Ｐゴシック" pitchFamily="-1" charset="-128"/>
                </a:rPr>
                <a:t>Illuminate the surface to get:</a:t>
              </a:r>
            </a:p>
          </p:txBody>
        </p:sp>
      </p:grpSp>
      <p:sp>
        <p:nvSpPr>
          <p:cNvPr id="772143" name="Text Box 47"/>
          <p:cNvSpPr txBox="1">
            <a:spLocks noChangeArrowheads="1"/>
          </p:cNvSpPr>
          <p:nvPr/>
        </p:nvSpPr>
        <p:spPr bwMode="auto">
          <a:xfrm>
            <a:off x="641350" y="5749925"/>
            <a:ext cx="7145338" cy="94615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2800">
                <a:solidFill>
                  <a:prstClr val="black"/>
                </a:solidFill>
                <a:latin typeface="Arial" pitchFamily="-1" charset="0"/>
                <a:ea typeface="ＭＳ Ｐゴシック" pitchFamily="-1" charset="-128"/>
                <a:cs typeface="ＭＳ Ｐゴシック" pitchFamily="-1" charset="-128"/>
              </a:rPr>
              <a:t>The shading image is the interaction of the shape</a:t>
            </a:r>
          </a:p>
          <a:p>
            <a:pPr fontAlgn="base">
              <a:spcBef>
                <a:spcPct val="0"/>
              </a:spcBef>
              <a:spcAft>
                <a:spcPct val="0"/>
              </a:spcAft>
            </a:pPr>
            <a:r>
              <a:rPr lang="en-US" sz="2800">
                <a:solidFill>
                  <a:prstClr val="black"/>
                </a:solidFill>
                <a:latin typeface="Arial" pitchFamily="-1" charset="0"/>
                <a:ea typeface="ＭＳ Ｐゴシック" pitchFamily="-1" charset="-128"/>
                <a:cs typeface="ＭＳ Ｐゴシック" pitchFamily="-1" charset="-128"/>
              </a:rPr>
              <a:t>of the surface and the illumination</a:t>
            </a:r>
          </a:p>
        </p:txBody>
      </p:sp>
      <p:graphicFrame>
        <p:nvGraphicFramePr>
          <p:cNvPr id="104450" name="Object 2"/>
          <p:cNvGraphicFramePr>
            <a:graphicFrameLocks noGrp="1" noChangeAspect="1"/>
          </p:cNvGraphicFramePr>
          <p:nvPr>
            <p:ph sz="half" idx="1"/>
          </p:nvPr>
        </p:nvGraphicFramePr>
        <p:xfrm>
          <a:off x="1238250" y="1981200"/>
          <a:ext cx="114300" cy="174625"/>
        </p:xfrm>
        <a:graphic>
          <a:graphicData uri="http://schemas.openxmlformats.org/presentationml/2006/ole">
            <mc:AlternateContent xmlns:mc="http://schemas.openxmlformats.org/markup-compatibility/2006">
              <mc:Choice xmlns:v="urn:schemas-microsoft-com:vml" Requires="v">
                <p:oleObj spid="_x0000_s15550"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50" y="1981200"/>
                        <a:ext cx="114300" cy="174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49"/>
          <p:cNvGrpSpPr>
            <a:grpSpLocks/>
          </p:cNvGrpSpPr>
          <p:nvPr/>
        </p:nvGrpSpPr>
        <p:grpSpPr bwMode="auto">
          <a:xfrm>
            <a:off x="4311650" y="2070100"/>
            <a:ext cx="4506913" cy="3679825"/>
            <a:chOff x="2716" y="1304"/>
            <a:chExt cx="2839" cy="2318"/>
          </a:xfrm>
        </p:grpSpPr>
        <p:sp>
          <p:nvSpPr>
            <p:cNvPr id="104459" name="Text Box 50"/>
            <p:cNvSpPr txBox="1">
              <a:spLocks noChangeArrowheads="1"/>
            </p:cNvSpPr>
            <p:nvPr/>
          </p:nvSpPr>
          <p:spPr bwMode="auto">
            <a:xfrm>
              <a:off x="3653" y="3218"/>
              <a:ext cx="1852" cy="404"/>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600">
                  <a:solidFill>
                    <a:prstClr val="black"/>
                  </a:solidFill>
                  <a:latin typeface="Arial" pitchFamily="-1" charset="0"/>
                  <a:ea typeface="ＭＳ Ｐゴシック" pitchFamily="-1" charset="-128"/>
                  <a:cs typeface="ＭＳ Ｐゴシック" pitchFamily="-1" charset="-128"/>
                </a:rPr>
                <a:t>Shading Image</a:t>
              </a:r>
            </a:p>
          </p:txBody>
        </p:sp>
        <p:sp>
          <p:nvSpPr>
            <p:cNvPr id="104460" name="AutoShape 51"/>
            <p:cNvSpPr>
              <a:spLocks noChangeArrowheads="1"/>
            </p:cNvSpPr>
            <p:nvPr/>
          </p:nvSpPr>
          <p:spPr bwMode="auto">
            <a:xfrm>
              <a:off x="2716" y="2077"/>
              <a:ext cx="667" cy="302"/>
            </a:xfrm>
            <a:prstGeom prst="rightArrow">
              <a:avLst>
                <a:gd name="adj1" fmla="val 50000"/>
                <a:gd name="adj2" fmla="val 55215"/>
              </a:avLst>
            </a:prstGeom>
            <a:solidFill>
              <a:schemeClr val="accent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pic>
          <p:nvPicPr>
            <p:cNvPr id="104461" name="Picture 52" descr="ellip_im2_shading"/>
            <p:cNvPicPr>
              <a:picLocks noChangeAspect="1" noChangeArrowheads="1"/>
            </p:cNvPicPr>
            <p:nvPr/>
          </p:nvPicPr>
          <p:blipFill>
            <a:blip r:embed="rId7"/>
            <a:srcRect/>
            <a:stretch>
              <a:fillRect/>
            </a:stretch>
          </p:blipFill>
          <p:spPr bwMode="auto">
            <a:xfrm>
              <a:off x="3455" y="1304"/>
              <a:ext cx="2100" cy="1956"/>
            </a:xfrm>
            <a:prstGeom prst="rect">
              <a:avLst/>
            </a:prstGeom>
            <a:noFill/>
            <a:ln w="9525">
              <a:noFill/>
              <a:miter lim="800000"/>
              <a:headEnd/>
              <a:tailEnd/>
            </a:ln>
          </p:spPr>
        </p:pic>
      </p:grpSp>
      <p:sp>
        <p:nvSpPr>
          <p:cNvPr id="104458" name="TextBox 53"/>
          <p:cNvSpPr txBox="1">
            <a:spLocks noChangeArrowheads="1"/>
          </p:cNvSpPr>
          <p:nvPr/>
        </p:nvSpPr>
        <p:spPr bwMode="auto">
          <a:xfrm>
            <a:off x="7439025" y="6581775"/>
            <a:ext cx="1704975" cy="27622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a:solidFill>
                  <a:prstClr val="black"/>
                </a:solidFill>
                <a:latin typeface="Arial" pitchFamily="-1" charset="0"/>
                <a:ea typeface="ＭＳ Ｐゴシック" pitchFamily="-1" charset="-128"/>
                <a:cs typeface="ＭＳ Ｐゴシック" pitchFamily="-1" charset="-128"/>
              </a:rPr>
              <a:t>Slide: Marshal Tappen</a:t>
            </a:r>
          </a:p>
        </p:txBody>
      </p:sp>
    </p:spTree>
    <p:extLst>
      <p:ext uri="{BB962C8B-B14F-4D97-AF65-F5344CB8AC3E}">
        <p14:creationId xmlns:p14="http://schemas.microsoft.com/office/powerpoint/2010/main" val="11770584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499"/>
                                          </p:stCondLst>
                                        </p:cTn>
                                        <p:tgtEl>
                                          <p:spTgt spid="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772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2143"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Number Placeholder 6"/>
          <p:cNvSpPr>
            <a:spLocks noGrp="1"/>
          </p:cNvSpPr>
          <p:nvPr>
            <p:ph type="sldNum" sz="quarter" idx="12"/>
          </p:nvPr>
        </p:nvSpPr>
        <p:spPr/>
        <p:txBody>
          <a:bodyPr/>
          <a:lstStyle/>
          <a:p>
            <a:fld id="{DBDC17CF-E605-A648-B9EA-2AEE71FE6ECA}" type="slidenum">
              <a:rPr lang="en-US" smtClean="0">
                <a:latin typeface="Times New Roman" pitchFamily="-1" charset="0"/>
              </a:rPr>
              <a:pPr/>
              <a:t>92</a:t>
            </a:fld>
            <a:endParaRPr lang="en-US" smtClean="0">
              <a:latin typeface="Times New Roman" pitchFamily="-1" charset="0"/>
            </a:endParaRPr>
          </a:p>
        </p:txBody>
      </p:sp>
      <p:pic>
        <p:nvPicPr>
          <p:cNvPr id="106499" name="Picture 2" descr="ellip_im2_masked"/>
          <p:cNvPicPr>
            <a:picLocks noChangeAspect="1" noChangeArrowheads="1"/>
          </p:cNvPicPr>
          <p:nvPr/>
        </p:nvPicPr>
        <p:blipFill>
          <a:blip r:embed="rId3"/>
          <a:srcRect/>
          <a:stretch>
            <a:fillRect/>
          </a:stretch>
        </p:blipFill>
        <p:spPr bwMode="auto">
          <a:xfrm>
            <a:off x="1352550" y="1177925"/>
            <a:ext cx="2620963" cy="3260725"/>
          </a:xfrm>
          <a:prstGeom prst="rect">
            <a:avLst/>
          </a:prstGeom>
          <a:noFill/>
          <a:ln w="9525">
            <a:noFill/>
            <a:miter lim="800000"/>
            <a:headEnd/>
            <a:tailEnd/>
          </a:ln>
        </p:spPr>
      </p:pic>
      <p:sp>
        <p:nvSpPr>
          <p:cNvPr id="106500" name="Rectangle 3"/>
          <p:cNvSpPr>
            <a:spLocks noGrp="1" noChangeArrowheads="1"/>
          </p:cNvSpPr>
          <p:nvPr>
            <p:ph type="title"/>
          </p:nvPr>
        </p:nvSpPr>
        <p:spPr/>
        <p:txBody>
          <a:bodyPr/>
          <a:lstStyle/>
          <a:p>
            <a:pPr eaLnBrk="1" hangingPunct="1"/>
            <a:r>
              <a:rPr lang="en-US">
                <a:ea typeface="ＭＳ Ｐゴシック" pitchFamily="-1" charset="-128"/>
                <a:cs typeface="ＭＳ Ｐゴシック" pitchFamily="-1" charset="-128"/>
              </a:rPr>
              <a:t>Painting the Surface</a:t>
            </a:r>
          </a:p>
        </p:txBody>
      </p:sp>
      <p:sp>
        <p:nvSpPr>
          <p:cNvPr id="106501" name="Text Box 4"/>
          <p:cNvSpPr txBox="1">
            <a:spLocks noChangeArrowheads="1"/>
          </p:cNvSpPr>
          <p:nvPr/>
        </p:nvSpPr>
        <p:spPr bwMode="auto">
          <a:xfrm>
            <a:off x="2000250" y="4410075"/>
            <a:ext cx="1276350" cy="64135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600">
                <a:solidFill>
                  <a:prstClr val="black"/>
                </a:solidFill>
                <a:latin typeface="Arial" pitchFamily="-1" charset="0"/>
                <a:ea typeface="ＭＳ Ｐゴシック" pitchFamily="-1" charset="-128"/>
                <a:cs typeface="ＭＳ Ｐゴシック" pitchFamily="-1" charset="-128"/>
              </a:rPr>
              <a:t>Scene</a:t>
            </a:r>
          </a:p>
        </p:txBody>
      </p:sp>
      <p:sp>
        <p:nvSpPr>
          <p:cNvPr id="106502" name="Text Box 5"/>
          <p:cNvSpPr txBox="1">
            <a:spLocks noChangeArrowheads="1"/>
          </p:cNvSpPr>
          <p:nvPr/>
        </p:nvSpPr>
        <p:spPr bwMode="auto">
          <a:xfrm>
            <a:off x="392113" y="5227638"/>
            <a:ext cx="8751887" cy="1190625"/>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3600" dirty="0">
                <a:solidFill>
                  <a:prstClr val="black"/>
                </a:solidFill>
                <a:latin typeface="Arial" pitchFamily="-1" charset="0"/>
                <a:ea typeface="ＭＳ Ｐゴシック" pitchFamily="-1" charset="-128"/>
                <a:cs typeface="ＭＳ Ｐゴシック" pitchFamily="-1" charset="-128"/>
              </a:rPr>
              <a:t>Add a reflectance pattern to the surface. Points inside the squares should reflect less light</a:t>
            </a:r>
          </a:p>
        </p:txBody>
      </p:sp>
      <p:grpSp>
        <p:nvGrpSpPr>
          <p:cNvPr id="2" name="Group 6"/>
          <p:cNvGrpSpPr>
            <a:grpSpLocks/>
          </p:cNvGrpSpPr>
          <p:nvPr/>
        </p:nvGrpSpPr>
        <p:grpSpPr bwMode="auto">
          <a:xfrm>
            <a:off x="541338" y="295275"/>
            <a:ext cx="992187" cy="1317625"/>
            <a:chOff x="2097" y="1106"/>
            <a:chExt cx="1559" cy="2069"/>
          </a:xfrm>
        </p:grpSpPr>
        <p:sp>
          <p:nvSpPr>
            <p:cNvPr id="106509" name="Freeform 7"/>
            <p:cNvSpPr>
              <a:spLocks/>
            </p:cNvSpPr>
            <p:nvPr/>
          </p:nvSpPr>
          <p:spPr bwMode="auto">
            <a:xfrm>
              <a:off x="2845" y="2660"/>
              <a:ext cx="226" cy="362"/>
            </a:xfrm>
            <a:custGeom>
              <a:avLst/>
              <a:gdLst>
                <a:gd name="T0" fmla="*/ 1 w 452"/>
                <a:gd name="T1" fmla="*/ 1 h 724"/>
                <a:gd name="T2" fmla="*/ 1 w 452"/>
                <a:gd name="T3" fmla="*/ 1 h 724"/>
                <a:gd name="T4" fmla="*/ 1 w 452"/>
                <a:gd name="T5" fmla="*/ 1 h 724"/>
                <a:gd name="T6" fmla="*/ 1 w 452"/>
                <a:gd name="T7" fmla="*/ 1 h 724"/>
                <a:gd name="T8" fmla="*/ 1 w 452"/>
                <a:gd name="T9" fmla="*/ 1 h 724"/>
                <a:gd name="T10" fmla="*/ 1 w 452"/>
                <a:gd name="T11" fmla="*/ 2 h 724"/>
                <a:gd name="T12" fmla="*/ 1 w 452"/>
                <a:gd name="T13" fmla="*/ 2 h 724"/>
                <a:gd name="T14" fmla="*/ 1 w 452"/>
                <a:gd name="T15" fmla="*/ 2 h 724"/>
                <a:gd name="T16" fmla="*/ 1 w 452"/>
                <a:gd name="T17" fmla="*/ 2 h 724"/>
                <a:gd name="T18" fmla="*/ 1 w 452"/>
                <a:gd name="T19" fmla="*/ 2 h 724"/>
                <a:gd name="T20" fmla="*/ 1 w 452"/>
                <a:gd name="T21" fmla="*/ 2 h 724"/>
                <a:gd name="T22" fmla="*/ 1 w 452"/>
                <a:gd name="T23" fmla="*/ 2 h 724"/>
                <a:gd name="T24" fmla="*/ 0 w 452"/>
                <a:gd name="T25" fmla="*/ 2 h 724"/>
                <a:gd name="T26" fmla="*/ 1 w 452"/>
                <a:gd name="T27" fmla="*/ 2 h 724"/>
                <a:gd name="T28" fmla="*/ 1 w 452"/>
                <a:gd name="T29" fmla="*/ 2 h 724"/>
                <a:gd name="T30" fmla="*/ 1 w 452"/>
                <a:gd name="T31" fmla="*/ 2 h 724"/>
                <a:gd name="T32" fmla="*/ 1 w 452"/>
                <a:gd name="T33" fmla="*/ 2 h 724"/>
                <a:gd name="T34" fmla="*/ 1 w 452"/>
                <a:gd name="T35" fmla="*/ 1 h 724"/>
                <a:gd name="T36" fmla="*/ 1 w 452"/>
                <a:gd name="T37" fmla="*/ 1 h 724"/>
                <a:gd name="T38" fmla="*/ 1 w 452"/>
                <a:gd name="T39" fmla="*/ 1 h 724"/>
                <a:gd name="T40" fmla="*/ 1 w 452"/>
                <a:gd name="T41" fmla="*/ 1 h 724"/>
                <a:gd name="T42" fmla="*/ 1 w 452"/>
                <a:gd name="T43" fmla="*/ 1 h 724"/>
                <a:gd name="T44" fmla="*/ 1 w 452"/>
                <a:gd name="T45" fmla="*/ 1 h 724"/>
                <a:gd name="T46" fmla="*/ 1 w 452"/>
                <a:gd name="T47" fmla="*/ 1 h 724"/>
                <a:gd name="T48" fmla="*/ 1 w 452"/>
                <a:gd name="T49" fmla="*/ 1 h 724"/>
                <a:gd name="T50" fmla="*/ 1 w 452"/>
                <a:gd name="T51" fmla="*/ 1 h 724"/>
                <a:gd name="T52" fmla="*/ 1 w 452"/>
                <a:gd name="T53" fmla="*/ 1 h 724"/>
                <a:gd name="T54" fmla="*/ 1 w 452"/>
                <a:gd name="T55" fmla="*/ 1 h 724"/>
                <a:gd name="T56" fmla="*/ 1 w 452"/>
                <a:gd name="T57" fmla="*/ 1 h 724"/>
                <a:gd name="T58" fmla="*/ 1 w 452"/>
                <a:gd name="T59" fmla="*/ 1 h 724"/>
                <a:gd name="T60" fmla="*/ 1 w 452"/>
                <a:gd name="T61" fmla="*/ 1 h 724"/>
                <a:gd name="T62" fmla="*/ 1 w 452"/>
                <a:gd name="T63" fmla="*/ 1 h 724"/>
                <a:gd name="T64" fmla="*/ 1 w 452"/>
                <a:gd name="T65" fmla="*/ 1 h 724"/>
                <a:gd name="T66" fmla="*/ 1 w 452"/>
                <a:gd name="T67" fmla="*/ 1 h 724"/>
                <a:gd name="T68" fmla="*/ 1 w 452"/>
                <a:gd name="T69" fmla="*/ 1 h 724"/>
                <a:gd name="T70" fmla="*/ 1 w 452"/>
                <a:gd name="T71" fmla="*/ 0 h 724"/>
                <a:gd name="T72" fmla="*/ 1 w 452"/>
                <a:gd name="T73" fmla="*/ 1 h 724"/>
                <a:gd name="T74" fmla="*/ 1 w 452"/>
                <a:gd name="T75" fmla="*/ 1 h 724"/>
                <a:gd name="T76" fmla="*/ 1 w 452"/>
                <a:gd name="T77" fmla="*/ 1 h 724"/>
                <a:gd name="T78" fmla="*/ 1 w 452"/>
                <a:gd name="T79" fmla="*/ 1 h 724"/>
                <a:gd name="T80" fmla="*/ 1 w 452"/>
                <a:gd name="T81" fmla="*/ 1 h 7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2"/>
                <a:gd name="T124" fmla="*/ 0 h 724"/>
                <a:gd name="T125" fmla="*/ 452 w 452"/>
                <a:gd name="T126" fmla="*/ 724 h 7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2" h="724">
                  <a:moveTo>
                    <a:pt x="452" y="66"/>
                  </a:moveTo>
                  <a:lnTo>
                    <a:pt x="446" y="102"/>
                  </a:lnTo>
                  <a:lnTo>
                    <a:pt x="439" y="144"/>
                  </a:lnTo>
                  <a:lnTo>
                    <a:pt x="429" y="192"/>
                  </a:lnTo>
                  <a:lnTo>
                    <a:pt x="422" y="243"/>
                  </a:lnTo>
                  <a:lnTo>
                    <a:pt x="408" y="296"/>
                  </a:lnTo>
                  <a:lnTo>
                    <a:pt x="395" y="350"/>
                  </a:lnTo>
                  <a:lnTo>
                    <a:pt x="378" y="405"/>
                  </a:lnTo>
                  <a:lnTo>
                    <a:pt x="361" y="460"/>
                  </a:lnTo>
                  <a:lnTo>
                    <a:pt x="340" y="509"/>
                  </a:lnTo>
                  <a:lnTo>
                    <a:pt x="317" y="559"/>
                  </a:lnTo>
                  <a:lnTo>
                    <a:pt x="292" y="602"/>
                  </a:lnTo>
                  <a:lnTo>
                    <a:pt x="262" y="642"/>
                  </a:lnTo>
                  <a:lnTo>
                    <a:pt x="231" y="673"/>
                  </a:lnTo>
                  <a:lnTo>
                    <a:pt x="195" y="699"/>
                  </a:lnTo>
                  <a:lnTo>
                    <a:pt x="157" y="715"/>
                  </a:lnTo>
                  <a:lnTo>
                    <a:pt x="117" y="724"/>
                  </a:lnTo>
                  <a:lnTo>
                    <a:pt x="93" y="722"/>
                  </a:lnTo>
                  <a:lnTo>
                    <a:pt x="70" y="716"/>
                  </a:lnTo>
                  <a:lnTo>
                    <a:pt x="51" y="707"/>
                  </a:lnTo>
                  <a:lnTo>
                    <a:pt x="36" y="696"/>
                  </a:lnTo>
                  <a:lnTo>
                    <a:pt x="22" y="680"/>
                  </a:lnTo>
                  <a:lnTo>
                    <a:pt x="13" y="665"/>
                  </a:lnTo>
                  <a:lnTo>
                    <a:pt x="5" y="648"/>
                  </a:lnTo>
                  <a:lnTo>
                    <a:pt x="1" y="631"/>
                  </a:lnTo>
                  <a:lnTo>
                    <a:pt x="0" y="612"/>
                  </a:lnTo>
                  <a:lnTo>
                    <a:pt x="3" y="593"/>
                  </a:lnTo>
                  <a:lnTo>
                    <a:pt x="9" y="576"/>
                  </a:lnTo>
                  <a:lnTo>
                    <a:pt x="20" y="559"/>
                  </a:lnTo>
                  <a:lnTo>
                    <a:pt x="34" y="543"/>
                  </a:lnTo>
                  <a:lnTo>
                    <a:pt x="53" y="532"/>
                  </a:lnTo>
                  <a:lnTo>
                    <a:pt x="74" y="523"/>
                  </a:lnTo>
                  <a:lnTo>
                    <a:pt x="100" y="517"/>
                  </a:lnTo>
                  <a:lnTo>
                    <a:pt x="114" y="513"/>
                  </a:lnTo>
                  <a:lnTo>
                    <a:pt x="127" y="507"/>
                  </a:lnTo>
                  <a:lnTo>
                    <a:pt x="138" y="500"/>
                  </a:lnTo>
                  <a:lnTo>
                    <a:pt x="148" y="494"/>
                  </a:lnTo>
                  <a:lnTo>
                    <a:pt x="157" y="485"/>
                  </a:lnTo>
                  <a:lnTo>
                    <a:pt x="165" y="477"/>
                  </a:lnTo>
                  <a:lnTo>
                    <a:pt x="171" y="466"/>
                  </a:lnTo>
                  <a:lnTo>
                    <a:pt x="178" y="456"/>
                  </a:lnTo>
                  <a:lnTo>
                    <a:pt x="182" y="443"/>
                  </a:lnTo>
                  <a:lnTo>
                    <a:pt x="188" y="431"/>
                  </a:lnTo>
                  <a:lnTo>
                    <a:pt x="190" y="418"/>
                  </a:lnTo>
                  <a:lnTo>
                    <a:pt x="195" y="407"/>
                  </a:lnTo>
                  <a:lnTo>
                    <a:pt x="197" y="393"/>
                  </a:lnTo>
                  <a:lnTo>
                    <a:pt x="201" y="382"/>
                  </a:lnTo>
                  <a:lnTo>
                    <a:pt x="205" y="369"/>
                  </a:lnTo>
                  <a:lnTo>
                    <a:pt x="209" y="357"/>
                  </a:lnTo>
                  <a:lnTo>
                    <a:pt x="216" y="334"/>
                  </a:lnTo>
                  <a:lnTo>
                    <a:pt x="224" y="313"/>
                  </a:lnTo>
                  <a:lnTo>
                    <a:pt x="231" y="293"/>
                  </a:lnTo>
                  <a:lnTo>
                    <a:pt x="241" y="274"/>
                  </a:lnTo>
                  <a:lnTo>
                    <a:pt x="250" y="255"/>
                  </a:lnTo>
                  <a:lnTo>
                    <a:pt x="260" y="236"/>
                  </a:lnTo>
                  <a:lnTo>
                    <a:pt x="269" y="215"/>
                  </a:lnTo>
                  <a:lnTo>
                    <a:pt x="279" y="196"/>
                  </a:lnTo>
                  <a:lnTo>
                    <a:pt x="288" y="177"/>
                  </a:lnTo>
                  <a:lnTo>
                    <a:pt x="298" y="158"/>
                  </a:lnTo>
                  <a:lnTo>
                    <a:pt x="309" y="139"/>
                  </a:lnTo>
                  <a:lnTo>
                    <a:pt x="319" y="120"/>
                  </a:lnTo>
                  <a:lnTo>
                    <a:pt x="327" y="99"/>
                  </a:lnTo>
                  <a:lnTo>
                    <a:pt x="336" y="80"/>
                  </a:lnTo>
                  <a:lnTo>
                    <a:pt x="346" y="61"/>
                  </a:lnTo>
                  <a:lnTo>
                    <a:pt x="355" y="40"/>
                  </a:lnTo>
                  <a:lnTo>
                    <a:pt x="359" y="28"/>
                  </a:lnTo>
                  <a:lnTo>
                    <a:pt x="366" y="19"/>
                  </a:lnTo>
                  <a:lnTo>
                    <a:pt x="372" y="11"/>
                  </a:lnTo>
                  <a:lnTo>
                    <a:pt x="382" y="6"/>
                  </a:lnTo>
                  <a:lnTo>
                    <a:pt x="389" y="2"/>
                  </a:lnTo>
                  <a:lnTo>
                    <a:pt x="399" y="0"/>
                  </a:lnTo>
                  <a:lnTo>
                    <a:pt x="406" y="0"/>
                  </a:lnTo>
                  <a:lnTo>
                    <a:pt x="416" y="2"/>
                  </a:lnTo>
                  <a:lnTo>
                    <a:pt x="423" y="4"/>
                  </a:lnTo>
                  <a:lnTo>
                    <a:pt x="433" y="7"/>
                  </a:lnTo>
                  <a:lnTo>
                    <a:pt x="439" y="13"/>
                  </a:lnTo>
                  <a:lnTo>
                    <a:pt x="444" y="21"/>
                  </a:lnTo>
                  <a:lnTo>
                    <a:pt x="448" y="30"/>
                  </a:lnTo>
                  <a:lnTo>
                    <a:pt x="452" y="40"/>
                  </a:lnTo>
                  <a:lnTo>
                    <a:pt x="452" y="53"/>
                  </a:lnTo>
                  <a:lnTo>
                    <a:pt x="452" y="66"/>
                  </a:lnTo>
                  <a:close/>
                </a:path>
              </a:pathLst>
            </a:custGeom>
            <a:solidFill>
              <a:srgbClr val="B3F2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10" name="Freeform 8"/>
            <p:cNvSpPr>
              <a:spLocks/>
            </p:cNvSpPr>
            <p:nvPr/>
          </p:nvSpPr>
          <p:spPr bwMode="auto">
            <a:xfrm>
              <a:off x="2576" y="2914"/>
              <a:ext cx="284" cy="212"/>
            </a:xfrm>
            <a:custGeom>
              <a:avLst/>
              <a:gdLst>
                <a:gd name="T0" fmla="*/ 1 w 568"/>
                <a:gd name="T1" fmla="*/ 1 h 424"/>
                <a:gd name="T2" fmla="*/ 1 w 568"/>
                <a:gd name="T3" fmla="*/ 1 h 424"/>
                <a:gd name="T4" fmla="*/ 1 w 568"/>
                <a:gd name="T5" fmla="*/ 1 h 424"/>
                <a:gd name="T6" fmla="*/ 1 w 568"/>
                <a:gd name="T7" fmla="*/ 1 h 424"/>
                <a:gd name="T8" fmla="*/ 1 w 568"/>
                <a:gd name="T9" fmla="*/ 1 h 424"/>
                <a:gd name="T10" fmla="*/ 1 w 568"/>
                <a:gd name="T11" fmla="*/ 1 h 424"/>
                <a:gd name="T12" fmla="*/ 1 w 568"/>
                <a:gd name="T13" fmla="*/ 1 h 424"/>
                <a:gd name="T14" fmla="*/ 1 w 568"/>
                <a:gd name="T15" fmla="*/ 1 h 424"/>
                <a:gd name="T16" fmla="*/ 1 w 568"/>
                <a:gd name="T17" fmla="*/ 1 h 424"/>
                <a:gd name="T18" fmla="*/ 1 w 568"/>
                <a:gd name="T19" fmla="*/ 1 h 424"/>
                <a:gd name="T20" fmla="*/ 1 w 568"/>
                <a:gd name="T21" fmla="*/ 1 h 424"/>
                <a:gd name="T22" fmla="*/ 1 w 568"/>
                <a:gd name="T23" fmla="*/ 1 h 424"/>
                <a:gd name="T24" fmla="*/ 2 w 568"/>
                <a:gd name="T25" fmla="*/ 1 h 424"/>
                <a:gd name="T26" fmla="*/ 2 w 568"/>
                <a:gd name="T27" fmla="*/ 1 h 424"/>
                <a:gd name="T28" fmla="*/ 2 w 568"/>
                <a:gd name="T29" fmla="*/ 1 h 424"/>
                <a:gd name="T30" fmla="*/ 2 w 568"/>
                <a:gd name="T31" fmla="*/ 1 h 424"/>
                <a:gd name="T32" fmla="*/ 2 w 568"/>
                <a:gd name="T33" fmla="*/ 1 h 424"/>
                <a:gd name="T34" fmla="*/ 2 w 568"/>
                <a:gd name="T35" fmla="*/ 1 h 424"/>
                <a:gd name="T36" fmla="*/ 2 w 568"/>
                <a:gd name="T37" fmla="*/ 1 h 424"/>
                <a:gd name="T38" fmla="*/ 1 w 568"/>
                <a:gd name="T39" fmla="*/ 1 h 424"/>
                <a:gd name="T40" fmla="*/ 1 w 568"/>
                <a:gd name="T41" fmla="*/ 1 h 424"/>
                <a:gd name="T42" fmla="*/ 1 w 568"/>
                <a:gd name="T43" fmla="*/ 1 h 424"/>
                <a:gd name="T44" fmla="*/ 1 w 568"/>
                <a:gd name="T45" fmla="*/ 1 h 424"/>
                <a:gd name="T46" fmla="*/ 1 w 568"/>
                <a:gd name="T47" fmla="*/ 1 h 424"/>
                <a:gd name="T48" fmla="*/ 1 w 568"/>
                <a:gd name="T49" fmla="*/ 1 h 424"/>
                <a:gd name="T50" fmla="*/ 1 w 568"/>
                <a:gd name="T51" fmla="*/ 1 h 424"/>
                <a:gd name="T52" fmla="*/ 1 w 568"/>
                <a:gd name="T53" fmla="*/ 1 h 424"/>
                <a:gd name="T54" fmla="*/ 1 w 568"/>
                <a:gd name="T55" fmla="*/ 1 h 424"/>
                <a:gd name="T56" fmla="*/ 1 w 568"/>
                <a:gd name="T57" fmla="*/ 1 h 424"/>
                <a:gd name="T58" fmla="*/ 1 w 568"/>
                <a:gd name="T59" fmla="*/ 1 h 424"/>
                <a:gd name="T60" fmla="*/ 1 w 568"/>
                <a:gd name="T61" fmla="*/ 1 h 424"/>
                <a:gd name="T62" fmla="*/ 1 w 568"/>
                <a:gd name="T63" fmla="*/ 1 h 424"/>
                <a:gd name="T64" fmla="*/ 1 w 568"/>
                <a:gd name="T65" fmla="*/ 1 h 424"/>
                <a:gd name="T66" fmla="*/ 1 w 568"/>
                <a:gd name="T67" fmla="*/ 1 h 424"/>
                <a:gd name="T68" fmla="*/ 1 w 568"/>
                <a:gd name="T69" fmla="*/ 1 h 424"/>
                <a:gd name="T70" fmla="*/ 1 w 568"/>
                <a:gd name="T71" fmla="*/ 1 h 424"/>
                <a:gd name="T72" fmla="*/ 1 w 568"/>
                <a:gd name="T73" fmla="*/ 1 h 424"/>
                <a:gd name="T74" fmla="*/ 1 w 568"/>
                <a:gd name="T75" fmla="*/ 1 h 424"/>
                <a:gd name="T76" fmla="*/ 1 w 568"/>
                <a:gd name="T77" fmla="*/ 1 h 424"/>
                <a:gd name="T78" fmla="*/ 1 w 568"/>
                <a:gd name="T79" fmla="*/ 1 h 424"/>
                <a:gd name="T80" fmla="*/ 1 w 568"/>
                <a:gd name="T81" fmla="*/ 1 h 4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68"/>
                <a:gd name="T124" fmla="*/ 0 h 424"/>
                <a:gd name="T125" fmla="*/ 568 w 568"/>
                <a:gd name="T126" fmla="*/ 424 h 4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68" h="424">
                  <a:moveTo>
                    <a:pt x="148" y="76"/>
                  </a:moveTo>
                  <a:lnTo>
                    <a:pt x="184" y="82"/>
                  </a:lnTo>
                  <a:lnTo>
                    <a:pt x="201" y="84"/>
                  </a:lnTo>
                  <a:lnTo>
                    <a:pt x="218" y="86"/>
                  </a:lnTo>
                  <a:lnTo>
                    <a:pt x="235" y="86"/>
                  </a:lnTo>
                  <a:lnTo>
                    <a:pt x="251" y="88"/>
                  </a:lnTo>
                  <a:lnTo>
                    <a:pt x="264" y="88"/>
                  </a:lnTo>
                  <a:lnTo>
                    <a:pt x="279" y="88"/>
                  </a:lnTo>
                  <a:lnTo>
                    <a:pt x="294" y="88"/>
                  </a:lnTo>
                  <a:lnTo>
                    <a:pt x="309" y="88"/>
                  </a:lnTo>
                  <a:lnTo>
                    <a:pt x="323" y="88"/>
                  </a:lnTo>
                  <a:lnTo>
                    <a:pt x="336" y="86"/>
                  </a:lnTo>
                  <a:lnTo>
                    <a:pt x="349" y="86"/>
                  </a:lnTo>
                  <a:lnTo>
                    <a:pt x="365" y="86"/>
                  </a:lnTo>
                  <a:lnTo>
                    <a:pt x="380" y="86"/>
                  </a:lnTo>
                  <a:lnTo>
                    <a:pt x="395" y="86"/>
                  </a:lnTo>
                  <a:lnTo>
                    <a:pt x="410" y="86"/>
                  </a:lnTo>
                  <a:lnTo>
                    <a:pt x="427" y="88"/>
                  </a:lnTo>
                  <a:lnTo>
                    <a:pt x="441" y="88"/>
                  </a:lnTo>
                  <a:lnTo>
                    <a:pt x="456" y="92"/>
                  </a:lnTo>
                  <a:lnTo>
                    <a:pt x="469" y="97"/>
                  </a:lnTo>
                  <a:lnTo>
                    <a:pt x="484" y="105"/>
                  </a:lnTo>
                  <a:lnTo>
                    <a:pt x="498" y="112"/>
                  </a:lnTo>
                  <a:lnTo>
                    <a:pt x="511" y="122"/>
                  </a:lnTo>
                  <a:lnTo>
                    <a:pt x="522" y="135"/>
                  </a:lnTo>
                  <a:lnTo>
                    <a:pt x="534" y="149"/>
                  </a:lnTo>
                  <a:lnTo>
                    <a:pt x="543" y="162"/>
                  </a:lnTo>
                  <a:lnTo>
                    <a:pt x="553" y="175"/>
                  </a:lnTo>
                  <a:lnTo>
                    <a:pt x="558" y="190"/>
                  </a:lnTo>
                  <a:lnTo>
                    <a:pt x="564" y="208"/>
                  </a:lnTo>
                  <a:lnTo>
                    <a:pt x="566" y="223"/>
                  </a:lnTo>
                  <a:lnTo>
                    <a:pt x="568" y="238"/>
                  </a:lnTo>
                  <a:lnTo>
                    <a:pt x="564" y="253"/>
                  </a:lnTo>
                  <a:lnTo>
                    <a:pt x="562" y="268"/>
                  </a:lnTo>
                  <a:lnTo>
                    <a:pt x="553" y="285"/>
                  </a:lnTo>
                  <a:lnTo>
                    <a:pt x="543" y="301"/>
                  </a:lnTo>
                  <a:lnTo>
                    <a:pt x="528" y="314"/>
                  </a:lnTo>
                  <a:lnTo>
                    <a:pt x="515" y="329"/>
                  </a:lnTo>
                  <a:lnTo>
                    <a:pt x="498" y="342"/>
                  </a:lnTo>
                  <a:lnTo>
                    <a:pt x="481" y="354"/>
                  </a:lnTo>
                  <a:lnTo>
                    <a:pt x="460" y="365"/>
                  </a:lnTo>
                  <a:lnTo>
                    <a:pt x="441" y="377"/>
                  </a:lnTo>
                  <a:lnTo>
                    <a:pt x="420" y="386"/>
                  </a:lnTo>
                  <a:lnTo>
                    <a:pt x="397" y="394"/>
                  </a:lnTo>
                  <a:lnTo>
                    <a:pt x="376" y="399"/>
                  </a:lnTo>
                  <a:lnTo>
                    <a:pt x="355" y="407"/>
                  </a:lnTo>
                  <a:lnTo>
                    <a:pt x="332" y="413"/>
                  </a:lnTo>
                  <a:lnTo>
                    <a:pt x="313" y="417"/>
                  </a:lnTo>
                  <a:lnTo>
                    <a:pt x="294" y="420"/>
                  </a:lnTo>
                  <a:lnTo>
                    <a:pt x="277" y="424"/>
                  </a:lnTo>
                  <a:lnTo>
                    <a:pt x="245" y="422"/>
                  </a:lnTo>
                  <a:lnTo>
                    <a:pt x="216" y="417"/>
                  </a:lnTo>
                  <a:lnTo>
                    <a:pt x="188" y="407"/>
                  </a:lnTo>
                  <a:lnTo>
                    <a:pt x="161" y="394"/>
                  </a:lnTo>
                  <a:lnTo>
                    <a:pt x="135" y="375"/>
                  </a:lnTo>
                  <a:lnTo>
                    <a:pt x="112" y="354"/>
                  </a:lnTo>
                  <a:lnTo>
                    <a:pt x="89" y="331"/>
                  </a:lnTo>
                  <a:lnTo>
                    <a:pt x="70" y="304"/>
                  </a:lnTo>
                  <a:lnTo>
                    <a:pt x="51" y="276"/>
                  </a:lnTo>
                  <a:lnTo>
                    <a:pt x="36" y="247"/>
                  </a:lnTo>
                  <a:lnTo>
                    <a:pt x="24" y="217"/>
                  </a:lnTo>
                  <a:lnTo>
                    <a:pt x="15" y="187"/>
                  </a:lnTo>
                  <a:lnTo>
                    <a:pt x="5" y="156"/>
                  </a:lnTo>
                  <a:lnTo>
                    <a:pt x="2" y="126"/>
                  </a:lnTo>
                  <a:lnTo>
                    <a:pt x="0" y="97"/>
                  </a:lnTo>
                  <a:lnTo>
                    <a:pt x="3" y="71"/>
                  </a:lnTo>
                  <a:lnTo>
                    <a:pt x="7" y="52"/>
                  </a:lnTo>
                  <a:lnTo>
                    <a:pt x="13" y="36"/>
                  </a:lnTo>
                  <a:lnTo>
                    <a:pt x="21" y="25"/>
                  </a:lnTo>
                  <a:lnTo>
                    <a:pt x="32" y="16"/>
                  </a:lnTo>
                  <a:lnTo>
                    <a:pt x="43" y="8"/>
                  </a:lnTo>
                  <a:lnTo>
                    <a:pt x="55" y="2"/>
                  </a:lnTo>
                  <a:lnTo>
                    <a:pt x="70" y="0"/>
                  </a:lnTo>
                  <a:lnTo>
                    <a:pt x="83" y="2"/>
                  </a:lnTo>
                  <a:lnTo>
                    <a:pt x="95" y="2"/>
                  </a:lnTo>
                  <a:lnTo>
                    <a:pt x="108" y="8"/>
                  </a:lnTo>
                  <a:lnTo>
                    <a:pt x="117" y="14"/>
                  </a:lnTo>
                  <a:lnTo>
                    <a:pt x="129" y="23"/>
                  </a:lnTo>
                  <a:lnTo>
                    <a:pt x="136" y="33"/>
                  </a:lnTo>
                  <a:lnTo>
                    <a:pt x="142" y="46"/>
                  </a:lnTo>
                  <a:lnTo>
                    <a:pt x="148" y="59"/>
                  </a:lnTo>
                  <a:lnTo>
                    <a:pt x="148" y="76"/>
                  </a:lnTo>
                  <a:close/>
                </a:path>
              </a:pathLst>
            </a:custGeom>
            <a:solidFill>
              <a:srgbClr val="670DE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11" name="Freeform 9"/>
            <p:cNvSpPr>
              <a:spLocks/>
            </p:cNvSpPr>
            <p:nvPr/>
          </p:nvSpPr>
          <p:spPr bwMode="auto">
            <a:xfrm>
              <a:off x="2520" y="2634"/>
              <a:ext cx="498" cy="371"/>
            </a:xfrm>
            <a:custGeom>
              <a:avLst/>
              <a:gdLst>
                <a:gd name="T0" fmla="*/ 0 w 997"/>
                <a:gd name="T1" fmla="*/ 1 h 742"/>
                <a:gd name="T2" fmla="*/ 0 w 997"/>
                <a:gd name="T3" fmla="*/ 1 h 742"/>
                <a:gd name="T4" fmla="*/ 0 w 997"/>
                <a:gd name="T5" fmla="*/ 1 h 742"/>
                <a:gd name="T6" fmla="*/ 0 w 997"/>
                <a:gd name="T7" fmla="*/ 0 h 742"/>
                <a:gd name="T8" fmla="*/ 0 w 997"/>
                <a:gd name="T9" fmla="*/ 1 h 742"/>
                <a:gd name="T10" fmla="*/ 0 w 997"/>
                <a:gd name="T11" fmla="*/ 1 h 742"/>
                <a:gd name="T12" fmla="*/ 0 w 997"/>
                <a:gd name="T13" fmla="*/ 1 h 742"/>
                <a:gd name="T14" fmla="*/ 0 w 997"/>
                <a:gd name="T15" fmla="*/ 1 h 742"/>
                <a:gd name="T16" fmla="*/ 0 w 997"/>
                <a:gd name="T17" fmla="*/ 1 h 742"/>
                <a:gd name="T18" fmla="*/ 0 w 997"/>
                <a:gd name="T19" fmla="*/ 1 h 742"/>
                <a:gd name="T20" fmla="*/ 0 w 997"/>
                <a:gd name="T21" fmla="*/ 1 h 742"/>
                <a:gd name="T22" fmla="*/ 0 w 997"/>
                <a:gd name="T23" fmla="*/ 1 h 742"/>
                <a:gd name="T24" fmla="*/ 1 w 997"/>
                <a:gd name="T25" fmla="*/ 1 h 742"/>
                <a:gd name="T26" fmla="*/ 1 w 997"/>
                <a:gd name="T27" fmla="*/ 1 h 742"/>
                <a:gd name="T28" fmla="*/ 1 w 997"/>
                <a:gd name="T29" fmla="*/ 1 h 742"/>
                <a:gd name="T30" fmla="*/ 1 w 997"/>
                <a:gd name="T31" fmla="*/ 1 h 742"/>
                <a:gd name="T32" fmla="*/ 1 w 997"/>
                <a:gd name="T33" fmla="*/ 1 h 742"/>
                <a:gd name="T34" fmla="*/ 1 w 997"/>
                <a:gd name="T35" fmla="*/ 1 h 742"/>
                <a:gd name="T36" fmla="*/ 1 w 997"/>
                <a:gd name="T37" fmla="*/ 1 h 742"/>
                <a:gd name="T38" fmla="*/ 1 w 997"/>
                <a:gd name="T39" fmla="*/ 1 h 742"/>
                <a:gd name="T40" fmla="*/ 1 w 997"/>
                <a:gd name="T41" fmla="*/ 1 h 742"/>
                <a:gd name="T42" fmla="*/ 1 w 997"/>
                <a:gd name="T43" fmla="*/ 1 h 742"/>
                <a:gd name="T44" fmla="*/ 1 w 997"/>
                <a:gd name="T45" fmla="*/ 1 h 742"/>
                <a:gd name="T46" fmla="*/ 1 w 997"/>
                <a:gd name="T47" fmla="*/ 1 h 742"/>
                <a:gd name="T48" fmla="*/ 1 w 997"/>
                <a:gd name="T49" fmla="*/ 1 h 742"/>
                <a:gd name="T50" fmla="*/ 1 w 997"/>
                <a:gd name="T51" fmla="*/ 1 h 742"/>
                <a:gd name="T52" fmla="*/ 1 w 997"/>
                <a:gd name="T53" fmla="*/ 1 h 742"/>
                <a:gd name="T54" fmla="*/ 1 w 997"/>
                <a:gd name="T55" fmla="*/ 1 h 742"/>
                <a:gd name="T56" fmla="*/ 1 w 997"/>
                <a:gd name="T57" fmla="*/ 2 h 742"/>
                <a:gd name="T58" fmla="*/ 1 w 997"/>
                <a:gd name="T59" fmla="*/ 2 h 742"/>
                <a:gd name="T60" fmla="*/ 1 w 997"/>
                <a:gd name="T61" fmla="*/ 2 h 742"/>
                <a:gd name="T62" fmla="*/ 1 w 997"/>
                <a:gd name="T63" fmla="*/ 2 h 742"/>
                <a:gd name="T64" fmla="*/ 1 w 997"/>
                <a:gd name="T65" fmla="*/ 2 h 742"/>
                <a:gd name="T66" fmla="*/ 0 w 997"/>
                <a:gd name="T67" fmla="*/ 2 h 742"/>
                <a:gd name="T68" fmla="*/ 0 w 997"/>
                <a:gd name="T69" fmla="*/ 2 h 742"/>
                <a:gd name="T70" fmla="*/ 0 w 997"/>
                <a:gd name="T71" fmla="*/ 2 h 742"/>
                <a:gd name="T72" fmla="*/ 0 w 997"/>
                <a:gd name="T73" fmla="*/ 2 h 742"/>
                <a:gd name="T74" fmla="*/ 0 w 997"/>
                <a:gd name="T75" fmla="*/ 1 h 742"/>
                <a:gd name="T76" fmla="*/ 0 w 997"/>
                <a:gd name="T77" fmla="*/ 1 h 742"/>
                <a:gd name="T78" fmla="*/ 0 w 997"/>
                <a:gd name="T79" fmla="*/ 1 h 742"/>
                <a:gd name="T80" fmla="*/ 0 w 997"/>
                <a:gd name="T81" fmla="*/ 1 h 742"/>
                <a:gd name="T82" fmla="*/ 0 w 997"/>
                <a:gd name="T83" fmla="*/ 1 h 742"/>
                <a:gd name="T84" fmla="*/ 0 w 997"/>
                <a:gd name="T85" fmla="*/ 1 h 74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7"/>
                <a:gd name="T130" fmla="*/ 0 h 742"/>
                <a:gd name="T131" fmla="*/ 997 w 997"/>
                <a:gd name="T132" fmla="*/ 742 h 74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7" h="742">
                  <a:moveTo>
                    <a:pt x="116" y="274"/>
                  </a:moveTo>
                  <a:lnTo>
                    <a:pt x="80" y="230"/>
                  </a:lnTo>
                  <a:lnTo>
                    <a:pt x="54" y="192"/>
                  </a:lnTo>
                  <a:lnTo>
                    <a:pt x="37" y="156"/>
                  </a:lnTo>
                  <a:lnTo>
                    <a:pt x="27" y="124"/>
                  </a:lnTo>
                  <a:lnTo>
                    <a:pt x="25" y="94"/>
                  </a:lnTo>
                  <a:lnTo>
                    <a:pt x="29" y="67"/>
                  </a:lnTo>
                  <a:lnTo>
                    <a:pt x="37" y="44"/>
                  </a:lnTo>
                  <a:lnTo>
                    <a:pt x="50" y="27"/>
                  </a:lnTo>
                  <a:lnTo>
                    <a:pt x="65" y="12"/>
                  </a:lnTo>
                  <a:lnTo>
                    <a:pt x="84" y="4"/>
                  </a:lnTo>
                  <a:lnTo>
                    <a:pt x="101" y="0"/>
                  </a:lnTo>
                  <a:lnTo>
                    <a:pt x="122" y="0"/>
                  </a:lnTo>
                  <a:lnTo>
                    <a:pt x="141" y="6"/>
                  </a:lnTo>
                  <a:lnTo>
                    <a:pt x="158" y="20"/>
                  </a:lnTo>
                  <a:lnTo>
                    <a:pt x="175" y="37"/>
                  </a:lnTo>
                  <a:lnTo>
                    <a:pt x="189" y="61"/>
                  </a:lnTo>
                  <a:lnTo>
                    <a:pt x="194" y="75"/>
                  </a:lnTo>
                  <a:lnTo>
                    <a:pt x="204" y="88"/>
                  </a:lnTo>
                  <a:lnTo>
                    <a:pt x="211" y="99"/>
                  </a:lnTo>
                  <a:lnTo>
                    <a:pt x="221" y="109"/>
                  </a:lnTo>
                  <a:lnTo>
                    <a:pt x="230" y="118"/>
                  </a:lnTo>
                  <a:lnTo>
                    <a:pt x="242" y="126"/>
                  </a:lnTo>
                  <a:lnTo>
                    <a:pt x="253" y="132"/>
                  </a:lnTo>
                  <a:lnTo>
                    <a:pt x="265" y="139"/>
                  </a:lnTo>
                  <a:lnTo>
                    <a:pt x="278" y="143"/>
                  </a:lnTo>
                  <a:lnTo>
                    <a:pt x="289" y="147"/>
                  </a:lnTo>
                  <a:lnTo>
                    <a:pt x="305" y="151"/>
                  </a:lnTo>
                  <a:lnTo>
                    <a:pt x="318" y="153"/>
                  </a:lnTo>
                  <a:lnTo>
                    <a:pt x="331" y="156"/>
                  </a:lnTo>
                  <a:lnTo>
                    <a:pt x="345" y="158"/>
                  </a:lnTo>
                  <a:lnTo>
                    <a:pt x="360" y="162"/>
                  </a:lnTo>
                  <a:lnTo>
                    <a:pt x="375" y="166"/>
                  </a:lnTo>
                  <a:lnTo>
                    <a:pt x="403" y="170"/>
                  </a:lnTo>
                  <a:lnTo>
                    <a:pt x="430" y="175"/>
                  </a:lnTo>
                  <a:lnTo>
                    <a:pt x="457" y="179"/>
                  </a:lnTo>
                  <a:lnTo>
                    <a:pt x="485" y="185"/>
                  </a:lnTo>
                  <a:lnTo>
                    <a:pt x="510" y="187"/>
                  </a:lnTo>
                  <a:lnTo>
                    <a:pt x="537" y="189"/>
                  </a:lnTo>
                  <a:lnTo>
                    <a:pt x="561" y="189"/>
                  </a:lnTo>
                  <a:lnTo>
                    <a:pt x="588" y="191"/>
                  </a:lnTo>
                  <a:lnTo>
                    <a:pt x="613" y="187"/>
                  </a:lnTo>
                  <a:lnTo>
                    <a:pt x="637" y="183"/>
                  </a:lnTo>
                  <a:lnTo>
                    <a:pt x="660" y="177"/>
                  </a:lnTo>
                  <a:lnTo>
                    <a:pt x="685" y="168"/>
                  </a:lnTo>
                  <a:lnTo>
                    <a:pt x="709" y="156"/>
                  </a:lnTo>
                  <a:lnTo>
                    <a:pt x="734" y="143"/>
                  </a:lnTo>
                  <a:lnTo>
                    <a:pt x="757" y="128"/>
                  </a:lnTo>
                  <a:lnTo>
                    <a:pt x="782" y="109"/>
                  </a:lnTo>
                  <a:lnTo>
                    <a:pt x="799" y="94"/>
                  </a:lnTo>
                  <a:lnTo>
                    <a:pt x="818" y="82"/>
                  </a:lnTo>
                  <a:lnTo>
                    <a:pt x="835" y="73"/>
                  </a:lnTo>
                  <a:lnTo>
                    <a:pt x="852" y="69"/>
                  </a:lnTo>
                  <a:lnTo>
                    <a:pt x="867" y="63"/>
                  </a:lnTo>
                  <a:lnTo>
                    <a:pt x="884" y="61"/>
                  </a:lnTo>
                  <a:lnTo>
                    <a:pt x="898" y="61"/>
                  </a:lnTo>
                  <a:lnTo>
                    <a:pt x="913" y="65"/>
                  </a:lnTo>
                  <a:lnTo>
                    <a:pt x="926" y="71"/>
                  </a:lnTo>
                  <a:lnTo>
                    <a:pt x="939" y="78"/>
                  </a:lnTo>
                  <a:lnTo>
                    <a:pt x="949" y="90"/>
                  </a:lnTo>
                  <a:lnTo>
                    <a:pt x="962" y="103"/>
                  </a:lnTo>
                  <a:lnTo>
                    <a:pt x="970" y="118"/>
                  </a:lnTo>
                  <a:lnTo>
                    <a:pt x="979" y="135"/>
                  </a:lnTo>
                  <a:lnTo>
                    <a:pt x="987" y="156"/>
                  </a:lnTo>
                  <a:lnTo>
                    <a:pt x="995" y="181"/>
                  </a:lnTo>
                  <a:lnTo>
                    <a:pt x="997" y="192"/>
                  </a:lnTo>
                  <a:lnTo>
                    <a:pt x="997" y="206"/>
                  </a:lnTo>
                  <a:lnTo>
                    <a:pt x="997" y="217"/>
                  </a:lnTo>
                  <a:lnTo>
                    <a:pt x="997" y="230"/>
                  </a:lnTo>
                  <a:lnTo>
                    <a:pt x="995" y="242"/>
                  </a:lnTo>
                  <a:lnTo>
                    <a:pt x="993" y="255"/>
                  </a:lnTo>
                  <a:lnTo>
                    <a:pt x="991" y="267"/>
                  </a:lnTo>
                  <a:lnTo>
                    <a:pt x="989" y="280"/>
                  </a:lnTo>
                  <a:lnTo>
                    <a:pt x="983" y="291"/>
                  </a:lnTo>
                  <a:lnTo>
                    <a:pt x="979" y="305"/>
                  </a:lnTo>
                  <a:lnTo>
                    <a:pt x="976" y="316"/>
                  </a:lnTo>
                  <a:lnTo>
                    <a:pt x="972" y="329"/>
                  </a:lnTo>
                  <a:lnTo>
                    <a:pt x="968" y="341"/>
                  </a:lnTo>
                  <a:lnTo>
                    <a:pt x="964" y="352"/>
                  </a:lnTo>
                  <a:lnTo>
                    <a:pt x="960" y="365"/>
                  </a:lnTo>
                  <a:lnTo>
                    <a:pt x="959" y="377"/>
                  </a:lnTo>
                  <a:lnTo>
                    <a:pt x="953" y="402"/>
                  </a:lnTo>
                  <a:lnTo>
                    <a:pt x="947" y="428"/>
                  </a:lnTo>
                  <a:lnTo>
                    <a:pt x="939" y="453"/>
                  </a:lnTo>
                  <a:lnTo>
                    <a:pt x="934" y="479"/>
                  </a:lnTo>
                  <a:lnTo>
                    <a:pt x="924" y="502"/>
                  </a:lnTo>
                  <a:lnTo>
                    <a:pt x="915" y="527"/>
                  </a:lnTo>
                  <a:lnTo>
                    <a:pt x="905" y="550"/>
                  </a:lnTo>
                  <a:lnTo>
                    <a:pt x="896" y="575"/>
                  </a:lnTo>
                  <a:lnTo>
                    <a:pt x="882" y="595"/>
                  </a:lnTo>
                  <a:lnTo>
                    <a:pt x="869" y="616"/>
                  </a:lnTo>
                  <a:lnTo>
                    <a:pt x="852" y="635"/>
                  </a:lnTo>
                  <a:lnTo>
                    <a:pt x="835" y="654"/>
                  </a:lnTo>
                  <a:lnTo>
                    <a:pt x="816" y="670"/>
                  </a:lnTo>
                  <a:lnTo>
                    <a:pt x="797" y="687"/>
                  </a:lnTo>
                  <a:lnTo>
                    <a:pt x="774" y="700"/>
                  </a:lnTo>
                  <a:lnTo>
                    <a:pt x="751" y="713"/>
                  </a:lnTo>
                  <a:lnTo>
                    <a:pt x="711" y="727"/>
                  </a:lnTo>
                  <a:lnTo>
                    <a:pt x="666" y="736"/>
                  </a:lnTo>
                  <a:lnTo>
                    <a:pt x="614" y="740"/>
                  </a:lnTo>
                  <a:lnTo>
                    <a:pt x="559" y="742"/>
                  </a:lnTo>
                  <a:lnTo>
                    <a:pt x="499" y="740"/>
                  </a:lnTo>
                  <a:lnTo>
                    <a:pt x="436" y="732"/>
                  </a:lnTo>
                  <a:lnTo>
                    <a:pt x="373" y="723"/>
                  </a:lnTo>
                  <a:lnTo>
                    <a:pt x="310" y="708"/>
                  </a:lnTo>
                  <a:lnTo>
                    <a:pt x="251" y="689"/>
                  </a:lnTo>
                  <a:lnTo>
                    <a:pt x="194" y="668"/>
                  </a:lnTo>
                  <a:lnTo>
                    <a:pt x="141" y="643"/>
                  </a:lnTo>
                  <a:lnTo>
                    <a:pt x="96" y="613"/>
                  </a:lnTo>
                  <a:lnTo>
                    <a:pt x="56" y="578"/>
                  </a:lnTo>
                  <a:lnTo>
                    <a:pt x="27" y="542"/>
                  </a:lnTo>
                  <a:lnTo>
                    <a:pt x="8" y="502"/>
                  </a:lnTo>
                  <a:lnTo>
                    <a:pt x="2" y="460"/>
                  </a:lnTo>
                  <a:lnTo>
                    <a:pt x="0" y="443"/>
                  </a:lnTo>
                  <a:lnTo>
                    <a:pt x="2" y="428"/>
                  </a:lnTo>
                  <a:lnTo>
                    <a:pt x="4" y="413"/>
                  </a:lnTo>
                  <a:lnTo>
                    <a:pt x="8" y="400"/>
                  </a:lnTo>
                  <a:lnTo>
                    <a:pt x="12" y="386"/>
                  </a:lnTo>
                  <a:lnTo>
                    <a:pt x="18" y="373"/>
                  </a:lnTo>
                  <a:lnTo>
                    <a:pt x="23" y="360"/>
                  </a:lnTo>
                  <a:lnTo>
                    <a:pt x="33" y="348"/>
                  </a:lnTo>
                  <a:lnTo>
                    <a:pt x="39" y="335"/>
                  </a:lnTo>
                  <a:lnTo>
                    <a:pt x="48" y="326"/>
                  </a:lnTo>
                  <a:lnTo>
                    <a:pt x="58" y="316"/>
                  </a:lnTo>
                  <a:lnTo>
                    <a:pt x="69" y="307"/>
                  </a:lnTo>
                  <a:lnTo>
                    <a:pt x="78" y="297"/>
                  </a:lnTo>
                  <a:lnTo>
                    <a:pt x="90" y="288"/>
                  </a:lnTo>
                  <a:lnTo>
                    <a:pt x="103" y="280"/>
                  </a:lnTo>
                  <a:lnTo>
                    <a:pt x="116" y="274"/>
                  </a:lnTo>
                  <a:close/>
                </a:path>
              </a:pathLst>
            </a:custGeom>
            <a:solidFill>
              <a:srgbClr val="A666FF"/>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12" name="Freeform 10"/>
            <p:cNvSpPr>
              <a:spLocks/>
            </p:cNvSpPr>
            <p:nvPr/>
          </p:nvSpPr>
          <p:spPr bwMode="auto">
            <a:xfrm>
              <a:off x="2486" y="1505"/>
              <a:ext cx="789" cy="1236"/>
            </a:xfrm>
            <a:custGeom>
              <a:avLst/>
              <a:gdLst>
                <a:gd name="T0" fmla="*/ 1 w 1578"/>
                <a:gd name="T1" fmla="*/ 5 h 2471"/>
                <a:gd name="T2" fmla="*/ 1 w 1578"/>
                <a:gd name="T3" fmla="*/ 5 h 2471"/>
                <a:gd name="T4" fmla="*/ 1 w 1578"/>
                <a:gd name="T5" fmla="*/ 5 h 2471"/>
                <a:gd name="T6" fmla="*/ 1 w 1578"/>
                <a:gd name="T7" fmla="*/ 5 h 2471"/>
                <a:gd name="T8" fmla="*/ 1 w 1578"/>
                <a:gd name="T9" fmla="*/ 5 h 2471"/>
                <a:gd name="T10" fmla="*/ 1 w 1578"/>
                <a:gd name="T11" fmla="*/ 4 h 2471"/>
                <a:gd name="T12" fmla="*/ 1 w 1578"/>
                <a:gd name="T13" fmla="*/ 4 h 2471"/>
                <a:gd name="T14" fmla="*/ 1 w 1578"/>
                <a:gd name="T15" fmla="*/ 4 h 2471"/>
                <a:gd name="T16" fmla="*/ 1 w 1578"/>
                <a:gd name="T17" fmla="*/ 4 h 2471"/>
                <a:gd name="T18" fmla="*/ 1 w 1578"/>
                <a:gd name="T19" fmla="*/ 4 h 2471"/>
                <a:gd name="T20" fmla="*/ 1 w 1578"/>
                <a:gd name="T21" fmla="*/ 3 h 2471"/>
                <a:gd name="T22" fmla="*/ 1 w 1578"/>
                <a:gd name="T23" fmla="*/ 3 h 2471"/>
                <a:gd name="T24" fmla="*/ 1 w 1578"/>
                <a:gd name="T25" fmla="*/ 3 h 2471"/>
                <a:gd name="T26" fmla="*/ 1 w 1578"/>
                <a:gd name="T27" fmla="*/ 2 h 2471"/>
                <a:gd name="T28" fmla="*/ 0 w 1578"/>
                <a:gd name="T29" fmla="*/ 2 h 2471"/>
                <a:gd name="T30" fmla="*/ 1 w 1578"/>
                <a:gd name="T31" fmla="*/ 2 h 2471"/>
                <a:gd name="T32" fmla="*/ 1 w 1578"/>
                <a:gd name="T33" fmla="*/ 1 h 2471"/>
                <a:gd name="T34" fmla="*/ 1 w 1578"/>
                <a:gd name="T35" fmla="*/ 1 h 2471"/>
                <a:gd name="T36" fmla="*/ 1 w 1578"/>
                <a:gd name="T37" fmla="*/ 1 h 2471"/>
                <a:gd name="T38" fmla="*/ 1 w 1578"/>
                <a:gd name="T39" fmla="*/ 1 h 2471"/>
                <a:gd name="T40" fmla="*/ 2 w 1578"/>
                <a:gd name="T41" fmla="*/ 1 h 2471"/>
                <a:gd name="T42" fmla="*/ 2 w 1578"/>
                <a:gd name="T43" fmla="*/ 0 h 2471"/>
                <a:gd name="T44" fmla="*/ 2 w 1578"/>
                <a:gd name="T45" fmla="*/ 1 h 2471"/>
                <a:gd name="T46" fmla="*/ 2 w 1578"/>
                <a:gd name="T47" fmla="*/ 1 h 2471"/>
                <a:gd name="T48" fmla="*/ 2 w 1578"/>
                <a:gd name="T49" fmla="*/ 1 h 2471"/>
                <a:gd name="T50" fmla="*/ 3 w 1578"/>
                <a:gd name="T51" fmla="*/ 1 h 2471"/>
                <a:gd name="T52" fmla="*/ 3 w 1578"/>
                <a:gd name="T53" fmla="*/ 1 h 2471"/>
                <a:gd name="T54" fmla="*/ 4 w 1578"/>
                <a:gd name="T55" fmla="*/ 2 h 2471"/>
                <a:gd name="T56" fmla="*/ 4 w 1578"/>
                <a:gd name="T57" fmla="*/ 2 h 2471"/>
                <a:gd name="T58" fmla="*/ 3 w 1578"/>
                <a:gd name="T59" fmla="*/ 3 h 2471"/>
                <a:gd name="T60" fmla="*/ 3 w 1578"/>
                <a:gd name="T61" fmla="*/ 3 h 2471"/>
                <a:gd name="T62" fmla="*/ 3 w 1578"/>
                <a:gd name="T63" fmla="*/ 4 h 2471"/>
                <a:gd name="T64" fmla="*/ 3 w 1578"/>
                <a:gd name="T65" fmla="*/ 4 h 2471"/>
                <a:gd name="T66" fmla="*/ 3 w 1578"/>
                <a:gd name="T67" fmla="*/ 4 h 2471"/>
                <a:gd name="T68" fmla="*/ 3 w 1578"/>
                <a:gd name="T69" fmla="*/ 4 h 2471"/>
                <a:gd name="T70" fmla="*/ 3 w 1578"/>
                <a:gd name="T71" fmla="*/ 5 h 2471"/>
                <a:gd name="T72" fmla="*/ 3 w 1578"/>
                <a:gd name="T73" fmla="*/ 5 h 2471"/>
                <a:gd name="T74" fmla="*/ 3 w 1578"/>
                <a:gd name="T75" fmla="*/ 5 h 2471"/>
                <a:gd name="T76" fmla="*/ 3 w 1578"/>
                <a:gd name="T77" fmla="*/ 5 h 2471"/>
                <a:gd name="T78" fmla="*/ 3 w 1578"/>
                <a:gd name="T79" fmla="*/ 5 h 2471"/>
                <a:gd name="T80" fmla="*/ 2 w 1578"/>
                <a:gd name="T81" fmla="*/ 5 h 2471"/>
                <a:gd name="T82" fmla="*/ 2 w 1578"/>
                <a:gd name="T83" fmla="*/ 5 h 2471"/>
                <a:gd name="T84" fmla="*/ 2 w 1578"/>
                <a:gd name="T85" fmla="*/ 5 h 2471"/>
                <a:gd name="T86" fmla="*/ 2 w 1578"/>
                <a:gd name="T87" fmla="*/ 5 h 2471"/>
                <a:gd name="T88" fmla="*/ 1 w 1578"/>
                <a:gd name="T89" fmla="*/ 5 h 2471"/>
                <a:gd name="T90" fmla="*/ 1 w 1578"/>
                <a:gd name="T91" fmla="*/ 5 h 2471"/>
                <a:gd name="T92" fmla="*/ 1 w 1578"/>
                <a:gd name="T93" fmla="*/ 5 h 2471"/>
                <a:gd name="T94" fmla="*/ 1 w 1578"/>
                <a:gd name="T95" fmla="*/ 5 h 2471"/>
                <a:gd name="T96" fmla="*/ 1 w 1578"/>
                <a:gd name="T97" fmla="*/ 5 h 2471"/>
                <a:gd name="T98" fmla="*/ 1 w 1578"/>
                <a:gd name="T99" fmla="*/ 5 h 2471"/>
                <a:gd name="T100" fmla="*/ 1 w 1578"/>
                <a:gd name="T101" fmla="*/ 5 h 2471"/>
                <a:gd name="T102" fmla="*/ 1 w 1578"/>
                <a:gd name="T103" fmla="*/ 5 h 24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78"/>
                <a:gd name="T157" fmla="*/ 0 h 2471"/>
                <a:gd name="T158" fmla="*/ 1578 w 1578"/>
                <a:gd name="T159" fmla="*/ 2471 h 24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78" h="2471">
                  <a:moveTo>
                    <a:pt x="268" y="2222"/>
                  </a:moveTo>
                  <a:lnTo>
                    <a:pt x="257" y="2213"/>
                  </a:lnTo>
                  <a:lnTo>
                    <a:pt x="249" y="2205"/>
                  </a:lnTo>
                  <a:lnTo>
                    <a:pt x="241" y="2196"/>
                  </a:lnTo>
                  <a:lnTo>
                    <a:pt x="238" y="2188"/>
                  </a:lnTo>
                  <a:lnTo>
                    <a:pt x="236" y="2177"/>
                  </a:lnTo>
                  <a:lnTo>
                    <a:pt x="238" y="2169"/>
                  </a:lnTo>
                  <a:lnTo>
                    <a:pt x="241" y="2165"/>
                  </a:lnTo>
                  <a:lnTo>
                    <a:pt x="245" y="2162"/>
                  </a:lnTo>
                  <a:lnTo>
                    <a:pt x="249" y="2158"/>
                  </a:lnTo>
                  <a:lnTo>
                    <a:pt x="257" y="2154"/>
                  </a:lnTo>
                  <a:lnTo>
                    <a:pt x="281" y="2137"/>
                  </a:lnTo>
                  <a:lnTo>
                    <a:pt x="304" y="2118"/>
                  </a:lnTo>
                  <a:lnTo>
                    <a:pt x="323" y="2099"/>
                  </a:lnTo>
                  <a:lnTo>
                    <a:pt x="338" y="2082"/>
                  </a:lnTo>
                  <a:lnTo>
                    <a:pt x="352" y="2063"/>
                  </a:lnTo>
                  <a:lnTo>
                    <a:pt x="363" y="2044"/>
                  </a:lnTo>
                  <a:lnTo>
                    <a:pt x="369" y="2023"/>
                  </a:lnTo>
                  <a:lnTo>
                    <a:pt x="376" y="2004"/>
                  </a:lnTo>
                  <a:lnTo>
                    <a:pt x="378" y="1981"/>
                  </a:lnTo>
                  <a:lnTo>
                    <a:pt x="382" y="1958"/>
                  </a:lnTo>
                  <a:lnTo>
                    <a:pt x="382" y="1935"/>
                  </a:lnTo>
                  <a:lnTo>
                    <a:pt x="384" y="1911"/>
                  </a:lnTo>
                  <a:lnTo>
                    <a:pt x="382" y="1884"/>
                  </a:lnTo>
                  <a:lnTo>
                    <a:pt x="382" y="1859"/>
                  </a:lnTo>
                  <a:lnTo>
                    <a:pt x="380" y="1829"/>
                  </a:lnTo>
                  <a:lnTo>
                    <a:pt x="380" y="1802"/>
                  </a:lnTo>
                  <a:lnTo>
                    <a:pt x="373" y="1734"/>
                  </a:lnTo>
                  <a:lnTo>
                    <a:pt x="361" y="1671"/>
                  </a:lnTo>
                  <a:lnTo>
                    <a:pt x="342" y="1612"/>
                  </a:lnTo>
                  <a:lnTo>
                    <a:pt x="321" y="1555"/>
                  </a:lnTo>
                  <a:lnTo>
                    <a:pt x="295" y="1500"/>
                  </a:lnTo>
                  <a:lnTo>
                    <a:pt x="264" y="1447"/>
                  </a:lnTo>
                  <a:lnTo>
                    <a:pt x="234" y="1396"/>
                  </a:lnTo>
                  <a:lnTo>
                    <a:pt x="203" y="1346"/>
                  </a:lnTo>
                  <a:lnTo>
                    <a:pt x="171" y="1293"/>
                  </a:lnTo>
                  <a:lnTo>
                    <a:pt x="139" y="1240"/>
                  </a:lnTo>
                  <a:lnTo>
                    <a:pt x="108" y="1186"/>
                  </a:lnTo>
                  <a:lnTo>
                    <a:pt x="80" y="1131"/>
                  </a:lnTo>
                  <a:lnTo>
                    <a:pt x="55" y="1074"/>
                  </a:lnTo>
                  <a:lnTo>
                    <a:pt x="34" y="1013"/>
                  </a:lnTo>
                  <a:lnTo>
                    <a:pt x="17" y="949"/>
                  </a:lnTo>
                  <a:lnTo>
                    <a:pt x="8" y="880"/>
                  </a:lnTo>
                  <a:lnTo>
                    <a:pt x="2" y="816"/>
                  </a:lnTo>
                  <a:lnTo>
                    <a:pt x="0" y="751"/>
                  </a:lnTo>
                  <a:lnTo>
                    <a:pt x="4" y="688"/>
                  </a:lnTo>
                  <a:lnTo>
                    <a:pt x="11" y="626"/>
                  </a:lnTo>
                  <a:lnTo>
                    <a:pt x="23" y="565"/>
                  </a:lnTo>
                  <a:lnTo>
                    <a:pt x="40" y="504"/>
                  </a:lnTo>
                  <a:lnTo>
                    <a:pt x="59" y="445"/>
                  </a:lnTo>
                  <a:lnTo>
                    <a:pt x="86" y="390"/>
                  </a:lnTo>
                  <a:lnTo>
                    <a:pt x="112" y="335"/>
                  </a:lnTo>
                  <a:lnTo>
                    <a:pt x="146" y="284"/>
                  </a:lnTo>
                  <a:lnTo>
                    <a:pt x="184" y="236"/>
                  </a:lnTo>
                  <a:lnTo>
                    <a:pt x="226" y="190"/>
                  </a:lnTo>
                  <a:lnTo>
                    <a:pt x="272" y="147"/>
                  </a:lnTo>
                  <a:lnTo>
                    <a:pt x="323" y="109"/>
                  </a:lnTo>
                  <a:lnTo>
                    <a:pt x="376" y="73"/>
                  </a:lnTo>
                  <a:lnTo>
                    <a:pt x="437" y="42"/>
                  </a:lnTo>
                  <a:lnTo>
                    <a:pt x="460" y="31"/>
                  </a:lnTo>
                  <a:lnTo>
                    <a:pt x="485" y="23"/>
                  </a:lnTo>
                  <a:lnTo>
                    <a:pt x="509" y="16"/>
                  </a:lnTo>
                  <a:lnTo>
                    <a:pt x="536" y="10"/>
                  </a:lnTo>
                  <a:lnTo>
                    <a:pt x="561" y="4"/>
                  </a:lnTo>
                  <a:lnTo>
                    <a:pt x="587" y="2"/>
                  </a:lnTo>
                  <a:lnTo>
                    <a:pt x="614" y="0"/>
                  </a:lnTo>
                  <a:lnTo>
                    <a:pt x="641" y="0"/>
                  </a:lnTo>
                  <a:lnTo>
                    <a:pt x="667" y="0"/>
                  </a:lnTo>
                  <a:lnTo>
                    <a:pt x="694" y="2"/>
                  </a:lnTo>
                  <a:lnTo>
                    <a:pt x="720" y="2"/>
                  </a:lnTo>
                  <a:lnTo>
                    <a:pt x="749" y="6"/>
                  </a:lnTo>
                  <a:lnTo>
                    <a:pt x="774" y="8"/>
                  </a:lnTo>
                  <a:lnTo>
                    <a:pt x="798" y="12"/>
                  </a:lnTo>
                  <a:lnTo>
                    <a:pt x="825" y="14"/>
                  </a:lnTo>
                  <a:lnTo>
                    <a:pt x="850" y="17"/>
                  </a:lnTo>
                  <a:lnTo>
                    <a:pt x="977" y="40"/>
                  </a:lnTo>
                  <a:lnTo>
                    <a:pt x="1093" y="76"/>
                  </a:lnTo>
                  <a:lnTo>
                    <a:pt x="1194" y="122"/>
                  </a:lnTo>
                  <a:lnTo>
                    <a:pt x="1283" y="179"/>
                  </a:lnTo>
                  <a:lnTo>
                    <a:pt x="1359" y="246"/>
                  </a:lnTo>
                  <a:lnTo>
                    <a:pt x="1424" y="322"/>
                  </a:lnTo>
                  <a:lnTo>
                    <a:pt x="1477" y="403"/>
                  </a:lnTo>
                  <a:lnTo>
                    <a:pt x="1519" y="495"/>
                  </a:lnTo>
                  <a:lnTo>
                    <a:pt x="1549" y="588"/>
                  </a:lnTo>
                  <a:lnTo>
                    <a:pt x="1568" y="690"/>
                  </a:lnTo>
                  <a:lnTo>
                    <a:pt x="1578" y="795"/>
                  </a:lnTo>
                  <a:lnTo>
                    <a:pt x="1578" y="901"/>
                  </a:lnTo>
                  <a:lnTo>
                    <a:pt x="1568" y="1012"/>
                  </a:lnTo>
                  <a:lnTo>
                    <a:pt x="1549" y="1126"/>
                  </a:lnTo>
                  <a:lnTo>
                    <a:pt x="1523" y="1238"/>
                  </a:lnTo>
                  <a:lnTo>
                    <a:pt x="1487" y="1352"/>
                  </a:lnTo>
                  <a:lnTo>
                    <a:pt x="1466" y="1399"/>
                  </a:lnTo>
                  <a:lnTo>
                    <a:pt x="1443" y="1445"/>
                  </a:lnTo>
                  <a:lnTo>
                    <a:pt x="1416" y="1489"/>
                  </a:lnTo>
                  <a:lnTo>
                    <a:pt x="1386" y="1532"/>
                  </a:lnTo>
                  <a:lnTo>
                    <a:pt x="1355" y="1574"/>
                  </a:lnTo>
                  <a:lnTo>
                    <a:pt x="1323" y="1614"/>
                  </a:lnTo>
                  <a:lnTo>
                    <a:pt x="1291" y="1654"/>
                  </a:lnTo>
                  <a:lnTo>
                    <a:pt x="1258" y="1696"/>
                  </a:lnTo>
                  <a:lnTo>
                    <a:pt x="1226" y="1734"/>
                  </a:lnTo>
                  <a:lnTo>
                    <a:pt x="1194" y="1776"/>
                  </a:lnTo>
                  <a:lnTo>
                    <a:pt x="1161" y="1818"/>
                  </a:lnTo>
                  <a:lnTo>
                    <a:pt x="1135" y="1859"/>
                  </a:lnTo>
                  <a:lnTo>
                    <a:pt x="1108" y="1903"/>
                  </a:lnTo>
                  <a:lnTo>
                    <a:pt x="1084" y="1951"/>
                  </a:lnTo>
                  <a:lnTo>
                    <a:pt x="1065" y="1998"/>
                  </a:lnTo>
                  <a:lnTo>
                    <a:pt x="1047" y="2051"/>
                  </a:lnTo>
                  <a:lnTo>
                    <a:pt x="1042" y="2065"/>
                  </a:lnTo>
                  <a:lnTo>
                    <a:pt x="1040" y="2080"/>
                  </a:lnTo>
                  <a:lnTo>
                    <a:pt x="1036" y="2093"/>
                  </a:lnTo>
                  <a:lnTo>
                    <a:pt x="1036" y="2110"/>
                  </a:lnTo>
                  <a:lnTo>
                    <a:pt x="1034" y="2124"/>
                  </a:lnTo>
                  <a:lnTo>
                    <a:pt x="1034" y="2139"/>
                  </a:lnTo>
                  <a:lnTo>
                    <a:pt x="1034" y="2154"/>
                  </a:lnTo>
                  <a:lnTo>
                    <a:pt x="1036" y="2169"/>
                  </a:lnTo>
                  <a:lnTo>
                    <a:pt x="1034" y="2182"/>
                  </a:lnTo>
                  <a:lnTo>
                    <a:pt x="1034" y="2200"/>
                  </a:lnTo>
                  <a:lnTo>
                    <a:pt x="1034" y="2213"/>
                  </a:lnTo>
                  <a:lnTo>
                    <a:pt x="1034" y="2228"/>
                  </a:lnTo>
                  <a:lnTo>
                    <a:pt x="1032" y="2243"/>
                  </a:lnTo>
                  <a:lnTo>
                    <a:pt x="1030" y="2258"/>
                  </a:lnTo>
                  <a:lnTo>
                    <a:pt x="1025" y="2272"/>
                  </a:lnTo>
                  <a:lnTo>
                    <a:pt x="1021" y="2289"/>
                  </a:lnTo>
                  <a:lnTo>
                    <a:pt x="998" y="2323"/>
                  </a:lnTo>
                  <a:lnTo>
                    <a:pt x="969" y="2355"/>
                  </a:lnTo>
                  <a:lnTo>
                    <a:pt x="933" y="2384"/>
                  </a:lnTo>
                  <a:lnTo>
                    <a:pt x="890" y="2409"/>
                  </a:lnTo>
                  <a:lnTo>
                    <a:pt x="840" y="2431"/>
                  </a:lnTo>
                  <a:lnTo>
                    <a:pt x="789" y="2447"/>
                  </a:lnTo>
                  <a:lnTo>
                    <a:pt x="734" y="2460"/>
                  </a:lnTo>
                  <a:lnTo>
                    <a:pt x="679" y="2469"/>
                  </a:lnTo>
                  <a:lnTo>
                    <a:pt x="622" y="2471"/>
                  </a:lnTo>
                  <a:lnTo>
                    <a:pt x="567" y="2471"/>
                  </a:lnTo>
                  <a:lnTo>
                    <a:pt x="511" y="2464"/>
                  </a:lnTo>
                  <a:lnTo>
                    <a:pt x="462" y="2452"/>
                  </a:lnTo>
                  <a:lnTo>
                    <a:pt x="414" y="2433"/>
                  </a:lnTo>
                  <a:lnTo>
                    <a:pt x="375" y="2411"/>
                  </a:lnTo>
                  <a:lnTo>
                    <a:pt x="338" y="2380"/>
                  </a:lnTo>
                  <a:lnTo>
                    <a:pt x="314" y="2346"/>
                  </a:lnTo>
                  <a:lnTo>
                    <a:pt x="293" y="2350"/>
                  </a:lnTo>
                  <a:lnTo>
                    <a:pt x="274" y="2350"/>
                  </a:lnTo>
                  <a:lnTo>
                    <a:pt x="255" y="2348"/>
                  </a:lnTo>
                  <a:lnTo>
                    <a:pt x="238" y="2344"/>
                  </a:lnTo>
                  <a:lnTo>
                    <a:pt x="221" y="2336"/>
                  </a:lnTo>
                  <a:lnTo>
                    <a:pt x="209" y="2329"/>
                  </a:lnTo>
                  <a:lnTo>
                    <a:pt x="198" y="2317"/>
                  </a:lnTo>
                  <a:lnTo>
                    <a:pt x="190" y="2306"/>
                  </a:lnTo>
                  <a:lnTo>
                    <a:pt x="183" y="2293"/>
                  </a:lnTo>
                  <a:lnTo>
                    <a:pt x="181" y="2279"/>
                  </a:lnTo>
                  <a:lnTo>
                    <a:pt x="183" y="2268"/>
                  </a:lnTo>
                  <a:lnTo>
                    <a:pt x="190" y="2255"/>
                  </a:lnTo>
                  <a:lnTo>
                    <a:pt x="200" y="2243"/>
                  </a:lnTo>
                  <a:lnTo>
                    <a:pt x="217" y="2236"/>
                  </a:lnTo>
                  <a:lnTo>
                    <a:pt x="238" y="2226"/>
                  </a:lnTo>
                  <a:lnTo>
                    <a:pt x="268" y="2222"/>
                  </a:lnTo>
                  <a:close/>
                </a:path>
              </a:pathLst>
            </a:custGeom>
            <a:solidFill>
              <a:srgbClr val="FFFF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13" name="Freeform 11"/>
            <p:cNvSpPr>
              <a:spLocks/>
            </p:cNvSpPr>
            <p:nvPr/>
          </p:nvSpPr>
          <p:spPr bwMode="auto">
            <a:xfrm>
              <a:off x="2572" y="1593"/>
              <a:ext cx="413" cy="899"/>
            </a:xfrm>
            <a:custGeom>
              <a:avLst/>
              <a:gdLst>
                <a:gd name="T0" fmla="*/ 1 w 827"/>
                <a:gd name="T1" fmla="*/ 1 h 1798"/>
                <a:gd name="T2" fmla="*/ 1 w 827"/>
                <a:gd name="T3" fmla="*/ 1 h 1798"/>
                <a:gd name="T4" fmla="*/ 1 w 827"/>
                <a:gd name="T5" fmla="*/ 1 h 1798"/>
                <a:gd name="T6" fmla="*/ 0 w 827"/>
                <a:gd name="T7" fmla="*/ 1 h 1798"/>
                <a:gd name="T8" fmla="*/ 0 w 827"/>
                <a:gd name="T9" fmla="*/ 1 h 1798"/>
                <a:gd name="T10" fmla="*/ 0 w 827"/>
                <a:gd name="T11" fmla="*/ 1 h 1798"/>
                <a:gd name="T12" fmla="*/ 0 w 827"/>
                <a:gd name="T13" fmla="*/ 1 h 1798"/>
                <a:gd name="T14" fmla="*/ 0 w 827"/>
                <a:gd name="T15" fmla="*/ 1 h 1798"/>
                <a:gd name="T16" fmla="*/ 0 w 827"/>
                <a:gd name="T17" fmla="*/ 2 h 1798"/>
                <a:gd name="T18" fmla="*/ 0 w 827"/>
                <a:gd name="T19" fmla="*/ 2 h 1798"/>
                <a:gd name="T20" fmla="*/ 0 w 827"/>
                <a:gd name="T21" fmla="*/ 2 h 1798"/>
                <a:gd name="T22" fmla="*/ 0 w 827"/>
                <a:gd name="T23" fmla="*/ 2 h 1798"/>
                <a:gd name="T24" fmla="*/ 0 w 827"/>
                <a:gd name="T25" fmla="*/ 2 h 1798"/>
                <a:gd name="T26" fmla="*/ 0 w 827"/>
                <a:gd name="T27" fmla="*/ 2 h 1798"/>
                <a:gd name="T28" fmla="*/ 0 w 827"/>
                <a:gd name="T29" fmla="*/ 3 h 1798"/>
                <a:gd name="T30" fmla="*/ 0 w 827"/>
                <a:gd name="T31" fmla="*/ 3 h 1798"/>
                <a:gd name="T32" fmla="*/ 0 w 827"/>
                <a:gd name="T33" fmla="*/ 3 h 1798"/>
                <a:gd name="T34" fmla="*/ 0 w 827"/>
                <a:gd name="T35" fmla="*/ 3 h 1798"/>
                <a:gd name="T36" fmla="*/ 0 w 827"/>
                <a:gd name="T37" fmla="*/ 3 h 1798"/>
                <a:gd name="T38" fmla="*/ 0 w 827"/>
                <a:gd name="T39" fmla="*/ 4 h 1798"/>
                <a:gd name="T40" fmla="*/ 0 w 827"/>
                <a:gd name="T41" fmla="*/ 4 h 1798"/>
                <a:gd name="T42" fmla="*/ 0 w 827"/>
                <a:gd name="T43" fmla="*/ 4 h 1798"/>
                <a:gd name="T44" fmla="*/ 0 w 827"/>
                <a:gd name="T45" fmla="*/ 4 h 1798"/>
                <a:gd name="T46" fmla="*/ 0 w 827"/>
                <a:gd name="T47" fmla="*/ 4 h 1798"/>
                <a:gd name="T48" fmla="*/ 0 w 827"/>
                <a:gd name="T49" fmla="*/ 4 h 1798"/>
                <a:gd name="T50" fmla="*/ 0 w 827"/>
                <a:gd name="T51" fmla="*/ 4 h 1798"/>
                <a:gd name="T52" fmla="*/ 0 w 827"/>
                <a:gd name="T53" fmla="*/ 4 h 1798"/>
                <a:gd name="T54" fmla="*/ 0 w 827"/>
                <a:gd name="T55" fmla="*/ 3 h 1798"/>
                <a:gd name="T56" fmla="*/ 0 w 827"/>
                <a:gd name="T57" fmla="*/ 3 h 1798"/>
                <a:gd name="T58" fmla="*/ 0 w 827"/>
                <a:gd name="T59" fmla="*/ 3 h 1798"/>
                <a:gd name="T60" fmla="*/ 0 w 827"/>
                <a:gd name="T61" fmla="*/ 3 h 1798"/>
                <a:gd name="T62" fmla="*/ 0 w 827"/>
                <a:gd name="T63" fmla="*/ 3 h 1798"/>
                <a:gd name="T64" fmla="*/ 0 w 827"/>
                <a:gd name="T65" fmla="*/ 2 h 1798"/>
                <a:gd name="T66" fmla="*/ 0 w 827"/>
                <a:gd name="T67" fmla="*/ 2 h 1798"/>
                <a:gd name="T68" fmla="*/ 0 w 827"/>
                <a:gd name="T69" fmla="*/ 2 h 1798"/>
                <a:gd name="T70" fmla="*/ 0 w 827"/>
                <a:gd name="T71" fmla="*/ 2 h 1798"/>
                <a:gd name="T72" fmla="*/ 0 w 827"/>
                <a:gd name="T73" fmla="*/ 2 h 1798"/>
                <a:gd name="T74" fmla="*/ 0 w 827"/>
                <a:gd name="T75" fmla="*/ 1 h 1798"/>
                <a:gd name="T76" fmla="*/ 0 w 827"/>
                <a:gd name="T77" fmla="*/ 1 h 1798"/>
                <a:gd name="T78" fmla="*/ 0 w 827"/>
                <a:gd name="T79" fmla="*/ 1 h 1798"/>
                <a:gd name="T80" fmla="*/ 0 w 827"/>
                <a:gd name="T81" fmla="*/ 1 h 1798"/>
                <a:gd name="T82" fmla="*/ 0 w 827"/>
                <a:gd name="T83" fmla="*/ 1 h 1798"/>
                <a:gd name="T84" fmla="*/ 0 w 827"/>
                <a:gd name="T85" fmla="*/ 1 h 1798"/>
                <a:gd name="T86" fmla="*/ 0 w 827"/>
                <a:gd name="T87" fmla="*/ 1 h 1798"/>
                <a:gd name="T88" fmla="*/ 1 w 827"/>
                <a:gd name="T89" fmla="*/ 0 h 1798"/>
                <a:gd name="T90" fmla="*/ 1 w 827"/>
                <a:gd name="T91" fmla="*/ 1 h 1798"/>
                <a:gd name="T92" fmla="*/ 1 w 827"/>
                <a:gd name="T93" fmla="*/ 1 h 1798"/>
                <a:gd name="T94" fmla="*/ 1 w 827"/>
                <a:gd name="T95" fmla="*/ 1 h 1798"/>
                <a:gd name="T96" fmla="*/ 1 w 827"/>
                <a:gd name="T97" fmla="*/ 1 h 1798"/>
                <a:gd name="T98" fmla="*/ 1 w 827"/>
                <a:gd name="T99" fmla="*/ 1 h 1798"/>
                <a:gd name="T100" fmla="*/ 1 w 827"/>
                <a:gd name="T101" fmla="*/ 1 h 1798"/>
                <a:gd name="T102" fmla="*/ 1 w 827"/>
                <a:gd name="T103" fmla="*/ 1 h 1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27"/>
                <a:gd name="T157" fmla="*/ 0 h 1798"/>
                <a:gd name="T158" fmla="*/ 827 w 827"/>
                <a:gd name="T159" fmla="*/ 1798 h 1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27" h="1798">
                  <a:moveTo>
                    <a:pt x="715" y="209"/>
                  </a:moveTo>
                  <a:lnTo>
                    <a:pt x="688" y="206"/>
                  </a:lnTo>
                  <a:lnTo>
                    <a:pt x="662" y="206"/>
                  </a:lnTo>
                  <a:lnTo>
                    <a:pt x="637" y="206"/>
                  </a:lnTo>
                  <a:lnTo>
                    <a:pt x="614" y="209"/>
                  </a:lnTo>
                  <a:lnTo>
                    <a:pt x="591" y="213"/>
                  </a:lnTo>
                  <a:lnTo>
                    <a:pt x="570" y="221"/>
                  </a:lnTo>
                  <a:lnTo>
                    <a:pt x="551" y="228"/>
                  </a:lnTo>
                  <a:lnTo>
                    <a:pt x="530" y="240"/>
                  </a:lnTo>
                  <a:lnTo>
                    <a:pt x="511" y="249"/>
                  </a:lnTo>
                  <a:lnTo>
                    <a:pt x="492" y="261"/>
                  </a:lnTo>
                  <a:lnTo>
                    <a:pt x="472" y="274"/>
                  </a:lnTo>
                  <a:lnTo>
                    <a:pt x="453" y="289"/>
                  </a:lnTo>
                  <a:lnTo>
                    <a:pt x="432" y="304"/>
                  </a:lnTo>
                  <a:lnTo>
                    <a:pt x="413" y="320"/>
                  </a:lnTo>
                  <a:lnTo>
                    <a:pt x="390" y="337"/>
                  </a:lnTo>
                  <a:lnTo>
                    <a:pt x="371" y="356"/>
                  </a:lnTo>
                  <a:lnTo>
                    <a:pt x="350" y="373"/>
                  </a:lnTo>
                  <a:lnTo>
                    <a:pt x="333" y="392"/>
                  </a:lnTo>
                  <a:lnTo>
                    <a:pt x="319" y="411"/>
                  </a:lnTo>
                  <a:lnTo>
                    <a:pt x="308" y="432"/>
                  </a:lnTo>
                  <a:lnTo>
                    <a:pt x="299" y="451"/>
                  </a:lnTo>
                  <a:lnTo>
                    <a:pt x="293" y="474"/>
                  </a:lnTo>
                  <a:lnTo>
                    <a:pt x="289" y="494"/>
                  </a:lnTo>
                  <a:lnTo>
                    <a:pt x="287" y="517"/>
                  </a:lnTo>
                  <a:lnTo>
                    <a:pt x="285" y="540"/>
                  </a:lnTo>
                  <a:lnTo>
                    <a:pt x="285" y="565"/>
                  </a:lnTo>
                  <a:lnTo>
                    <a:pt x="285" y="588"/>
                  </a:lnTo>
                  <a:lnTo>
                    <a:pt x="289" y="614"/>
                  </a:lnTo>
                  <a:lnTo>
                    <a:pt x="289" y="639"/>
                  </a:lnTo>
                  <a:lnTo>
                    <a:pt x="293" y="666"/>
                  </a:lnTo>
                  <a:lnTo>
                    <a:pt x="295" y="692"/>
                  </a:lnTo>
                  <a:lnTo>
                    <a:pt x="299" y="723"/>
                  </a:lnTo>
                  <a:lnTo>
                    <a:pt x="308" y="757"/>
                  </a:lnTo>
                  <a:lnTo>
                    <a:pt x="318" y="791"/>
                  </a:lnTo>
                  <a:lnTo>
                    <a:pt x="329" y="819"/>
                  </a:lnTo>
                  <a:lnTo>
                    <a:pt x="342" y="850"/>
                  </a:lnTo>
                  <a:lnTo>
                    <a:pt x="354" y="878"/>
                  </a:lnTo>
                  <a:lnTo>
                    <a:pt x="365" y="905"/>
                  </a:lnTo>
                  <a:lnTo>
                    <a:pt x="378" y="932"/>
                  </a:lnTo>
                  <a:lnTo>
                    <a:pt x="392" y="958"/>
                  </a:lnTo>
                  <a:lnTo>
                    <a:pt x="403" y="983"/>
                  </a:lnTo>
                  <a:lnTo>
                    <a:pt x="415" y="1010"/>
                  </a:lnTo>
                  <a:lnTo>
                    <a:pt x="426" y="1036"/>
                  </a:lnTo>
                  <a:lnTo>
                    <a:pt x="437" y="1065"/>
                  </a:lnTo>
                  <a:lnTo>
                    <a:pt x="445" y="1095"/>
                  </a:lnTo>
                  <a:lnTo>
                    <a:pt x="454" y="1125"/>
                  </a:lnTo>
                  <a:lnTo>
                    <a:pt x="460" y="1160"/>
                  </a:lnTo>
                  <a:lnTo>
                    <a:pt x="468" y="1198"/>
                  </a:lnTo>
                  <a:lnTo>
                    <a:pt x="470" y="1243"/>
                  </a:lnTo>
                  <a:lnTo>
                    <a:pt x="470" y="1285"/>
                  </a:lnTo>
                  <a:lnTo>
                    <a:pt x="466" y="1323"/>
                  </a:lnTo>
                  <a:lnTo>
                    <a:pt x="458" y="1363"/>
                  </a:lnTo>
                  <a:lnTo>
                    <a:pt x="447" y="1397"/>
                  </a:lnTo>
                  <a:lnTo>
                    <a:pt x="432" y="1433"/>
                  </a:lnTo>
                  <a:lnTo>
                    <a:pt x="416" y="1468"/>
                  </a:lnTo>
                  <a:lnTo>
                    <a:pt x="397" y="1502"/>
                  </a:lnTo>
                  <a:lnTo>
                    <a:pt x="376" y="1532"/>
                  </a:lnTo>
                  <a:lnTo>
                    <a:pt x="356" y="1566"/>
                  </a:lnTo>
                  <a:lnTo>
                    <a:pt x="333" y="1599"/>
                  </a:lnTo>
                  <a:lnTo>
                    <a:pt x="310" y="1633"/>
                  </a:lnTo>
                  <a:lnTo>
                    <a:pt x="285" y="1667"/>
                  </a:lnTo>
                  <a:lnTo>
                    <a:pt x="264" y="1705"/>
                  </a:lnTo>
                  <a:lnTo>
                    <a:pt x="242" y="1741"/>
                  </a:lnTo>
                  <a:lnTo>
                    <a:pt x="221" y="1783"/>
                  </a:lnTo>
                  <a:lnTo>
                    <a:pt x="215" y="1789"/>
                  </a:lnTo>
                  <a:lnTo>
                    <a:pt x="211" y="1793"/>
                  </a:lnTo>
                  <a:lnTo>
                    <a:pt x="205" y="1796"/>
                  </a:lnTo>
                  <a:lnTo>
                    <a:pt x="200" y="1798"/>
                  </a:lnTo>
                  <a:lnTo>
                    <a:pt x="188" y="1798"/>
                  </a:lnTo>
                  <a:lnTo>
                    <a:pt x="179" y="1795"/>
                  </a:lnTo>
                  <a:lnTo>
                    <a:pt x="169" y="1787"/>
                  </a:lnTo>
                  <a:lnTo>
                    <a:pt x="166" y="1779"/>
                  </a:lnTo>
                  <a:lnTo>
                    <a:pt x="164" y="1768"/>
                  </a:lnTo>
                  <a:lnTo>
                    <a:pt x="169" y="1757"/>
                  </a:lnTo>
                  <a:lnTo>
                    <a:pt x="183" y="1722"/>
                  </a:lnTo>
                  <a:lnTo>
                    <a:pt x="196" y="1690"/>
                  </a:lnTo>
                  <a:lnTo>
                    <a:pt x="204" y="1658"/>
                  </a:lnTo>
                  <a:lnTo>
                    <a:pt x="211" y="1627"/>
                  </a:lnTo>
                  <a:lnTo>
                    <a:pt x="213" y="1595"/>
                  </a:lnTo>
                  <a:lnTo>
                    <a:pt x="215" y="1565"/>
                  </a:lnTo>
                  <a:lnTo>
                    <a:pt x="215" y="1532"/>
                  </a:lnTo>
                  <a:lnTo>
                    <a:pt x="213" y="1504"/>
                  </a:lnTo>
                  <a:lnTo>
                    <a:pt x="209" y="1471"/>
                  </a:lnTo>
                  <a:lnTo>
                    <a:pt x="205" y="1439"/>
                  </a:lnTo>
                  <a:lnTo>
                    <a:pt x="198" y="1407"/>
                  </a:lnTo>
                  <a:lnTo>
                    <a:pt x="194" y="1375"/>
                  </a:lnTo>
                  <a:lnTo>
                    <a:pt x="186" y="1340"/>
                  </a:lnTo>
                  <a:lnTo>
                    <a:pt x="183" y="1306"/>
                  </a:lnTo>
                  <a:lnTo>
                    <a:pt x="177" y="1270"/>
                  </a:lnTo>
                  <a:lnTo>
                    <a:pt x="173" y="1234"/>
                  </a:lnTo>
                  <a:lnTo>
                    <a:pt x="167" y="1198"/>
                  </a:lnTo>
                  <a:lnTo>
                    <a:pt x="160" y="1165"/>
                  </a:lnTo>
                  <a:lnTo>
                    <a:pt x="150" y="1133"/>
                  </a:lnTo>
                  <a:lnTo>
                    <a:pt x="143" y="1105"/>
                  </a:lnTo>
                  <a:lnTo>
                    <a:pt x="131" y="1076"/>
                  </a:lnTo>
                  <a:lnTo>
                    <a:pt x="122" y="1049"/>
                  </a:lnTo>
                  <a:lnTo>
                    <a:pt x="108" y="1023"/>
                  </a:lnTo>
                  <a:lnTo>
                    <a:pt x="99" y="998"/>
                  </a:lnTo>
                  <a:lnTo>
                    <a:pt x="86" y="972"/>
                  </a:lnTo>
                  <a:lnTo>
                    <a:pt x="72" y="943"/>
                  </a:lnTo>
                  <a:lnTo>
                    <a:pt x="61" y="916"/>
                  </a:lnTo>
                  <a:lnTo>
                    <a:pt x="50" y="890"/>
                  </a:lnTo>
                  <a:lnTo>
                    <a:pt x="36" y="861"/>
                  </a:lnTo>
                  <a:lnTo>
                    <a:pt x="27" y="831"/>
                  </a:lnTo>
                  <a:lnTo>
                    <a:pt x="17" y="800"/>
                  </a:lnTo>
                  <a:lnTo>
                    <a:pt x="8" y="768"/>
                  </a:lnTo>
                  <a:lnTo>
                    <a:pt x="4" y="721"/>
                  </a:lnTo>
                  <a:lnTo>
                    <a:pt x="2" y="675"/>
                  </a:lnTo>
                  <a:lnTo>
                    <a:pt x="0" y="631"/>
                  </a:lnTo>
                  <a:lnTo>
                    <a:pt x="2" y="588"/>
                  </a:lnTo>
                  <a:lnTo>
                    <a:pt x="4" y="544"/>
                  </a:lnTo>
                  <a:lnTo>
                    <a:pt x="8" y="502"/>
                  </a:lnTo>
                  <a:lnTo>
                    <a:pt x="13" y="460"/>
                  </a:lnTo>
                  <a:lnTo>
                    <a:pt x="23" y="422"/>
                  </a:lnTo>
                  <a:lnTo>
                    <a:pt x="32" y="382"/>
                  </a:lnTo>
                  <a:lnTo>
                    <a:pt x="46" y="344"/>
                  </a:lnTo>
                  <a:lnTo>
                    <a:pt x="63" y="306"/>
                  </a:lnTo>
                  <a:lnTo>
                    <a:pt x="82" y="272"/>
                  </a:lnTo>
                  <a:lnTo>
                    <a:pt x="105" y="238"/>
                  </a:lnTo>
                  <a:lnTo>
                    <a:pt x="131" y="204"/>
                  </a:lnTo>
                  <a:lnTo>
                    <a:pt x="160" y="173"/>
                  </a:lnTo>
                  <a:lnTo>
                    <a:pt x="194" y="143"/>
                  </a:lnTo>
                  <a:lnTo>
                    <a:pt x="226" y="116"/>
                  </a:lnTo>
                  <a:lnTo>
                    <a:pt x="259" y="95"/>
                  </a:lnTo>
                  <a:lnTo>
                    <a:pt x="291" y="74"/>
                  </a:lnTo>
                  <a:lnTo>
                    <a:pt x="323" y="57"/>
                  </a:lnTo>
                  <a:lnTo>
                    <a:pt x="356" y="42"/>
                  </a:lnTo>
                  <a:lnTo>
                    <a:pt x="388" y="31"/>
                  </a:lnTo>
                  <a:lnTo>
                    <a:pt x="420" y="21"/>
                  </a:lnTo>
                  <a:lnTo>
                    <a:pt x="453" y="14"/>
                  </a:lnTo>
                  <a:lnTo>
                    <a:pt x="485" y="6"/>
                  </a:lnTo>
                  <a:lnTo>
                    <a:pt x="519" y="2"/>
                  </a:lnTo>
                  <a:lnTo>
                    <a:pt x="553" y="0"/>
                  </a:lnTo>
                  <a:lnTo>
                    <a:pt x="589" y="0"/>
                  </a:lnTo>
                  <a:lnTo>
                    <a:pt x="624" y="0"/>
                  </a:lnTo>
                  <a:lnTo>
                    <a:pt x="662" y="4"/>
                  </a:lnTo>
                  <a:lnTo>
                    <a:pt x="702" y="6"/>
                  </a:lnTo>
                  <a:lnTo>
                    <a:pt x="743" y="14"/>
                  </a:lnTo>
                  <a:lnTo>
                    <a:pt x="764" y="17"/>
                  </a:lnTo>
                  <a:lnTo>
                    <a:pt x="783" y="27"/>
                  </a:lnTo>
                  <a:lnTo>
                    <a:pt x="800" y="38"/>
                  </a:lnTo>
                  <a:lnTo>
                    <a:pt x="812" y="55"/>
                  </a:lnTo>
                  <a:lnTo>
                    <a:pt x="819" y="71"/>
                  </a:lnTo>
                  <a:lnTo>
                    <a:pt x="827" y="90"/>
                  </a:lnTo>
                  <a:lnTo>
                    <a:pt x="827" y="107"/>
                  </a:lnTo>
                  <a:lnTo>
                    <a:pt x="827" y="126"/>
                  </a:lnTo>
                  <a:lnTo>
                    <a:pt x="823" y="143"/>
                  </a:lnTo>
                  <a:lnTo>
                    <a:pt x="816" y="162"/>
                  </a:lnTo>
                  <a:lnTo>
                    <a:pt x="806" y="177"/>
                  </a:lnTo>
                  <a:lnTo>
                    <a:pt x="793" y="190"/>
                  </a:lnTo>
                  <a:lnTo>
                    <a:pt x="776" y="200"/>
                  </a:lnTo>
                  <a:lnTo>
                    <a:pt x="759" y="207"/>
                  </a:lnTo>
                  <a:lnTo>
                    <a:pt x="738" y="209"/>
                  </a:lnTo>
                  <a:lnTo>
                    <a:pt x="715" y="209"/>
                  </a:lnTo>
                  <a:close/>
                </a:path>
              </a:pathLst>
            </a:custGeom>
            <a:solidFill>
              <a:srgbClr val="FFF7D9"/>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14" name="Freeform 12"/>
            <p:cNvSpPr>
              <a:spLocks/>
            </p:cNvSpPr>
            <p:nvPr/>
          </p:nvSpPr>
          <p:spPr bwMode="auto">
            <a:xfrm>
              <a:off x="2618" y="1685"/>
              <a:ext cx="382" cy="337"/>
            </a:xfrm>
            <a:custGeom>
              <a:avLst/>
              <a:gdLst>
                <a:gd name="T0" fmla="*/ 2 w 764"/>
                <a:gd name="T1" fmla="*/ 1 h 674"/>
                <a:gd name="T2" fmla="*/ 2 w 764"/>
                <a:gd name="T3" fmla="*/ 1 h 674"/>
                <a:gd name="T4" fmla="*/ 2 w 764"/>
                <a:gd name="T5" fmla="*/ 1 h 674"/>
                <a:gd name="T6" fmla="*/ 2 w 764"/>
                <a:gd name="T7" fmla="*/ 1 h 674"/>
                <a:gd name="T8" fmla="*/ 2 w 764"/>
                <a:gd name="T9" fmla="*/ 1 h 674"/>
                <a:gd name="T10" fmla="*/ 2 w 764"/>
                <a:gd name="T11" fmla="*/ 1 h 674"/>
                <a:gd name="T12" fmla="*/ 1 w 764"/>
                <a:gd name="T13" fmla="*/ 1 h 674"/>
                <a:gd name="T14" fmla="*/ 1 w 764"/>
                <a:gd name="T15" fmla="*/ 1 h 674"/>
                <a:gd name="T16" fmla="*/ 1 w 764"/>
                <a:gd name="T17" fmla="*/ 1 h 674"/>
                <a:gd name="T18" fmla="*/ 1 w 764"/>
                <a:gd name="T19" fmla="*/ 1 h 674"/>
                <a:gd name="T20" fmla="*/ 1 w 764"/>
                <a:gd name="T21" fmla="*/ 1 h 674"/>
                <a:gd name="T22" fmla="*/ 1 w 764"/>
                <a:gd name="T23" fmla="*/ 1 h 674"/>
                <a:gd name="T24" fmla="*/ 1 w 764"/>
                <a:gd name="T25" fmla="*/ 1 h 674"/>
                <a:gd name="T26" fmla="*/ 1 w 764"/>
                <a:gd name="T27" fmla="*/ 1 h 674"/>
                <a:gd name="T28" fmla="*/ 1 w 764"/>
                <a:gd name="T29" fmla="*/ 1 h 674"/>
                <a:gd name="T30" fmla="*/ 1 w 764"/>
                <a:gd name="T31" fmla="*/ 1 h 674"/>
                <a:gd name="T32" fmla="*/ 1 w 764"/>
                <a:gd name="T33" fmla="*/ 2 h 674"/>
                <a:gd name="T34" fmla="*/ 1 w 764"/>
                <a:gd name="T35" fmla="*/ 2 h 674"/>
                <a:gd name="T36" fmla="*/ 1 w 764"/>
                <a:gd name="T37" fmla="*/ 2 h 674"/>
                <a:gd name="T38" fmla="*/ 1 w 764"/>
                <a:gd name="T39" fmla="*/ 2 h 674"/>
                <a:gd name="T40" fmla="*/ 1 w 764"/>
                <a:gd name="T41" fmla="*/ 2 h 674"/>
                <a:gd name="T42" fmla="*/ 1 w 764"/>
                <a:gd name="T43" fmla="*/ 2 h 674"/>
                <a:gd name="T44" fmla="*/ 1 w 764"/>
                <a:gd name="T45" fmla="*/ 2 h 674"/>
                <a:gd name="T46" fmla="*/ 1 w 764"/>
                <a:gd name="T47" fmla="*/ 2 h 674"/>
                <a:gd name="T48" fmla="*/ 1 w 764"/>
                <a:gd name="T49" fmla="*/ 2 h 674"/>
                <a:gd name="T50" fmla="*/ 1 w 764"/>
                <a:gd name="T51" fmla="*/ 1 h 674"/>
                <a:gd name="T52" fmla="*/ 1 w 764"/>
                <a:gd name="T53" fmla="*/ 1 h 674"/>
                <a:gd name="T54" fmla="*/ 1 w 764"/>
                <a:gd name="T55" fmla="*/ 1 h 674"/>
                <a:gd name="T56" fmla="*/ 1 w 764"/>
                <a:gd name="T57" fmla="*/ 1 h 674"/>
                <a:gd name="T58" fmla="*/ 1 w 764"/>
                <a:gd name="T59" fmla="*/ 1 h 674"/>
                <a:gd name="T60" fmla="*/ 1 w 764"/>
                <a:gd name="T61" fmla="*/ 1 h 674"/>
                <a:gd name="T62" fmla="*/ 1 w 764"/>
                <a:gd name="T63" fmla="*/ 1 h 674"/>
                <a:gd name="T64" fmla="*/ 1 w 764"/>
                <a:gd name="T65" fmla="*/ 1 h 674"/>
                <a:gd name="T66" fmla="*/ 1 w 764"/>
                <a:gd name="T67" fmla="*/ 1 h 674"/>
                <a:gd name="T68" fmla="*/ 1 w 764"/>
                <a:gd name="T69" fmla="*/ 1 h 674"/>
                <a:gd name="T70" fmla="*/ 1 w 764"/>
                <a:gd name="T71" fmla="*/ 1 h 674"/>
                <a:gd name="T72" fmla="*/ 2 w 764"/>
                <a:gd name="T73" fmla="*/ 1 h 674"/>
                <a:gd name="T74" fmla="*/ 2 w 764"/>
                <a:gd name="T75" fmla="*/ 1 h 674"/>
                <a:gd name="T76" fmla="*/ 2 w 764"/>
                <a:gd name="T77" fmla="*/ 1 h 674"/>
                <a:gd name="T78" fmla="*/ 2 w 764"/>
                <a:gd name="T79" fmla="*/ 1 h 674"/>
                <a:gd name="T80" fmla="*/ 2 w 764"/>
                <a:gd name="T81" fmla="*/ 1 h 674"/>
                <a:gd name="T82" fmla="*/ 2 w 764"/>
                <a:gd name="T83" fmla="*/ 0 h 674"/>
                <a:gd name="T84" fmla="*/ 2 w 764"/>
                <a:gd name="T85" fmla="*/ 1 h 674"/>
                <a:gd name="T86" fmla="*/ 2 w 764"/>
                <a:gd name="T87" fmla="*/ 1 h 674"/>
                <a:gd name="T88" fmla="*/ 2 w 764"/>
                <a:gd name="T89" fmla="*/ 1 h 674"/>
                <a:gd name="T90" fmla="*/ 2 w 764"/>
                <a:gd name="T91" fmla="*/ 1 h 674"/>
                <a:gd name="T92" fmla="*/ 2 w 764"/>
                <a:gd name="T93" fmla="*/ 1 h 674"/>
                <a:gd name="T94" fmla="*/ 2 w 764"/>
                <a:gd name="T95" fmla="*/ 1 h 674"/>
                <a:gd name="T96" fmla="*/ 2 w 764"/>
                <a:gd name="T97" fmla="*/ 1 h 6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64"/>
                <a:gd name="T148" fmla="*/ 0 h 674"/>
                <a:gd name="T149" fmla="*/ 764 w 764"/>
                <a:gd name="T150" fmla="*/ 674 h 6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64" h="674">
                  <a:moveTo>
                    <a:pt x="742" y="78"/>
                  </a:moveTo>
                  <a:lnTo>
                    <a:pt x="724" y="87"/>
                  </a:lnTo>
                  <a:lnTo>
                    <a:pt x="707" y="97"/>
                  </a:lnTo>
                  <a:lnTo>
                    <a:pt x="688" y="106"/>
                  </a:lnTo>
                  <a:lnTo>
                    <a:pt x="669" y="116"/>
                  </a:lnTo>
                  <a:lnTo>
                    <a:pt x="650" y="123"/>
                  </a:lnTo>
                  <a:lnTo>
                    <a:pt x="631" y="133"/>
                  </a:lnTo>
                  <a:lnTo>
                    <a:pt x="610" y="142"/>
                  </a:lnTo>
                  <a:lnTo>
                    <a:pt x="591" y="152"/>
                  </a:lnTo>
                  <a:lnTo>
                    <a:pt x="571" y="159"/>
                  </a:lnTo>
                  <a:lnTo>
                    <a:pt x="552" y="167"/>
                  </a:lnTo>
                  <a:lnTo>
                    <a:pt x="531" y="174"/>
                  </a:lnTo>
                  <a:lnTo>
                    <a:pt x="512" y="182"/>
                  </a:lnTo>
                  <a:lnTo>
                    <a:pt x="491" y="190"/>
                  </a:lnTo>
                  <a:lnTo>
                    <a:pt x="470" y="197"/>
                  </a:lnTo>
                  <a:lnTo>
                    <a:pt x="451" y="205"/>
                  </a:lnTo>
                  <a:lnTo>
                    <a:pt x="432" y="211"/>
                  </a:lnTo>
                  <a:lnTo>
                    <a:pt x="411" y="218"/>
                  </a:lnTo>
                  <a:lnTo>
                    <a:pt x="392" y="228"/>
                  </a:lnTo>
                  <a:lnTo>
                    <a:pt x="375" y="237"/>
                  </a:lnTo>
                  <a:lnTo>
                    <a:pt x="360" y="249"/>
                  </a:lnTo>
                  <a:lnTo>
                    <a:pt x="344" y="260"/>
                  </a:lnTo>
                  <a:lnTo>
                    <a:pt x="329" y="273"/>
                  </a:lnTo>
                  <a:lnTo>
                    <a:pt x="316" y="287"/>
                  </a:lnTo>
                  <a:lnTo>
                    <a:pt x="304" y="302"/>
                  </a:lnTo>
                  <a:lnTo>
                    <a:pt x="293" y="317"/>
                  </a:lnTo>
                  <a:lnTo>
                    <a:pt x="283" y="334"/>
                  </a:lnTo>
                  <a:lnTo>
                    <a:pt x="272" y="349"/>
                  </a:lnTo>
                  <a:lnTo>
                    <a:pt x="266" y="370"/>
                  </a:lnTo>
                  <a:lnTo>
                    <a:pt x="257" y="387"/>
                  </a:lnTo>
                  <a:lnTo>
                    <a:pt x="251" y="408"/>
                  </a:lnTo>
                  <a:lnTo>
                    <a:pt x="245" y="427"/>
                  </a:lnTo>
                  <a:lnTo>
                    <a:pt x="242" y="450"/>
                  </a:lnTo>
                  <a:lnTo>
                    <a:pt x="215" y="583"/>
                  </a:lnTo>
                  <a:lnTo>
                    <a:pt x="206" y="608"/>
                  </a:lnTo>
                  <a:lnTo>
                    <a:pt x="194" y="629"/>
                  </a:lnTo>
                  <a:lnTo>
                    <a:pt x="181" y="644"/>
                  </a:lnTo>
                  <a:lnTo>
                    <a:pt x="164" y="659"/>
                  </a:lnTo>
                  <a:lnTo>
                    <a:pt x="145" y="667"/>
                  </a:lnTo>
                  <a:lnTo>
                    <a:pt x="128" y="672"/>
                  </a:lnTo>
                  <a:lnTo>
                    <a:pt x="109" y="674"/>
                  </a:lnTo>
                  <a:lnTo>
                    <a:pt x="90" y="674"/>
                  </a:lnTo>
                  <a:lnTo>
                    <a:pt x="69" y="669"/>
                  </a:lnTo>
                  <a:lnTo>
                    <a:pt x="52" y="661"/>
                  </a:lnTo>
                  <a:lnTo>
                    <a:pt x="34" y="650"/>
                  </a:lnTo>
                  <a:lnTo>
                    <a:pt x="23" y="636"/>
                  </a:lnTo>
                  <a:lnTo>
                    <a:pt x="12" y="619"/>
                  </a:lnTo>
                  <a:lnTo>
                    <a:pt x="4" y="598"/>
                  </a:lnTo>
                  <a:lnTo>
                    <a:pt x="0" y="576"/>
                  </a:lnTo>
                  <a:lnTo>
                    <a:pt x="4" y="553"/>
                  </a:lnTo>
                  <a:lnTo>
                    <a:pt x="8" y="505"/>
                  </a:lnTo>
                  <a:lnTo>
                    <a:pt x="15" y="460"/>
                  </a:lnTo>
                  <a:lnTo>
                    <a:pt x="23" y="416"/>
                  </a:lnTo>
                  <a:lnTo>
                    <a:pt x="33" y="374"/>
                  </a:lnTo>
                  <a:lnTo>
                    <a:pt x="44" y="332"/>
                  </a:lnTo>
                  <a:lnTo>
                    <a:pt x="59" y="294"/>
                  </a:lnTo>
                  <a:lnTo>
                    <a:pt x="74" y="258"/>
                  </a:lnTo>
                  <a:lnTo>
                    <a:pt x="93" y="224"/>
                  </a:lnTo>
                  <a:lnTo>
                    <a:pt x="114" y="190"/>
                  </a:lnTo>
                  <a:lnTo>
                    <a:pt x="139" y="157"/>
                  </a:lnTo>
                  <a:lnTo>
                    <a:pt x="168" y="129"/>
                  </a:lnTo>
                  <a:lnTo>
                    <a:pt x="200" y="102"/>
                  </a:lnTo>
                  <a:lnTo>
                    <a:pt x="234" y="76"/>
                  </a:lnTo>
                  <a:lnTo>
                    <a:pt x="274" y="53"/>
                  </a:lnTo>
                  <a:lnTo>
                    <a:pt x="318" y="32"/>
                  </a:lnTo>
                  <a:lnTo>
                    <a:pt x="365" y="15"/>
                  </a:lnTo>
                  <a:lnTo>
                    <a:pt x="384" y="7"/>
                  </a:lnTo>
                  <a:lnTo>
                    <a:pt x="407" y="3"/>
                  </a:lnTo>
                  <a:lnTo>
                    <a:pt x="426" y="2"/>
                  </a:lnTo>
                  <a:lnTo>
                    <a:pt x="449" y="2"/>
                  </a:lnTo>
                  <a:lnTo>
                    <a:pt x="470" y="2"/>
                  </a:lnTo>
                  <a:lnTo>
                    <a:pt x="491" y="3"/>
                  </a:lnTo>
                  <a:lnTo>
                    <a:pt x="512" y="5"/>
                  </a:lnTo>
                  <a:lnTo>
                    <a:pt x="533" y="9"/>
                  </a:lnTo>
                  <a:lnTo>
                    <a:pt x="553" y="11"/>
                  </a:lnTo>
                  <a:lnTo>
                    <a:pt x="574" y="13"/>
                  </a:lnTo>
                  <a:lnTo>
                    <a:pt x="595" y="15"/>
                  </a:lnTo>
                  <a:lnTo>
                    <a:pt x="618" y="15"/>
                  </a:lnTo>
                  <a:lnTo>
                    <a:pt x="639" y="15"/>
                  </a:lnTo>
                  <a:lnTo>
                    <a:pt x="662" y="13"/>
                  </a:lnTo>
                  <a:lnTo>
                    <a:pt x="683" y="9"/>
                  </a:lnTo>
                  <a:lnTo>
                    <a:pt x="705" y="3"/>
                  </a:lnTo>
                  <a:lnTo>
                    <a:pt x="715" y="0"/>
                  </a:lnTo>
                  <a:lnTo>
                    <a:pt x="724" y="0"/>
                  </a:lnTo>
                  <a:lnTo>
                    <a:pt x="732" y="0"/>
                  </a:lnTo>
                  <a:lnTo>
                    <a:pt x="742" y="2"/>
                  </a:lnTo>
                  <a:lnTo>
                    <a:pt x="747" y="3"/>
                  </a:lnTo>
                  <a:lnTo>
                    <a:pt x="753" y="9"/>
                  </a:lnTo>
                  <a:lnTo>
                    <a:pt x="759" y="15"/>
                  </a:lnTo>
                  <a:lnTo>
                    <a:pt x="763" y="21"/>
                  </a:lnTo>
                  <a:lnTo>
                    <a:pt x="764" y="26"/>
                  </a:lnTo>
                  <a:lnTo>
                    <a:pt x="764" y="34"/>
                  </a:lnTo>
                  <a:lnTo>
                    <a:pt x="764" y="41"/>
                  </a:lnTo>
                  <a:lnTo>
                    <a:pt x="764" y="49"/>
                  </a:lnTo>
                  <a:lnTo>
                    <a:pt x="759" y="55"/>
                  </a:lnTo>
                  <a:lnTo>
                    <a:pt x="757" y="62"/>
                  </a:lnTo>
                  <a:lnTo>
                    <a:pt x="749" y="70"/>
                  </a:lnTo>
                  <a:lnTo>
                    <a:pt x="742" y="78"/>
                  </a:lnTo>
                  <a:close/>
                </a:path>
              </a:pathLst>
            </a:custGeom>
            <a:solidFill>
              <a:srgbClr val="FFFFFF"/>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15" name="Freeform 13"/>
            <p:cNvSpPr>
              <a:spLocks/>
            </p:cNvSpPr>
            <p:nvPr/>
          </p:nvSpPr>
          <p:spPr bwMode="auto">
            <a:xfrm>
              <a:off x="2837" y="1735"/>
              <a:ext cx="364" cy="933"/>
            </a:xfrm>
            <a:custGeom>
              <a:avLst/>
              <a:gdLst>
                <a:gd name="T0" fmla="*/ 2 w 728"/>
                <a:gd name="T1" fmla="*/ 0 h 1867"/>
                <a:gd name="T2" fmla="*/ 2 w 728"/>
                <a:gd name="T3" fmla="*/ 0 h 1867"/>
                <a:gd name="T4" fmla="*/ 2 w 728"/>
                <a:gd name="T5" fmla="*/ 0 h 1867"/>
                <a:gd name="T6" fmla="*/ 2 w 728"/>
                <a:gd name="T7" fmla="*/ 0 h 1867"/>
                <a:gd name="T8" fmla="*/ 2 w 728"/>
                <a:gd name="T9" fmla="*/ 1 h 1867"/>
                <a:gd name="T10" fmla="*/ 2 w 728"/>
                <a:gd name="T11" fmla="*/ 1 h 1867"/>
                <a:gd name="T12" fmla="*/ 2 w 728"/>
                <a:gd name="T13" fmla="*/ 1 h 1867"/>
                <a:gd name="T14" fmla="*/ 2 w 728"/>
                <a:gd name="T15" fmla="*/ 1 h 1867"/>
                <a:gd name="T16" fmla="*/ 1 w 728"/>
                <a:gd name="T17" fmla="*/ 2 h 1867"/>
                <a:gd name="T18" fmla="*/ 1 w 728"/>
                <a:gd name="T19" fmla="*/ 2 h 1867"/>
                <a:gd name="T20" fmla="*/ 1 w 728"/>
                <a:gd name="T21" fmla="*/ 2 h 1867"/>
                <a:gd name="T22" fmla="*/ 1 w 728"/>
                <a:gd name="T23" fmla="*/ 2 h 1867"/>
                <a:gd name="T24" fmla="*/ 1 w 728"/>
                <a:gd name="T25" fmla="*/ 2 h 1867"/>
                <a:gd name="T26" fmla="*/ 1 w 728"/>
                <a:gd name="T27" fmla="*/ 2 h 1867"/>
                <a:gd name="T28" fmla="*/ 1 w 728"/>
                <a:gd name="T29" fmla="*/ 3 h 1867"/>
                <a:gd name="T30" fmla="*/ 1 w 728"/>
                <a:gd name="T31" fmla="*/ 3 h 1867"/>
                <a:gd name="T32" fmla="*/ 1 w 728"/>
                <a:gd name="T33" fmla="*/ 3 h 1867"/>
                <a:gd name="T34" fmla="*/ 1 w 728"/>
                <a:gd name="T35" fmla="*/ 3 h 1867"/>
                <a:gd name="T36" fmla="*/ 1 w 728"/>
                <a:gd name="T37" fmla="*/ 3 h 1867"/>
                <a:gd name="T38" fmla="*/ 1 w 728"/>
                <a:gd name="T39" fmla="*/ 3 h 1867"/>
                <a:gd name="T40" fmla="*/ 1 w 728"/>
                <a:gd name="T41" fmla="*/ 3 h 1867"/>
                <a:gd name="T42" fmla="*/ 1 w 728"/>
                <a:gd name="T43" fmla="*/ 3 h 1867"/>
                <a:gd name="T44" fmla="*/ 1 w 728"/>
                <a:gd name="T45" fmla="*/ 3 h 1867"/>
                <a:gd name="T46" fmla="*/ 1 w 728"/>
                <a:gd name="T47" fmla="*/ 3 h 1867"/>
                <a:gd name="T48" fmla="*/ 1 w 728"/>
                <a:gd name="T49" fmla="*/ 3 h 1867"/>
                <a:gd name="T50" fmla="*/ 1 w 728"/>
                <a:gd name="T51" fmla="*/ 2 h 1867"/>
                <a:gd name="T52" fmla="*/ 1 w 728"/>
                <a:gd name="T53" fmla="*/ 2 h 1867"/>
                <a:gd name="T54" fmla="*/ 1 w 728"/>
                <a:gd name="T55" fmla="*/ 2 h 1867"/>
                <a:gd name="T56" fmla="*/ 1 w 728"/>
                <a:gd name="T57" fmla="*/ 1 h 1867"/>
                <a:gd name="T58" fmla="*/ 1 w 728"/>
                <a:gd name="T59" fmla="*/ 1 h 1867"/>
                <a:gd name="T60" fmla="*/ 1 w 728"/>
                <a:gd name="T61" fmla="*/ 1 h 1867"/>
                <a:gd name="T62" fmla="*/ 1 w 728"/>
                <a:gd name="T63" fmla="*/ 1 h 1867"/>
                <a:gd name="T64" fmla="*/ 2 w 728"/>
                <a:gd name="T65" fmla="*/ 0 h 1867"/>
                <a:gd name="T66" fmla="*/ 2 w 728"/>
                <a:gd name="T67" fmla="*/ 0 h 1867"/>
                <a:gd name="T68" fmla="*/ 2 w 728"/>
                <a:gd name="T69" fmla="*/ 0 h 1867"/>
                <a:gd name="T70" fmla="*/ 2 w 728"/>
                <a:gd name="T71" fmla="*/ 0 h 1867"/>
                <a:gd name="T72" fmla="*/ 2 w 728"/>
                <a:gd name="T73" fmla="*/ 0 h 1867"/>
                <a:gd name="T74" fmla="*/ 2 w 728"/>
                <a:gd name="T75" fmla="*/ 0 h 1867"/>
                <a:gd name="T76" fmla="*/ 2 w 728"/>
                <a:gd name="T77" fmla="*/ 0 h 1867"/>
                <a:gd name="T78" fmla="*/ 1 w 728"/>
                <a:gd name="T79" fmla="*/ 0 h 1867"/>
                <a:gd name="T80" fmla="*/ 1 w 728"/>
                <a:gd name="T81" fmla="*/ 0 h 1867"/>
                <a:gd name="T82" fmla="*/ 1 w 728"/>
                <a:gd name="T83" fmla="*/ 0 h 1867"/>
                <a:gd name="T84" fmla="*/ 1 w 728"/>
                <a:gd name="T85" fmla="*/ 0 h 1867"/>
                <a:gd name="T86" fmla="*/ 1 w 728"/>
                <a:gd name="T87" fmla="*/ 0 h 1867"/>
                <a:gd name="T88" fmla="*/ 1 w 728"/>
                <a:gd name="T89" fmla="*/ 0 h 1867"/>
                <a:gd name="T90" fmla="*/ 1 w 728"/>
                <a:gd name="T91" fmla="*/ 0 h 1867"/>
                <a:gd name="T92" fmla="*/ 1 w 728"/>
                <a:gd name="T93" fmla="*/ 0 h 1867"/>
                <a:gd name="T94" fmla="*/ 2 w 728"/>
                <a:gd name="T95" fmla="*/ 0 h 1867"/>
                <a:gd name="T96" fmla="*/ 2 w 728"/>
                <a:gd name="T97" fmla="*/ 0 h 186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28"/>
                <a:gd name="T148" fmla="*/ 0 h 1867"/>
                <a:gd name="T149" fmla="*/ 728 w 728"/>
                <a:gd name="T150" fmla="*/ 1867 h 186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28" h="1867">
                  <a:moveTo>
                    <a:pt x="527" y="14"/>
                  </a:moveTo>
                  <a:lnTo>
                    <a:pt x="584" y="54"/>
                  </a:lnTo>
                  <a:lnTo>
                    <a:pt x="632" y="101"/>
                  </a:lnTo>
                  <a:lnTo>
                    <a:pt x="668" y="156"/>
                  </a:lnTo>
                  <a:lnTo>
                    <a:pt x="698" y="217"/>
                  </a:lnTo>
                  <a:lnTo>
                    <a:pt x="715" y="282"/>
                  </a:lnTo>
                  <a:lnTo>
                    <a:pt x="727" y="350"/>
                  </a:lnTo>
                  <a:lnTo>
                    <a:pt x="728" y="420"/>
                  </a:lnTo>
                  <a:lnTo>
                    <a:pt x="727" y="495"/>
                  </a:lnTo>
                  <a:lnTo>
                    <a:pt x="717" y="567"/>
                  </a:lnTo>
                  <a:lnTo>
                    <a:pt x="702" y="639"/>
                  </a:lnTo>
                  <a:lnTo>
                    <a:pt x="681" y="711"/>
                  </a:lnTo>
                  <a:lnTo>
                    <a:pt x="656" y="782"/>
                  </a:lnTo>
                  <a:lnTo>
                    <a:pt x="630" y="846"/>
                  </a:lnTo>
                  <a:lnTo>
                    <a:pt x="597" y="909"/>
                  </a:lnTo>
                  <a:lnTo>
                    <a:pt x="565" y="966"/>
                  </a:lnTo>
                  <a:lnTo>
                    <a:pt x="533" y="1017"/>
                  </a:lnTo>
                  <a:lnTo>
                    <a:pt x="498" y="1057"/>
                  </a:lnTo>
                  <a:lnTo>
                    <a:pt x="470" y="1101"/>
                  </a:lnTo>
                  <a:lnTo>
                    <a:pt x="443" y="1141"/>
                  </a:lnTo>
                  <a:lnTo>
                    <a:pt x="421" y="1183"/>
                  </a:lnTo>
                  <a:lnTo>
                    <a:pt x="398" y="1223"/>
                  </a:lnTo>
                  <a:lnTo>
                    <a:pt x="379" y="1264"/>
                  </a:lnTo>
                  <a:lnTo>
                    <a:pt x="360" y="1304"/>
                  </a:lnTo>
                  <a:lnTo>
                    <a:pt x="346" y="1346"/>
                  </a:lnTo>
                  <a:lnTo>
                    <a:pt x="333" y="1388"/>
                  </a:lnTo>
                  <a:lnTo>
                    <a:pt x="322" y="1430"/>
                  </a:lnTo>
                  <a:lnTo>
                    <a:pt x="312" y="1473"/>
                  </a:lnTo>
                  <a:lnTo>
                    <a:pt x="306" y="1521"/>
                  </a:lnTo>
                  <a:lnTo>
                    <a:pt x="299" y="1567"/>
                  </a:lnTo>
                  <a:lnTo>
                    <a:pt x="297" y="1616"/>
                  </a:lnTo>
                  <a:lnTo>
                    <a:pt x="295" y="1665"/>
                  </a:lnTo>
                  <a:lnTo>
                    <a:pt x="295" y="1721"/>
                  </a:lnTo>
                  <a:lnTo>
                    <a:pt x="289" y="1755"/>
                  </a:lnTo>
                  <a:lnTo>
                    <a:pt x="280" y="1783"/>
                  </a:lnTo>
                  <a:lnTo>
                    <a:pt x="265" y="1808"/>
                  </a:lnTo>
                  <a:lnTo>
                    <a:pt x="248" y="1829"/>
                  </a:lnTo>
                  <a:lnTo>
                    <a:pt x="225" y="1844"/>
                  </a:lnTo>
                  <a:lnTo>
                    <a:pt x="200" y="1857"/>
                  </a:lnTo>
                  <a:lnTo>
                    <a:pt x="173" y="1863"/>
                  </a:lnTo>
                  <a:lnTo>
                    <a:pt x="147" y="1867"/>
                  </a:lnTo>
                  <a:lnTo>
                    <a:pt x="118" y="1863"/>
                  </a:lnTo>
                  <a:lnTo>
                    <a:pt x="94" y="1857"/>
                  </a:lnTo>
                  <a:lnTo>
                    <a:pt x="67" y="1844"/>
                  </a:lnTo>
                  <a:lnTo>
                    <a:pt x="46" y="1829"/>
                  </a:lnTo>
                  <a:lnTo>
                    <a:pt x="27" y="1808"/>
                  </a:lnTo>
                  <a:lnTo>
                    <a:pt x="12" y="1783"/>
                  </a:lnTo>
                  <a:lnTo>
                    <a:pt x="2" y="1755"/>
                  </a:lnTo>
                  <a:lnTo>
                    <a:pt x="0" y="1721"/>
                  </a:lnTo>
                  <a:lnTo>
                    <a:pt x="4" y="1599"/>
                  </a:lnTo>
                  <a:lnTo>
                    <a:pt x="19" y="1492"/>
                  </a:lnTo>
                  <a:lnTo>
                    <a:pt x="40" y="1396"/>
                  </a:lnTo>
                  <a:lnTo>
                    <a:pt x="71" y="1308"/>
                  </a:lnTo>
                  <a:lnTo>
                    <a:pt x="107" y="1226"/>
                  </a:lnTo>
                  <a:lnTo>
                    <a:pt x="147" y="1152"/>
                  </a:lnTo>
                  <a:lnTo>
                    <a:pt x="191" y="1086"/>
                  </a:lnTo>
                  <a:lnTo>
                    <a:pt x="236" y="1021"/>
                  </a:lnTo>
                  <a:lnTo>
                    <a:pt x="282" y="958"/>
                  </a:lnTo>
                  <a:lnTo>
                    <a:pt x="329" y="898"/>
                  </a:lnTo>
                  <a:lnTo>
                    <a:pt x="373" y="837"/>
                  </a:lnTo>
                  <a:lnTo>
                    <a:pt x="413" y="776"/>
                  </a:lnTo>
                  <a:lnTo>
                    <a:pt x="451" y="711"/>
                  </a:lnTo>
                  <a:lnTo>
                    <a:pt x="481" y="645"/>
                  </a:lnTo>
                  <a:lnTo>
                    <a:pt x="506" y="571"/>
                  </a:lnTo>
                  <a:lnTo>
                    <a:pt x="523" y="493"/>
                  </a:lnTo>
                  <a:lnTo>
                    <a:pt x="525" y="462"/>
                  </a:lnTo>
                  <a:lnTo>
                    <a:pt x="531" y="432"/>
                  </a:lnTo>
                  <a:lnTo>
                    <a:pt x="533" y="403"/>
                  </a:lnTo>
                  <a:lnTo>
                    <a:pt x="538" y="379"/>
                  </a:lnTo>
                  <a:lnTo>
                    <a:pt x="540" y="352"/>
                  </a:lnTo>
                  <a:lnTo>
                    <a:pt x="544" y="327"/>
                  </a:lnTo>
                  <a:lnTo>
                    <a:pt x="544" y="304"/>
                  </a:lnTo>
                  <a:lnTo>
                    <a:pt x="546" y="282"/>
                  </a:lnTo>
                  <a:lnTo>
                    <a:pt x="544" y="259"/>
                  </a:lnTo>
                  <a:lnTo>
                    <a:pt x="540" y="236"/>
                  </a:lnTo>
                  <a:lnTo>
                    <a:pt x="535" y="211"/>
                  </a:lnTo>
                  <a:lnTo>
                    <a:pt x="527" y="189"/>
                  </a:lnTo>
                  <a:lnTo>
                    <a:pt x="516" y="166"/>
                  </a:lnTo>
                  <a:lnTo>
                    <a:pt x="502" y="141"/>
                  </a:lnTo>
                  <a:lnTo>
                    <a:pt x="485" y="116"/>
                  </a:lnTo>
                  <a:lnTo>
                    <a:pt x="464" y="90"/>
                  </a:lnTo>
                  <a:lnTo>
                    <a:pt x="457" y="78"/>
                  </a:lnTo>
                  <a:lnTo>
                    <a:pt x="451" y="67"/>
                  </a:lnTo>
                  <a:lnTo>
                    <a:pt x="447" y="57"/>
                  </a:lnTo>
                  <a:lnTo>
                    <a:pt x="447" y="48"/>
                  </a:lnTo>
                  <a:lnTo>
                    <a:pt x="445" y="38"/>
                  </a:lnTo>
                  <a:lnTo>
                    <a:pt x="449" y="31"/>
                  </a:lnTo>
                  <a:lnTo>
                    <a:pt x="451" y="23"/>
                  </a:lnTo>
                  <a:lnTo>
                    <a:pt x="457" y="16"/>
                  </a:lnTo>
                  <a:lnTo>
                    <a:pt x="462" y="10"/>
                  </a:lnTo>
                  <a:lnTo>
                    <a:pt x="470" y="6"/>
                  </a:lnTo>
                  <a:lnTo>
                    <a:pt x="478" y="2"/>
                  </a:lnTo>
                  <a:lnTo>
                    <a:pt x="487" y="2"/>
                  </a:lnTo>
                  <a:lnTo>
                    <a:pt x="495" y="0"/>
                  </a:lnTo>
                  <a:lnTo>
                    <a:pt x="504" y="2"/>
                  </a:lnTo>
                  <a:lnTo>
                    <a:pt x="516" y="6"/>
                  </a:lnTo>
                  <a:lnTo>
                    <a:pt x="527" y="14"/>
                  </a:lnTo>
                  <a:close/>
                </a:path>
              </a:pathLst>
            </a:custGeom>
            <a:solidFill>
              <a:srgbClr val="FFCC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16" name="Freeform 14"/>
            <p:cNvSpPr>
              <a:spLocks/>
            </p:cNvSpPr>
            <p:nvPr/>
          </p:nvSpPr>
          <p:spPr bwMode="auto">
            <a:xfrm>
              <a:off x="2739" y="2099"/>
              <a:ext cx="290" cy="603"/>
            </a:xfrm>
            <a:custGeom>
              <a:avLst/>
              <a:gdLst>
                <a:gd name="T0" fmla="*/ 2 w 579"/>
                <a:gd name="T1" fmla="*/ 1 h 1205"/>
                <a:gd name="T2" fmla="*/ 2 w 579"/>
                <a:gd name="T3" fmla="*/ 1 h 1205"/>
                <a:gd name="T4" fmla="*/ 2 w 579"/>
                <a:gd name="T5" fmla="*/ 1 h 1205"/>
                <a:gd name="T6" fmla="*/ 2 w 579"/>
                <a:gd name="T7" fmla="*/ 1 h 1205"/>
                <a:gd name="T8" fmla="*/ 1 w 579"/>
                <a:gd name="T9" fmla="*/ 1 h 1205"/>
                <a:gd name="T10" fmla="*/ 1 w 579"/>
                <a:gd name="T11" fmla="*/ 1 h 1205"/>
                <a:gd name="T12" fmla="*/ 1 w 579"/>
                <a:gd name="T13" fmla="*/ 1 h 1205"/>
                <a:gd name="T14" fmla="*/ 1 w 579"/>
                <a:gd name="T15" fmla="*/ 1 h 1205"/>
                <a:gd name="T16" fmla="*/ 1 w 579"/>
                <a:gd name="T17" fmla="*/ 1 h 1205"/>
                <a:gd name="T18" fmla="*/ 1 w 579"/>
                <a:gd name="T19" fmla="*/ 1 h 1205"/>
                <a:gd name="T20" fmla="*/ 1 w 579"/>
                <a:gd name="T21" fmla="*/ 2 h 1205"/>
                <a:gd name="T22" fmla="*/ 1 w 579"/>
                <a:gd name="T23" fmla="*/ 2 h 1205"/>
                <a:gd name="T24" fmla="*/ 1 w 579"/>
                <a:gd name="T25" fmla="*/ 2 h 1205"/>
                <a:gd name="T26" fmla="*/ 1 w 579"/>
                <a:gd name="T27" fmla="*/ 2 h 1205"/>
                <a:gd name="T28" fmla="*/ 1 w 579"/>
                <a:gd name="T29" fmla="*/ 2 h 1205"/>
                <a:gd name="T30" fmla="*/ 1 w 579"/>
                <a:gd name="T31" fmla="*/ 2 h 1205"/>
                <a:gd name="T32" fmla="*/ 1 w 579"/>
                <a:gd name="T33" fmla="*/ 3 h 1205"/>
                <a:gd name="T34" fmla="*/ 1 w 579"/>
                <a:gd name="T35" fmla="*/ 3 h 1205"/>
                <a:gd name="T36" fmla="*/ 1 w 579"/>
                <a:gd name="T37" fmla="*/ 3 h 1205"/>
                <a:gd name="T38" fmla="*/ 1 w 579"/>
                <a:gd name="T39" fmla="*/ 3 h 1205"/>
                <a:gd name="T40" fmla="*/ 1 w 579"/>
                <a:gd name="T41" fmla="*/ 3 h 1205"/>
                <a:gd name="T42" fmla="*/ 1 w 579"/>
                <a:gd name="T43" fmla="*/ 3 h 1205"/>
                <a:gd name="T44" fmla="*/ 1 w 579"/>
                <a:gd name="T45" fmla="*/ 3 h 1205"/>
                <a:gd name="T46" fmla="*/ 1 w 579"/>
                <a:gd name="T47" fmla="*/ 3 h 1205"/>
                <a:gd name="T48" fmla="*/ 1 w 579"/>
                <a:gd name="T49" fmla="*/ 2 h 1205"/>
                <a:gd name="T50" fmla="*/ 0 w 579"/>
                <a:gd name="T51" fmla="*/ 2 h 1205"/>
                <a:gd name="T52" fmla="*/ 1 w 579"/>
                <a:gd name="T53" fmla="*/ 2 h 1205"/>
                <a:gd name="T54" fmla="*/ 1 w 579"/>
                <a:gd name="T55" fmla="*/ 2 h 1205"/>
                <a:gd name="T56" fmla="*/ 1 w 579"/>
                <a:gd name="T57" fmla="*/ 2 h 1205"/>
                <a:gd name="T58" fmla="*/ 1 w 579"/>
                <a:gd name="T59" fmla="*/ 2 h 1205"/>
                <a:gd name="T60" fmla="*/ 1 w 579"/>
                <a:gd name="T61" fmla="*/ 1 h 1205"/>
                <a:gd name="T62" fmla="*/ 1 w 579"/>
                <a:gd name="T63" fmla="*/ 1 h 1205"/>
                <a:gd name="T64" fmla="*/ 1 w 579"/>
                <a:gd name="T65" fmla="*/ 1 h 1205"/>
                <a:gd name="T66" fmla="*/ 1 w 579"/>
                <a:gd name="T67" fmla="*/ 1 h 1205"/>
                <a:gd name="T68" fmla="*/ 1 w 579"/>
                <a:gd name="T69" fmla="*/ 1 h 1205"/>
                <a:gd name="T70" fmla="*/ 1 w 579"/>
                <a:gd name="T71" fmla="*/ 1 h 1205"/>
                <a:gd name="T72" fmla="*/ 1 w 579"/>
                <a:gd name="T73" fmla="*/ 1 h 1205"/>
                <a:gd name="T74" fmla="*/ 1 w 579"/>
                <a:gd name="T75" fmla="*/ 1 h 1205"/>
                <a:gd name="T76" fmla="*/ 1 w 579"/>
                <a:gd name="T77" fmla="*/ 1 h 1205"/>
                <a:gd name="T78" fmla="*/ 1 w 579"/>
                <a:gd name="T79" fmla="*/ 1 h 1205"/>
                <a:gd name="T80" fmla="*/ 1 w 579"/>
                <a:gd name="T81" fmla="*/ 1 h 1205"/>
                <a:gd name="T82" fmla="*/ 2 w 579"/>
                <a:gd name="T83" fmla="*/ 1 h 1205"/>
                <a:gd name="T84" fmla="*/ 2 w 579"/>
                <a:gd name="T85" fmla="*/ 0 h 1205"/>
                <a:gd name="T86" fmla="*/ 2 w 579"/>
                <a:gd name="T87" fmla="*/ 1 h 1205"/>
                <a:gd name="T88" fmla="*/ 2 w 579"/>
                <a:gd name="T89" fmla="*/ 1 h 1205"/>
                <a:gd name="T90" fmla="*/ 2 w 579"/>
                <a:gd name="T91" fmla="*/ 1 h 1205"/>
                <a:gd name="T92" fmla="*/ 2 w 579"/>
                <a:gd name="T93" fmla="*/ 1 h 1205"/>
                <a:gd name="T94" fmla="*/ 2 w 579"/>
                <a:gd name="T95" fmla="*/ 1 h 1205"/>
                <a:gd name="T96" fmla="*/ 2 w 579"/>
                <a:gd name="T97" fmla="*/ 1 h 120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9"/>
                <a:gd name="T148" fmla="*/ 0 h 1205"/>
                <a:gd name="T149" fmla="*/ 579 w 579"/>
                <a:gd name="T150" fmla="*/ 1205 h 120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9" h="1205">
                  <a:moveTo>
                    <a:pt x="578" y="55"/>
                  </a:moveTo>
                  <a:lnTo>
                    <a:pt x="568" y="78"/>
                  </a:lnTo>
                  <a:lnTo>
                    <a:pt x="559" y="101"/>
                  </a:lnTo>
                  <a:lnTo>
                    <a:pt x="549" y="124"/>
                  </a:lnTo>
                  <a:lnTo>
                    <a:pt x="543" y="145"/>
                  </a:lnTo>
                  <a:lnTo>
                    <a:pt x="536" y="166"/>
                  </a:lnTo>
                  <a:lnTo>
                    <a:pt x="528" y="187"/>
                  </a:lnTo>
                  <a:lnTo>
                    <a:pt x="522" y="206"/>
                  </a:lnTo>
                  <a:lnTo>
                    <a:pt x="517" y="227"/>
                  </a:lnTo>
                  <a:lnTo>
                    <a:pt x="509" y="246"/>
                  </a:lnTo>
                  <a:lnTo>
                    <a:pt x="501" y="265"/>
                  </a:lnTo>
                  <a:lnTo>
                    <a:pt x="494" y="284"/>
                  </a:lnTo>
                  <a:lnTo>
                    <a:pt x="484" y="304"/>
                  </a:lnTo>
                  <a:lnTo>
                    <a:pt x="475" y="323"/>
                  </a:lnTo>
                  <a:lnTo>
                    <a:pt x="465" y="344"/>
                  </a:lnTo>
                  <a:lnTo>
                    <a:pt x="450" y="363"/>
                  </a:lnTo>
                  <a:lnTo>
                    <a:pt x="439" y="386"/>
                  </a:lnTo>
                  <a:lnTo>
                    <a:pt x="410" y="424"/>
                  </a:lnTo>
                  <a:lnTo>
                    <a:pt x="386" y="464"/>
                  </a:lnTo>
                  <a:lnTo>
                    <a:pt x="365" y="502"/>
                  </a:lnTo>
                  <a:lnTo>
                    <a:pt x="348" y="540"/>
                  </a:lnTo>
                  <a:lnTo>
                    <a:pt x="330" y="578"/>
                  </a:lnTo>
                  <a:lnTo>
                    <a:pt x="317" y="616"/>
                  </a:lnTo>
                  <a:lnTo>
                    <a:pt x="306" y="656"/>
                  </a:lnTo>
                  <a:lnTo>
                    <a:pt x="296" y="694"/>
                  </a:lnTo>
                  <a:lnTo>
                    <a:pt x="289" y="734"/>
                  </a:lnTo>
                  <a:lnTo>
                    <a:pt x="285" y="772"/>
                  </a:lnTo>
                  <a:lnTo>
                    <a:pt x="283" y="814"/>
                  </a:lnTo>
                  <a:lnTo>
                    <a:pt x="283" y="856"/>
                  </a:lnTo>
                  <a:lnTo>
                    <a:pt x="285" y="899"/>
                  </a:lnTo>
                  <a:lnTo>
                    <a:pt x="289" y="943"/>
                  </a:lnTo>
                  <a:lnTo>
                    <a:pt x="296" y="989"/>
                  </a:lnTo>
                  <a:lnTo>
                    <a:pt x="304" y="1038"/>
                  </a:lnTo>
                  <a:lnTo>
                    <a:pt x="306" y="1072"/>
                  </a:lnTo>
                  <a:lnTo>
                    <a:pt x="300" y="1101"/>
                  </a:lnTo>
                  <a:lnTo>
                    <a:pt x="291" y="1129"/>
                  </a:lnTo>
                  <a:lnTo>
                    <a:pt x="275" y="1152"/>
                  </a:lnTo>
                  <a:lnTo>
                    <a:pt x="254" y="1171"/>
                  </a:lnTo>
                  <a:lnTo>
                    <a:pt x="233" y="1186"/>
                  </a:lnTo>
                  <a:lnTo>
                    <a:pt x="207" y="1198"/>
                  </a:lnTo>
                  <a:lnTo>
                    <a:pt x="182" y="1205"/>
                  </a:lnTo>
                  <a:lnTo>
                    <a:pt x="154" y="1205"/>
                  </a:lnTo>
                  <a:lnTo>
                    <a:pt x="125" y="1204"/>
                  </a:lnTo>
                  <a:lnTo>
                    <a:pt x="99" y="1196"/>
                  </a:lnTo>
                  <a:lnTo>
                    <a:pt x="76" y="1185"/>
                  </a:lnTo>
                  <a:lnTo>
                    <a:pt x="53" y="1167"/>
                  </a:lnTo>
                  <a:lnTo>
                    <a:pt x="36" y="1145"/>
                  </a:lnTo>
                  <a:lnTo>
                    <a:pt x="21" y="1118"/>
                  </a:lnTo>
                  <a:lnTo>
                    <a:pt x="13" y="1086"/>
                  </a:lnTo>
                  <a:lnTo>
                    <a:pt x="3" y="1023"/>
                  </a:lnTo>
                  <a:lnTo>
                    <a:pt x="0" y="966"/>
                  </a:lnTo>
                  <a:lnTo>
                    <a:pt x="0" y="911"/>
                  </a:lnTo>
                  <a:lnTo>
                    <a:pt x="5" y="858"/>
                  </a:lnTo>
                  <a:lnTo>
                    <a:pt x="13" y="804"/>
                  </a:lnTo>
                  <a:lnTo>
                    <a:pt x="24" y="755"/>
                  </a:lnTo>
                  <a:lnTo>
                    <a:pt x="40" y="707"/>
                  </a:lnTo>
                  <a:lnTo>
                    <a:pt x="59" y="662"/>
                  </a:lnTo>
                  <a:lnTo>
                    <a:pt x="78" y="614"/>
                  </a:lnTo>
                  <a:lnTo>
                    <a:pt x="102" y="569"/>
                  </a:lnTo>
                  <a:lnTo>
                    <a:pt x="127" y="521"/>
                  </a:lnTo>
                  <a:lnTo>
                    <a:pt x="156" y="476"/>
                  </a:lnTo>
                  <a:lnTo>
                    <a:pt x="186" y="428"/>
                  </a:lnTo>
                  <a:lnTo>
                    <a:pt x="218" y="381"/>
                  </a:lnTo>
                  <a:lnTo>
                    <a:pt x="252" y="333"/>
                  </a:lnTo>
                  <a:lnTo>
                    <a:pt x="289" y="284"/>
                  </a:lnTo>
                  <a:lnTo>
                    <a:pt x="302" y="263"/>
                  </a:lnTo>
                  <a:lnTo>
                    <a:pt x="317" y="246"/>
                  </a:lnTo>
                  <a:lnTo>
                    <a:pt x="330" y="228"/>
                  </a:lnTo>
                  <a:lnTo>
                    <a:pt x="348" y="213"/>
                  </a:lnTo>
                  <a:lnTo>
                    <a:pt x="361" y="196"/>
                  </a:lnTo>
                  <a:lnTo>
                    <a:pt x="376" y="185"/>
                  </a:lnTo>
                  <a:lnTo>
                    <a:pt x="391" y="170"/>
                  </a:lnTo>
                  <a:lnTo>
                    <a:pt x="406" y="158"/>
                  </a:lnTo>
                  <a:lnTo>
                    <a:pt x="420" y="143"/>
                  </a:lnTo>
                  <a:lnTo>
                    <a:pt x="433" y="128"/>
                  </a:lnTo>
                  <a:lnTo>
                    <a:pt x="446" y="112"/>
                  </a:lnTo>
                  <a:lnTo>
                    <a:pt x="460" y="99"/>
                  </a:lnTo>
                  <a:lnTo>
                    <a:pt x="471" y="82"/>
                  </a:lnTo>
                  <a:lnTo>
                    <a:pt x="482" y="65"/>
                  </a:lnTo>
                  <a:lnTo>
                    <a:pt x="494" y="46"/>
                  </a:lnTo>
                  <a:lnTo>
                    <a:pt x="505" y="25"/>
                  </a:lnTo>
                  <a:lnTo>
                    <a:pt x="509" y="16"/>
                  </a:lnTo>
                  <a:lnTo>
                    <a:pt x="515" y="10"/>
                  </a:lnTo>
                  <a:lnTo>
                    <a:pt x="521" y="4"/>
                  </a:lnTo>
                  <a:lnTo>
                    <a:pt x="528" y="2"/>
                  </a:lnTo>
                  <a:lnTo>
                    <a:pt x="534" y="0"/>
                  </a:lnTo>
                  <a:lnTo>
                    <a:pt x="541" y="0"/>
                  </a:lnTo>
                  <a:lnTo>
                    <a:pt x="549" y="2"/>
                  </a:lnTo>
                  <a:lnTo>
                    <a:pt x="557" y="4"/>
                  </a:lnTo>
                  <a:lnTo>
                    <a:pt x="562" y="6"/>
                  </a:lnTo>
                  <a:lnTo>
                    <a:pt x="568" y="12"/>
                  </a:lnTo>
                  <a:lnTo>
                    <a:pt x="572" y="17"/>
                  </a:lnTo>
                  <a:lnTo>
                    <a:pt x="578" y="23"/>
                  </a:lnTo>
                  <a:lnTo>
                    <a:pt x="579" y="31"/>
                  </a:lnTo>
                  <a:lnTo>
                    <a:pt x="579" y="38"/>
                  </a:lnTo>
                  <a:lnTo>
                    <a:pt x="579" y="46"/>
                  </a:lnTo>
                  <a:lnTo>
                    <a:pt x="578" y="55"/>
                  </a:lnTo>
                  <a:close/>
                </a:path>
              </a:pathLst>
            </a:custGeom>
            <a:solidFill>
              <a:srgbClr val="FF99B3"/>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17" name="Freeform 15"/>
            <p:cNvSpPr>
              <a:spLocks/>
            </p:cNvSpPr>
            <p:nvPr/>
          </p:nvSpPr>
          <p:spPr bwMode="auto">
            <a:xfrm>
              <a:off x="2606" y="2707"/>
              <a:ext cx="308" cy="108"/>
            </a:xfrm>
            <a:custGeom>
              <a:avLst/>
              <a:gdLst>
                <a:gd name="T0" fmla="*/ 1 w 615"/>
                <a:gd name="T1" fmla="*/ 1 h 215"/>
                <a:gd name="T2" fmla="*/ 1 w 615"/>
                <a:gd name="T3" fmla="*/ 1 h 215"/>
                <a:gd name="T4" fmla="*/ 1 w 615"/>
                <a:gd name="T5" fmla="*/ 1 h 215"/>
                <a:gd name="T6" fmla="*/ 1 w 615"/>
                <a:gd name="T7" fmla="*/ 1 h 215"/>
                <a:gd name="T8" fmla="*/ 1 w 615"/>
                <a:gd name="T9" fmla="*/ 1 h 215"/>
                <a:gd name="T10" fmla="*/ 1 w 615"/>
                <a:gd name="T11" fmla="*/ 1 h 215"/>
                <a:gd name="T12" fmla="*/ 1 w 615"/>
                <a:gd name="T13" fmla="*/ 1 h 215"/>
                <a:gd name="T14" fmla="*/ 1 w 615"/>
                <a:gd name="T15" fmla="*/ 1 h 215"/>
                <a:gd name="T16" fmla="*/ 2 w 615"/>
                <a:gd name="T17" fmla="*/ 1 h 215"/>
                <a:gd name="T18" fmla="*/ 2 w 615"/>
                <a:gd name="T19" fmla="*/ 1 h 215"/>
                <a:gd name="T20" fmla="*/ 2 w 615"/>
                <a:gd name="T21" fmla="*/ 1 h 215"/>
                <a:gd name="T22" fmla="*/ 2 w 615"/>
                <a:gd name="T23" fmla="*/ 1 h 215"/>
                <a:gd name="T24" fmla="*/ 2 w 615"/>
                <a:gd name="T25" fmla="*/ 1 h 215"/>
                <a:gd name="T26" fmla="*/ 2 w 615"/>
                <a:gd name="T27" fmla="*/ 1 h 215"/>
                <a:gd name="T28" fmla="*/ 2 w 615"/>
                <a:gd name="T29" fmla="*/ 1 h 215"/>
                <a:gd name="T30" fmla="*/ 2 w 615"/>
                <a:gd name="T31" fmla="*/ 1 h 215"/>
                <a:gd name="T32" fmla="*/ 2 w 615"/>
                <a:gd name="T33" fmla="*/ 1 h 215"/>
                <a:gd name="T34" fmla="*/ 1 w 615"/>
                <a:gd name="T35" fmla="*/ 1 h 215"/>
                <a:gd name="T36" fmla="*/ 1 w 615"/>
                <a:gd name="T37" fmla="*/ 1 h 215"/>
                <a:gd name="T38" fmla="*/ 1 w 615"/>
                <a:gd name="T39" fmla="*/ 1 h 215"/>
                <a:gd name="T40" fmla="*/ 1 w 615"/>
                <a:gd name="T41" fmla="*/ 1 h 215"/>
                <a:gd name="T42" fmla="*/ 1 w 615"/>
                <a:gd name="T43" fmla="*/ 1 h 215"/>
                <a:gd name="T44" fmla="*/ 1 w 615"/>
                <a:gd name="T45" fmla="*/ 1 h 215"/>
                <a:gd name="T46" fmla="*/ 1 w 615"/>
                <a:gd name="T47" fmla="*/ 1 h 215"/>
                <a:gd name="T48" fmla="*/ 1 w 615"/>
                <a:gd name="T49" fmla="*/ 1 h 215"/>
                <a:gd name="T50" fmla="*/ 1 w 615"/>
                <a:gd name="T51" fmla="*/ 1 h 215"/>
                <a:gd name="T52" fmla="*/ 0 w 615"/>
                <a:gd name="T53" fmla="*/ 1 h 215"/>
                <a:gd name="T54" fmla="*/ 0 w 615"/>
                <a:gd name="T55" fmla="*/ 1 h 215"/>
                <a:gd name="T56" fmla="*/ 1 w 615"/>
                <a:gd name="T57" fmla="*/ 1 h 215"/>
                <a:gd name="T58" fmla="*/ 1 w 615"/>
                <a:gd name="T59" fmla="*/ 1 h 215"/>
                <a:gd name="T60" fmla="*/ 1 w 615"/>
                <a:gd name="T61" fmla="*/ 1 h 215"/>
                <a:gd name="T62" fmla="*/ 1 w 615"/>
                <a:gd name="T63" fmla="*/ 0 h 215"/>
                <a:gd name="T64" fmla="*/ 1 w 615"/>
                <a:gd name="T65" fmla="*/ 1 h 2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15"/>
                <a:gd name="T100" fmla="*/ 0 h 215"/>
                <a:gd name="T101" fmla="*/ 615 w 615"/>
                <a:gd name="T102" fmla="*/ 215 h 2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15" h="215">
                  <a:moveTo>
                    <a:pt x="64" y="4"/>
                  </a:moveTo>
                  <a:lnTo>
                    <a:pt x="91" y="9"/>
                  </a:lnTo>
                  <a:lnTo>
                    <a:pt x="119" y="19"/>
                  </a:lnTo>
                  <a:lnTo>
                    <a:pt x="150" y="26"/>
                  </a:lnTo>
                  <a:lnTo>
                    <a:pt x="178" y="36"/>
                  </a:lnTo>
                  <a:lnTo>
                    <a:pt x="207" y="44"/>
                  </a:lnTo>
                  <a:lnTo>
                    <a:pt x="237" y="53"/>
                  </a:lnTo>
                  <a:lnTo>
                    <a:pt x="268" y="59"/>
                  </a:lnTo>
                  <a:lnTo>
                    <a:pt x="298" y="68"/>
                  </a:lnTo>
                  <a:lnTo>
                    <a:pt x="328" y="74"/>
                  </a:lnTo>
                  <a:lnTo>
                    <a:pt x="359" y="80"/>
                  </a:lnTo>
                  <a:lnTo>
                    <a:pt x="389" y="83"/>
                  </a:lnTo>
                  <a:lnTo>
                    <a:pt x="420" y="89"/>
                  </a:lnTo>
                  <a:lnTo>
                    <a:pt x="450" y="89"/>
                  </a:lnTo>
                  <a:lnTo>
                    <a:pt x="479" y="89"/>
                  </a:lnTo>
                  <a:lnTo>
                    <a:pt x="509" y="89"/>
                  </a:lnTo>
                  <a:lnTo>
                    <a:pt x="539" y="85"/>
                  </a:lnTo>
                  <a:lnTo>
                    <a:pt x="553" y="83"/>
                  </a:lnTo>
                  <a:lnTo>
                    <a:pt x="566" y="83"/>
                  </a:lnTo>
                  <a:lnTo>
                    <a:pt x="577" y="85"/>
                  </a:lnTo>
                  <a:lnTo>
                    <a:pt x="589" y="93"/>
                  </a:lnTo>
                  <a:lnTo>
                    <a:pt x="596" y="99"/>
                  </a:lnTo>
                  <a:lnTo>
                    <a:pt x="604" y="108"/>
                  </a:lnTo>
                  <a:lnTo>
                    <a:pt x="610" y="118"/>
                  </a:lnTo>
                  <a:lnTo>
                    <a:pt x="614" y="129"/>
                  </a:lnTo>
                  <a:lnTo>
                    <a:pt x="615" y="139"/>
                  </a:lnTo>
                  <a:lnTo>
                    <a:pt x="615" y="150"/>
                  </a:lnTo>
                  <a:lnTo>
                    <a:pt x="612" y="161"/>
                  </a:lnTo>
                  <a:lnTo>
                    <a:pt x="608" y="171"/>
                  </a:lnTo>
                  <a:lnTo>
                    <a:pt x="602" y="180"/>
                  </a:lnTo>
                  <a:lnTo>
                    <a:pt x="593" y="190"/>
                  </a:lnTo>
                  <a:lnTo>
                    <a:pt x="583" y="198"/>
                  </a:lnTo>
                  <a:lnTo>
                    <a:pt x="570" y="205"/>
                  </a:lnTo>
                  <a:lnTo>
                    <a:pt x="537" y="211"/>
                  </a:lnTo>
                  <a:lnTo>
                    <a:pt x="505" y="215"/>
                  </a:lnTo>
                  <a:lnTo>
                    <a:pt x="471" y="215"/>
                  </a:lnTo>
                  <a:lnTo>
                    <a:pt x="439" y="215"/>
                  </a:lnTo>
                  <a:lnTo>
                    <a:pt x="401" y="211"/>
                  </a:lnTo>
                  <a:lnTo>
                    <a:pt x="366" y="205"/>
                  </a:lnTo>
                  <a:lnTo>
                    <a:pt x="330" y="198"/>
                  </a:lnTo>
                  <a:lnTo>
                    <a:pt x="294" y="190"/>
                  </a:lnTo>
                  <a:lnTo>
                    <a:pt x="258" y="179"/>
                  </a:lnTo>
                  <a:lnTo>
                    <a:pt x="222" y="167"/>
                  </a:lnTo>
                  <a:lnTo>
                    <a:pt x="188" y="154"/>
                  </a:lnTo>
                  <a:lnTo>
                    <a:pt x="154" y="142"/>
                  </a:lnTo>
                  <a:lnTo>
                    <a:pt x="119" y="129"/>
                  </a:lnTo>
                  <a:lnTo>
                    <a:pt x="89" y="116"/>
                  </a:lnTo>
                  <a:lnTo>
                    <a:pt x="58" y="103"/>
                  </a:lnTo>
                  <a:lnTo>
                    <a:pt x="32" y="91"/>
                  </a:lnTo>
                  <a:lnTo>
                    <a:pt x="22" y="83"/>
                  </a:lnTo>
                  <a:lnTo>
                    <a:pt x="13" y="78"/>
                  </a:lnTo>
                  <a:lnTo>
                    <a:pt x="7" y="70"/>
                  </a:lnTo>
                  <a:lnTo>
                    <a:pt x="3" y="63"/>
                  </a:lnTo>
                  <a:lnTo>
                    <a:pt x="0" y="55"/>
                  </a:lnTo>
                  <a:lnTo>
                    <a:pt x="0" y="45"/>
                  </a:lnTo>
                  <a:lnTo>
                    <a:pt x="0" y="38"/>
                  </a:lnTo>
                  <a:lnTo>
                    <a:pt x="3" y="30"/>
                  </a:lnTo>
                  <a:lnTo>
                    <a:pt x="5" y="23"/>
                  </a:lnTo>
                  <a:lnTo>
                    <a:pt x="9" y="15"/>
                  </a:lnTo>
                  <a:lnTo>
                    <a:pt x="15" y="9"/>
                  </a:lnTo>
                  <a:lnTo>
                    <a:pt x="22" y="6"/>
                  </a:lnTo>
                  <a:lnTo>
                    <a:pt x="30" y="2"/>
                  </a:lnTo>
                  <a:lnTo>
                    <a:pt x="41" y="0"/>
                  </a:lnTo>
                  <a:lnTo>
                    <a:pt x="51" y="0"/>
                  </a:lnTo>
                  <a:lnTo>
                    <a:pt x="64" y="4"/>
                  </a:lnTo>
                  <a:close/>
                </a:path>
              </a:pathLst>
            </a:custGeom>
            <a:solidFill>
              <a:srgbClr val="FF4DB3"/>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18" name="Freeform 16"/>
            <p:cNvSpPr>
              <a:spLocks/>
            </p:cNvSpPr>
            <p:nvPr/>
          </p:nvSpPr>
          <p:spPr bwMode="auto">
            <a:xfrm>
              <a:off x="2604" y="2783"/>
              <a:ext cx="267" cy="111"/>
            </a:xfrm>
            <a:custGeom>
              <a:avLst/>
              <a:gdLst>
                <a:gd name="T0" fmla="*/ 1 w 534"/>
                <a:gd name="T1" fmla="*/ 1 h 222"/>
                <a:gd name="T2" fmla="*/ 1 w 534"/>
                <a:gd name="T3" fmla="*/ 1 h 222"/>
                <a:gd name="T4" fmla="*/ 1 w 534"/>
                <a:gd name="T5" fmla="*/ 1 h 222"/>
                <a:gd name="T6" fmla="*/ 1 w 534"/>
                <a:gd name="T7" fmla="*/ 1 h 222"/>
                <a:gd name="T8" fmla="*/ 1 w 534"/>
                <a:gd name="T9" fmla="*/ 1 h 222"/>
                <a:gd name="T10" fmla="*/ 1 w 534"/>
                <a:gd name="T11" fmla="*/ 1 h 222"/>
                <a:gd name="T12" fmla="*/ 1 w 534"/>
                <a:gd name="T13" fmla="*/ 1 h 222"/>
                <a:gd name="T14" fmla="*/ 1 w 534"/>
                <a:gd name="T15" fmla="*/ 1 h 222"/>
                <a:gd name="T16" fmla="*/ 1 w 534"/>
                <a:gd name="T17" fmla="*/ 1 h 222"/>
                <a:gd name="T18" fmla="*/ 1 w 534"/>
                <a:gd name="T19" fmla="*/ 1 h 222"/>
                <a:gd name="T20" fmla="*/ 2 w 534"/>
                <a:gd name="T21" fmla="*/ 1 h 222"/>
                <a:gd name="T22" fmla="*/ 2 w 534"/>
                <a:gd name="T23" fmla="*/ 1 h 222"/>
                <a:gd name="T24" fmla="*/ 2 w 534"/>
                <a:gd name="T25" fmla="*/ 1 h 222"/>
                <a:gd name="T26" fmla="*/ 2 w 534"/>
                <a:gd name="T27" fmla="*/ 1 h 222"/>
                <a:gd name="T28" fmla="*/ 2 w 534"/>
                <a:gd name="T29" fmla="*/ 1 h 222"/>
                <a:gd name="T30" fmla="*/ 1 w 534"/>
                <a:gd name="T31" fmla="*/ 1 h 222"/>
                <a:gd name="T32" fmla="*/ 1 w 534"/>
                <a:gd name="T33" fmla="*/ 1 h 222"/>
                <a:gd name="T34" fmla="*/ 1 w 534"/>
                <a:gd name="T35" fmla="*/ 1 h 222"/>
                <a:gd name="T36" fmla="*/ 1 w 534"/>
                <a:gd name="T37" fmla="*/ 1 h 222"/>
                <a:gd name="T38" fmla="*/ 1 w 534"/>
                <a:gd name="T39" fmla="*/ 1 h 222"/>
                <a:gd name="T40" fmla="*/ 1 w 534"/>
                <a:gd name="T41" fmla="*/ 1 h 222"/>
                <a:gd name="T42" fmla="*/ 1 w 534"/>
                <a:gd name="T43" fmla="*/ 1 h 222"/>
                <a:gd name="T44" fmla="*/ 1 w 534"/>
                <a:gd name="T45" fmla="*/ 1 h 222"/>
                <a:gd name="T46" fmla="*/ 1 w 534"/>
                <a:gd name="T47" fmla="*/ 1 h 222"/>
                <a:gd name="T48" fmla="*/ 1 w 534"/>
                <a:gd name="T49" fmla="*/ 1 h 222"/>
                <a:gd name="T50" fmla="*/ 1 w 534"/>
                <a:gd name="T51" fmla="*/ 1 h 222"/>
                <a:gd name="T52" fmla="*/ 0 w 534"/>
                <a:gd name="T53" fmla="*/ 1 h 222"/>
                <a:gd name="T54" fmla="*/ 1 w 534"/>
                <a:gd name="T55" fmla="*/ 1 h 222"/>
                <a:gd name="T56" fmla="*/ 1 w 534"/>
                <a:gd name="T57" fmla="*/ 1 h 222"/>
                <a:gd name="T58" fmla="*/ 1 w 534"/>
                <a:gd name="T59" fmla="*/ 1 h 222"/>
                <a:gd name="T60" fmla="*/ 1 w 534"/>
                <a:gd name="T61" fmla="*/ 0 h 222"/>
                <a:gd name="T62" fmla="*/ 1 w 534"/>
                <a:gd name="T63" fmla="*/ 1 h 222"/>
                <a:gd name="T64" fmla="*/ 1 w 534"/>
                <a:gd name="T65" fmla="*/ 1 h 2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4"/>
                <a:gd name="T100" fmla="*/ 0 h 222"/>
                <a:gd name="T101" fmla="*/ 534 w 534"/>
                <a:gd name="T102" fmla="*/ 222 h 2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4" h="222">
                  <a:moveTo>
                    <a:pt x="78" y="8"/>
                  </a:moveTo>
                  <a:lnTo>
                    <a:pt x="112" y="25"/>
                  </a:lnTo>
                  <a:lnTo>
                    <a:pt x="142" y="42"/>
                  </a:lnTo>
                  <a:lnTo>
                    <a:pt x="171" y="53"/>
                  </a:lnTo>
                  <a:lnTo>
                    <a:pt x="194" y="65"/>
                  </a:lnTo>
                  <a:lnTo>
                    <a:pt x="213" y="74"/>
                  </a:lnTo>
                  <a:lnTo>
                    <a:pt x="232" y="82"/>
                  </a:lnTo>
                  <a:lnTo>
                    <a:pt x="249" y="87"/>
                  </a:lnTo>
                  <a:lnTo>
                    <a:pt x="266" y="91"/>
                  </a:lnTo>
                  <a:lnTo>
                    <a:pt x="281" y="95"/>
                  </a:lnTo>
                  <a:lnTo>
                    <a:pt x="298" y="97"/>
                  </a:lnTo>
                  <a:lnTo>
                    <a:pt x="317" y="97"/>
                  </a:lnTo>
                  <a:lnTo>
                    <a:pt x="342" y="97"/>
                  </a:lnTo>
                  <a:lnTo>
                    <a:pt x="367" y="97"/>
                  </a:lnTo>
                  <a:lnTo>
                    <a:pt x="395" y="97"/>
                  </a:lnTo>
                  <a:lnTo>
                    <a:pt x="429" y="95"/>
                  </a:lnTo>
                  <a:lnTo>
                    <a:pt x="471" y="95"/>
                  </a:lnTo>
                  <a:lnTo>
                    <a:pt x="483" y="95"/>
                  </a:lnTo>
                  <a:lnTo>
                    <a:pt x="496" y="99"/>
                  </a:lnTo>
                  <a:lnTo>
                    <a:pt x="507" y="105"/>
                  </a:lnTo>
                  <a:lnTo>
                    <a:pt x="517" y="112"/>
                  </a:lnTo>
                  <a:lnTo>
                    <a:pt x="522" y="120"/>
                  </a:lnTo>
                  <a:lnTo>
                    <a:pt x="530" y="129"/>
                  </a:lnTo>
                  <a:lnTo>
                    <a:pt x="532" y="139"/>
                  </a:lnTo>
                  <a:lnTo>
                    <a:pt x="534" y="150"/>
                  </a:lnTo>
                  <a:lnTo>
                    <a:pt x="534" y="160"/>
                  </a:lnTo>
                  <a:lnTo>
                    <a:pt x="532" y="171"/>
                  </a:lnTo>
                  <a:lnTo>
                    <a:pt x="526" y="181"/>
                  </a:lnTo>
                  <a:lnTo>
                    <a:pt x="522" y="192"/>
                  </a:lnTo>
                  <a:lnTo>
                    <a:pt x="513" y="200"/>
                  </a:lnTo>
                  <a:lnTo>
                    <a:pt x="505" y="207"/>
                  </a:lnTo>
                  <a:lnTo>
                    <a:pt x="492" y="211"/>
                  </a:lnTo>
                  <a:lnTo>
                    <a:pt x="481" y="215"/>
                  </a:lnTo>
                  <a:lnTo>
                    <a:pt x="443" y="219"/>
                  </a:lnTo>
                  <a:lnTo>
                    <a:pt x="408" y="221"/>
                  </a:lnTo>
                  <a:lnTo>
                    <a:pt x="376" y="221"/>
                  </a:lnTo>
                  <a:lnTo>
                    <a:pt x="348" y="222"/>
                  </a:lnTo>
                  <a:lnTo>
                    <a:pt x="317" y="221"/>
                  </a:lnTo>
                  <a:lnTo>
                    <a:pt x="291" y="217"/>
                  </a:lnTo>
                  <a:lnTo>
                    <a:pt x="264" y="213"/>
                  </a:lnTo>
                  <a:lnTo>
                    <a:pt x="239" y="207"/>
                  </a:lnTo>
                  <a:lnTo>
                    <a:pt x="215" y="200"/>
                  </a:lnTo>
                  <a:lnTo>
                    <a:pt x="188" y="190"/>
                  </a:lnTo>
                  <a:lnTo>
                    <a:pt x="163" y="177"/>
                  </a:lnTo>
                  <a:lnTo>
                    <a:pt x="137" y="165"/>
                  </a:lnTo>
                  <a:lnTo>
                    <a:pt x="110" y="148"/>
                  </a:lnTo>
                  <a:lnTo>
                    <a:pt x="83" y="133"/>
                  </a:lnTo>
                  <a:lnTo>
                    <a:pt x="55" y="114"/>
                  </a:lnTo>
                  <a:lnTo>
                    <a:pt x="26" y="95"/>
                  </a:lnTo>
                  <a:lnTo>
                    <a:pt x="15" y="86"/>
                  </a:lnTo>
                  <a:lnTo>
                    <a:pt x="9" y="78"/>
                  </a:lnTo>
                  <a:lnTo>
                    <a:pt x="4" y="68"/>
                  </a:lnTo>
                  <a:lnTo>
                    <a:pt x="2" y="59"/>
                  </a:lnTo>
                  <a:lnTo>
                    <a:pt x="0" y="49"/>
                  </a:lnTo>
                  <a:lnTo>
                    <a:pt x="2" y="42"/>
                  </a:lnTo>
                  <a:lnTo>
                    <a:pt x="4" y="30"/>
                  </a:lnTo>
                  <a:lnTo>
                    <a:pt x="9" y="25"/>
                  </a:lnTo>
                  <a:lnTo>
                    <a:pt x="13" y="15"/>
                  </a:lnTo>
                  <a:lnTo>
                    <a:pt x="21" y="10"/>
                  </a:lnTo>
                  <a:lnTo>
                    <a:pt x="26" y="4"/>
                  </a:lnTo>
                  <a:lnTo>
                    <a:pt x="36" y="2"/>
                  </a:lnTo>
                  <a:lnTo>
                    <a:pt x="45" y="0"/>
                  </a:lnTo>
                  <a:lnTo>
                    <a:pt x="55" y="0"/>
                  </a:lnTo>
                  <a:lnTo>
                    <a:pt x="66" y="2"/>
                  </a:lnTo>
                  <a:lnTo>
                    <a:pt x="78" y="8"/>
                  </a:lnTo>
                  <a:close/>
                </a:path>
              </a:pathLst>
            </a:custGeom>
            <a:solidFill>
              <a:srgbClr val="FF4DB3"/>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19" name="Freeform 17"/>
            <p:cNvSpPr>
              <a:spLocks/>
            </p:cNvSpPr>
            <p:nvPr/>
          </p:nvSpPr>
          <p:spPr bwMode="auto">
            <a:xfrm>
              <a:off x="2616" y="2899"/>
              <a:ext cx="206" cy="79"/>
            </a:xfrm>
            <a:custGeom>
              <a:avLst/>
              <a:gdLst>
                <a:gd name="T0" fmla="*/ 0 w 413"/>
                <a:gd name="T1" fmla="*/ 1 h 158"/>
                <a:gd name="T2" fmla="*/ 0 w 413"/>
                <a:gd name="T3" fmla="*/ 1 h 158"/>
                <a:gd name="T4" fmla="*/ 0 w 413"/>
                <a:gd name="T5" fmla="*/ 1 h 158"/>
                <a:gd name="T6" fmla="*/ 0 w 413"/>
                <a:gd name="T7" fmla="*/ 1 h 158"/>
                <a:gd name="T8" fmla="*/ 0 w 413"/>
                <a:gd name="T9" fmla="*/ 1 h 158"/>
                <a:gd name="T10" fmla="*/ 0 w 413"/>
                <a:gd name="T11" fmla="*/ 1 h 158"/>
                <a:gd name="T12" fmla="*/ 0 w 413"/>
                <a:gd name="T13" fmla="*/ 1 h 158"/>
                <a:gd name="T14" fmla="*/ 0 w 413"/>
                <a:gd name="T15" fmla="*/ 1 h 158"/>
                <a:gd name="T16" fmla="*/ 0 w 413"/>
                <a:gd name="T17" fmla="*/ 1 h 158"/>
                <a:gd name="T18" fmla="*/ 0 w 413"/>
                <a:gd name="T19" fmla="*/ 1 h 158"/>
                <a:gd name="T20" fmla="*/ 0 w 413"/>
                <a:gd name="T21" fmla="*/ 1 h 158"/>
                <a:gd name="T22" fmla="*/ 0 w 413"/>
                <a:gd name="T23" fmla="*/ 1 h 158"/>
                <a:gd name="T24" fmla="*/ 0 w 413"/>
                <a:gd name="T25" fmla="*/ 1 h 158"/>
                <a:gd name="T26" fmla="*/ 0 w 413"/>
                <a:gd name="T27" fmla="*/ 1 h 158"/>
                <a:gd name="T28" fmla="*/ 0 w 413"/>
                <a:gd name="T29" fmla="*/ 1 h 158"/>
                <a:gd name="T30" fmla="*/ 0 w 413"/>
                <a:gd name="T31" fmla="*/ 1 h 158"/>
                <a:gd name="T32" fmla="*/ 0 w 413"/>
                <a:gd name="T33" fmla="*/ 1 h 158"/>
                <a:gd name="T34" fmla="*/ 0 w 413"/>
                <a:gd name="T35" fmla="*/ 1 h 158"/>
                <a:gd name="T36" fmla="*/ 0 w 413"/>
                <a:gd name="T37" fmla="*/ 1 h 158"/>
                <a:gd name="T38" fmla="*/ 0 w 413"/>
                <a:gd name="T39" fmla="*/ 1 h 158"/>
                <a:gd name="T40" fmla="*/ 0 w 413"/>
                <a:gd name="T41" fmla="*/ 1 h 158"/>
                <a:gd name="T42" fmla="*/ 0 w 413"/>
                <a:gd name="T43" fmla="*/ 1 h 158"/>
                <a:gd name="T44" fmla="*/ 0 w 413"/>
                <a:gd name="T45" fmla="*/ 1 h 158"/>
                <a:gd name="T46" fmla="*/ 0 w 413"/>
                <a:gd name="T47" fmla="*/ 1 h 158"/>
                <a:gd name="T48" fmla="*/ 0 w 413"/>
                <a:gd name="T49" fmla="*/ 1 h 158"/>
                <a:gd name="T50" fmla="*/ 0 w 413"/>
                <a:gd name="T51" fmla="*/ 1 h 158"/>
                <a:gd name="T52" fmla="*/ 0 w 413"/>
                <a:gd name="T53" fmla="*/ 1 h 158"/>
                <a:gd name="T54" fmla="*/ 0 w 413"/>
                <a:gd name="T55" fmla="*/ 1 h 158"/>
                <a:gd name="T56" fmla="*/ 0 w 413"/>
                <a:gd name="T57" fmla="*/ 1 h 158"/>
                <a:gd name="T58" fmla="*/ 0 w 413"/>
                <a:gd name="T59" fmla="*/ 1 h 158"/>
                <a:gd name="T60" fmla="*/ 0 w 413"/>
                <a:gd name="T61" fmla="*/ 1 h 158"/>
                <a:gd name="T62" fmla="*/ 0 w 413"/>
                <a:gd name="T63" fmla="*/ 0 h 158"/>
                <a:gd name="T64" fmla="*/ 0 w 413"/>
                <a:gd name="T65" fmla="*/ 1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3"/>
                <a:gd name="T100" fmla="*/ 0 h 158"/>
                <a:gd name="T101" fmla="*/ 413 w 413"/>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3" h="158">
                  <a:moveTo>
                    <a:pt x="63" y="2"/>
                  </a:moveTo>
                  <a:lnTo>
                    <a:pt x="82" y="4"/>
                  </a:lnTo>
                  <a:lnTo>
                    <a:pt x="101" y="9"/>
                  </a:lnTo>
                  <a:lnTo>
                    <a:pt x="118" y="13"/>
                  </a:lnTo>
                  <a:lnTo>
                    <a:pt x="139" y="17"/>
                  </a:lnTo>
                  <a:lnTo>
                    <a:pt x="156" y="21"/>
                  </a:lnTo>
                  <a:lnTo>
                    <a:pt x="175" y="25"/>
                  </a:lnTo>
                  <a:lnTo>
                    <a:pt x="192" y="28"/>
                  </a:lnTo>
                  <a:lnTo>
                    <a:pt x="211" y="32"/>
                  </a:lnTo>
                  <a:lnTo>
                    <a:pt x="229" y="34"/>
                  </a:lnTo>
                  <a:lnTo>
                    <a:pt x="248" y="38"/>
                  </a:lnTo>
                  <a:lnTo>
                    <a:pt x="265" y="40"/>
                  </a:lnTo>
                  <a:lnTo>
                    <a:pt x="284" y="44"/>
                  </a:lnTo>
                  <a:lnTo>
                    <a:pt x="305" y="44"/>
                  </a:lnTo>
                  <a:lnTo>
                    <a:pt x="324" y="45"/>
                  </a:lnTo>
                  <a:lnTo>
                    <a:pt x="343" y="47"/>
                  </a:lnTo>
                  <a:lnTo>
                    <a:pt x="364" y="47"/>
                  </a:lnTo>
                  <a:lnTo>
                    <a:pt x="375" y="47"/>
                  </a:lnTo>
                  <a:lnTo>
                    <a:pt x="384" y="53"/>
                  </a:lnTo>
                  <a:lnTo>
                    <a:pt x="394" y="57"/>
                  </a:lnTo>
                  <a:lnTo>
                    <a:pt x="402" y="64"/>
                  </a:lnTo>
                  <a:lnTo>
                    <a:pt x="405" y="72"/>
                  </a:lnTo>
                  <a:lnTo>
                    <a:pt x="411" y="82"/>
                  </a:lnTo>
                  <a:lnTo>
                    <a:pt x="413" y="91"/>
                  </a:lnTo>
                  <a:lnTo>
                    <a:pt x="413" y="102"/>
                  </a:lnTo>
                  <a:lnTo>
                    <a:pt x="413" y="112"/>
                  </a:lnTo>
                  <a:lnTo>
                    <a:pt x="411" y="121"/>
                  </a:lnTo>
                  <a:lnTo>
                    <a:pt x="405" y="131"/>
                  </a:lnTo>
                  <a:lnTo>
                    <a:pt x="402" y="139"/>
                  </a:lnTo>
                  <a:lnTo>
                    <a:pt x="394" y="146"/>
                  </a:lnTo>
                  <a:lnTo>
                    <a:pt x="384" y="152"/>
                  </a:lnTo>
                  <a:lnTo>
                    <a:pt x="375" y="156"/>
                  </a:lnTo>
                  <a:lnTo>
                    <a:pt x="364" y="158"/>
                  </a:lnTo>
                  <a:lnTo>
                    <a:pt x="341" y="156"/>
                  </a:lnTo>
                  <a:lnTo>
                    <a:pt x="318" y="156"/>
                  </a:lnTo>
                  <a:lnTo>
                    <a:pt x="297" y="154"/>
                  </a:lnTo>
                  <a:lnTo>
                    <a:pt x="276" y="154"/>
                  </a:lnTo>
                  <a:lnTo>
                    <a:pt x="255" y="150"/>
                  </a:lnTo>
                  <a:lnTo>
                    <a:pt x="236" y="148"/>
                  </a:lnTo>
                  <a:lnTo>
                    <a:pt x="217" y="144"/>
                  </a:lnTo>
                  <a:lnTo>
                    <a:pt x="196" y="140"/>
                  </a:lnTo>
                  <a:lnTo>
                    <a:pt x="177" y="137"/>
                  </a:lnTo>
                  <a:lnTo>
                    <a:pt x="156" y="133"/>
                  </a:lnTo>
                  <a:lnTo>
                    <a:pt x="135" y="127"/>
                  </a:lnTo>
                  <a:lnTo>
                    <a:pt x="116" y="123"/>
                  </a:lnTo>
                  <a:lnTo>
                    <a:pt x="97" y="116"/>
                  </a:lnTo>
                  <a:lnTo>
                    <a:pt x="78" y="112"/>
                  </a:lnTo>
                  <a:lnTo>
                    <a:pt x="57" y="104"/>
                  </a:lnTo>
                  <a:lnTo>
                    <a:pt x="38" y="99"/>
                  </a:lnTo>
                  <a:lnTo>
                    <a:pt x="27" y="95"/>
                  </a:lnTo>
                  <a:lnTo>
                    <a:pt x="18" y="87"/>
                  </a:lnTo>
                  <a:lnTo>
                    <a:pt x="10" y="80"/>
                  </a:lnTo>
                  <a:lnTo>
                    <a:pt x="6" y="74"/>
                  </a:lnTo>
                  <a:lnTo>
                    <a:pt x="2" y="64"/>
                  </a:lnTo>
                  <a:lnTo>
                    <a:pt x="0" y="55"/>
                  </a:lnTo>
                  <a:lnTo>
                    <a:pt x="0" y="47"/>
                  </a:lnTo>
                  <a:lnTo>
                    <a:pt x="2" y="38"/>
                  </a:lnTo>
                  <a:lnTo>
                    <a:pt x="4" y="28"/>
                  </a:lnTo>
                  <a:lnTo>
                    <a:pt x="8" y="21"/>
                  </a:lnTo>
                  <a:lnTo>
                    <a:pt x="16" y="13"/>
                  </a:lnTo>
                  <a:lnTo>
                    <a:pt x="21" y="9"/>
                  </a:lnTo>
                  <a:lnTo>
                    <a:pt x="29" y="4"/>
                  </a:lnTo>
                  <a:lnTo>
                    <a:pt x="40" y="0"/>
                  </a:lnTo>
                  <a:lnTo>
                    <a:pt x="52" y="0"/>
                  </a:lnTo>
                  <a:lnTo>
                    <a:pt x="63" y="2"/>
                  </a:lnTo>
                  <a:close/>
                </a:path>
              </a:pathLst>
            </a:custGeom>
            <a:solidFill>
              <a:srgbClr val="FF4DB3"/>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20" name="Freeform 18"/>
            <p:cNvSpPr>
              <a:spLocks/>
            </p:cNvSpPr>
            <p:nvPr/>
          </p:nvSpPr>
          <p:spPr bwMode="auto">
            <a:xfrm>
              <a:off x="2594" y="2981"/>
              <a:ext cx="129" cy="133"/>
            </a:xfrm>
            <a:custGeom>
              <a:avLst/>
              <a:gdLst>
                <a:gd name="T0" fmla="*/ 1 w 256"/>
                <a:gd name="T1" fmla="*/ 1 h 266"/>
                <a:gd name="T2" fmla="*/ 1 w 256"/>
                <a:gd name="T3" fmla="*/ 1 h 266"/>
                <a:gd name="T4" fmla="*/ 1 w 256"/>
                <a:gd name="T5" fmla="*/ 1 h 266"/>
                <a:gd name="T6" fmla="*/ 1 w 256"/>
                <a:gd name="T7" fmla="*/ 1 h 266"/>
                <a:gd name="T8" fmla="*/ 1 w 256"/>
                <a:gd name="T9" fmla="*/ 1 h 266"/>
                <a:gd name="T10" fmla="*/ 1 w 256"/>
                <a:gd name="T11" fmla="*/ 1 h 266"/>
                <a:gd name="T12" fmla="*/ 1 w 256"/>
                <a:gd name="T13" fmla="*/ 1 h 266"/>
                <a:gd name="T14" fmla="*/ 1 w 256"/>
                <a:gd name="T15" fmla="*/ 1 h 266"/>
                <a:gd name="T16" fmla="*/ 1 w 256"/>
                <a:gd name="T17" fmla="*/ 1 h 266"/>
                <a:gd name="T18" fmla="*/ 1 w 256"/>
                <a:gd name="T19" fmla="*/ 1 h 266"/>
                <a:gd name="T20" fmla="*/ 1 w 256"/>
                <a:gd name="T21" fmla="*/ 1 h 266"/>
                <a:gd name="T22" fmla="*/ 1 w 256"/>
                <a:gd name="T23" fmla="*/ 1 h 266"/>
                <a:gd name="T24" fmla="*/ 1 w 256"/>
                <a:gd name="T25" fmla="*/ 1 h 266"/>
                <a:gd name="T26" fmla="*/ 1 w 256"/>
                <a:gd name="T27" fmla="*/ 1 h 266"/>
                <a:gd name="T28" fmla="*/ 1 w 256"/>
                <a:gd name="T29" fmla="*/ 1 h 266"/>
                <a:gd name="T30" fmla="*/ 1 w 256"/>
                <a:gd name="T31" fmla="*/ 1 h 266"/>
                <a:gd name="T32" fmla="*/ 1 w 256"/>
                <a:gd name="T33" fmla="*/ 1 h 266"/>
                <a:gd name="T34" fmla="*/ 1 w 256"/>
                <a:gd name="T35" fmla="*/ 1 h 266"/>
                <a:gd name="T36" fmla="*/ 1 w 256"/>
                <a:gd name="T37" fmla="*/ 1 h 266"/>
                <a:gd name="T38" fmla="*/ 1 w 256"/>
                <a:gd name="T39" fmla="*/ 1 h 266"/>
                <a:gd name="T40" fmla="*/ 1 w 256"/>
                <a:gd name="T41" fmla="*/ 1 h 266"/>
                <a:gd name="T42" fmla="*/ 1 w 256"/>
                <a:gd name="T43" fmla="*/ 1 h 266"/>
                <a:gd name="T44" fmla="*/ 1 w 256"/>
                <a:gd name="T45" fmla="*/ 1 h 266"/>
                <a:gd name="T46" fmla="*/ 1 w 256"/>
                <a:gd name="T47" fmla="*/ 1 h 266"/>
                <a:gd name="T48" fmla="*/ 0 w 256"/>
                <a:gd name="T49" fmla="*/ 1 h 266"/>
                <a:gd name="T50" fmla="*/ 1 w 256"/>
                <a:gd name="T51" fmla="*/ 1 h 266"/>
                <a:gd name="T52" fmla="*/ 1 w 256"/>
                <a:gd name="T53" fmla="*/ 1 h 266"/>
                <a:gd name="T54" fmla="*/ 1 w 256"/>
                <a:gd name="T55" fmla="*/ 1 h 266"/>
                <a:gd name="T56" fmla="*/ 1 w 256"/>
                <a:gd name="T57" fmla="*/ 0 h 266"/>
                <a:gd name="T58" fmla="*/ 1 w 256"/>
                <a:gd name="T59" fmla="*/ 1 h 266"/>
                <a:gd name="T60" fmla="*/ 1 w 256"/>
                <a:gd name="T61" fmla="*/ 1 h 266"/>
                <a:gd name="T62" fmla="*/ 1 w 256"/>
                <a:gd name="T63" fmla="*/ 1 h 266"/>
                <a:gd name="T64" fmla="*/ 1 w 256"/>
                <a:gd name="T65" fmla="*/ 1 h 2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6"/>
                <a:gd name="T100" fmla="*/ 0 h 266"/>
                <a:gd name="T101" fmla="*/ 256 w 256"/>
                <a:gd name="T102" fmla="*/ 266 h 2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6" h="266">
                  <a:moveTo>
                    <a:pt x="106" y="40"/>
                  </a:moveTo>
                  <a:lnTo>
                    <a:pt x="108" y="48"/>
                  </a:lnTo>
                  <a:lnTo>
                    <a:pt x="112" y="55"/>
                  </a:lnTo>
                  <a:lnTo>
                    <a:pt x="116" y="63"/>
                  </a:lnTo>
                  <a:lnTo>
                    <a:pt x="121" y="71"/>
                  </a:lnTo>
                  <a:lnTo>
                    <a:pt x="125" y="74"/>
                  </a:lnTo>
                  <a:lnTo>
                    <a:pt x="133" y="80"/>
                  </a:lnTo>
                  <a:lnTo>
                    <a:pt x="139" y="84"/>
                  </a:lnTo>
                  <a:lnTo>
                    <a:pt x="148" y="88"/>
                  </a:lnTo>
                  <a:lnTo>
                    <a:pt x="154" y="92"/>
                  </a:lnTo>
                  <a:lnTo>
                    <a:pt x="161" y="95"/>
                  </a:lnTo>
                  <a:lnTo>
                    <a:pt x="171" y="97"/>
                  </a:lnTo>
                  <a:lnTo>
                    <a:pt x="178" y="101"/>
                  </a:lnTo>
                  <a:lnTo>
                    <a:pt x="188" y="105"/>
                  </a:lnTo>
                  <a:lnTo>
                    <a:pt x="197" y="109"/>
                  </a:lnTo>
                  <a:lnTo>
                    <a:pt x="207" y="112"/>
                  </a:lnTo>
                  <a:lnTo>
                    <a:pt x="216" y="118"/>
                  </a:lnTo>
                  <a:lnTo>
                    <a:pt x="230" y="128"/>
                  </a:lnTo>
                  <a:lnTo>
                    <a:pt x="241" y="141"/>
                  </a:lnTo>
                  <a:lnTo>
                    <a:pt x="251" y="152"/>
                  </a:lnTo>
                  <a:lnTo>
                    <a:pt x="254" y="168"/>
                  </a:lnTo>
                  <a:lnTo>
                    <a:pt x="256" y="183"/>
                  </a:lnTo>
                  <a:lnTo>
                    <a:pt x="254" y="196"/>
                  </a:lnTo>
                  <a:lnTo>
                    <a:pt x="251" y="211"/>
                  </a:lnTo>
                  <a:lnTo>
                    <a:pt x="245" y="226"/>
                  </a:lnTo>
                  <a:lnTo>
                    <a:pt x="235" y="238"/>
                  </a:lnTo>
                  <a:lnTo>
                    <a:pt x="226" y="247"/>
                  </a:lnTo>
                  <a:lnTo>
                    <a:pt x="213" y="257"/>
                  </a:lnTo>
                  <a:lnTo>
                    <a:pt x="201" y="264"/>
                  </a:lnTo>
                  <a:lnTo>
                    <a:pt x="186" y="266"/>
                  </a:lnTo>
                  <a:lnTo>
                    <a:pt x="171" y="266"/>
                  </a:lnTo>
                  <a:lnTo>
                    <a:pt x="154" y="264"/>
                  </a:lnTo>
                  <a:lnTo>
                    <a:pt x="139" y="257"/>
                  </a:lnTo>
                  <a:lnTo>
                    <a:pt x="123" y="247"/>
                  </a:lnTo>
                  <a:lnTo>
                    <a:pt x="110" y="240"/>
                  </a:lnTo>
                  <a:lnTo>
                    <a:pt x="97" y="230"/>
                  </a:lnTo>
                  <a:lnTo>
                    <a:pt x="87" y="221"/>
                  </a:lnTo>
                  <a:lnTo>
                    <a:pt x="76" y="209"/>
                  </a:lnTo>
                  <a:lnTo>
                    <a:pt x="66" y="200"/>
                  </a:lnTo>
                  <a:lnTo>
                    <a:pt x="59" y="187"/>
                  </a:lnTo>
                  <a:lnTo>
                    <a:pt x="51" y="177"/>
                  </a:lnTo>
                  <a:lnTo>
                    <a:pt x="42" y="164"/>
                  </a:lnTo>
                  <a:lnTo>
                    <a:pt x="36" y="150"/>
                  </a:lnTo>
                  <a:lnTo>
                    <a:pt x="28" y="137"/>
                  </a:lnTo>
                  <a:lnTo>
                    <a:pt x="24" y="124"/>
                  </a:lnTo>
                  <a:lnTo>
                    <a:pt x="17" y="109"/>
                  </a:lnTo>
                  <a:lnTo>
                    <a:pt x="13" y="95"/>
                  </a:lnTo>
                  <a:lnTo>
                    <a:pt x="7" y="80"/>
                  </a:lnTo>
                  <a:lnTo>
                    <a:pt x="4" y="67"/>
                  </a:lnTo>
                  <a:lnTo>
                    <a:pt x="0" y="54"/>
                  </a:lnTo>
                  <a:lnTo>
                    <a:pt x="2" y="42"/>
                  </a:lnTo>
                  <a:lnTo>
                    <a:pt x="4" y="33"/>
                  </a:lnTo>
                  <a:lnTo>
                    <a:pt x="9" y="23"/>
                  </a:lnTo>
                  <a:lnTo>
                    <a:pt x="17" y="15"/>
                  </a:lnTo>
                  <a:lnTo>
                    <a:pt x="24" y="10"/>
                  </a:lnTo>
                  <a:lnTo>
                    <a:pt x="34" y="4"/>
                  </a:lnTo>
                  <a:lnTo>
                    <a:pt x="43" y="2"/>
                  </a:lnTo>
                  <a:lnTo>
                    <a:pt x="53" y="0"/>
                  </a:lnTo>
                  <a:lnTo>
                    <a:pt x="62" y="0"/>
                  </a:lnTo>
                  <a:lnTo>
                    <a:pt x="72" y="2"/>
                  </a:lnTo>
                  <a:lnTo>
                    <a:pt x="81" y="6"/>
                  </a:lnTo>
                  <a:lnTo>
                    <a:pt x="89" y="10"/>
                  </a:lnTo>
                  <a:lnTo>
                    <a:pt x="97" y="17"/>
                  </a:lnTo>
                  <a:lnTo>
                    <a:pt x="102" y="27"/>
                  </a:lnTo>
                  <a:lnTo>
                    <a:pt x="106" y="40"/>
                  </a:lnTo>
                  <a:close/>
                </a:path>
              </a:pathLst>
            </a:custGeom>
            <a:solidFill>
              <a:srgbClr val="FF1A59"/>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21" name="Freeform 19"/>
            <p:cNvSpPr>
              <a:spLocks/>
            </p:cNvSpPr>
            <p:nvPr/>
          </p:nvSpPr>
          <p:spPr bwMode="auto">
            <a:xfrm>
              <a:off x="2530" y="2388"/>
              <a:ext cx="111" cy="278"/>
            </a:xfrm>
            <a:custGeom>
              <a:avLst/>
              <a:gdLst>
                <a:gd name="T0" fmla="*/ 0 w 223"/>
                <a:gd name="T1" fmla="*/ 1 h 555"/>
                <a:gd name="T2" fmla="*/ 0 w 223"/>
                <a:gd name="T3" fmla="*/ 1 h 555"/>
                <a:gd name="T4" fmla="*/ 0 w 223"/>
                <a:gd name="T5" fmla="*/ 1 h 555"/>
                <a:gd name="T6" fmla="*/ 0 w 223"/>
                <a:gd name="T7" fmla="*/ 1 h 555"/>
                <a:gd name="T8" fmla="*/ 0 w 223"/>
                <a:gd name="T9" fmla="*/ 1 h 555"/>
                <a:gd name="T10" fmla="*/ 0 w 223"/>
                <a:gd name="T11" fmla="*/ 1 h 555"/>
                <a:gd name="T12" fmla="*/ 0 w 223"/>
                <a:gd name="T13" fmla="*/ 1 h 555"/>
                <a:gd name="T14" fmla="*/ 0 w 223"/>
                <a:gd name="T15" fmla="*/ 1 h 555"/>
                <a:gd name="T16" fmla="*/ 0 w 223"/>
                <a:gd name="T17" fmla="*/ 2 h 555"/>
                <a:gd name="T18" fmla="*/ 0 w 223"/>
                <a:gd name="T19" fmla="*/ 2 h 555"/>
                <a:gd name="T20" fmla="*/ 0 w 223"/>
                <a:gd name="T21" fmla="*/ 2 h 555"/>
                <a:gd name="T22" fmla="*/ 0 w 223"/>
                <a:gd name="T23" fmla="*/ 2 h 555"/>
                <a:gd name="T24" fmla="*/ 0 w 223"/>
                <a:gd name="T25" fmla="*/ 2 h 555"/>
                <a:gd name="T26" fmla="*/ 0 w 223"/>
                <a:gd name="T27" fmla="*/ 2 h 555"/>
                <a:gd name="T28" fmla="*/ 0 w 223"/>
                <a:gd name="T29" fmla="*/ 1 h 555"/>
                <a:gd name="T30" fmla="*/ 0 w 223"/>
                <a:gd name="T31" fmla="*/ 1 h 555"/>
                <a:gd name="T32" fmla="*/ 0 w 223"/>
                <a:gd name="T33" fmla="*/ 1 h 555"/>
                <a:gd name="T34" fmla="*/ 0 w 223"/>
                <a:gd name="T35" fmla="*/ 1 h 555"/>
                <a:gd name="T36" fmla="*/ 0 w 223"/>
                <a:gd name="T37" fmla="*/ 1 h 555"/>
                <a:gd name="T38" fmla="*/ 0 w 223"/>
                <a:gd name="T39" fmla="*/ 1 h 555"/>
                <a:gd name="T40" fmla="*/ 0 w 223"/>
                <a:gd name="T41" fmla="*/ 1 h 555"/>
                <a:gd name="T42" fmla="*/ 0 w 223"/>
                <a:gd name="T43" fmla="*/ 1 h 555"/>
                <a:gd name="T44" fmla="*/ 0 w 223"/>
                <a:gd name="T45" fmla="*/ 1 h 555"/>
                <a:gd name="T46" fmla="*/ 0 w 223"/>
                <a:gd name="T47" fmla="*/ 1 h 555"/>
                <a:gd name="T48" fmla="*/ 0 w 223"/>
                <a:gd name="T49" fmla="*/ 1 h 555"/>
                <a:gd name="T50" fmla="*/ 0 w 223"/>
                <a:gd name="T51" fmla="*/ 1 h 555"/>
                <a:gd name="T52" fmla="*/ 0 w 223"/>
                <a:gd name="T53" fmla="*/ 1 h 555"/>
                <a:gd name="T54" fmla="*/ 0 w 223"/>
                <a:gd name="T55" fmla="*/ 1 h 555"/>
                <a:gd name="T56" fmla="*/ 0 w 223"/>
                <a:gd name="T57" fmla="*/ 0 h 555"/>
                <a:gd name="T58" fmla="*/ 0 w 223"/>
                <a:gd name="T59" fmla="*/ 1 h 555"/>
                <a:gd name="T60" fmla="*/ 0 w 223"/>
                <a:gd name="T61" fmla="*/ 1 h 555"/>
                <a:gd name="T62" fmla="*/ 0 w 223"/>
                <a:gd name="T63" fmla="*/ 1 h 555"/>
                <a:gd name="T64" fmla="*/ 0 w 223"/>
                <a:gd name="T65" fmla="*/ 1 h 5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3"/>
                <a:gd name="T100" fmla="*/ 0 h 555"/>
                <a:gd name="T101" fmla="*/ 223 w 223"/>
                <a:gd name="T102" fmla="*/ 555 h 5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3" h="555">
                  <a:moveTo>
                    <a:pt x="221" y="52"/>
                  </a:moveTo>
                  <a:lnTo>
                    <a:pt x="223" y="72"/>
                  </a:lnTo>
                  <a:lnTo>
                    <a:pt x="223" y="97"/>
                  </a:lnTo>
                  <a:lnTo>
                    <a:pt x="223" y="124"/>
                  </a:lnTo>
                  <a:lnTo>
                    <a:pt x="221" y="156"/>
                  </a:lnTo>
                  <a:lnTo>
                    <a:pt x="217" y="186"/>
                  </a:lnTo>
                  <a:lnTo>
                    <a:pt x="215" y="221"/>
                  </a:lnTo>
                  <a:lnTo>
                    <a:pt x="210" y="255"/>
                  </a:lnTo>
                  <a:lnTo>
                    <a:pt x="206" y="289"/>
                  </a:lnTo>
                  <a:lnTo>
                    <a:pt x="198" y="323"/>
                  </a:lnTo>
                  <a:lnTo>
                    <a:pt x="192" y="358"/>
                  </a:lnTo>
                  <a:lnTo>
                    <a:pt x="185" y="390"/>
                  </a:lnTo>
                  <a:lnTo>
                    <a:pt x="177" y="422"/>
                  </a:lnTo>
                  <a:lnTo>
                    <a:pt x="168" y="451"/>
                  </a:lnTo>
                  <a:lnTo>
                    <a:pt x="160" y="475"/>
                  </a:lnTo>
                  <a:lnTo>
                    <a:pt x="151" y="498"/>
                  </a:lnTo>
                  <a:lnTo>
                    <a:pt x="145" y="517"/>
                  </a:lnTo>
                  <a:lnTo>
                    <a:pt x="132" y="531"/>
                  </a:lnTo>
                  <a:lnTo>
                    <a:pt x="120" y="540"/>
                  </a:lnTo>
                  <a:lnTo>
                    <a:pt x="107" y="548"/>
                  </a:lnTo>
                  <a:lnTo>
                    <a:pt x="94" y="555"/>
                  </a:lnTo>
                  <a:lnTo>
                    <a:pt x="80" y="555"/>
                  </a:lnTo>
                  <a:lnTo>
                    <a:pt x="67" y="555"/>
                  </a:lnTo>
                  <a:lnTo>
                    <a:pt x="54" y="553"/>
                  </a:lnTo>
                  <a:lnTo>
                    <a:pt x="42" y="550"/>
                  </a:lnTo>
                  <a:lnTo>
                    <a:pt x="29" y="542"/>
                  </a:lnTo>
                  <a:lnTo>
                    <a:pt x="20" y="534"/>
                  </a:lnTo>
                  <a:lnTo>
                    <a:pt x="10" y="523"/>
                  </a:lnTo>
                  <a:lnTo>
                    <a:pt x="4" y="512"/>
                  </a:lnTo>
                  <a:lnTo>
                    <a:pt x="0" y="496"/>
                  </a:lnTo>
                  <a:lnTo>
                    <a:pt x="0" y="483"/>
                  </a:lnTo>
                  <a:lnTo>
                    <a:pt x="2" y="466"/>
                  </a:lnTo>
                  <a:lnTo>
                    <a:pt x="10" y="451"/>
                  </a:lnTo>
                  <a:lnTo>
                    <a:pt x="18" y="426"/>
                  </a:lnTo>
                  <a:lnTo>
                    <a:pt x="25" y="403"/>
                  </a:lnTo>
                  <a:lnTo>
                    <a:pt x="35" y="380"/>
                  </a:lnTo>
                  <a:lnTo>
                    <a:pt x="42" y="356"/>
                  </a:lnTo>
                  <a:lnTo>
                    <a:pt x="50" y="331"/>
                  </a:lnTo>
                  <a:lnTo>
                    <a:pt x="58" y="306"/>
                  </a:lnTo>
                  <a:lnTo>
                    <a:pt x="65" y="283"/>
                  </a:lnTo>
                  <a:lnTo>
                    <a:pt x="75" y="259"/>
                  </a:lnTo>
                  <a:lnTo>
                    <a:pt x="78" y="232"/>
                  </a:lnTo>
                  <a:lnTo>
                    <a:pt x="86" y="207"/>
                  </a:lnTo>
                  <a:lnTo>
                    <a:pt x="92" y="183"/>
                  </a:lnTo>
                  <a:lnTo>
                    <a:pt x="96" y="158"/>
                  </a:lnTo>
                  <a:lnTo>
                    <a:pt x="99" y="133"/>
                  </a:lnTo>
                  <a:lnTo>
                    <a:pt x="103" y="110"/>
                  </a:lnTo>
                  <a:lnTo>
                    <a:pt x="105" y="86"/>
                  </a:lnTo>
                  <a:lnTo>
                    <a:pt x="109" y="63"/>
                  </a:lnTo>
                  <a:lnTo>
                    <a:pt x="109" y="48"/>
                  </a:lnTo>
                  <a:lnTo>
                    <a:pt x="113" y="36"/>
                  </a:lnTo>
                  <a:lnTo>
                    <a:pt x="116" y="25"/>
                  </a:lnTo>
                  <a:lnTo>
                    <a:pt x="124" y="17"/>
                  </a:lnTo>
                  <a:lnTo>
                    <a:pt x="130" y="10"/>
                  </a:lnTo>
                  <a:lnTo>
                    <a:pt x="139" y="6"/>
                  </a:lnTo>
                  <a:lnTo>
                    <a:pt x="149" y="2"/>
                  </a:lnTo>
                  <a:lnTo>
                    <a:pt x="160" y="0"/>
                  </a:lnTo>
                  <a:lnTo>
                    <a:pt x="170" y="0"/>
                  </a:lnTo>
                  <a:lnTo>
                    <a:pt x="181" y="2"/>
                  </a:lnTo>
                  <a:lnTo>
                    <a:pt x="189" y="6"/>
                  </a:lnTo>
                  <a:lnTo>
                    <a:pt x="198" y="12"/>
                  </a:lnTo>
                  <a:lnTo>
                    <a:pt x="206" y="17"/>
                  </a:lnTo>
                  <a:lnTo>
                    <a:pt x="211" y="27"/>
                  </a:lnTo>
                  <a:lnTo>
                    <a:pt x="217" y="38"/>
                  </a:lnTo>
                  <a:lnTo>
                    <a:pt x="221" y="52"/>
                  </a:lnTo>
                  <a:close/>
                </a:path>
              </a:pathLst>
            </a:custGeom>
            <a:solidFill>
              <a:srgbClr val="FF1A59"/>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22" name="Freeform 20"/>
            <p:cNvSpPr>
              <a:spLocks/>
            </p:cNvSpPr>
            <p:nvPr/>
          </p:nvSpPr>
          <p:spPr bwMode="auto">
            <a:xfrm>
              <a:off x="2097" y="1588"/>
              <a:ext cx="247" cy="187"/>
            </a:xfrm>
            <a:custGeom>
              <a:avLst/>
              <a:gdLst>
                <a:gd name="T0" fmla="*/ 1 w 494"/>
                <a:gd name="T1" fmla="*/ 1 h 374"/>
                <a:gd name="T2" fmla="*/ 1 w 494"/>
                <a:gd name="T3" fmla="*/ 1 h 374"/>
                <a:gd name="T4" fmla="*/ 1 w 494"/>
                <a:gd name="T5" fmla="*/ 1 h 374"/>
                <a:gd name="T6" fmla="*/ 1 w 494"/>
                <a:gd name="T7" fmla="*/ 1 h 374"/>
                <a:gd name="T8" fmla="*/ 1 w 494"/>
                <a:gd name="T9" fmla="*/ 1 h 374"/>
                <a:gd name="T10" fmla="*/ 1 w 494"/>
                <a:gd name="T11" fmla="*/ 1 h 374"/>
                <a:gd name="T12" fmla="*/ 1 w 494"/>
                <a:gd name="T13" fmla="*/ 1 h 374"/>
                <a:gd name="T14" fmla="*/ 1 w 494"/>
                <a:gd name="T15" fmla="*/ 1 h 374"/>
                <a:gd name="T16" fmla="*/ 1 w 494"/>
                <a:gd name="T17" fmla="*/ 1 h 374"/>
                <a:gd name="T18" fmla="*/ 1 w 494"/>
                <a:gd name="T19" fmla="*/ 1 h 374"/>
                <a:gd name="T20" fmla="*/ 1 w 494"/>
                <a:gd name="T21" fmla="*/ 1 h 374"/>
                <a:gd name="T22" fmla="*/ 1 w 494"/>
                <a:gd name="T23" fmla="*/ 1 h 374"/>
                <a:gd name="T24" fmla="*/ 1 w 494"/>
                <a:gd name="T25" fmla="*/ 1 h 374"/>
                <a:gd name="T26" fmla="*/ 1 w 494"/>
                <a:gd name="T27" fmla="*/ 1 h 374"/>
                <a:gd name="T28" fmla="*/ 1 w 494"/>
                <a:gd name="T29" fmla="*/ 1 h 374"/>
                <a:gd name="T30" fmla="*/ 1 w 494"/>
                <a:gd name="T31" fmla="*/ 1 h 374"/>
                <a:gd name="T32" fmla="*/ 1 w 494"/>
                <a:gd name="T33" fmla="*/ 1 h 374"/>
                <a:gd name="T34" fmla="*/ 1 w 494"/>
                <a:gd name="T35" fmla="*/ 1 h 374"/>
                <a:gd name="T36" fmla="*/ 1 w 494"/>
                <a:gd name="T37" fmla="*/ 1 h 374"/>
                <a:gd name="T38" fmla="*/ 1 w 494"/>
                <a:gd name="T39" fmla="*/ 1 h 374"/>
                <a:gd name="T40" fmla="*/ 1 w 494"/>
                <a:gd name="T41" fmla="*/ 1 h 374"/>
                <a:gd name="T42" fmla="*/ 1 w 494"/>
                <a:gd name="T43" fmla="*/ 1 h 374"/>
                <a:gd name="T44" fmla="*/ 1 w 494"/>
                <a:gd name="T45" fmla="*/ 1 h 374"/>
                <a:gd name="T46" fmla="*/ 1 w 494"/>
                <a:gd name="T47" fmla="*/ 1 h 374"/>
                <a:gd name="T48" fmla="*/ 1 w 494"/>
                <a:gd name="T49" fmla="*/ 1 h 374"/>
                <a:gd name="T50" fmla="*/ 0 w 494"/>
                <a:gd name="T51" fmla="*/ 1 h 374"/>
                <a:gd name="T52" fmla="*/ 0 w 494"/>
                <a:gd name="T53" fmla="*/ 1 h 374"/>
                <a:gd name="T54" fmla="*/ 1 w 494"/>
                <a:gd name="T55" fmla="*/ 1 h 374"/>
                <a:gd name="T56" fmla="*/ 1 w 494"/>
                <a:gd name="T57" fmla="*/ 1 h 374"/>
                <a:gd name="T58" fmla="*/ 1 w 494"/>
                <a:gd name="T59" fmla="*/ 1 h 374"/>
                <a:gd name="T60" fmla="*/ 1 w 494"/>
                <a:gd name="T61" fmla="*/ 0 h 374"/>
                <a:gd name="T62" fmla="*/ 1 w 494"/>
                <a:gd name="T63" fmla="*/ 1 h 374"/>
                <a:gd name="T64" fmla="*/ 1 w 494"/>
                <a:gd name="T65" fmla="*/ 1 h 3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4"/>
                <a:gd name="T100" fmla="*/ 0 h 374"/>
                <a:gd name="T101" fmla="*/ 494 w 494"/>
                <a:gd name="T102" fmla="*/ 374 h 3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4" h="374">
                  <a:moveTo>
                    <a:pt x="93" y="17"/>
                  </a:moveTo>
                  <a:lnTo>
                    <a:pt x="114" y="32"/>
                  </a:lnTo>
                  <a:lnTo>
                    <a:pt x="133" y="49"/>
                  </a:lnTo>
                  <a:lnTo>
                    <a:pt x="150" y="62"/>
                  </a:lnTo>
                  <a:lnTo>
                    <a:pt x="169" y="78"/>
                  </a:lnTo>
                  <a:lnTo>
                    <a:pt x="186" y="89"/>
                  </a:lnTo>
                  <a:lnTo>
                    <a:pt x="205" y="102"/>
                  </a:lnTo>
                  <a:lnTo>
                    <a:pt x="222" y="114"/>
                  </a:lnTo>
                  <a:lnTo>
                    <a:pt x="241" y="125"/>
                  </a:lnTo>
                  <a:lnTo>
                    <a:pt x="260" y="133"/>
                  </a:lnTo>
                  <a:lnTo>
                    <a:pt x="279" y="142"/>
                  </a:lnTo>
                  <a:lnTo>
                    <a:pt x="298" y="150"/>
                  </a:lnTo>
                  <a:lnTo>
                    <a:pt x="319" y="157"/>
                  </a:lnTo>
                  <a:lnTo>
                    <a:pt x="340" y="165"/>
                  </a:lnTo>
                  <a:lnTo>
                    <a:pt x="363" y="171"/>
                  </a:lnTo>
                  <a:lnTo>
                    <a:pt x="387" y="176"/>
                  </a:lnTo>
                  <a:lnTo>
                    <a:pt x="414" y="182"/>
                  </a:lnTo>
                  <a:lnTo>
                    <a:pt x="435" y="188"/>
                  </a:lnTo>
                  <a:lnTo>
                    <a:pt x="452" y="196"/>
                  </a:lnTo>
                  <a:lnTo>
                    <a:pt x="467" y="209"/>
                  </a:lnTo>
                  <a:lnTo>
                    <a:pt x="481" y="222"/>
                  </a:lnTo>
                  <a:lnTo>
                    <a:pt x="488" y="239"/>
                  </a:lnTo>
                  <a:lnTo>
                    <a:pt x="494" y="256"/>
                  </a:lnTo>
                  <a:lnTo>
                    <a:pt x="494" y="273"/>
                  </a:lnTo>
                  <a:lnTo>
                    <a:pt x="494" y="292"/>
                  </a:lnTo>
                  <a:lnTo>
                    <a:pt x="488" y="310"/>
                  </a:lnTo>
                  <a:lnTo>
                    <a:pt x="482" y="327"/>
                  </a:lnTo>
                  <a:lnTo>
                    <a:pt x="471" y="342"/>
                  </a:lnTo>
                  <a:lnTo>
                    <a:pt x="460" y="355"/>
                  </a:lnTo>
                  <a:lnTo>
                    <a:pt x="443" y="365"/>
                  </a:lnTo>
                  <a:lnTo>
                    <a:pt x="425" y="370"/>
                  </a:lnTo>
                  <a:lnTo>
                    <a:pt x="404" y="374"/>
                  </a:lnTo>
                  <a:lnTo>
                    <a:pt x="382" y="374"/>
                  </a:lnTo>
                  <a:lnTo>
                    <a:pt x="349" y="367"/>
                  </a:lnTo>
                  <a:lnTo>
                    <a:pt x="321" y="357"/>
                  </a:lnTo>
                  <a:lnTo>
                    <a:pt x="294" y="346"/>
                  </a:lnTo>
                  <a:lnTo>
                    <a:pt x="270" y="334"/>
                  </a:lnTo>
                  <a:lnTo>
                    <a:pt x="247" y="319"/>
                  </a:lnTo>
                  <a:lnTo>
                    <a:pt x="224" y="304"/>
                  </a:lnTo>
                  <a:lnTo>
                    <a:pt x="205" y="287"/>
                  </a:lnTo>
                  <a:lnTo>
                    <a:pt x="186" y="270"/>
                  </a:lnTo>
                  <a:lnTo>
                    <a:pt x="165" y="249"/>
                  </a:lnTo>
                  <a:lnTo>
                    <a:pt x="146" y="230"/>
                  </a:lnTo>
                  <a:lnTo>
                    <a:pt x="127" y="211"/>
                  </a:lnTo>
                  <a:lnTo>
                    <a:pt x="108" y="190"/>
                  </a:lnTo>
                  <a:lnTo>
                    <a:pt x="89" y="167"/>
                  </a:lnTo>
                  <a:lnTo>
                    <a:pt x="66" y="146"/>
                  </a:lnTo>
                  <a:lnTo>
                    <a:pt x="45" y="125"/>
                  </a:lnTo>
                  <a:lnTo>
                    <a:pt x="21" y="104"/>
                  </a:lnTo>
                  <a:lnTo>
                    <a:pt x="11" y="93"/>
                  </a:lnTo>
                  <a:lnTo>
                    <a:pt x="3" y="83"/>
                  </a:lnTo>
                  <a:lnTo>
                    <a:pt x="0" y="72"/>
                  </a:lnTo>
                  <a:lnTo>
                    <a:pt x="0" y="62"/>
                  </a:lnTo>
                  <a:lnTo>
                    <a:pt x="0" y="49"/>
                  </a:lnTo>
                  <a:lnTo>
                    <a:pt x="3" y="40"/>
                  </a:lnTo>
                  <a:lnTo>
                    <a:pt x="7" y="30"/>
                  </a:lnTo>
                  <a:lnTo>
                    <a:pt x="13" y="23"/>
                  </a:lnTo>
                  <a:lnTo>
                    <a:pt x="21" y="13"/>
                  </a:lnTo>
                  <a:lnTo>
                    <a:pt x="28" y="7"/>
                  </a:lnTo>
                  <a:lnTo>
                    <a:pt x="38" y="4"/>
                  </a:lnTo>
                  <a:lnTo>
                    <a:pt x="49" y="2"/>
                  </a:lnTo>
                  <a:lnTo>
                    <a:pt x="59" y="0"/>
                  </a:lnTo>
                  <a:lnTo>
                    <a:pt x="72" y="4"/>
                  </a:lnTo>
                  <a:lnTo>
                    <a:pt x="81" y="9"/>
                  </a:lnTo>
                  <a:lnTo>
                    <a:pt x="93" y="17"/>
                  </a:lnTo>
                  <a:close/>
                </a:path>
              </a:pathLst>
            </a:custGeom>
            <a:solidFill>
              <a:srgbClr val="FFFF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23" name="Freeform 21"/>
            <p:cNvSpPr>
              <a:spLocks/>
            </p:cNvSpPr>
            <p:nvPr/>
          </p:nvSpPr>
          <p:spPr bwMode="auto">
            <a:xfrm>
              <a:off x="2357" y="1267"/>
              <a:ext cx="213" cy="224"/>
            </a:xfrm>
            <a:custGeom>
              <a:avLst/>
              <a:gdLst>
                <a:gd name="T0" fmla="*/ 1 w 425"/>
                <a:gd name="T1" fmla="*/ 0 h 449"/>
                <a:gd name="T2" fmla="*/ 1 w 425"/>
                <a:gd name="T3" fmla="*/ 0 h 449"/>
                <a:gd name="T4" fmla="*/ 1 w 425"/>
                <a:gd name="T5" fmla="*/ 0 h 449"/>
                <a:gd name="T6" fmla="*/ 1 w 425"/>
                <a:gd name="T7" fmla="*/ 0 h 449"/>
                <a:gd name="T8" fmla="*/ 1 w 425"/>
                <a:gd name="T9" fmla="*/ 0 h 449"/>
                <a:gd name="T10" fmla="*/ 1 w 425"/>
                <a:gd name="T11" fmla="*/ 0 h 449"/>
                <a:gd name="T12" fmla="*/ 1 w 425"/>
                <a:gd name="T13" fmla="*/ 0 h 449"/>
                <a:gd name="T14" fmla="*/ 1 w 425"/>
                <a:gd name="T15" fmla="*/ 0 h 449"/>
                <a:gd name="T16" fmla="*/ 1 w 425"/>
                <a:gd name="T17" fmla="*/ 0 h 449"/>
                <a:gd name="T18" fmla="*/ 1 w 425"/>
                <a:gd name="T19" fmla="*/ 0 h 449"/>
                <a:gd name="T20" fmla="*/ 1 w 425"/>
                <a:gd name="T21" fmla="*/ 0 h 449"/>
                <a:gd name="T22" fmla="*/ 1 w 425"/>
                <a:gd name="T23" fmla="*/ 0 h 449"/>
                <a:gd name="T24" fmla="*/ 1 w 425"/>
                <a:gd name="T25" fmla="*/ 0 h 449"/>
                <a:gd name="T26" fmla="*/ 1 w 425"/>
                <a:gd name="T27" fmla="*/ 0 h 449"/>
                <a:gd name="T28" fmla="*/ 1 w 425"/>
                <a:gd name="T29" fmla="*/ 0 h 449"/>
                <a:gd name="T30" fmla="*/ 1 w 425"/>
                <a:gd name="T31" fmla="*/ 0 h 449"/>
                <a:gd name="T32" fmla="*/ 1 w 425"/>
                <a:gd name="T33" fmla="*/ 0 h 449"/>
                <a:gd name="T34" fmla="*/ 1 w 425"/>
                <a:gd name="T35" fmla="*/ 0 h 449"/>
                <a:gd name="T36" fmla="*/ 1 w 425"/>
                <a:gd name="T37" fmla="*/ 0 h 449"/>
                <a:gd name="T38" fmla="*/ 1 w 425"/>
                <a:gd name="T39" fmla="*/ 0 h 449"/>
                <a:gd name="T40" fmla="*/ 1 w 425"/>
                <a:gd name="T41" fmla="*/ 0 h 449"/>
                <a:gd name="T42" fmla="*/ 1 w 425"/>
                <a:gd name="T43" fmla="*/ 0 h 449"/>
                <a:gd name="T44" fmla="*/ 1 w 425"/>
                <a:gd name="T45" fmla="*/ 0 h 449"/>
                <a:gd name="T46" fmla="*/ 1 w 425"/>
                <a:gd name="T47" fmla="*/ 0 h 449"/>
                <a:gd name="T48" fmla="*/ 1 w 425"/>
                <a:gd name="T49" fmla="*/ 0 h 449"/>
                <a:gd name="T50" fmla="*/ 0 w 425"/>
                <a:gd name="T51" fmla="*/ 0 h 449"/>
                <a:gd name="T52" fmla="*/ 0 w 425"/>
                <a:gd name="T53" fmla="*/ 0 h 449"/>
                <a:gd name="T54" fmla="*/ 1 w 425"/>
                <a:gd name="T55" fmla="*/ 0 h 449"/>
                <a:gd name="T56" fmla="*/ 1 w 425"/>
                <a:gd name="T57" fmla="*/ 0 h 449"/>
                <a:gd name="T58" fmla="*/ 1 w 425"/>
                <a:gd name="T59" fmla="*/ 0 h 449"/>
                <a:gd name="T60" fmla="*/ 1 w 425"/>
                <a:gd name="T61" fmla="*/ 0 h 449"/>
                <a:gd name="T62" fmla="*/ 1 w 425"/>
                <a:gd name="T63" fmla="*/ 0 h 449"/>
                <a:gd name="T64" fmla="*/ 1 w 425"/>
                <a:gd name="T65" fmla="*/ 0 h 4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25"/>
                <a:gd name="T100" fmla="*/ 0 h 449"/>
                <a:gd name="T101" fmla="*/ 425 w 425"/>
                <a:gd name="T102" fmla="*/ 449 h 4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25" h="449">
                  <a:moveTo>
                    <a:pt x="112" y="19"/>
                  </a:moveTo>
                  <a:lnTo>
                    <a:pt x="133" y="36"/>
                  </a:lnTo>
                  <a:lnTo>
                    <a:pt x="154" y="53"/>
                  </a:lnTo>
                  <a:lnTo>
                    <a:pt x="176" y="67"/>
                  </a:lnTo>
                  <a:lnTo>
                    <a:pt x="197" y="84"/>
                  </a:lnTo>
                  <a:lnTo>
                    <a:pt x="218" y="97"/>
                  </a:lnTo>
                  <a:lnTo>
                    <a:pt x="237" y="110"/>
                  </a:lnTo>
                  <a:lnTo>
                    <a:pt x="258" y="124"/>
                  </a:lnTo>
                  <a:lnTo>
                    <a:pt x="279" y="137"/>
                  </a:lnTo>
                  <a:lnTo>
                    <a:pt x="296" y="150"/>
                  </a:lnTo>
                  <a:lnTo>
                    <a:pt x="315" y="166"/>
                  </a:lnTo>
                  <a:lnTo>
                    <a:pt x="332" y="181"/>
                  </a:lnTo>
                  <a:lnTo>
                    <a:pt x="349" y="198"/>
                  </a:lnTo>
                  <a:lnTo>
                    <a:pt x="365" y="215"/>
                  </a:lnTo>
                  <a:lnTo>
                    <a:pt x="382" y="236"/>
                  </a:lnTo>
                  <a:lnTo>
                    <a:pt x="397" y="257"/>
                  </a:lnTo>
                  <a:lnTo>
                    <a:pt x="412" y="282"/>
                  </a:lnTo>
                  <a:lnTo>
                    <a:pt x="422" y="306"/>
                  </a:lnTo>
                  <a:lnTo>
                    <a:pt x="425" y="331"/>
                  </a:lnTo>
                  <a:lnTo>
                    <a:pt x="425" y="352"/>
                  </a:lnTo>
                  <a:lnTo>
                    <a:pt x="422" y="373"/>
                  </a:lnTo>
                  <a:lnTo>
                    <a:pt x="412" y="392"/>
                  </a:lnTo>
                  <a:lnTo>
                    <a:pt x="399" y="407"/>
                  </a:lnTo>
                  <a:lnTo>
                    <a:pt x="384" y="422"/>
                  </a:lnTo>
                  <a:lnTo>
                    <a:pt x="368" y="436"/>
                  </a:lnTo>
                  <a:lnTo>
                    <a:pt x="347" y="441"/>
                  </a:lnTo>
                  <a:lnTo>
                    <a:pt x="326" y="447"/>
                  </a:lnTo>
                  <a:lnTo>
                    <a:pt x="306" y="449"/>
                  </a:lnTo>
                  <a:lnTo>
                    <a:pt x="287" y="447"/>
                  </a:lnTo>
                  <a:lnTo>
                    <a:pt x="266" y="439"/>
                  </a:lnTo>
                  <a:lnTo>
                    <a:pt x="247" y="428"/>
                  </a:lnTo>
                  <a:lnTo>
                    <a:pt x="230" y="411"/>
                  </a:lnTo>
                  <a:lnTo>
                    <a:pt x="214" y="392"/>
                  </a:lnTo>
                  <a:lnTo>
                    <a:pt x="203" y="369"/>
                  </a:lnTo>
                  <a:lnTo>
                    <a:pt x="192" y="350"/>
                  </a:lnTo>
                  <a:lnTo>
                    <a:pt x="182" y="329"/>
                  </a:lnTo>
                  <a:lnTo>
                    <a:pt x="173" y="310"/>
                  </a:lnTo>
                  <a:lnTo>
                    <a:pt x="161" y="293"/>
                  </a:lnTo>
                  <a:lnTo>
                    <a:pt x="152" y="276"/>
                  </a:lnTo>
                  <a:lnTo>
                    <a:pt x="142" y="261"/>
                  </a:lnTo>
                  <a:lnTo>
                    <a:pt x="133" y="244"/>
                  </a:lnTo>
                  <a:lnTo>
                    <a:pt x="121" y="226"/>
                  </a:lnTo>
                  <a:lnTo>
                    <a:pt x="110" y="211"/>
                  </a:lnTo>
                  <a:lnTo>
                    <a:pt x="98" y="194"/>
                  </a:lnTo>
                  <a:lnTo>
                    <a:pt x="87" y="179"/>
                  </a:lnTo>
                  <a:lnTo>
                    <a:pt x="72" y="164"/>
                  </a:lnTo>
                  <a:lnTo>
                    <a:pt x="57" y="149"/>
                  </a:lnTo>
                  <a:lnTo>
                    <a:pt x="39" y="131"/>
                  </a:lnTo>
                  <a:lnTo>
                    <a:pt x="24" y="116"/>
                  </a:lnTo>
                  <a:lnTo>
                    <a:pt x="11" y="105"/>
                  </a:lnTo>
                  <a:lnTo>
                    <a:pt x="3" y="91"/>
                  </a:lnTo>
                  <a:lnTo>
                    <a:pt x="0" y="80"/>
                  </a:lnTo>
                  <a:lnTo>
                    <a:pt x="0" y="69"/>
                  </a:lnTo>
                  <a:lnTo>
                    <a:pt x="0" y="55"/>
                  </a:lnTo>
                  <a:lnTo>
                    <a:pt x="3" y="46"/>
                  </a:lnTo>
                  <a:lnTo>
                    <a:pt x="9" y="33"/>
                  </a:lnTo>
                  <a:lnTo>
                    <a:pt x="17" y="25"/>
                  </a:lnTo>
                  <a:lnTo>
                    <a:pt x="26" y="15"/>
                  </a:lnTo>
                  <a:lnTo>
                    <a:pt x="36" y="10"/>
                  </a:lnTo>
                  <a:lnTo>
                    <a:pt x="47" y="4"/>
                  </a:lnTo>
                  <a:lnTo>
                    <a:pt x="60" y="2"/>
                  </a:lnTo>
                  <a:lnTo>
                    <a:pt x="72" y="0"/>
                  </a:lnTo>
                  <a:lnTo>
                    <a:pt x="85" y="4"/>
                  </a:lnTo>
                  <a:lnTo>
                    <a:pt x="98" y="10"/>
                  </a:lnTo>
                  <a:lnTo>
                    <a:pt x="112" y="19"/>
                  </a:lnTo>
                  <a:close/>
                </a:path>
              </a:pathLst>
            </a:custGeom>
            <a:solidFill>
              <a:srgbClr val="FFFF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24" name="Freeform 22"/>
            <p:cNvSpPr>
              <a:spLocks/>
            </p:cNvSpPr>
            <p:nvPr/>
          </p:nvSpPr>
          <p:spPr bwMode="auto">
            <a:xfrm>
              <a:off x="2860" y="1106"/>
              <a:ext cx="128" cy="251"/>
            </a:xfrm>
            <a:custGeom>
              <a:avLst/>
              <a:gdLst>
                <a:gd name="T0" fmla="*/ 0 w 257"/>
                <a:gd name="T1" fmla="*/ 1 h 502"/>
                <a:gd name="T2" fmla="*/ 0 w 257"/>
                <a:gd name="T3" fmla="*/ 1 h 502"/>
                <a:gd name="T4" fmla="*/ 0 w 257"/>
                <a:gd name="T5" fmla="*/ 1 h 502"/>
                <a:gd name="T6" fmla="*/ 0 w 257"/>
                <a:gd name="T7" fmla="*/ 0 h 502"/>
                <a:gd name="T8" fmla="*/ 0 w 257"/>
                <a:gd name="T9" fmla="*/ 1 h 502"/>
                <a:gd name="T10" fmla="*/ 0 w 257"/>
                <a:gd name="T11" fmla="*/ 1 h 502"/>
                <a:gd name="T12" fmla="*/ 0 w 257"/>
                <a:gd name="T13" fmla="*/ 1 h 502"/>
                <a:gd name="T14" fmla="*/ 0 w 257"/>
                <a:gd name="T15" fmla="*/ 1 h 502"/>
                <a:gd name="T16" fmla="*/ 0 w 257"/>
                <a:gd name="T17" fmla="*/ 1 h 502"/>
                <a:gd name="T18" fmla="*/ 0 w 257"/>
                <a:gd name="T19" fmla="*/ 1 h 502"/>
                <a:gd name="T20" fmla="*/ 0 w 257"/>
                <a:gd name="T21" fmla="*/ 1 h 502"/>
                <a:gd name="T22" fmla="*/ 0 w 257"/>
                <a:gd name="T23" fmla="*/ 1 h 502"/>
                <a:gd name="T24" fmla="*/ 0 w 257"/>
                <a:gd name="T25" fmla="*/ 1 h 502"/>
                <a:gd name="T26" fmla="*/ 0 w 257"/>
                <a:gd name="T27" fmla="*/ 1 h 502"/>
                <a:gd name="T28" fmla="*/ 0 w 257"/>
                <a:gd name="T29" fmla="*/ 1 h 502"/>
                <a:gd name="T30" fmla="*/ 0 w 257"/>
                <a:gd name="T31" fmla="*/ 1 h 502"/>
                <a:gd name="T32" fmla="*/ 0 w 257"/>
                <a:gd name="T33" fmla="*/ 1 h 502"/>
                <a:gd name="T34" fmla="*/ 0 w 257"/>
                <a:gd name="T35" fmla="*/ 1 h 502"/>
                <a:gd name="T36" fmla="*/ 0 w 257"/>
                <a:gd name="T37" fmla="*/ 1 h 502"/>
                <a:gd name="T38" fmla="*/ 0 w 257"/>
                <a:gd name="T39" fmla="*/ 1 h 502"/>
                <a:gd name="T40" fmla="*/ 0 w 257"/>
                <a:gd name="T41" fmla="*/ 1 h 502"/>
                <a:gd name="T42" fmla="*/ 0 w 257"/>
                <a:gd name="T43" fmla="*/ 1 h 502"/>
                <a:gd name="T44" fmla="*/ 0 w 257"/>
                <a:gd name="T45" fmla="*/ 1 h 502"/>
                <a:gd name="T46" fmla="*/ 0 w 257"/>
                <a:gd name="T47" fmla="*/ 1 h 502"/>
                <a:gd name="T48" fmla="*/ 0 w 257"/>
                <a:gd name="T49" fmla="*/ 1 h 502"/>
                <a:gd name="T50" fmla="*/ 0 w 257"/>
                <a:gd name="T51" fmla="*/ 1 h 502"/>
                <a:gd name="T52" fmla="*/ 0 w 257"/>
                <a:gd name="T53" fmla="*/ 1 h 502"/>
                <a:gd name="T54" fmla="*/ 0 w 257"/>
                <a:gd name="T55" fmla="*/ 1 h 502"/>
                <a:gd name="T56" fmla="*/ 0 w 257"/>
                <a:gd name="T57" fmla="*/ 1 h 502"/>
                <a:gd name="T58" fmla="*/ 0 w 257"/>
                <a:gd name="T59" fmla="*/ 1 h 502"/>
                <a:gd name="T60" fmla="*/ 0 w 257"/>
                <a:gd name="T61" fmla="*/ 1 h 502"/>
                <a:gd name="T62" fmla="*/ 0 w 257"/>
                <a:gd name="T63" fmla="*/ 1 h 502"/>
                <a:gd name="T64" fmla="*/ 0 w 257"/>
                <a:gd name="T65" fmla="*/ 1 h 502"/>
                <a:gd name="T66" fmla="*/ 0 w 257"/>
                <a:gd name="T67" fmla="*/ 1 h 502"/>
                <a:gd name="T68" fmla="*/ 0 w 257"/>
                <a:gd name="T69" fmla="*/ 1 h 502"/>
                <a:gd name="T70" fmla="*/ 0 w 257"/>
                <a:gd name="T71" fmla="*/ 1 h 502"/>
                <a:gd name="T72" fmla="*/ 0 w 257"/>
                <a:gd name="T73" fmla="*/ 1 h 502"/>
                <a:gd name="T74" fmla="*/ 0 w 257"/>
                <a:gd name="T75" fmla="*/ 1 h 502"/>
                <a:gd name="T76" fmla="*/ 0 w 257"/>
                <a:gd name="T77" fmla="*/ 1 h 5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502"/>
                <a:gd name="T119" fmla="*/ 257 w 257"/>
                <a:gd name="T120" fmla="*/ 502 h 5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502">
                  <a:moveTo>
                    <a:pt x="108" y="65"/>
                  </a:moveTo>
                  <a:lnTo>
                    <a:pt x="101" y="48"/>
                  </a:lnTo>
                  <a:lnTo>
                    <a:pt x="99" y="32"/>
                  </a:lnTo>
                  <a:lnTo>
                    <a:pt x="101" y="21"/>
                  </a:lnTo>
                  <a:lnTo>
                    <a:pt x="107" y="13"/>
                  </a:lnTo>
                  <a:lnTo>
                    <a:pt x="116" y="6"/>
                  </a:lnTo>
                  <a:lnTo>
                    <a:pt x="127" y="2"/>
                  </a:lnTo>
                  <a:lnTo>
                    <a:pt x="143" y="0"/>
                  </a:lnTo>
                  <a:lnTo>
                    <a:pt x="160" y="2"/>
                  </a:lnTo>
                  <a:lnTo>
                    <a:pt x="177" y="4"/>
                  </a:lnTo>
                  <a:lnTo>
                    <a:pt x="192" y="11"/>
                  </a:lnTo>
                  <a:lnTo>
                    <a:pt x="207" y="19"/>
                  </a:lnTo>
                  <a:lnTo>
                    <a:pt x="222" y="29"/>
                  </a:lnTo>
                  <a:lnTo>
                    <a:pt x="234" y="40"/>
                  </a:lnTo>
                  <a:lnTo>
                    <a:pt x="243" y="55"/>
                  </a:lnTo>
                  <a:lnTo>
                    <a:pt x="251" y="70"/>
                  </a:lnTo>
                  <a:lnTo>
                    <a:pt x="253" y="91"/>
                  </a:lnTo>
                  <a:lnTo>
                    <a:pt x="253" y="110"/>
                  </a:lnTo>
                  <a:lnTo>
                    <a:pt x="253" y="131"/>
                  </a:lnTo>
                  <a:lnTo>
                    <a:pt x="253" y="150"/>
                  </a:lnTo>
                  <a:lnTo>
                    <a:pt x="255" y="171"/>
                  </a:lnTo>
                  <a:lnTo>
                    <a:pt x="255" y="192"/>
                  </a:lnTo>
                  <a:lnTo>
                    <a:pt x="257" y="213"/>
                  </a:lnTo>
                  <a:lnTo>
                    <a:pt x="257" y="232"/>
                  </a:lnTo>
                  <a:lnTo>
                    <a:pt x="257" y="253"/>
                  </a:lnTo>
                  <a:lnTo>
                    <a:pt x="257" y="272"/>
                  </a:lnTo>
                  <a:lnTo>
                    <a:pt x="257" y="293"/>
                  </a:lnTo>
                  <a:lnTo>
                    <a:pt x="255" y="312"/>
                  </a:lnTo>
                  <a:lnTo>
                    <a:pt x="253" y="333"/>
                  </a:lnTo>
                  <a:lnTo>
                    <a:pt x="251" y="352"/>
                  </a:lnTo>
                  <a:lnTo>
                    <a:pt x="247" y="371"/>
                  </a:lnTo>
                  <a:lnTo>
                    <a:pt x="243" y="392"/>
                  </a:lnTo>
                  <a:lnTo>
                    <a:pt x="240" y="412"/>
                  </a:lnTo>
                  <a:lnTo>
                    <a:pt x="228" y="437"/>
                  </a:lnTo>
                  <a:lnTo>
                    <a:pt x="215" y="458"/>
                  </a:lnTo>
                  <a:lnTo>
                    <a:pt x="198" y="475"/>
                  </a:lnTo>
                  <a:lnTo>
                    <a:pt x="179" y="489"/>
                  </a:lnTo>
                  <a:lnTo>
                    <a:pt x="158" y="498"/>
                  </a:lnTo>
                  <a:lnTo>
                    <a:pt x="137" y="502"/>
                  </a:lnTo>
                  <a:lnTo>
                    <a:pt x="114" y="502"/>
                  </a:lnTo>
                  <a:lnTo>
                    <a:pt x="93" y="500"/>
                  </a:lnTo>
                  <a:lnTo>
                    <a:pt x="70" y="490"/>
                  </a:lnTo>
                  <a:lnTo>
                    <a:pt x="51" y="481"/>
                  </a:lnTo>
                  <a:lnTo>
                    <a:pt x="34" y="466"/>
                  </a:lnTo>
                  <a:lnTo>
                    <a:pt x="21" y="451"/>
                  </a:lnTo>
                  <a:lnTo>
                    <a:pt x="10" y="430"/>
                  </a:lnTo>
                  <a:lnTo>
                    <a:pt x="2" y="407"/>
                  </a:lnTo>
                  <a:lnTo>
                    <a:pt x="0" y="380"/>
                  </a:lnTo>
                  <a:lnTo>
                    <a:pt x="6" y="354"/>
                  </a:lnTo>
                  <a:lnTo>
                    <a:pt x="8" y="342"/>
                  </a:lnTo>
                  <a:lnTo>
                    <a:pt x="11" y="329"/>
                  </a:lnTo>
                  <a:lnTo>
                    <a:pt x="15" y="317"/>
                  </a:lnTo>
                  <a:lnTo>
                    <a:pt x="21" y="306"/>
                  </a:lnTo>
                  <a:lnTo>
                    <a:pt x="25" y="293"/>
                  </a:lnTo>
                  <a:lnTo>
                    <a:pt x="30" y="283"/>
                  </a:lnTo>
                  <a:lnTo>
                    <a:pt x="36" y="272"/>
                  </a:lnTo>
                  <a:lnTo>
                    <a:pt x="42" y="262"/>
                  </a:lnTo>
                  <a:lnTo>
                    <a:pt x="48" y="249"/>
                  </a:lnTo>
                  <a:lnTo>
                    <a:pt x="53" y="240"/>
                  </a:lnTo>
                  <a:lnTo>
                    <a:pt x="59" y="228"/>
                  </a:lnTo>
                  <a:lnTo>
                    <a:pt x="65" y="219"/>
                  </a:lnTo>
                  <a:lnTo>
                    <a:pt x="69" y="205"/>
                  </a:lnTo>
                  <a:lnTo>
                    <a:pt x="74" y="196"/>
                  </a:lnTo>
                  <a:lnTo>
                    <a:pt x="78" y="184"/>
                  </a:lnTo>
                  <a:lnTo>
                    <a:pt x="84" y="175"/>
                  </a:lnTo>
                  <a:lnTo>
                    <a:pt x="86" y="163"/>
                  </a:lnTo>
                  <a:lnTo>
                    <a:pt x="89" y="152"/>
                  </a:lnTo>
                  <a:lnTo>
                    <a:pt x="89" y="143"/>
                  </a:lnTo>
                  <a:lnTo>
                    <a:pt x="91" y="133"/>
                  </a:lnTo>
                  <a:lnTo>
                    <a:pt x="91" y="120"/>
                  </a:lnTo>
                  <a:lnTo>
                    <a:pt x="93" y="110"/>
                  </a:lnTo>
                  <a:lnTo>
                    <a:pt x="95" y="101"/>
                  </a:lnTo>
                  <a:lnTo>
                    <a:pt x="99" y="91"/>
                  </a:lnTo>
                  <a:lnTo>
                    <a:pt x="99" y="86"/>
                  </a:lnTo>
                  <a:lnTo>
                    <a:pt x="101" y="80"/>
                  </a:lnTo>
                  <a:lnTo>
                    <a:pt x="105" y="72"/>
                  </a:lnTo>
                  <a:lnTo>
                    <a:pt x="108" y="65"/>
                  </a:lnTo>
                  <a:close/>
                </a:path>
              </a:pathLst>
            </a:custGeom>
            <a:solidFill>
              <a:srgbClr val="FFFF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25" name="Freeform 23"/>
            <p:cNvSpPr>
              <a:spLocks/>
            </p:cNvSpPr>
            <p:nvPr/>
          </p:nvSpPr>
          <p:spPr bwMode="auto">
            <a:xfrm>
              <a:off x="3216" y="1319"/>
              <a:ext cx="194" cy="185"/>
            </a:xfrm>
            <a:custGeom>
              <a:avLst/>
              <a:gdLst>
                <a:gd name="T0" fmla="*/ 1 w 388"/>
                <a:gd name="T1" fmla="*/ 1 h 370"/>
                <a:gd name="T2" fmla="*/ 1 w 388"/>
                <a:gd name="T3" fmla="*/ 1 h 370"/>
                <a:gd name="T4" fmla="*/ 1 w 388"/>
                <a:gd name="T5" fmla="*/ 1 h 370"/>
                <a:gd name="T6" fmla="*/ 1 w 388"/>
                <a:gd name="T7" fmla="*/ 1 h 370"/>
                <a:gd name="T8" fmla="*/ 1 w 388"/>
                <a:gd name="T9" fmla="*/ 1 h 370"/>
                <a:gd name="T10" fmla="*/ 1 w 388"/>
                <a:gd name="T11" fmla="*/ 1 h 370"/>
                <a:gd name="T12" fmla="*/ 1 w 388"/>
                <a:gd name="T13" fmla="*/ 1 h 370"/>
                <a:gd name="T14" fmla="*/ 1 w 388"/>
                <a:gd name="T15" fmla="*/ 1 h 370"/>
                <a:gd name="T16" fmla="*/ 1 w 388"/>
                <a:gd name="T17" fmla="*/ 1 h 370"/>
                <a:gd name="T18" fmla="*/ 1 w 388"/>
                <a:gd name="T19" fmla="*/ 1 h 370"/>
                <a:gd name="T20" fmla="*/ 1 w 388"/>
                <a:gd name="T21" fmla="*/ 1 h 370"/>
                <a:gd name="T22" fmla="*/ 1 w 388"/>
                <a:gd name="T23" fmla="*/ 1 h 370"/>
                <a:gd name="T24" fmla="*/ 1 w 388"/>
                <a:gd name="T25" fmla="*/ 1 h 370"/>
                <a:gd name="T26" fmla="*/ 1 w 388"/>
                <a:gd name="T27" fmla="*/ 1 h 370"/>
                <a:gd name="T28" fmla="*/ 1 w 388"/>
                <a:gd name="T29" fmla="*/ 1 h 370"/>
                <a:gd name="T30" fmla="*/ 1 w 388"/>
                <a:gd name="T31" fmla="*/ 1 h 370"/>
                <a:gd name="T32" fmla="*/ 1 w 388"/>
                <a:gd name="T33" fmla="*/ 1 h 370"/>
                <a:gd name="T34" fmla="*/ 1 w 388"/>
                <a:gd name="T35" fmla="*/ 1 h 370"/>
                <a:gd name="T36" fmla="*/ 1 w 388"/>
                <a:gd name="T37" fmla="*/ 1 h 370"/>
                <a:gd name="T38" fmla="*/ 1 w 388"/>
                <a:gd name="T39" fmla="*/ 1 h 370"/>
                <a:gd name="T40" fmla="*/ 1 w 388"/>
                <a:gd name="T41" fmla="*/ 1 h 370"/>
                <a:gd name="T42" fmla="*/ 1 w 388"/>
                <a:gd name="T43" fmla="*/ 1 h 370"/>
                <a:gd name="T44" fmla="*/ 1 w 388"/>
                <a:gd name="T45" fmla="*/ 1 h 370"/>
                <a:gd name="T46" fmla="*/ 1 w 388"/>
                <a:gd name="T47" fmla="*/ 1 h 370"/>
                <a:gd name="T48" fmla="*/ 1 w 388"/>
                <a:gd name="T49" fmla="*/ 1 h 370"/>
                <a:gd name="T50" fmla="*/ 1 w 388"/>
                <a:gd name="T51" fmla="*/ 0 h 370"/>
                <a:gd name="T52" fmla="*/ 1 w 388"/>
                <a:gd name="T53" fmla="*/ 0 h 370"/>
                <a:gd name="T54" fmla="*/ 1 w 388"/>
                <a:gd name="T55" fmla="*/ 1 h 370"/>
                <a:gd name="T56" fmla="*/ 1 w 388"/>
                <a:gd name="T57" fmla="*/ 1 h 370"/>
                <a:gd name="T58" fmla="*/ 1 w 388"/>
                <a:gd name="T59" fmla="*/ 1 h 370"/>
                <a:gd name="T60" fmla="*/ 1 w 388"/>
                <a:gd name="T61" fmla="*/ 1 h 370"/>
                <a:gd name="T62" fmla="*/ 1 w 388"/>
                <a:gd name="T63" fmla="*/ 1 h 370"/>
                <a:gd name="T64" fmla="*/ 1 w 388"/>
                <a:gd name="T65" fmla="*/ 1 h 3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88"/>
                <a:gd name="T100" fmla="*/ 0 h 370"/>
                <a:gd name="T101" fmla="*/ 388 w 388"/>
                <a:gd name="T102" fmla="*/ 370 h 3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88" h="370">
                  <a:moveTo>
                    <a:pt x="372" y="99"/>
                  </a:moveTo>
                  <a:lnTo>
                    <a:pt x="361" y="116"/>
                  </a:lnTo>
                  <a:lnTo>
                    <a:pt x="350" y="131"/>
                  </a:lnTo>
                  <a:lnTo>
                    <a:pt x="338" y="148"/>
                  </a:lnTo>
                  <a:lnTo>
                    <a:pt x="329" y="163"/>
                  </a:lnTo>
                  <a:lnTo>
                    <a:pt x="319" y="178"/>
                  </a:lnTo>
                  <a:lnTo>
                    <a:pt x="314" y="194"/>
                  </a:lnTo>
                  <a:lnTo>
                    <a:pt x="302" y="209"/>
                  </a:lnTo>
                  <a:lnTo>
                    <a:pt x="296" y="224"/>
                  </a:lnTo>
                  <a:lnTo>
                    <a:pt x="285" y="237"/>
                  </a:lnTo>
                  <a:lnTo>
                    <a:pt x="277" y="253"/>
                  </a:lnTo>
                  <a:lnTo>
                    <a:pt x="268" y="266"/>
                  </a:lnTo>
                  <a:lnTo>
                    <a:pt x="258" y="281"/>
                  </a:lnTo>
                  <a:lnTo>
                    <a:pt x="247" y="294"/>
                  </a:lnTo>
                  <a:lnTo>
                    <a:pt x="236" y="310"/>
                  </a:lnTo>
                  <a:lnTo>
                    <a:pt x="220" y="323"/>
                  </a:lnTo>
                  <a:lnTo>
                    <a:pt x="207" y="336"/>
                  </a:lnTo>
                  <a:lnTo>
                    <a:pt x="184" y="353"/>
                  </a:lnTo>
                  <a:lnTo>
                    <a:pt x="160" y="365"/>
                  </a:lnTo>
                  <a:lnTo>
                    <a:pt x="137" y="370"/>
                  </a:lnTo>
                  <a:lnTo>
                    <a:pt x="114" y="370"/>
                  </a:lnTo>
                  <a:lnTo>
                    <a:pt x="91" y="367"/>
                  </a:lnTo>
                  <a:lnTo>
                    <a:pt x="70" y="357"/>
                  </a:lnTo>
                  <a:lnTo>
                    <a:pt x="51" y="344"/>
                  </a:lnTo>
                  <a:lnTo>
                    <a:pt x="36" y="331"/>
                  </a:lnTo>
                  <a:lnTo>
                    <a:pt x="21" y="310"/>
                  </a:lnTo>
                  <a:lnTo>
                    <a:pt x="9" y="291"/>
                  </a:lnTo>
                  <a:lnTo>
                    <a:pt x="2" y="270"/>
                  </a:lnTo>
                  <a:lnTo>
                    <a:pt x="0" y="247"/>
                  </a:lnTo>
                  <a:lnTo>
                    <a:pt x="2" y="222"/>
                  </a:lnTo>
                  <a:lnTo>
                    <a:pt x="9" y="199"/>
                  </a:lnTo>
                  <a:lnTo>
                    <a:pt x="21" y="177"/>
                  </a:lnTo>
                  <a:lnTo>
                    <a:pt x="42" y="158"/>
                  </a:lnTo>
                  <a:lnTo>
                    <a:pt x="55" y="144"/>
                  </a:lnTo>
                  <a:lnTo>
                    <a:pt x="70" y="135"/>
                  </a:lnTo>
                  <a:lnTo>
                    <a:pt x="85" y="125"/>
                  </a:lnTo>
                  <a:lnTo>
                    <a:pt x="101" y="118"/>
                  </a:lnTo>
                  <a:lnTo>
                    <a:pt x="116" y="110"/>
                  </a:lnTo>
                  <a:lnTo>
                    <a:pt x="133" y="106"/>
                  </a:lnTo>
                  <a:lnTo>
                    <a:pt x="148" y="99"/>
                  </a:lnTo>
                  <a:lnTo>
                    <a:pt x="165" y="95"/>
                  </a:lnTo>
                  <a:lnTo>
                    <a:pt x="179" y="89"/>
                  </a:lnTo>
                  <a:lnTo>
                    <a:pt x="194" y="82"/>
                  </a:lnTo>
                  <a:lnTo>
                    <a:pt x="209" y="74"/>
                  </a:lnTo>
                  <a:lnTo>
                    <a:pt x="224" y="68"/>
                  </a:lnTo>
                  <a:lnTo>
                    <a:pt x="238" y="57"/>
                  </a:lnTo>
                  <a:lnTo>
                    <a:pt x="253" y="47"/>
                  </a:lnTo>
                  <a:lnTo>
                    <a:pt x="266" y="36"/>
                  </a:lnTo>
                  <a:lnTo>
                    <a:pt x="279" y="23"/>
                  </a:lnTo>
                  <a:lnTo>
                    <a:pt x="289" y="11"/>
                  </a:lnTo>
                  <a:lnTo>
                    <a:pt x="300" y="4"/>
                  </a:lnTo>
                  <a:lnTo>
                    <a:pt x="310" y="0"/>
                  </a:lnTo>
                  <a:lnTo>
                    <a:pt x="323" y="0"/>
                  </a:lnTo>
                  <a:lnTo>
                    <a:pt x="333" y="0"/>
                  </a:lnTo>
                  <a:lnTo>
                    <a:pt x="344" y="2"/>
                  </a:lnTo>
                  <a:lnTo>
                    <a:pt x="353" y="5"/>
                  </a:lnTo>
                  <a:lnTo>
                    <a:pt x="365" y="13"/>
                  </a:lnTo>
                  <a:lnTo>
                    <a:pt x="372" y="21"/>
                  </a:lnTo>
                  <a:lnTo>
                    <a:pt x="378" y="30"/>
                  </a:lnTo>
                  <a:lnTo>
                    <a:pt x="384" y="40"/>
                  </a:lnTo>
                  <a:lnTo>
                    <a:pt x="388" y="51"/>
                  </a:lnTo>
                  <a:lnTo>
                    <a:pt x="388" y="63"/>
                  </a:lnTo>
                  <a:lnTo>
                    <a:pt x="386" y="74"/>
                  </a:lnTo>
                  <a:lnTo>
                    <a:pt x="380" y="87"/>
                  </a:lnTo>
                  <a:lnTo>
                    <a:pt x="372" y="99"/>
                  </a:lnTo>
                  <a:close/>
                </a:path>
              </a:pathLst>
            </a:custGeom>
            <a:solidFill>
              <a:srgbClr val="FFFF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26" name="Freeform 24"/>
            <p:cNvSpPr>
              <a:spLocks/>
            </p:cNvSpPr>
            <p:nvPr/>
          </p:nvSpPr>
          <p:spPr bwMode="auto">
            <a:xfrm>
              <a:off x="3371" y="1643"/>
              <a:ext cx="285" cy="167"/>
            </a:xfrm>
            <a:custGeom>
              <a:avLst/>
              <a:gdLst>
                <a:gd name="T0" fmla="*/ 1 w 570"/>
                <a:gd name="T1" fmla="*/ 0 h 335"/>
                <a:gd name="T2" fmla="*/ 1 w 570"/>
                <a:gd name="T3" fmla="*/ 0 h 335"/>
                <a:gd name="T4" fmla="*/ 1 w 570"/>
                <a:gd name="T5" fmla="*/ 0 h 335"/>
                <a:gd name="T6" fmla="*/ 1 w 570"/>
                <a:gd name="T7" fmla="*/ 0 h 335"/>
                <a:gd name="T8" fmla="*/ 1 w 570"/>
                <a:gd name="T9" fmla="*/ 0 h 335"/>
                <a:gd name="T10" fmla="*/ 1 w 570"/>
                <a:gd name="T11" fmla="*/ 0 h 335"/>
                <a:gd name="T12" fmla="*/ 1 w 570"/>
                <a:gd name="T13" fmla="*/ 0 h 335"/>
                <a:gd name="T14" fmla="*/ 1 w 570"/>
                <a:gd name="T15" fmla="*/ 0 h 335"/>
                <a:gd name="T16" fmla="*/ 1 w 570"/>
                <a:gd name="T17" fmla="*/ 0 h 335"/>
                <a:gd name="T18" fmla="*/ 1 w 570"/>
                <a:gd name="T19" fmla="*/ 0 h 335"/>
                <a:gd name="T20" fmla="*/ 1 w 570"/>
                <a:gd name="T21" fmla="*/ 0 h 335"/>
                <a:gd name="T22" fmla="*/ 1 w 570"/>
                <a:gd name="T23" fmla="*/ 0 h 335"/>
                <a:gd name="T24" fmla="*/ 0 w 570"/>
                <a:gd name="T25" fmla="*/ 0 h 335"/>
                <a:gd name="T26" fmla="*/ 1 w 570"/>
                <a:gd name="T27" fmla="*/ 0 h 335"/>
                <a:gd name="T28" fmla="*/ 1 w 570"/>
                <a:gd name="T29" fmla="*/ 0 h 335"/>
                <a:gd name="T30" fmla="*/ 1 w 570"/>
                <a:gd name="T31" fmla="*/ 0 h 335"/>
                <a:gd name="T32" fmla="*/ 1 w 570"/>
                <a:gd name="T33" fmla="*/ 0 h 335"/>
                <a:gd name="T34" fmla="*/ 1 w 570"/>
                <a:gd name="T35" fmla="*/ 0 h 335"/>
                <a:gd name="T36" fmla="*/ 1 w 570"/>
                <a:gd name="T37" fmla="*/ 0 h 335"/>
                <a:gd name="T38" fmla="*/ 1 w 570"/>
                <a:gd name="T39" fmla="*/ 0 h 335"/>
                <a:gd name="T40" fmla="*/ 1 w 570"/>
                <a:gd name="T41" fmla="*/ 0 h 335"/>
                <a:gd name="T42" fmla="*/ 1 w 570"/>
                <a:gd name="T43" fmla="*/ 0 h 335"/>
                <a:gd name="T44" fmla="*/ 1 w 570"/>
                <a:gd name="T45" fmla="*/ 0 h 335"/>
                <a:gd name="T46" fmla="*/ 1 w 570"/>
                <a:gd name="T47" fmla="*/ 0 h 335"/>
                <a:gd name="T48" fmla="*/ 1 w 570"/>
                <a:gd name="T49" fmla="*/ 0 h 335"/>
                <a:gd name="T50" fmla="*/ 1 w 570"/>
                <a:gd name="T51" fmla="*/ 0 h 335"/>
                <a:gd name="T52" fmla="*/ 2 w 570"/>
                <a:gd name="T53" fmla="*/ 0 h 335"/>
                <a:gd name="T54" fmla="*/ 2 w 570"/>
                <a:gd name="T55" fmla="*/ 0 h 335"/>
                <a:gd name="T56" fmla="*/ 2 w 570"/>
                <a:gd name="T57" fmla="*/ 0 h 335"/>
                <a:gd name="T58" fmla="*/ 2 w 570"/>
                <a:gd name="T59" fmla="*/ 0 h 335"/>
                <a:gd name="T60" fmla="*/ 2 w 570"/>
                <a:gd name="T61" fmla="*/ 0 h 335"/>
                <a:gd name="T62" fmla="*/ 2 w 570"/>
                <a:gd name="T63" fmla="*/ 0 h 335"/>
                <a:gd name="T64" fmla="*/ 1 w 570"/>
                <a:gd name="T65" fmla="*/ 0 h 3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0"/>
                <a:gd name="T100" fmla="*/ 0 h 335"/>
                <a:gd name="T101" fmla="*/ 570 w 570"/>
                <a:gd name="T102" fmla="*/ 335 h 3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0" h="335">
                  <a:moveTo>
                    <a:pt x="507" y="192"/>
                  </a:moveTo>
                  <a:lnTo>
                    <a:pt x="483" y="201"/>
                  </a:lnTo>
                  <a:lnTo>
                    <a:pt x="460" y="211"/>
                  </a:lnTo>
                  <a:lnTo>
                    <a:pt x="439" y="220"/>
                  </a:lnTo>
                  <a:lnTo>
                    <a:pt x="420" y="230"/>
                  </a:lnTo>
                  <a:lnTo>
                    <a:pt x="399" y="239"/>
                  </a:lnTo>
                  <a:lnTo>
                    <a:pt x="382" y="249"/>
                  </a:lnTo>
                  <a:lnTo>
                    <a:pt x="361" y="258"/>
                  </a:lnTo>
                  <a:lnTo>
                    <a:pt x="344" y="268"/>
                  </a:lnTo>
                  <a:lnTo>
                    <a:pt x="325" y="277"/>
                  </a:lnTo>
                  <a:lnTo>
                    <a:pt x="306" y="285"/>
                  </a:lnTo>
                  <a:lnTo>
                    <a:pt x="287" y="295"/>
                  </a:lnTo>
                  <a:lnTo>
                    <a:pt x="268" y="302"/>
                  </a:lnTo>
                  <a:lnTo>
                    <a:pt x="245" y="310"/>
                  </a:lnTo>
                  <a:lnTo>
                    <a:pt x="224" y="317"/>
                  </a:lnTo>
                  <a:lnTo>
                    <a:pt x="201" y="325"/>
                  </a:lnTo>
                  <a:lnTo>
                    <a:pt x="177" y="333"/>
                  </a:lnTo>
                  <a:lnTo>
                    <a:pt x="140" y="335"/>
                  </a:lnTo>
                  <a:lnTo>
                    <a:pt x="110" y="333"/>
                  </a:lnTo>
                  <a:lnTo>
                    <a:pt x="83" y="323"/>
                  </a:lnTo>
                  <a:lnTo>
                    <a:pt x="59" y="310"/>
                  </a:lnTo>
                  <a:lnTo>
                    <a:pt x="40" y="291"/>
                  </a:lnTo>
                  <a:lnTo>
                    <a:pt x="23" y="270"/>
                  </a:lnTo>
                  <a:lnTo>
                    <a:pt x="9" y="245"/>
                  </a:lnTo>
                  <a:lnTo>
                    <a:pt x="4" y="220"/>
                  </a:lnTo>
                  <a:lnTo>
                    <a:pt x="0" y="194"/>
                  </a:lnTo>
                  <a:lnTo>
                    <a:pt x="0" y="165"/>
                  </a:lnTo>
                  <a:lnTo>
                    <a:pt x="7" y="139"/>
                  </a:lnTo>
                  <a:lnTo>
                    <a:pt x="17" y="116"/>
                  </a:lnTo>
                  <a:lnTo>
                    <a:pt x="32" y="93"/>
                  </a:lnTo>
                  <a:lnTo>
                    <a:pt x="55" y="76"/>
                  </a:lnTo>
                  <a:lnTo>
                    <a:pt x="81" y="61"/>
                  </a:lnTo>
                  <a:lnTo>
                    <a:pt x="114" y="51"/>
                  </a:lnTo>
                  <a:lnTo>
                    <a:pt x="137" y="46"/>
                  </a:lnTo>
                  <a:lnTo>
                    <a:pt x="159" y="42"/>
                  </a:lnTo>
                  <a:lnTo>
                    <a:pt x="180" y="38"/>
                  </a:lnTo>
                  <a:lnTo>
                    <a:pt x="201" y="38"/>
                  </a:lnTo>
                  <a:lnTo>
                    <a:pt x="220" y="34"/>
                  </a:lnTo>
                  <a:lnTo>
                    <a:pt x="241" y="34"/>
                  </a:lnTo>
                  <a:lnTo>
                    <a:pt x="260" y="34"/>
                  </a:lnTo>
                  <a:lnTo>
                    <a:pt x="279" y="34"/>
                  </a:lnTo>
                  <a:lnTo>
                    <a:pt x="298" y="34"/>
                  </a:lnTo>
                  <a:lnTo>
                    <a:pt x="315" y="32"/>
                  </a:lnTo>
                  <a:lnTo>
                    <a:pt x="334" y="30"/>
                  </a:lnTo>
                  <a:lnTo>
                    <a:pt x="355" y="30"/>
                  </a:lnTo>
                  <a:lnTo>
                    <a:pt x="374" y="25"/>
                  </a:lnTo>
                  <a:lnTo>
                    <a:pt x="393" y="23"/>
                  </a:lnTo>
                  <a:lnTo>
                    <a:pt x="412" y="15"/>
                  </a:lnTo>
                  <a:lnTo>
                    <a:pt x="435" y="9"/>
                  </a:lnTo>
                  <a:lnTo>
                    <a:pt x="456" y="4"/>
                  </a:lnTo>
                  <a:lnTo>
                    <a:pt x="479" y="0"/>
                  </a:lnTo>
                  <a:lnTo>
                    <a:pt x="498" y="4"/>
                  </a:lnTo>
                  <a:lnTo>
                    <a:pt x="515" y="9"/>
                  </a:lnTo>
                  <a:lnTo>
                    <a:pt x="530" y="19"/>
                  </a:lnTo>
                  <a:lnTo>
                    <a:pt x="543" y="32"/>
                  </a:lnTo>
                  <a:lnTo>
                    <a:pt x="555" y="47"/>
                  </a:lnTo>
                  <a:lnTo>
                    <a:pt x="564" y="65"/>
                  </a:lnTo>
                  <a:lnTo>
                    <a:pt x="568" y="82"/>
                  </a:lnTo>
                  <a:lnTo>
                    <a:pt x="570" y="99"/>
                  </a:lnTo>
                  <a:lnTo>
                    <a:pt x="568" y="118"/>
                  </a:lnTo>
                  <a:lnTo>
                    <a:pt x="564" y="135"/>
                  </a:lnTo>
                  <a:lnTo>
                    <a:pt x="555" y="152"/>
                  </a:lnTo>
                  <a:lnTo>
                    <a:pt x="543" y="167"/>
                  </a:lnTo>
                  <a:lnTo>
                    <a:pt x="526" y="181"/>
                  </a:lnTo>
                  <a:lnTo>
                    <a:pt x="507" y="192"/>
                  </a:lnTo>
                  <a:close/>
                </a:path>
              </a:pathLst>
            </a:custGeom>
            <a:solidFill>
              <a:srgbClr val="FFFF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27" name="Freeform 25"/>
            <p:cNvSpPr>
              <a:spLocks/>
            </p:cNvSpPr>
            <p:nvPr/>
          </p:nvSpPr>
          <p:spPr bwMode="auto">
            <a:xfrm>
              <a:off x="3367" y="2059"/>
              <a:ext cx="275" cy="161"/>
            </a:xfrm>
            <a:custGeom>
              <a:avLst/>
              <a:gdLst>
                <a:gd name="T0" fmla="*/ 1 w 549"/>
                <a:gd name="T1" fmla="*/ 1 h 321"/>
                <a:gd name="T2" fmla="*/ 1 w 549"/>
                <a:gd name="T3" fmla="*/ 1 h 321"/>
                <a:gd name="T4" fmla="*/ 1 w 549"/>
                <a:gd name="T5" fmla="*/ 1 h 321"/>
                <a:gd name="T6" fmla="*/ 1 w 549"/>
                <a:gd name="T7" fmla="*/ 1 h 321"/>
                <a:gd name="T8" fmla="*/ 1 w 549"/>
                <a:gd name="T9" fmla="*/ 1 h 321"/>
                <a:gd name="T10" fmla="*/ 1 w 549"/>
                <a:gd name="T11" fmla="*/ 1 h 321"/>
                <a:gd name="T12" fmla="*/ 1 w 549"/>
                <a:gd name="T13" fmla="*/ 1 h 321"/>
                <a:gd name="T14" fmla="*/ 1 w 549"/>
                <a:gd name="T15" fmla="*/ 1 h 321"/>
                <a:gd name="T16" fmla="*/ 1 w 549"/>
                <a:gd name="T17" fmla="*/ 0 h 321"/>
                <a:gd name="T18" fmla="*/ 1 w 549"/>
                <a:gd name="T19" fmla="*/ 1 h 321"/>
                <a:gd name="T20" fmla="*/ 1 w 549"/>
                <a:gd name="T21" fmla="*/ 1 h 321"/>
                <a:gd name="T22" fmla="*/ 1 w 549"/>
                <a:gd name="T23" fmla="*/ 1 h 321"/>
                <a:gd name="T24" fmla="*/ 1 w 549"/>
                <a:gd name="T25" fmla="*/ 1 h 321"/>
                <a:gd name="T26" fmla="*/ 1 w 549"/>
                <a:gd name="T27" fmla="*/ 1 h 321"/>
                <a:gd name="T28" fmla="*/ 1 w 549"/>
                <a:gd name="T29" fmla="*/ 1 h 321"/>
                <a:gd name="T30" fmla="*/ 1 w 549"/>
                <a:gd name="T31" fmla="*/ 1 h 321"/>
                <a:gd name="T32" fmla="*/ 1 w 549"/>
                <a:gd name="T33" fmla="*/ 1 h 321"/>
                <a:gd name="T34" fmla="*/ 1 w 549"/>
                <a:gd name="T35" fmla="*/ 1 h 321"/>
                <a:gd name="T36" fmla="*/ 2 w 549"/>
                <a:gd name="T37" fmla="*/ 1 h 321"/>
                <a:gd name="T38" fmla="*/ 2 w 549"/>
                <a:gd name="T39" fmla="*/ 1 h 321"/>
                <a:gd name="T40" fmla="*/ 2 w 549"/>
                <a:gd name="T41" fmla="*/ 1 h 321"/>
                <a:gd name="T42" fmla="*/ 2 w 549"/>
                <a:gd name="T43" fmla="*/ 1 h 321"/>
                <a:gd name="T44" fmla="*/ 1 w 549"/>
                <a:gd name="T45" fmla="*/ 1 h 321"/>
                <a:gd name="T46" fmla="*/ 1 w 549"/>
                <a:gd name="T47" fmla="*/ 1 h 321"/>
                <a:gd name="T48" fmla="*/ 1 w 549"/>
                <a:gd name="T49" fmla="*/ 1 h 321"/>
                <a:gd name="T50" fmla="*/ 1 w 549"/>
                <a:gd name="T51" fmla="*/ 1 h 321"/>
                <a:gd name="T52" fmla="*/ 1 w 549"/>
                <a:gd name="T53" fmla="*/ 1 h 321"/>
                <a:gd name="T54" fmla="*/ 1 w 549"/>
                <a:gd name="T55" fmla="*/ 1 h 321"/>
                <a:gd name="T56" fmla="*/ 1 w 549"/>
                <a:gd name="T57" fmla="*/ 1 h 321"/>
                <a:gd name="T58" fmla="*/ 1 w 549"/>
                <a:gd name="T59" fmla="*/ 1 h 321"/>
                <a:gd name="T60" fmla="*/ 1 w 549"/>
                <a:gd name="T61" fmla="*/ 1 h 321"/>
                <a:gd name="T62" fmla="*/ 1 w 549"/>
                <a:gd name="T63" fmla="*/ 1 h 321"/>
                <a:gd name="T64" fmla="*/ 1 w 549"/>
                <a:gd name="T65" fmla="*/ 1 h 321"/>
                <a:gd name="T66" fmla="*/ 1 w 549"/>
                <a:gd name="T67" fmla="*/ 1 h 321"/>
                <a:gd name="T68" fmla="*/ 1 w 549"/>
                <a:gd name="T69" fmla="*/ 1 h 321"/>
                <a:gd name="T70" fmla="*/ 1 w 549"/>
                <a:gd name="T71" fmla="*/ 1 h 321"/>
                <a:gd name="T72" fmla="*/ 1 w 549"/>
                <a:gd name="T73" fmla="*/ 1 h 321"/>
                <a:gd name="T74" fmla="*/ 0 w 549"/>
                <a:gd name="T75" fmla="*/ 1 h 321"/>
                <a:gd name="T76" fmla="*/ 1 w 549"/>
                <a:gd name="T77" fmla="*/ 1 h 321"/>
                <a:gd name="T78" fmla="*/ 1 w 549"/>
                <a:gd name="T79" fmla="*/ 1 h 321"/>
                <a:gd name="T80" fmla="*/ 1 w 549"/>
                <a:gd name="T81" fmla="*/ 1 h 321"/>
                <a:gd name="T82" fmla="*/ 1 w 549"/>
                <a:gd name="T83" fmla="*/ 1 h 321"/>
                <a:gd name="T84" fmla="*/ 1 w 549"/>
                <a:gd name="T85" fmla="*/ 1 h 321"/>
                <a:gd name="T86" fmla="*/ 1 w 549"/>
                <a:gd name="T87" fmla="*/ 1 h 321"/>
                <a:gd name="T88" fmla="*/ 1 w 549"/>
                <a:gd name="T89" fmla="*/ 1 h 321"/>
                <a:gd name="T90" fmla="*/ 1 w 549"/>
                <a:gd name="T91" fmla="*/ 1 h 321"/>
                <a:gd name="T92" fmla="*/ 1 w 549"/>
                <a:gd name="T93" fmla="*/ 1 h 321"/>
                <a:gd name="T94" fmla="*/ 1 w 549"/>
                <a:gd name="T95" fmla="*/ 1 h 3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49"/>
                <a:gd name="T145" fmla="*/ 0 h 321"/>
                <a:gd name="T146" fmla="*/ 549 w 549"/>
                <a:gd name="T147" fmla="*/ 321 h 3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49" h="321">
                  <a:moveTo>
                    <a:pt x="179" y="83"/>
                  </a:moveTo>
                  <a:lnTo>
                    <a:pt x="232" y="146"/>
                  </a:lnTo>
                  <a:lnTo>
                    <a:pt x="232" y="142"/>
                  </a:lnTo>
                  <a:lnTo>
                    <a:pt x="232" y="136"/>
                  </a:lnTo>
                  <a:lnTo>
                    <a:pt x="228" y="127"/>
                  </a:lnTo>
                  <a:lnTo>
                    <a:pt x="224" y="115"/>
                  </a:lnTo>
                  <a:lnTo>
                    <a:pt x="221" y="102"/>
                  </a:lnTo>
                  <a:lnTo>
                    <a:pt x="217" y="87"/>
                  </a:lnTo>
                  <a:lnTo>
                    <a:pt x="213" y="74"/>
                  </a:lnTo>
                  <a:lnTo>
                    <a:pt x="207" y="58"/>
                  </a:lnTo>
                  <a:lnTo>
                    <a:pt x="204" y="43"/>
                  </a:lnTo>
                  <a:lnTo>
                    <a:pt x="200" y="32"/>
                  </a:lnTo>
                  <a:lnTo>
                    <a:pt x="198" y="20"/>
                  </a:lnTo>
                  <a:lnTo>
                    <a:pt x="194" y="9"/>
                  </a:lnTo>
                  <a:lnTo>
                    <a:pt x="194" y="3"/>
                  </a:lnTo>
                  <a:lnTo>
                    <a:pt x="196" y="0"/>
                  </a:lnTo>
                  <a:lnTo>
                    <a:pt x="200" y="0"/>
                  </a:lnTo>
                  <a:lnTo>
                    <a:pt x="215" y="7"/>
                  </a:lnTo>
                  <a:lnTo>
                    <a:pt x="228" y="13"/>
                  </a:lnTo>
                  <a:lnTo>
                    <a:pt x="243" y="17"/>
                  </a:lnTo>
                  <a:lnTo>
                    <a:pt x="259" y="20"/>
                  </a:lnTo>
                  <a:lnTo>
                    <a:pt x="272" y="22"/>
                  </a:lnTo>
                  <a:lnTo>
                    <a:pt x="287" y="24"/>
                  </a:lnTo>
                  <a:lnTo>
                    <a:pt x="302" y="24"/>
                  </a:lnTo>
                  <a:lnTo>
                    <a:pt x="316" y="24"/>
                  </a:lnTo>
                  <a:lnTo>
                    <a:pt x="331" y="24"/>
                  </a:lnTo>
                  <a:lnTo>
                    <a:pt x="346" y="24"/>
                  </a:lnTo>
                  <a:lnTo>
                    <a:pt x="359" y="24"/>
                  </a:lnTo>
                  <a:lnTo>
                    <a:pt x="376" y="24"/>
                  </a:lnTo>
                  <a:lnTo>
                    <a:pt x="392" y="24"/>
                  </a:lnTo>
                  <a:lnTo>
                    <a:pt x="409" y="28"/>
                  </a:lnTo>
                  <a:lnTo>
                    <a:pt x="426" y="32"/>
                  </a:lnTo>
                  <a:lnTo>
                    <a:pt x="443" y="38"/>
                  </a:lnTo>
                  <a:lnTo>
                    <a:pt x="473" y="49"/>
                  </a:lnTo>
                  <a:lnTo>
                    <a:pt x="500" y="64"/>
                  </a:lnTo>
                  <a:lnTo>
                    <a:pt x="519" y="85"/>
                  </a:lnTo>
                  <a:lnTo>
                    <a:pt x="534" y="110"/>
                  </a:lnTo>
                  <a:lnTo>
                    <a:pt x="544" y="134"/>
                  </a:lnTo>
                  <a:lnTo>
                    <a:pt x="549" y="161"/>
                  </a:lnTo>
                  <a:lnTo>
                    <a:pt x="548" y="188"/>
                  </a:lnTo>
                  <a:lnTo>
                    <a:pt x="544" y="216"/>
                  </a:lnTo>
                  <a:lnTo>
                    <a:pt x="532" y="241"/>
                  </a:lnTo>
                  <a:lnTo>
                    <a:pt x="519" y="266"/>
                  </a:lnTo>
                  <a:lnTo>
                    <a:pt x="502" y="285"/>
                  </a:lnTo>
                  <a:lnTo>
                    <a:pt x="481" y="302"/>
                  </a:lnTo>
                  <a:lnTo>
                    <a:pt x="456" y="315"/>
                  </a:lnTo>
                  <a:lnTo>
                    <a:pt x="428" y="321"/>
                  </a:lnTo>
                  <a:lnTo>
                    <a:pt x="397" y="321"/>
                  </a:lnTo>
                  <a:lnTo>
                    <a:pt x="365" y="315"/>
                  </a:lnTo>
                  <a:lnTo>
                    <a:pt x="342" y="307"/>
                  </a:lnTo>
                  <a:lnTo>
                    <a:pt x="323" y="302"/>
                  </a:lnTo>
                  <a:lnTo>
                    <a:pt x="304" y="294"/>
                  </a:lnTo>
                  <a:lnTo>
                    <a:pt x="287" y="288"/>
                  </a:lnTo>
                  <a:lnTo>
                    <a:pt x="268" y="281"/>
                  </a:lnTo>
                  <a:lnTo>
                    <a:pt x="253" y="273"/>
                  </a:lnTo>
                  <a:lnTo>
                    <a:pt x="236" y="264"/>
                  </a:lnTo>
                  <a:lnTo>
                    <a:pt x="223" y="256"/>
                  </a:lnTo>
                  <a:lnTo>
                    <a:pt x="205" y="247"/>
                  </a:lnTo>
                  <a:lnTo>
                    <a:pt x="190" y="239"/>
                  </a:lnTo>
                  <a:lnTo>
                    <a:pt x="175" y="230"/>
                  </a:lnTo>
                  <a:lnTo>
                    <a:pt x="160" y="220"/>
                  </a:lnTo>
                  <a:lnTo>
                    <a:pt x="143" y="209"/>
                  </a:lnTo>
                  <a:lnTo>
                    <a:pt x="127" y="197"/>
                  </a:lnTo>
                  <a:lnTo>
                    <a:pt x="110" y="188"/>
                  </a:lnTo>
                  <a:lnTo>
                    <a:pt x="91" y="176"/>
                  </a:lnTo>
                  <a:lnTo>
                    <a:pt x="74" y="165"/>
                  </a:lnTo>
                  <a:lnTo>
                    <a:pt x="59" y="153"/>
                  </a:lnTo>
                  <a:lnTo>
                    <a:pt x="48" y="140"/>
                  </a:lnTo>
                  <a:lnTo>
                    <a:pt x="34" y="127"/>
                  </a:lnTo>
                  <a:lnTo>
                    <a:pt x="23" y="112"/>
                  </a:lnTo>
                  <a:lnTo>
                    <a:pt x="15" y="100"/>
                  </a:lnTo>
                  <a:lnTo>
                    <a:pt x="8" y="85"/>
                  </a:lnTo>
                  <a:lnTo>
                    <a:pt x="4" y="74"/>
                  </a:lnTo>
                  <a:lnTo>
                    <a:pt x="0" y="60"/>
                  </a:lnTo>
                  <a:lnTo>
                    <a:pt x="0" y="51"/>
                  </a:lnTo>
                  <a:lnTo>
                    <a:pt x="4" y="41"/>
                  </a:lnTo>
                  <a:lnTo>
                    <a:pt x="8" y="34"/>
                  </a:lnTo>
                  <a:lnTo>
                    <a:pt x="15" y="30"/>
                  </a:lnTo>
                  <a:lnTo>
                    <a:pt x="27" y="26"/>
                  </a:lnTo>
                  <a:lnTo>
                    <a:pt x="42" y="26"/>
                  </a:lnTo>
                  <a:lnTo>
                    <a:pt x="61" y="32"/>
                  </a:lnTo>
                  <a:lnTo>
                    <a:pt x="139" y="51"/>
                  </a:lnTo>
                  <a:lnTo>
                    <a:pt x="145" y="53"/>
                  </a:lnTo>
                  <a:lnTo>
                    <a:pt x="148" y="53"/>
                  </a:lnTo>
                  <a:lnTo>
                    <a:pt x="152" y="55"/>
                  </a:lnTo>
                  <a:lnTo>
                    <a:pt x="156" y="57"/>
                  </a:lnTo>
                  <a:lnTo>
                    <a:pt x="160" y="57"/>
                  </a:lnTo>
                  <a:lnTo>
                    <a:pt x="164" y="58"/>
                  </a:lnTo>
                  <a:lnTo>
                    <a:pt x="166" y="60"/>
                  </a:lnTo>
                  <a:lnTo>
                    <a:pt x="169" y="66"/>
                  </a:lnTo>
                  <a:lnTo>
                    <a:pt x="169" y="68"/>
                  </a:lnTo>
                  <a:lnTo>
                    <a:pt x="171" y="72"/>
                  </a:lnTo>
                  <a:lnTo>
                    <a:pt x="175" y="76"/>
                  </a:lnTo>
                  <a:lnTo>
                    <a:pt x="179" y="83"/>
                  </a:lnTo>
                  <a:close/>
                </a:path>
              </a:pathLst>
            </a:custGeom>
            <a:solidFill>
              <a:srgbClr val="FFFF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28" name="Freeform 26"/>
            <p:cNvSpPr>
              <a:spLocks/>
            </p:cNvSpPr>
            <p:nvPr/>
          </p:nvSpPr>
          <p:spPr bwMode="auto">
            <a:xfrm>
              <a:off x="2175" y="1997"/>
              <a:ext cx="249" cy="200"/>
            </a:xfrm>
            <a:custGeom>
              <a:avLst/>
              <a:gdLst>
                <a:gd name="T0" fmla="*/ 1 w 498"/>
                <a:gd name="T1" fmla="*/ 1 h 399"/>
                <a:gd name="T2" fmla="*/ 1 w 498"/>
                <a:gd name="T3" fmla="*/ 1 h 399"/>
                <a:gd name="T4" fmla="*/ 1 w 498"/>
                <a:gd name="T5" fmla="*/ 1 h 399"/>
                <a:gd name="T6" fmla="*/ 1 w 498"/>
                <a:gd name="T7" fmla="*/ 1 h 399"/>
                <a:gd name="T8" fmla="*/ 1 w 498"/>
                <a:gd name="T9" fmla="*/ 1 h 399"/>
                <a:gd name="T10" fmla="*/ 1 w 498"/>
                <a:gd name="T11" fmla="*/ 1 h 399"/>
                <a:gd name="T12" fmla="*/ 1 w 498"/>
                <a:gd name="T13" fmla="*/ 1 h 399"/>
                <a:gd name="T14" fmla="*/ 1 w 498"/>
                <a:gd name="T15" fmla="*/ 1 h 399"/>
                <a:gd name="T16" fmla="*/ 1 w 498"/>
                <a:gd name="T17" fmla="*/ 1 h 399"/>
                <a:gd name="T18" fmla="*/ 1 w 498"/>
                <a:gd name="T19" fmla="*/ 1 h 399"/>
                <a:gd name="T20" fmla="*/ 1 w 498"/>
                <a:gd name="T21" fmla="*/ 1 h 399"/>
                <a:gd name="T22" fmla="*/ 1 w 498"/>
                <a:gd name="T23" fmla="*/ 1 h 399"/>
                <a:gd name="T24" fmla="*/ 1 w 498"/>
                <a:gd name="T25" fmla="*/ 1 h 399"/>
                <a:gd name="T26" fmla="*/ 1 w 498"/>
                <a:gd name="T27" fmla="*/ 1 h 399"/>
                <a:gd name="T28" fmla="*/ 1 w 498"/>
                <a:gd name="T29" fmla="*/ 1 h 399"/>
                <a:gd name="T30" fmla="*/ 1 w 498"/>
                <a:gd name="T31" fmla="*/ 1 h 399"/>
                <a:gd name="T32" fmla="*/ 1 w 498"/>
                <a:gd name="T33" fmla="*/ 1 h 399"/>
                <a:gd name="T34" fmla="*/ 1 w 498"/>
                <a:gd name="T35" fmla="*/ 1 h 399"/>
                <a:gd name="T36" fmla="*/ 1 w 498"/>
                <a:gd name="T37" fmla="*/ 1 h 399"/>
                <a:gd name="T38" fmla="*/ 1 w 498"/>
                <a:gd name="T39" fmla="*/ 1 h 399"/>
                <a:gd name="T40" fmla="*/ 1 w 498"/>
                <a:gd name="T41" fmla="*/ 1 h 399"/>
                <a:gd name="T42" fmla="*/ 0 w 498"/>
                <a:gd name="T43" fmla="*/ 1 h 399"/>
                <a:gd name="T44" fmla="*/ 1 w 498"/>
                <a:gd name="T45" fmla="*/ 1 h 399"/>
                <a:gd name="T46" fmla="*/ 1 w 498"/>
                <a:gd name="T47" fmla="*/ 1 h 399"/>
                <a:gd name="T48" fmla="*/ 1 w 498"/>
                <a:gd name="T49" fmla="*/ 1 h 399"/>
                <a:gd name="T50" fmla="*/ 1 w 498"/>
                <a:gd name="T51" fmla="*/ 1 h 399"/>
                <a:gd name="T52" fmla="*/ 1 w 498"/>
                <a:gd name="T53" fmla="*/ 1 h 399"/>
                <a:gd name="T54" fmla="*/ 1 w 498"/>
                <a:gd name="T55" fmla="*/ 1 h 399"/>
                <a:gd name="T56" fmla="*/ 1 w 498"/>
                <a:gd name="T57" fmla="*/ 1 h 399"/>
                <a:gd name="T58" fmla="*/ 1 w 498"/>
                <a:gd name="T59" fmla="*/ 1 h 399"/>
                <a:gd name="T60" fmla="*/ 1 w 498"/>
                <a:gd name="T61" fmla="*/ 1 h 399"/>
                <a:gd name="T62" fmla="*/ 1 w 498"/>
                <a:gd name="T63" fmla="*/ 1 h 399"/>
                <a:gd name="T64" fmla="*/ 1 w 498"/>
                <a:gd name="T65" fmla="*/ 1 h 399"/>
                <a:gd name="T66" fmla="*/ 1 w 498"/>
                <a:gd name="T67" fmla="*/ 1 h 399"/>
                <a:gd name="T68" fmla="*/ 1 w 498"/>
                <a:gd name="T69" fmla="*/ 1 h 399"/>
                <a:gd name="T70" fmla="*/ 1 w 498"/>
                <a:gd name="T71" fmla="*/ 1 h 399"/>
                <a:gd name="T72" fmla="*/ 1 w 498"/>
                <a:gd name="T73" fmla="*/ 1 h 399"/>
                <a:gd name="T74" fmla="*/ 1 w 498"/>
                <a:gd name="T75" fmla="*/ 1 h 399"/>
                <a:gd name="T76" fmla="*/ 1 w 498"/>
                <a:gd name="T77" fmla="*/ 1 h 399"/>
                <a:gd name="T78" fmla="*/ 1 w 498"/>
                <a:gd name="T79" fmla="*/ 0 h 399"/>
                <a:gd name="T80" fmla="*/ 1 w 498"/>
                <a:gd name="T81" fmla="*/ 1 h 399"/>
                <a:gd name="T82" fmla="*/ 1 w 498"/>
                <a:gd name="T83" fmla="*/ 1 h 399"/>
                <a:gd name="T84" fmla="*/ 1 w 498"/>
                <a:gd name="T85" fmla="*/ 1 h 399"/>
                <a:gd name="T86" fmla="*/ 1 w 498"/>
                <a:gd name="T87" fmla="*/ 1 h 399"/>
                <a:gd name="T88" fmla="*/ 1 w 498"/>
                <a:gd name="T89" fmla="*/ 1 h 399"/>
                <a:gd name="T90" fmla="*/ 1 w 498"/>
                <a:gd name="T91" fmla="*/ 1 h 399"/>
                <a:gd name="T92" fmla="*/ 1 w 498"/>
                <a:gd name="T93" fmla="*/ 1 h 3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98"/>
                <a:gd name="T142" fmla="*/ 0 h 399"/>
                <a:gd name="T143" fmla="*/ 498 w 498"/>
                <a:gd name="T144" fmla="*/ 399 h 3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98" h="399">
                  <a:moveTo>
                    <a:pt x="481" y="93"/>
                  </a:moveTo>
                  <a:lnTo>
                    <a:pt x="462" y="110"/>
                  </a:lnTo>
                  <a:lnTo>
                    <a:pt x="447" y="125"/>
                  </a:lnTo>
                  <a:lnTo>
                    <a:pt x="432" y="141"/>
                  </a:lnTo>
                  <a:lnTo>
                    <a:pt x="419" y="158"/>
                  </a:lnTo>
                  <a:lnTo>
                    <a:pt x="405" y="173"/>
                  </a:lnTo>
                  <a:lnTo>
                    <a:pt x="392" y="188"/>
                  </a:lnTo>
                  <a:lnTo>
                    <a:pt x="381" y="203"/>
                  </a:lnTo>
                  <a:lnTo>
                    <a:pt x="369" y="219"/>
                  </a:lnTo>
                  <a:lnTo>
                    <a:pt x="356" y="234"/>
                  </a:lnTo>
                  <a:lnTo>
                    <a:pt x="345" y="249"/>
                  </a:lnTo>
                  <a:lnTo>
                    <a:pt x="329" y="262"/>
                  </a:lnTo>
                  <a:lnTo>
                    <a:pt x="316" y="277"/>
                  </a:lnTo>
                  <a:lnTo>
                    <a:pt x="301" y="291"/>
                  </a:lnTo>
                  <a:lnTo>
                    <a:pt x="286" y="304"/>
                  </a:lnTo>
                  <a:lnTo>
                    <a:pt x="267" y="317"/>
                  </a:lnTo>
                  <a:lnTo>
                    <a:pt x="249" y="331"/>
                  </a:lnTo>
                  <a:lnTo>
                    <a:pt x="242" y="335"/>
                  </a:lnTo>
                  <a:lnTo>
                    <a:pt x="234" y="338"/>
                  </a:lnTo>
                  <a:lnTo>
                    <a:pt x="229" y="342"/>
                  </a:lnTo>
                  <a:lnTo>
                    <a:pt x="223" y="346"/>
                  </a:lnTo>
                  <a:lnTo>
                    <a:pt x="215" y="348"/>
                  </a:lnTo>
                  <a:lnTo>
                    <a:pt x="210" y="352"/>
                  </a:lnTo>
                  <a:lnTo>
                    <a:pt x="202" y="354"/>
                  </a:lnTo>
                  <a:lnTo>
                    <a:pt x="196" y="357"/>
                  </a:lnTo>
                  <a:lnTo>
                    <a:pt x="191" y="359"/>
                  </a:lnTo>
                  <a:lnTo>
                    <a:pt x="183" y="361"/>
                  </a:lnTo>
                  <a:lnTo>
                    <a:pt x="177" y="363"/>
                  </a:lnTo>
                  <a:lnTo>
                    <a:pt x="172" y="367"/>
                  </a:lnTo>
                  <a:lnTo>
                    <a:pt x="164" y="371"/>
                  </a:lnTo>
                  <a:lnTo>
                    <a:pt x="158" y="373"/>
                  </a:lnTo>
                  <a:lnTo>
                    <a:pt x="153" y="378"/>
                  </a:lnTo>
                  <a:lnTo>
                    <a:pt x="145" y="382"/>
                  </a:lnTo>
                  <a:lnTo>
                    <a:pt x="126" y="392"/>
                  </a:lnTo>
                  <a:lnTo>
                    <a:pt x="109" y="397"/>
                  </a:lnTo>
                  <a:lnTo>
                    <a:pt x="88" y="399"/>
                  </a:lnTo>
                  <a:lnTo>
                    <a:pt x="73" y="397"/>
                  </a:lnTo>
                  <a:lnTo>
                    <a:pt x="58" y="390"/>
                  </a:lnTo>
                  <a:lnTo>
                    <a:pt x="42" y="382"/>
                  </a:lnTo>
                  <a:lnTo>
                    <a:pt x="29" y="371"/>
                  </a:lnTo>
                  <a:lnTo>
                    <a:pt x="19" y="359"/>
                  </a:lnTo>
                  <a:lnTo>
                    <a:pt x="10" y="344"/>
                  </a:lnTo>
                  <a:lnTo>
                    <a:pt x="4" y="329"/>
                  </a:lnTo>
                  <a:lnTo>
                    <a:pt x="0" y="312"/>
                  </a:lnTo>
                  <a:lnTo>
                    <a:pt x="2" y="295"/>
                  </a:lnTo>
                  <a:lnTo>
                    <a:pt x="6" y="277"/>
                  </a:lnTo>
                  <a:lnTo>
                    <a:pt x="14" y="262"/>
                  </a:lnTo>
                  <a:lnTo>
                    <a:pt x="25" y="245"/>
                  </a:lnTo>
                  <a:lnTo>
                    <a:pt x="42" y="234"/>
                  </a:lnTo>
                  <a:lnTo>
                    <a:pt x="48" y="226"/>
                  </a:lnTo>
                  <a:lnTo>
                    <a:pt x="54" y="222"/>
                  </a:lnTo>
                  <a:lnTo>
                    <a:pt x="59" y="217"/>
                  </a:lnTo>
                  <a:lnTo>
                    <a:pt x="65" y="211"/>
                  </a:lnTo>
                  <a:lnTo>
                    <a:pt x="73" y="201"/>
                  </a:lnTo>
                  <a:lnTo>
                    <a:pt x="82" y="190"/>
                  </a:lnTo>
                  <a:lnTo>
                    <a:pt x="92" y="181"/>
                  </a:lnTo>
                  <a:lnTo>
                    <a:pt x="101" y="169"/>
                  </a:lnTo>
                  <a:lnTo>
                    <a:pt x="105" y="163"/>
                  </a:lnTo>
                  <a:lnTo>
                    <a:pt x="111" y="160"/>
                  </a:lnTo>
                  <a:lnTo>
                    <a:pt x="116" y="154"/>
                  </a:lnTo>
                  <a:lnTo>
                    <a:pt x="124" y="150"/>
                  </a:lnTo>
                  <a:lnTo>
                    <a:pt x="141" y="137"/>
                  </a:lnTo>
                  <a:lnTo>
                    <a:pt x="162" y="127"/>
                  </a:lnTo>
                  <a:lnTo>
                    <a:pt x="179" y="118"/>
                  </a:lnTo>
                  <a:lnTo>
                    <a:pt x="198" y="112"/>
                  </a:lnTo>
                  <a:lnTo>
                    <a:pt x="217" y="105"/>
                  </a:lnTo>
                  <a:lnTo>
                    <a:pt x="234" y="99"/>
                  </a:lnTo>
                  <a:lnTo>
                    <a:pt x="253" y="93"/>
                  </a:lnTo>
                  <a:lnTo>
                    <a:pt x="272" y="87"/>
                  </a:lnTo>
                  <a:lnTo>
                    <a:pt x="289" y="82"/>
                  </a:lnTo>
                  <a:lnTo>
                    <a:pt x="307" y="76"/>
                  </a:lnTo>
                  <a:lnTo>
                    <a:pt x="324" y="68"/>
                  </a:lnTo>
                  <a:lnTo>
                    <a:pt x="343" y="61"/>
                  </a:lnTo>
                  <a:lnTo>
                    <a:pt x="360" y="51"/>
                  </a:lnTo>
                  <a:lnTo>
                    <a:pt x="377" y="42"/>
                  </a:lnTo>
                  <a:lnTo>
                    <a:pt x="396" y="28"/>
                  </a:lnTo>
                  <a:lnTo>
                    <a:pt x="413" y="15"/>
                  </a:lnTo>
                  <a:lnTo>
                    <a:pt x="424" y="8"/>
                  </a:lnTo>
                  <a:lnTo>
                    <a:pt x="434" y="2"/>
                  </a:lnTo>
                  <a:lnTo>
                    <a:pt x="443" y="0"/>
                  </a:lnTo>
                  <a:lnTo>
                    <a:pt x="453" y="0"/>
                  </a:lnTo>
                  <a:lnTo>
                    <a:pt x="460" y="2"/>
                  </a:lnTo>
                  <a:lnTo>
                    <a:pt x="470" y="6"/>
                  </a:lnTo>
                  <a:lnTo>
                    <a:pt x="478" y="11"/>
                  </a:lnTo>
                  <a:lnTo>
                    <a:pt x="485" y="19"/>
                  </a:lnTo>
                  <a:lnTo>
                    <a:pt x="491" y="25"/>
                  </a:lnTo>
                  <a:lnTo>
                    <a:pt x="495" y="34"/>
                  </a:lnTo>
                  <a:lnTo>
                    <a:pt x="497" y="44"/>
                  </a:lnTo>
                  <a:lnTo>
                    <a:pt x="498" y="53"/>
                  </a:lnTo>
                  <a:lnTo>
                    <a:pt x="497" y="63"/>
                  </a:lnTo>
                  <a:lnTo>
                    <a:pt x="495" y="74"/>
                  </a:lnTo>
                  <a:lnTo>
                    <a:pt x="489" y="84"/>
                  </a:lnTo>
                  <a:lnTo>
                    <a:pt x="481" y="93"/>
                  </a:lnTo>
                  <a:close/>
                </a:path>
              </a:pathLst>
            </a:custGeom>
            <a:solidFill>
              <a:srgbClr val="FFFF26"/>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29" name="Freeform 27"/>
            <p:cNvSpPr>
              <a:spLocks/>
            </p:cNvSpPr>
            <p:nvPr/>
          </p:nvSpPr>
          <p:spPr bwMode="auto">
            <a:xfrm>
              <a:off x="2707" y="2763"/>
              <a:ext cx="171" cy="67"/>
            </a:xfrm>
            <a:custGeom>
              <a:avLst/>
              <a:gdLst>
                <a:gd name="T0" fmla="*/ 1 w 340"/>
                <a:gd name="T1" fmla="*/ 0 h 135"/>
                <a:gd name="T2" fmla="*/ 1 w 340"/>
                <a:gd name="T3" fmla="*/ 0 h 135"/>
                <a:gd name="T4" fmla="*/ 1 w 340"/>
                <a:gd name="T5" fmla="*/ 0 h 135"/>
                <a:gd name="T6" fmla="*/ 1 w 340"/>
                <a:gd name="T7" fmla="*/ 0 h 135"/>
                <a:gd name="T8" fmla="*/ 1 w 340"/>
                <a:gd name="T9" fmla="*/ 0 h 135"/>
                <a:gd name="T10" fmla="*/ 1 w 340"/>
                <a:gd name="T11" fmla="*/ 0 h 135"/>
                <a:gd name="T12" fmla="*/ 1 w 340"/>
                <a:gd name="T13" fmla="*/ 0 h 135"/>
                <a:gd name="T14" fmla="*/ 1 w 340"/>
                <a:gd name="T15" fmla="*/ 0 h 135"/>
                <a:gd name="T16" fmla="*/ 1 w 340"/>
                <a:gd name="T17" fmla="*/ 0 h 135"/>
                <a:gd name="T18" fmla="*/ 1 w 340"/>
                <a:gd name="T19" fmla="*/ 0 h 135"/>
                <a:gd name="T20" fmla="*/ 1 w 340"/>
                <a:gd name="T21" fmla="*/ 0 h 135"/>
                <a:gd name="T22" fmla="*/ 1 w 340"/>
                <a:gd name="T23" fmla="*/ 0 h 135"/>
                <a:gd name="T24" fmla="*/ 1 w 340"/>
                <a:gd name="T25" fmla="*/ 0 h 135"/>
                <a:gd name="T26" fmla="*/ 1 w 340"/>
                <a:gd name="T27" fmla="*/ 0 h 135"/>
                <a:gd name="T28" fmla="*/ 1 w 340"/>
                <a:gd name="T29" fmla="*/ 0 h 135"/>
                <a:gd name="T30" fmla="*/ 1 w 340"/>
                <a:gd name="T31" fmla="*/ 0 h 135"/>
                <a:gd name="T32" fmla="*/ 1 w 340"/>
                <a:gd name="T33" fmla="*/ 0 h 135"/>
                <a:gd name="T34" fmla="*/ 1 w 340"/>
                <a:gd name="T35" fmla="*/ 0 h 135"/>
                <a:gd name="T36" fmla="*/ 1 w 340"/>
                <a:gd name="T37" fmla="*/ 0 h 135"/>
                <a:gd name="T38" fmla="*/ 1 w 340"/>
                <a:gd name="T39" fmla="*/ 0 h 135"/>
                <a:gd name="T40" fmla="*/ 1 w 340"/>
                <a:gd name="T41" fmla="*/ 0 h 135"/>
                <a:gd name="T42" fmla="*/ 1 w 340"/>
                <a:gd name="T43" fmla="*/ 0 h 135"/>
                <a:gd name="T44" fmla="*/ 1 w 340"/>
                <a:gd name="T45" fmla="*/ 0 h 135"/>
                <a:gd name="T46" fmla="*/ 1 w 340"/>
                <a:gd name="T47" fmla="*/ 0 h 135"/>
                <a:gd name="T48" fmla="*/ 1 w 340"/>
                <a:gd name="T49" fmla="*/ 0 h 135"/>
                <a:gd name="T50" fmla="*/ 1 w 340"/>
                <a:gd name="T51" fmla="*/ 0 h 135"/>
                <a:gd name="T52" fmla="*/ 1 w 340"/>
                <a:gd name="T53" fmla="*/ 0 h 135"/>
                <a:gd name="T54" fmla="*/ 0 w 340"/>
                <a:gd name="T55" fmla="*/ 0 h 135"/>
                <a:gd name="T56" fmla="*/ 0 w 340"/>
                <a:gd name="T57" fmla="*/ 0 h 135"/>
                <a:gd name="T58" fmla="*/ 1 w 340"/>
                <a:gd name="T59" fmla="*/ 0 h 135"/>
                <a:gd name="T60" fmla="*/ 1 w 340"/>
                <a:gd name="T61" fmla="*/ 0 h 135"/>
                <a:gd name="T62" fmla="*/ 1 w 340"/>
                <a:gd name="T63" fmla="*/ 0 h 135"/>
                <a:gd name="T64" fmla="*/ 1 w 340"/>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0"/>
                <a:gd name="T100" fmla="*/ 0 h 135"/>
                <a:gd name="T101" fmla="*/ 340 w 340"/>
                <a:gd name="T102" fmla="*/ 135 h 13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0" h="135">
                  <a:moveTo>
                    <a:pt x="46" y="0"/>
                  </a:moveTo>
                  <a:lnTo>
                    <a:pt x="61" y="0"/>
                  </a:lnTo>
                  <a:lnTo>
                    <a:pt x="76" y="2"/>
                  </a:lnTo>
                  <a:lnTo>
                    <a:pt x="93" y="4"/>
                  </a:lnTo>
                  <a:lnTo>
                    <a:pt x="108" y="6"/>
                  </a:lnTo>
                  <a:lnTo>
                    <a:pt x="124" y="10"/>
                  </a:lnTo>
                  <a:lnTo>
                    <a:pt x="139" y="13"/>
                  </a:lnTo>
                  <a:lnTo>
                    <a:pt x="154" y="17"/>
                  </a:lnTo>
                  <a:lnTo>
                    <a:pt x="169" y="21"/>
                  </a:lnTo>
                  <a:lnTo>
                    <a:pt x="184" y="25"/>
                  </a:lnTo>
                  <a:lnTo>
                    <a:pt x="200" y="29"/>
                  </a:lnTo>
                  <a:lnTo>
                    <a:pt x="215" y="32"/>
                  </a:lnTo>
                  <a:lnTo>
                    <a:pt x="230" y="34"/>
                  </a:lnTo>
                  <a:lnTo>
                    <a:pt x="245" y="38"/>
                  </a:lnTo>
                  <a:lnTo>
                    <a:pt x="262" y="40"/>
                  </a:lnTo>
                  <a:lnTo>
                    <a:pt x="277" y="42"/>
                  </a:lnTo>
                  <a:lnTo>
                    <a:pt x="295" y="42"/>
                  </a:lnTo>
                  <a:lnTo>
                    <a:pt x="304" y="42"/>
                  </a:lnTo>
                  <a:lnTo>
                    <a:pt x="314" y="46"/>
                  </a:lnTo>
                  <a:lnTo>
                    <a:pt x="321" y="50"/>
                  </a:lnTo>
                  <a:lnTo>
                    <a:pt x="329" y="57"/>
                  </a:lnTo>
                  <a:lnTo>
                    <a:pt x="333" y="63"/>
                  </a:lnTo>
                  <a:lnTo>
                    <a:pt x="336" y="70"/>
                  </a:lnTo>
                  <a:lnTo>
                    <a:pt x="340" y="78"/>
                  </a:lnTo>
                  <a:lnTo>
                    <a:pt x="340" y="88"/>
                  </a:lnTo>
                  <a:lnTo>
                    <a:pt x="340" y="97"/>
                  </a:lnTo>
                  <a:lnTo>
                    <a:pt x="336" y="105"/>
                  </a:lnTo>
                  <a:lnTo>
                    <a:pt x="333" y="112"/>
                  </a:lnTo>
                  <a:lnTo>
                    <a:pt x="329" y="120"/>
                  </a:lnTo>
                  <a:lnTo>
                    <a:pt x="321" y="126"/>
                  </a:lnTo>
                  <a:lnTo>
                    <a:pt x="314" y="131"/>
                  </a:lnTo>
                  <a:lnTo>
                    <a:pt x="304" y="133"/>
                  </a:lnTo>
                  <a:lnTo>
                    <a:pt x="295" y="135"/>
                  </a:lnTo>
                  <a:lnTo>
                    <a:pt x="277" y="135"/>
                  </a:lnTo>
                  <a:lnTo>
                    <a:pt x="260" y="133"/>
                  </a:lnTo>
                  <a:lnTo>
                    <a:pt x="245" y="131"/>
                  </a:lnTo>
                  <a:lnTo>
                    <a:pt x="230" y="129"/>
                  </a:lnTo>
                  <a:lnTo>
                    <a:pt x="213" y="126"/>
                  </a:lnTo>
                  <a:lnTo>
                    <a:pt x="198" y="122"/>
                  </a:lnTo>
                  <a:lnTo>
                    <a:pt x="182" y="118"/>
                  </a:lnTo>
                  <a:lnTo>
                    <a:pt x="167" y="116"/>
                  </a:lnTo>
                  <a:lnTo>
                    <a:pt x="152" y="110"/>
                  </a:lnTo>
                  <a:lnTo>
                    <a:pt x="135" y="107"/>
                  </a:lnTo>
                  <a:lnTo>
                    <a:pt x="120" y="101"/>
                  </a:lnTo>
                  <a:lnTo>
                    <a:pt x="104" y="99"/>
                  </a:lnTo>
                  <a:lnTo>
                    <a:pt x="89" y="93"/>
                  </a:lnTo>
                  <a:lnTo>
                    <a:pt x="72" y="89"/>
                  </a:lnTo>
                  <a:lnTo>
                    <a:pt x="57" y="86"/>
                  </a:lnTo>
                  <a:lnTo>
                    <a:pt x="42" y="84"/>
                  </a:lnTo>
                  <a:lnTo>
                    <a:pt x="30" y="82"/>
                  </a:lnTo>
                  <a:lnTo>
                    <a:pt x="21" y="78"/>
                  </a:lnTo>
                  <a:lnTo>
                    <a:pt x="13" y="74"/>
                  </a:lnTo>
                  <a:lnTo>
                    <a:pt x="9" y="69"/>
                  </a:lnTo>
                  <a:lnTo>
                    <a:pt x="4" y="61"/>
                  </a:lnTo>
                  <a:lnTo>
                    <a:pt x="2" y="53"/>
                  </a:lnTo>
                  <a:lnTo>
                    <a:pt x="0" y="48"/>
                  </a:lnTo>
                  <a:lnTo>
                    <a:pt x="0" y="40"/>
                  </a:lnTo>
                  <a:lnTo>
                    <a:pt x="0" y="32"/>
                  </a:lnTo>
                  <a:lnTo>
                    <a:pt x="4" y="25"/>
                  </a:lnTo>
                  <a:lnTo>
                    <a:pt x="8" y="17"/>
                  </a:lnTo>
                  <a:lnTo>
                    <a:pt x="13" y="13"/>
                  </a:lnTo>
                  <a:lnTo>
                    <a:pt x="19" y="6"/>
                  </a:lnTo>
                  <a:lnTo>
                    <a:pt x="27" y="4"/>
                  </a:lnTo>
                  <a:lnTo>
                    <a:pt x="36" y="0"/>
                  </a:lnTo>
                  <a:lnTo>
                    <a:pt x="46" y="0"/>
                  </a:lnTo>
                  <a:close/>
                </a:path>
              </a:pathLst>
            </a:custGeom>
            <a:solidFill>
              <a:srgbClr val="5ACCD9"/>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30" name="Freeform 28"/>
            <p:cNvSpPr>
              <a:spLocks/>
            </p:cNvSpPr>
            <p:nvPr/>
          </p:nvSpPr>
          <p:spPr bwMode="auto">
            <a:xfrm>
              <a:off x="2700" y="2847"/>
              <a:ext cx="161" cy="61"/>
            </a:xfrm>
            <a:custGeom>
              <a:avLst/>
              <a:gdLst>
                <a:gd name="T0" fmla="*/ 0 w 323"/>
                <a:gd name="T1" fmla="*/ 1 h 122"/>
                <a:gd name="T2" fmla="*/ 0 w 323"/>
                <a:gd name="T3" fmla="*/ 1 h 122"/>
                <a:gd name="T4" fmla="*/ 0 w 323"/>
                <a:gd name="T5" fmla="*/ 1 h 122"/>
                <a:gd name="T6" fmla="*/ 0 w 323"/>
                <a:gd name="T7" fmla="*/ 1 h 122"/>
                <a:gd name="T8" fmla="*/ 0 w 323"/>
                <a:gd name="T9" fmla="*/ 1 h 122"/>
                <a:gd name="T10" fmla="*/ 0 w 323"/>
                <a:gd name="T11" fmla="*/ 1 h 122"/>
                <a:gd name="T12" fmla="*/ 0 w 323"/>
                <a:gd name="T13" fmla="*/ 1 h 122"/>
                <a:gd name="T14" fmla="*/ 0 w 323"/>
                <a:gd name="T15" fmla="*/ 1 h 122"/>
                <a:gd name="T16" fmla="*/ 0 w 323"/>
                <a:gd name="T17" fmla="*/ 0 h 122"/>
                <a:gd name="T18" fmla="*/ 0 w 323"/>
                <a:gd name="T19" fmla="*/ 0 h 122"/>
                <a:gd name="T20" fmla="*/ 0 w 323"/>
                <a:gd name="T21" fmla="*/ 1 h 122"/>
                <a:gd name="T22" fmla="*/ 0 w 323"/>
                <a:gd name="T23" fmla="*/ 1 h 122"/>
                <a:gd name="T24" fmla="*/ 0 w 323"/>
                <a:gd name="T25" fmla="*/ 1 h 122"/>
                <a:gd name="T26" fmla="*/ 0 w 323"/>
                <a:gd name="T27" fmla="*/ 1 h 122"/>
                <a:gd name="T28" fmla="*/ 0 w 323"/>
                <a:gd name="T29" fmla="*/ 1 h 122"/>
                <a:gd name="T30" fmla="*/ 0 w 323"/>
                <a:gd name="T31" fmla="*/ 1 h 122"/>
                <a:gd name="T32" fmla="*/ 0 w 323"/>
                <a:gd name="T33" fmla="*/ 1 h 122"/>
                <a:gd name="T34" fmla="*/ 0 w 323"/>
                <a:gd name="T35" fmla="*/ 1 h 122"/>
                <a:gd name="T36" fmla="*/ 0 w 323"/>
                <a:gd name="T37" fmla="*/ 1 h 122"/>
                <a:gd name="T38" fmla="*/ 0 w 323"/>
                <a:gd name="T39" fmla="*/ 1 h 122"/>
                <a:gd name="T40" fmla="*/ 0 w 323"/>
                <a:gd name="T41" fmla="*/ 1 h 122"/>
                <a:gd name="T42" fmla="*/ 0 w 323"/>
                <a:gd name="T43" fmla="*/ 1 h 122"/>
                <a:gd name="T44" fmla="*/ 0 w 323"/>
                <a:gd name="T45" fmla="*/ 1 h 122"/>
                <a:gd name="T46" fmla="*/ 0 w 323"/>
                <a:gd name="T47" fmla="*/ 1 h 122"/>
                <a:gd name="T48" fmla="*/ 0 w 323"/>
                <a:gd name="T49" fmla="*/ 1 h 122"/>
                <a:gd name="T50" fmla="*/ 0 w 323"/>
                <a:gd name="T51" fmla="*/ 1 h 122"/>
                <a:gd name="T52" fmla="*/ 0 w 323"/>
                <a:gd name="T53" fmla="*/ 1 h 122"/>
                <a:gd name="T54" fmla="*/ 0 w 323"/>
                <a:gd name="T55" fmla="*/ 1 h 122"/>
                <a:gd name="T56" fmla="*/ 0 w 323"/>
                <a:gd name="T57" fmla="*/ 1 h 122"/>
                <a:gd name="T58" fmla="*/ 0 w 323"/>
                <a:gd name="T59" fmla="*/ 1 h 122"/>
                <a:gd name="T60" fmla="*/ 0 w 323"/>
                <a:gd name="T61" fmla="*/ 1 h 122"/>
                <a:gd name="T62" fmla="*/ 0 w 323"/>
                <a:gd name="T63" fmla="*/ 1 h 122"/>
                <a:gd name="T64" fmla="*/ 0 w 323"/>
                <a:gd name="T65" fmla="*/ 1 h 1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3"/>
                <a:gd name="T100" fmla="*/ 0 h 122"/>
                <a:gd name="T101" fmla="*/ 323 w 323"/>
                <a:gd name="T102" fmla="*/ 122 h 1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3" h="122">
                  <a:moveTo>
                    <a:pt x="51" y="19"/>
                  </a:moveTo>
                  <a:lnTo>
                    <a:pt x="61" y="19"/>
                  </a:lnTo>
                  <a:lnTo>
                    <a:pt x="74" y="21"/>
                  </a:lnTo>
                  <a:lnTo>
                    <a:pt x="87" y="21"/>
                  </a:lnTo>
                  <a:lnTo>
                    <a:pt x="100" y="23"/>
                  </a:lnTo>
                  <a:lnTo>
                    <a:pt x="114" y="23"/>
                  </a:lnTo>
                  <a:lnTo>
                    <a:pt x="131" y="23"/>
                  </a:lnTo>
                  <a:lnTo>
                    <a:pt x="146" y="21"/>
                  </a:lnTo>
                  <a:lnTo>
                    <a:pt x="161" y="21"/>
                  </a:lnTo>
                  <a:lnTo>
                    <a:pt x="177" y="19"/>
                  </a:lnTo>
                  <a:lnTo>
                    <a:pt x="192" y="19"/>
                  </a:lnTo>
                  <a:lnTo>
                    <a:pt x="207" y="17"/>
                  </a:lnTo>
                  <a:lnTo>
                    <a:pt x="222" y="15"/>
                  </a:lnTo>
                  <a:lnTo>
                    <a:pt x="235" y="12"/>
                  </a:lnTo>
                  <a:lnTo>
                    <a:pt x="249" y="10"/>
                  </a:lnTo>
                  <a:lnTo>
                    <a:pt x="260" y="6"/>
                  </a:lnTo>
                  <a:lnTo>
                    <a:pt x="273" y="2"/>
                  </a:lnTo>
                  <a:lnTo>
                    <a:pt x="281" y="0"/>
                  </a:lnTo>
                  <a:lnTo>
                    <a:pt x="289" y="0"/>
                  </a:lnTo>
                  <a:lnTo>
                    <a:pt x="296" y="0"/>
                  </a:lnTo>
                  <a:lnTo>
                    <a:pt x="304" y="4"/>
                  </a:lnTo>
                  <a:lnTo>
                    <a:pt x="308" y="8"/>
                  </a:lnTo>
                  <a:lnTo>
                    <a:pt x="313" y="14"/>
                  </a:lnTo>
                  <a:lnTo>
                    <a:pt x="317" y="19"/>
                  </a:lnTo>
                  <a:lnTo>
                    <a:pt x="321" y="27"/>
                  </a:lnTo>
                  <a:lnTo>
                    <a:pt x="323" y="33"/>
                  </a:lnTo>
                  <a:lnTo>
                    <a:pt x="323" y="40"/>
                  </a:lnTo>
                  <a:lnTo>
                    <a:pt x="323" y="46"/>
                  </a:lnTo>
                  <a:lnTo>
                    <a:pt x="321" y="55"/>
                  </a:lnTo>
                  <a:lnTo>
                    <a:pt x="317" y="61"/>
                  </a:lnTo>
                  <a:lnTo>
                    <a:pt x="313" y="69"/>
                  </a:lnTo>
                  <a:lnTo>
                    <a:pt x="306" y="74"/>
                  </a:lnTo>
                  <a:lnTo>
                    <a:pt x="298" y="80"/>
                  </a:lnTo>
                  <a:lnTo>
                    <a:pt x="277" y="90"/>
                  </a:lnTo>
                  <a:lnTo>
                    <a:pt x="256" y="97"/>
                  </a:lnTo>
                  <a:lnTo>
                    <a:pt x="239" y="103"/>
                  </a:lnTo>
                  <a:lnTo>
                    <a:pt x="224" y="109"/>
                  </a:lnTo>
                  <a:lnTo>
                    <a:pt x="209" y="112"/>
                  </a:lnTo>
                  <a:lnTo>
                    <a:pt x="194" y="116"/>
                  </a:lnTo>
                  <a:lnTo>
                    <a:pt x="180" y="118"/>
                  </a:lnTo>
                  <a:lnTo>
                    <a:pt x="167" y="122"/>
                  </a:lnTo>
                  <a:lnTo>
                    <a:pt x="154" y="120"/>
                  </a:lnTo>
                  <a:lnTo>
                    <a:pt x="139" y="118"/>
                  </a:lnTo>
                  <a:lnTo>
                    <a:pt x="123" y="116"/>
                  </a:lnTo>
                  <a:lnTo>
                    <a:pt x="108" y="114"/>
                  </a:lnTo>
                  <a:lnTo>
                    <a:pt x="91" y="109"/>
                  </a:lnTo>
                  <a:lnTo>
                    <a:pt x="72" y="105"/>
                  </a:lnTo>
                  <a:lnTo>
                    <a:pt x="53" y="97"/>
                  </a:lnTo>
                  <a:lnTo>
                    <a:pt x="30" y="92"/>
                  </a:lnTo>
                  <a:lnTo>
                    <a:pt x="21" y="88"/>
                  </a:lnTo>
                  <a:lnTo>
                    <a:pt x="13" y="84"/>
                  </a:lnTo>
                  <a:lnTo>
                    <a:pt x="7" y="78"/>
                  </a:lnTo>
                  <a:lnTo>
                    <a:pt x="4" y="73"/>
                  </a:lnTo>
                  <a:lnTo>
                    <a:pt x="0" y="65"/>
                  </a:lnTo>
                  <a:lnTo>
                    <a:pt x="0" y="59"/>
                  </a:lnTo>
                  <a:lnTo>
                    <a:pt x="0" y="53"/>
                  </a:lnTo>
                  <a:lnTo>
                    <a:pt x="2" y="46"/>
                  </a:lnTo>
                  <a:lnTo>
                    <a:pt x="4" y="38"/>
                  </a:lnTo>
                  <a:lnTo>
                    <a:pt x="7" y="33"/>
                  </a:lnTo>
                  <a:lnTo>
                    <a:pt x="11" y="27"/>
                  </a:lnTo>
                  <a:lnTo>
                    <a:pt x="17" y="23"/>
                  </a:lnTo>
                  <a:lnTo>
                    <a:pt x="24" y="19"/>
                  </a:lnTo>
                  <a:lnTo>
                    <a:pt x="32" y="17"/>
                  </a:lnTo>
                  <a:lnTo>
                    <a:pt x="42" y="17"/>
                  </a:lnTo>
                  <a:lnTo>
                    <a:pt x="51" y="19"/>
                  </a:lnTo>
                  <a:close/>
                </a:path>
              </a:pathLst>
            </a:custGeom>
            <a:solidFill>
              <a:srgbClr val="4DFFB3"/>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31" name="Freeform 29"/>
            <p:cNvSpPr>
              <a:spLocks/>
            </p:cNvSpPr>
            <p:nvPr/>
          </p:nvSpPr>
          <p:spPr bwMode="auto">
            <a:xfrm>
              <a:off x="2754" y="2914"/>
              <a:ext cx="97" cy="48"/>
            </a:xfrm>
            <a:custGeom>
              <a:avLst/>
              <a:gdLst>
                <a:gd name="T0" fmla="*/ 1 w 194"/>
                <a:gd name="T1" fmla="*/ 0 h 97"/>
                <a:gd name="T2" fmla="*/ 1 w 194"/>
                <a:gd name="T3" fmla="*/ 0 h 97"/>
                <a:gd name="T4" fmla="*/ 1 w 194"/>
                <a:gd name="T5" fmla="*/ 0 h 97"/>
                <a:gd name="T6" fmla="*/ 1 w 194"/>
                <a:gd name="T7" fmla="*/ 0 h 97"/>
                <a:gd name="T8" fmla="*/ 1 w 194"/>
                <a:gd name="T9" fmla="*/ 0 h 97"/>
                <a:gd name="T10" fmla="*/ 1 w 194"/>
                <a:gd name="T11" fmla="*/ 0 h 97"/>
                <a:gd name="T12" fmla="*/ 1 w 194"/>
                <a:gd name="T13" fmla="*/ 0 h 97"/>
                <a:gd name="T14" fmla="*/ 1 w 194"/>
                <a:gd name="T15" fmla="*/ 0 h 97"/>
                <a:gd name="T16" fmla="*/ 1 w 194"/>
                <a:gd name="T17" fmla="*/ 0 h 97"/>
                <a:gd name="T18" fmla="*/ 1 w 194"/>
                <a:gd name="T19" fmla="*/ 0 h 97"/>
                <a:gd name="T20" fmla="*/ 1 w 194"/>
                <a:gd name="T21" fmla="*/ 0 h 97"/>
                <a:gd name="T22" fmla="*/ 1 w 194"/>
                <a:gd name="T23" fmla="*/ 0 h 97"/>
                <a:gd name="T24" fmla="*/ 1 w 194"/>
                <a:gd name="T25" fmla="*/ 0 h 97"/>
                <a:gd name="T26" fmla="*/ 1 w 194"/>
                <a:gd name="T27" fmla="*/ 0 h 97"/>
                <a:gd name="T28" fmla="*/ 1 w 194"/>
                <a:gd name="T29" fmla="*/ 0 h 97"/>
                <a:gd name="T30" fmla="*/ 1 w 194"/>
                <a:gd name="T31" fmla="*/ 0 h 97"/>
                <a:gd name="T32" fmla="*/ 1 w 194"/>
                <a:gd name="T33" fmla="*/ 0 h 97"/>
                <a:gd name="T34" fmla="*/ 1 w 194"/>
                <a:gd name="T35" fmla="*/ 0 h 97"/>
                <a:gd name="T36" fmla="*/ 1 w 194"/>
                <a:gd name="T37" fmla="*/ 0 h 97"/>
                <a:gd name="T38" fmla="*/ 1 w 194"/>
                <a:gd name="T39" fmla="*/ 0 h 97"/>
                <a:gd name="T40" fmla="*/ 1 w 194"/>
                <a:gd name="T41" fmla="*/ 0 h 97"/>
                <a:gd name="T42" fmla="*/ 1 w 194"/>
                <a:gd name="T43" fmla="*/ 0 h 97"/>
                <a:gd name="T44" fmla="*/ 1 w 194"/>
                <a:gd name="T45" fmla="*/ 0 h 97"/>
                <a:gd name="T46" fmla="*/ 1 w 194"/>
                <a:gd name="T47" fmla="*/ 0 h 97"/>
                <a:gd name="T48" fmla="*/ 1 w 194"/>
                <a:gd name="T49" fmla="*/ 0 h 97"/>
                <a:gd name="T50" fmla="*/ 1 w 194"/>
                <a:gd name="T51" fmla="*/ 0 h 97"/>
                <a:gd name="T52" fmla="*/ 1 w 194"/>
                <a:gd name="T53" fmla="*/ 0 h 97"/>
                <a:gd name="T54" fmla="*/ 1 w 194"/>
                <a:gd name="T55" fmla="*/ 0 h 97"/>
                <a:gd name="T56" fmla="*/ 1 w 194"/>
                <a:gd name="T57" fmla="*/ 0 h 97"/>
                <a:gd name="T58" fmla="*/ 1 w 194"/>
                <a:gd name="T59" fmla="*/ 0 h 97"/>
                <a:gd name="T60" fmla="*/ 1 w 194"/>
                <a:gd name="T61" fmla="*/ 0 h 97"/>
                <a:gd name="T62" fmla="*/ 1 w 194"/>
                <a:gd name="T63" fmla="*/ 0 h 97"/>
                <a:gd name="T64" fmla="*/ 1 w 194"/>
                <a:gd name="T65" fmla="*/ 0 h 97"/>
                <a:gd name="T66" fmla="*/ 1 w 194"/>
                <a:gd name="T67" fmla="*/ 0 h 97"/>
                <a:gd name="T68" fmla="*/ 1 w 194"/>
                <a:gd name="T69" fmla="*/ 0 h 97"/>
                <a:gd name="T70" fmla="*/ 1 w 194"/>
                <a:gd name="T71" fmla="*/ 0 h 97"/>
                <a:gd name="T72" fmla="*/ 1 w 194"/>
                <a:gd name="T73" fmla="*/ 0 h 97"/>
                <a:gd name="T74" fmla="*/ 1 w 194"/>
                <a:gd name="T75" fmla="*/ 0 h 97"/>
                <a:gd name="T76" fmla="*/ 1 w 194"/>
                <a:gd name="T77" fmla="*/ 0 h 97"/>
                <a:gd name="T78" fmla="*/ 1 w 194"/>
                <a:gd name="T79" fmla="*/ 0 h 97"/>
                <a:gd name="T80" fmla="*/ 1 w 194"/>
                <a:gd name="T81" fmla="*/ 0 h 97"/>
                <a:gd name="T82" fmla="*/ 1 w 194"/>
                <a:gd name="T83" fmla="*/ 0 h 97"/>
                <a:gd name="T84" fmla="*/ 1 w 194"/>
                <a:gd name="T85" fmla="*/ 0 h 97"/>
                <a:gd name="T86" fmla="*/ 1 w 194"/>
                <a:gd name="T87" fmla="*/ 0 h 97"/>
                <a:gd name="T88" fmla="*/ 1 w 194"/>
                <a:gd name="T89" fmla="*/ 0 h 97"/>
                <a:gd name="T90" fmla="*/ 1 w 194"/>
                <a:gd name="T91" fmla="*/ 0 h 97"/>
                <a:gd name="T92" fmla="*/ 1 w 194"/>
                <a:gd name="T93" fmla="*/ 0 h 97"/>
                <a:gd name="T94" fmla="*/ 0 w 194"/>
                <a:gd name="T95" fmla="*/ 0 h 97"/>
                <a:gd name="T96" fmla="*/ 0 w 194"/>
                <a:gd name="T97" fmla="*/ 0 h 97"/>
                <a:gd name="T98" fmla="*/ 0 w 194"/>
                <a:gd name="T99" fmla="*/ 0 h 97"/>
                <a:gd name="T100" fmla="*/ 1 w 194"/>
                <a:gd name="T101" fmla="*/ 0 h 97"/>
                <a:gd name="T102" fmla="*/ 1 w 194"/>
                <a:gd name="T103" fmla="*/ 0 h 97"/>
                <a:gd name="T104" fmla="*/ 1 w 194"/>
                <a:gd name="T105" fmla="*/ 0 h 97"/>
                <a:gd name="T106" fmla="*/ 1 w 194"/>
                <a:gd name="T107" fmla="*/ 0 h 97"/>
                <a:gd name="T108" fmla="*/ 1 w 194"/>
                <a:gd name="T109" fmla="*/ 0 h 97"/>
                <a:gd name="T110" fmla="*/ 1 w 194"/>
                <a:gd name="T111" fmla="*/ 0 h 97"/>
                <a:gd name="T112" fmla="*/ 1 w 194"/>
                <a:gd name="T113" fmla="*/ 0 h 97"/>
                <a:gd name="T114" fmla="*/ 1 w 194"/>
                <a:gd name="T115" fmla="*/ 0 h 97"/>
                <a:gd name="T116" fmla="*/ 1 w 194"/>
                <a:gd name="T117" fmla="*/ 0 h 97"/>
                <a:gd name="T118" fmla="*/ 1 w 194"/>
                <a:gd name="T119" fmla="*/ 0 h 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4"/>
                <a:gd name="T181" fmla="*/ 0 h 97"/>
                <a:gd name="T182" fmla="*/ 194 w 194"/>
                <a:gd name="T183" fmla="*/ 97 h 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4" h="97">
                  <a:moveTo>
                    <a:pt x="46" y="19"/>
                  </a:moveTo>
                  <a:lnTo>
                    <a:pt x="57" y="23"/>
                  </a:lnTo>
                  <a:lnTo>
                    <a:pt x="67" y="23"/>
                  </a:lnTo>
                  <a:lnTo>
                    <a:pt x="78" y="21"/>
                  </a:lnTo>
                  <a:lnTo>
                    <a:pt x="89" y="19"/>
                  </a:lnTo>
                  <a:lnTo>
                    <a:pt x="101" y="16"/>
                  </a:lnTo>
                  <a:lnTo>
                    <a:pt x="110" y="12"/>
                  </a:lnTo>
                  <a:lnTo>
                    <a:pt x="116" y="10"/>
                  </a:lnTo>
                  <a:lnTo>
                    <a:pt x="122" y="8"/>
                  </a:lnTo>
                  <a:lnTo>
                    <a:pt x="127" y="6"/>
                  </a:lnTo>
                  <a:lnTo>
                    <a:pt x="135" y="4"/>
                  </a:lnTo>
                  <a:lnTo>
                    <a:pt x="145" y="0"/>
                  </a:lnTo>
                  <a:lnTo>
                    <a:pt x="154" y="0"/>
                  </a:lnTo>
                  <a:lnTo>
                    <a:pt x="162" y="0"/>
                  </a:lnTo>
                  <a:lnTo>
                    <a:pt x="171" y="6"/>
                  </a:lnTo>
                  <a:lnTo>
                    <a:pt x="175" y="8"/>
                  </a:lnTo>
                  <a:lnTo>
                    <a:pt x="183" y="16"/>
                  </a:lnTo>
                  <a:lnTo>
                    <a:pt x="188" y="21"/>
                  </a:lnTo>
                  <a:lnTo>
                    <a:pt x="192" y="31"/>
                  </a:lnTo>
                  <a:lnTo>
                    <a:pt x="192" y="36"/>
                  </a:lnTo>
                  <a:lnTo>
                    <a:pt x="194" y="46"/>
                  </a:lnTo>
                  <a:lnTo>
                    <a:pt x="192" y="54"/>
                  </a:lnTo>
                  <a:lnTo>
                    <a:pt x="190" y="61"/>
                  </a:lnTo>
                  <a:lnTo>
                    <a:pt x="186" y="69"/>
                  </a:lnTo>
                  <a:lnTo>
                    <a:pt x="181" y="76"/>
                  </a:lnTo>
                  <a:lnTo>
                    <a:pt x="173" y="82"/>
                  </a:lnTo>
                  <a:lnTo>
                    <a:pt x="165" y="88"/>
                  </a:lnTo>
                  <a:lnTo>
                    <a:pt x="156" y="90"/>
                  </a:lnTo>
                  <a:lnTo>
                    <a:pt x="146" y="93"/>
                  </a:lnTo>
                  <a:lnTo>
                    <a:pt x="139" y="95"/>
                  </a:lnTo>
                  <a:lnTo>
                    <a:pt x="129" y="97"/>
                  </a:lnTo>
                  <a:lnTo>
                    <a:pt x="122" y="97"/>
                  </a:lnTo>
                  <a:lnTo>
                    <a:pt x="112" y="97"/>
                  </a:lnTo>
                  <a:lnTo>
                    <a:pt x="105" y="97"/>
                  </a:lnTo>
                  <a:lnTo>
                    <a:pt x="97" y="97"/>
                  </a:lnTo>
                  <a:lnTo>
                    <a:pt x="88" y="97"/>
                  </a:lnTo>
                  <a:lnTo>
                    <a:pt x="78" y="95"/>
                  </a:lnTo>
                  <a:lnTo>
                    <a:pt x="70" y="95"/>
                  </a:lnTo>
                  <a:lnTo>
                    <a:pt x="61" y="93"/>
                  </a:lnTo>
                  <a:lnTo>
                    <a:pt x="51" y="92"/>
                  </a:lnTo>
                  <a:lnTo>
                    <a:pt x="44" y="92"/>
                  </a:lnTo>
                  <a:lnTo>
                    <a:pt x="34" y="88"/>
                  </a:lnTo>
                  <a:lnTo>
                    <a:pt x="25" y="88"/>
                  </a:lnTo>
                  <a:lnTo>
                    <a:pt x="17" y="84"/>
                  </a:lnTo>
                  <a:lnTo>
                    <a:pt x="11" y="80"/>
                  </a:lnTo>
                  <a:lnTo>
                    <a:pt x="6" y="74"/>
                  </a:lnTo>
                  <a:lnTo>
                    <a:pt x="4" y="71"/>
                  </a:lnTo>
                  <a:lnTo>
                    <a:pt x="0" y="63"/>
                  </a:lnTo>
                  <a:lnTo>
                    <a:pt x="0" y="57"/>
                  </a:lnTo>
                  <a:lnTo>
                    <a:pt x="0" y="52"/>
                  </a:lnTo>
                  <a:lnTo>
                    <a:pt x="4" y="46"/>
                  </a:lnTo>
                  <a:lnTo>
                    <a:pt x="6" y="40"/>
                  </a:lnTo>
                  <a:lnTo>
                    <a:pt x="10" y="33"/>
                  </a:lnTo>
                  <a:lnTo>
                    <a:pt x="13" y="27"/>
                  </a:lnTo>
                  <a:lnTo>
                    <a:pt x="19" y="25"/>
                  </a:lnTo>
                  <a:lnTo>
                    <a:pt x="25" y="19"/>
                  </a:lnTo>
                  <a:lnTo>
                    <a:pt x="31" y="19"/>
                  </a:lnTo>
                  <a:lnTo>
                    <a:pt x="38" y="17"/>
                  </a:lnTo>
                  <a:lnTo>
                    <a:pt x="46" y="19"/>
                  </a:lnTo>
                  <a:close/>
                </a:path>
              </a:pathLst>
            </a:custGeom>
            <a:solidFill>
              <a:srgbClr val="4DFFB3"/>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32" name="Freeform 30"/>
            <p:cNvSpPr>
              <a:spLocks/>
            </p:cNvSpPr>
            <p:nvPr/>
          </p:nvSpPr>
          <p:spPr bwMode="auto">
            <a:xfrm>
              <a:off x="2497" y="1498"/>
              <a:ext cx="759" cy="1146"/>
            </a:xfrm>
            <a:custGeom>
              <a:avLst/>
              <a:gdLst>
                <a:gd name="T0" fmla="*/ 1 w 1517"/>
                <a:gd name="T1" fmla="*/ 4 h 2293"/>
                <a:gd name="T2" fmla="*/ 1 w 1517"/>
                <a:gd name="T3" fmla="*/ 4 h 2293"/>
                <a:gd name="T4" fmla="*/ 1 w 1517"/>
                <a:gd name="T5" fmla="*/ 4 h 2293"/>
                <a:gd name="T6" fmla="*/ 1 w 1517"/>
                <a:gd name="T7" fmla="*/ 3 h 2293"/>
                <a:gd name="T8" fmla="*/ 1 w 1517"/>
                <a:gd name="T9" fmla="*/ 3 h 2293"/>
                <a:gd name="T10" fmla="*/ 1 w 1517"/>
                <a:gd name="T11" fmla="*/ 3 h 2293"/>
                <a:gd name="T12" fmla="*/ 1 w 1517"/>
                <a:gd name="T13" fmla="*/ 2 h 2293"/>
                <a:gd name="T14" fmla="*/ 1 w 1517"/>
                <a:gd name="T15" fmla="*/ 2 h 2293"/>
                <a:gd name="T16" fmla="*/ 1 w 1517"/>
                <a:gd name="T17" fmla="*/ 1 h 2293"/>
                <a:gd name="T18" fmla="*/ 1 w 1517"/>
                <a:gd name="T19" fmla="*/ 1 h 2293"/>
                <a:gd name="T20" fmla="*/ 1 w 1517"/>
                <a:gd name="T21" fmla="*/ 0 h 2293"/>
                <a:gd name="T22" fmla="*/ 1 w 1517"/>
                <a:gd name="T23" fmla="*/ 0 h 2293"/>
                <a:gd name="T24" fmla="*/ 1 w 1517"/>
                <a:gd name="T25" fmla="*/ 0 h 2293"/>
                <a:gd name="T26" fmla="*/ 2 w 1517"/>
                <a:gd name="T27" fmla="*/ 0 h 2293"/>
                <a:gd name="T28" fmla="*/ 3 w 1517"/>
                <a:gd name="T29" fmla="*/ 0 h 2293"/>
                <a:gd name="T30" fmla="*/ 3 w 1517"/>
                <a:gd name="T31" fmla="*/ 0 h 2293"/>
                <a:gd name="T32" fmla="*/ 3 w 1517"/>
                <a:gd name="T33" fmla="*/ 1 h 2293"/>
                <a:gd name="T34" fmla="*/ 3 w 1517"/>
                <a:gd name="T35" fmla="*/ 1 h 2293"/>
                <a:gd name="T36" fmla="*/ 3 w 1517"/>
                <a:gd name="T37" fmla="*/ 2 h 2293"/>
                <a:gd name="T38" fmla="*/ 3 w 1517"/>
                <a:gd name="T39" fmla="*/ 2 h 2293"/>
                <a:gd name="T40" fmla="*/ 3 w 1517"/>
                <a:gd name="T41" fmla="*/ 3 h 2293"/>
                <a:gd name="T42" fmla="*/ 3 w 1517"/>
                <a:gd name="T43" fmla="*/ 3 h 2293"/>
                <a:gd name="T44" fmla="*/ 3 w 1517"/>
                <a:gd name="T45" fmla="*/ 3 h 2293"/>
                <a:gd name="T46" fmla="*/ 2 w 1517"/>
                <a:gd name="T47" fmla="*/ 4 h 2293"/>
                <a:gd name="T48" fmla="*/ 2 w 1517"/>
                <a:gd name="T49" fmla="*/ 4 h 2293"/>
                <a:gd name="T50" fmla="*/ 2 w 1517"/>
                <a:gd name="T51" fmla="*/ 4 h 2293"/>
                <a:gd name="T52" fmla="*/ 2 w 1517"/>
                <a:gd name="T53" fmla="*/ 4 h 2293"/>
                <a:gd name="T54" fmla="*/ 2 w 1517"/>
                <a:gd name="T55" fmla="*/ 4 h 2293"/>
                <a:gd name="T56" fmla="*/ 2 w 1517"/>
                <a:gd name="T57" fmla="*/ 3 h 2293"/>
                <a:gd name="T58" fmla="*/ 2 w 1517"/>
                <a:gd name="T59" fmla="*/ 3 h 2293"/>
                <a:gd name="T60" fmla="*/ 3 w 1517"/>
                <a:gd name="T61" fmla="*/ 3 h 2293"/>
                <a:gd name="T62" fmla="*/ 3 w 1517"/>
                <a:gd name="T63" fmla="*/ 2 h 2293"/>
                <a:gd name="T64" fmla="*/ 3 w 1517"/>
                <a:gd name="T65" fmla="*/ 1 h 2293"/>
                <a:gd name="T66" fmla="*/ 3 w 1517"/>
                <a:gd name="T67" fmla="*/ 0 h 2293"/>
                <a:gd name="T68" fmla="*/ 3 w 1517"/>
                <a:gd name="T69" fmla="*/ 0 h 2293"/>
                <a:gd name="T70" fmla="*/ 2 w 1517"/>
                <a:gd name="T71" fmla="*/ 0 h 2293"/>
                <a:gd name="T72" fmla="*/ 1 w 1517"/>
                <a:gd name="T73" fmla="*/ 0 h 2293"/>
                <a:gd name="T74" fmla="*/ 1 w 1517"/>
                <a:gd name="T75" fmla="*/ 0 h 2293"/>
                <a:gd name="T76" fmla="*/ 1 w 1517"/>
                <a:gd name="T77" fmla="*/ 1 h 2293"/>
                <a:gd name="T78" fmla="*/ 1 w 1517"/>
                <a:gd name="T79" fmla="*/ 1 h 2293"/>
                <a:gd name="T80" fmla="*/ 1 w 1517"/>
                <a:gd name="T81" fmla="*/ 2 h 2293"/>
                <a:gd name="T82" fmla="*/ 1 w 1517"/>
                <a:gd name="T83" fmla="*/ 2 h 2293"/>
                <a:gd name="T84" fmla="*/ 1 w 1517"/>
                <a:gd name="T85" fmla="*/ 2 h 2293"/>
                <a:gd name="T86" fmla="*/ 1 w 1517"/>
                <a:gd name="T87" fmla="*/ 2 h 2293"/>
                <a:gd name="T88" fmla="*/ 1 w 1517"/>
                <a:gd name="T89" fmla="*/ 3 h 2293"/>
                <a:gd name="T90" fmla="*/ 1 w 1517"/>
                <a:gd name="T91" fmla="*/ 3 h 2293"/>
                <a:gd name="T92" fmla="*/ 1 w 1517"/>
                <a:gd name="T93" fmla="*/ 3 h 2293"/>
                <a:gd name="T94" fmla="*/ 1 w 1517"/>
                <a:gd name="T95" fmla="*/ 4 h 2293"/>
                <a:gd name="T96" fmla="*/ 1 w 1517"/>
                <a:gd name="T97" fmla="*/ 4 h 2293"/>
                <a:gd name="T98" fmla="*/ 1 w 1517"/>
                <a:gd name="T99" fmla="*/ 4 h 229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17"/>
                <a:gd name="T151" fmla="*/ 0 h 2293"/>
                <a:gd name="T152" fmla="*/ 1517 w 1517"/>
                <a:gd name="T153" fmla="*/ 2293 h 229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17" h="2293">
                  <a:moveTo>
                    <a:pt x="234" y="2159"/>
                  </a:moveTo>
                  <a:lnTo>
                    <a:pt x="236" y="2150"/>
                  </a:lnTo>
                  <a:lnTo>
                    <a:pt x="239" y="2142"/>
                  </a:lnTo>
                  <a:lnTo>
                    <a:pt x="243" y="2135"/>
                  </a:lnTo>
                  <a:lnTo>
                    <a:pt x="247" y="2127"/>
                  </a:lnTo>
                  <a:lnTo>
                    <a:pt x="251" y="2120"/>
                  </a:lnTo>
                  <a:lnTo>
                    <a:pt x="255" y="2112"/>
                  </a:lnTo>
                  <a:lnTo>
                    <a:pt x="258" y="2102"/>
                  </a:lnTo>
                  <a:lnTo>
                    <a:pt x="264" y="2097"/>
                  </a:lnTo>
                  <a:lnTo>
                    <a:pt x="268" y="2087"/>
                  </a:lnTo>
                  <a:lnTo>
                    <a:pt x="274" y="2082"/>
                  </a:lnTo>
                  <a:lnTo>
                    <a:pt x="275" y="2072"/>
                  </a:lnTo>
                  <a:lnTo>
                    <a:pt x="281" y="2066"/>
                  </a:lnTo>
                  <a:lnTo>
                    <a:pt x="285" y="2057"/>
                  </a:lnTo>
                  <a:lnTo>
                    <a:pt x="289" y="2049"/>
                  </a:lnTo>
                  <a:lnTo>
                    <a:pt x="291" y="2042"/>
                  </a:lnTo>
                  <a:lnTo>
                    <a:pt x="296" y="2034"/>
                  </a:lnTo>
                  <a:lnTo>
                    <a:pt x="315" y="1964"/>
                  </a:lnTo>
                  <a:lnTo>
                    <a:pt x="327" y="1895"/>
                  </a:lnTo>
                  <a:lnTo>
                    <a:pt x="331" y="1827"/>
                  </a:lnTo>
                  <a:lnTo>
                    <a:pt x="327" y="1762"/>
                  </a:lnTo>
                  <a:lnTo>
                    <a:pt x="317" y="1694"/>
                  </a:lnTo>
                  <a:lnTo>
                    <a:pt x="302" y="1631"/>
                  </a:lnTo>
                  <a:lnTo>
                    <a:pt x="281" y="1566"/>
                  </a:lnTo>
                  <a:lnTo>
                    <a:pt x="258" y="1504"/>
                  </a:lnTo>
                  <a:lnTo>
                    <a:pt x="230" y="1439"/>
                  </a:lnTo>
                  <a:lnTo>
                    <a:pt x="201" y="1378"/>
                  </a:lnTo>
                  <a:lnTo>
                    <a:pt x="173" y="1315"/>
                  </a:lnTo>
                  <a:lnTo>
                    <a:pt x="142" y="1255"/>
                  </a:lnTo>
                  <a:lnTo>
                    <a:pt x="114" y="1194"/>
                  </a:lnTo>
                  <a:lnTo>
                    <a:pt x="87" y="1133"/>
                  </a:lnTo>
                  <a:lnTo>
                    <a:pt x="63" y="1074"/>
                  </a:lnTo>
                  <a:lnTo>
                    <a:pt x="44" y="1015"/>
                  </a:lnTo>
                  <a:lnTo>
                    <a:pt x="26" y="960"/>
                  </a:lnTo>
                  <a:lnTo>
                    <a:pt x="15" y="905"/>
                  </a:lnTo>
                  <a:lnTo>
                    <a:pt x="7" y="850"/>
                  </a:lnTo>
                  <a:lnTo>
                    <a:pt x="2" y="793"/>
                  </a:lnTo>
                  <a:lnTo>
                    <a:pt x="0" y="736"/>
                  </a:lnTo>
                  <a:lnTo>
                    <a:pt x="2" y="679"/>
                  </a:lnTo>
                  <a:lnTo>
                    <a:pt x="7" y="624"/>
                  </a:lnTo>
                  <a:lnTo>
                    <a:pt x="17" y="568"/>
                  </a:lnTo>
                  <a:lnTo>
                    <a:pt x="30" y="513"/>
                  </a:lnTo>
                  <a:lnTo>
                    <a:pt x="47" y="462"/>
                  </a:lnTo>
                  <a:lnTo>
                    <a:pt x="66" y="409"/>
                  </a:lnTo>
                  <a:lnTo>
                    <a:pt x="93" y="359"/>
                  </a:lnTo>
                  <a:lnTo>
                    <a:pt x="122" y="312"/>
                  </a:lnTo>
                  <a:lnTo>
                    <a:pt x="154" y="268"/>
                  </a:lnTo>
                  <a:lnTo>
                    <a:pt x="192" y="226"/>
                  </a:lnTo>
                  <a:lnTo>
                    <a:pt x="234" y="186"/>
                  </a:lnTo>
                  <a:lnTo>
                    <a:pt x="304" y="133"/>
                  </a:lnTo>
                  <a:lnTo>
                    <a:pt x="378" y="88"/>
                  </a:lnTo>
                  <a:lnTo>
                    <a:pt x="456" y="51"/>
                  </a:lnTo>
                  <a:lnTo>
                    <a:pt x="538" y="27"/>
                  </a:lnTo>
                  <a:lnTo>
                    <a:pt x="620" y="8"/>
                  </a:lnTo>
                  <a:lnTo>
                    <a:pt x="703" y="0"/>
                  </a:lnTo>
                  <a:lnTo>
                    <a:pt x="787" y="0"/>
                  </a:lnTo>
                  <a:lnTo>
                    <a:pt x="870" y="10"/>
                  </a:lnTo>
                  <a:lnTo>
                    <a:pt x="952" y="25"/>
                  </a:lnTo>
                  <a:lnTo>
                    <a:pt x="1032" y="51"/>
                  </a:lnTo>
                  <a:lnTo>
                    <a:pt x="1106" y="86"/>
                  </a:lnTo>
                  <a:lnTo>
                    <a:pt x="1178" y="129"/>
                  </a:lnTo>
                  <a:lnTo>
                    <a:pt x="1243" y="181"/>
                  </a:lnTo>
                  <a:lnTo>
                    <a:pt x="1304" y="242"/>
                  </a:lnTo>
                  <a:lnTo>
                    <a:pt x="1357" y="312"/>
                  </a:lnTo>
                  <a:lnTo>
                    <a:pt x="1403" y="390"/>
                  </a:lnTo>
                  <a:lnTo>
                    <a:pt x="1429" y="447"/>
                  </a:lnTo>
                  <a:lnTo>
                    <a:pt x="1454" y="510"/>
                  </a:lnTo>
                  <a:lnTo>
                    <a:pt x="1475" y="570"/>
                  </a:lnTo>
                  <a:lnTo>
                    <a:pt x="1492" y="635"/>
                  </a:lnTo>
                  <a:lnTo>
                    <a:pt x="1503" y="696"/>
                  </a:lnTo>
                  <a:lnTo>
                    <a:pt x="1511" y="760"/>
                  </a:lnTo>
                  <a:lnTo>
                    <a:pt x="1517" y="825"/>
                  </a:lnTo>
                  <a:lnTo>
                    <a:pt x="1517" y="890"/>
                  </a:lnTo>
                  <a:lnTo>
                    <a:pt x="1513" y="952"/>
                  </a:lnTo>
                  <a:lnTo>
                    <a:pt x="1507" y="1017"/>
                  </a:lnTo>
                  <a:lnTo>
                    <a:pt x="1494" y="1080"/>
                  </a:lnTo>
                  <a:lnTo>
                    <a:pt x="1481" y="1144"/>
                  </a:lnTo>
                  <a:lnTo>
                    <a:pt x="1462" y="1205"/>
                  </a:lnTo>
                  <a:lnTo>
                    <a:pt x="1439" y="1268"/>
                  </a:lnTo>
                  <a:lnTo>
                    <a:pt x="1414" y="1329"/>
                  </a:lnTo>
                  <a:lnTo>
                    <a:pt x="1386" y="1388"/>
                  </a:lnTo>
                  <a:lnTo>
                    <a:pt x="1353" y="1445"/>
                  </a:lnTo>
                  <a:lnTo>
                    <a:pt x="1321" y="1500"/>
                  </a:lnTo>
                  <a:lnTo>
                    <a:pt x="1289" y="1549"/>
                  </a:lnTo>
                  <a:lnTo>
                    <a:pt x="1256" y="1599"/>
                  </a:lnTo>
                  <a:lnTo>
                    <a:pt x="1224" y="1646"/>
                  </a:lnTo>
                  <a:lnTo>
                    <a:pt x="1194" y="1694"/>
                  </a:lnTo>
                  <a:lnTo>
                    <a:pt x="1165" y="1739"/>
                  </a:lnTo>
                  <a:lnTo>
                    <a:pt x="1138" y="1787"/>
                  </a:lnTo>
                  <a:lnTo>
                    <a:pt x="1112" y="1834"/>
                  </a:lnTo>
                  <a:lnTo>
                    <a:pt x="1089" y="1884"/>
                  </a:lnTo>
                  <a:lnTo>
                    <a:pt x="1070" y="1935"/>
                  </a:lnTo>
                  <a:lnTo>
                    <a:pt x="1053" y="1988"/>
                  </a:lnTo>
                  <a:lnTo>
                    <a:pt x="1038" y="2045"/>
                  </a:lnTo>
                  <a:lnTo>
                    <a:pt x="1028" y="2106"/>
                  </a:lnTo>
                  <a:lnTo>
                    <a:pt x="1021" y="2171"/>
                  </a:lnTo>
                  <a:lnTo>
                    <a:pt x="1019" y="2241"/>
                  </a:lnTo>
                  <a:lnTo>
                    <a:pt x="1017" y="2253"/>
                  </a:lnTo>
                  <a:lnTo>
                    <a:pt x="1015" y="2264"/>
                  </a:lnTo>
                  <a:lnTo>
                    <a:pt x="1007" y="2272"/>
                  </a:lnTo>
                  <a:lnTo>
                    <a:pt x="1002" y="2279"/>
                  </a:lnTo>
                  <a:lnTo>
                    <a:pt x="992" y="2285"/>
                  </a:lnTo>
                  <a:lnTo>
                    <a:pt x="984" y="2289"/>
                  </a:lnTo>
                  <a:lnTo>
                    <a:pt x="975" y="2291"/>
                  </a:lnTo>
                  <a:lnTo>
                    <a:pt x="965" y="2293"/>
                  </a:lnTo>
                  <a:lnTo>
                    <a:pt x="954" y="2291"/>
                  </a:lnTo>
                  <a:lnTo>
                    <a:pt x="943" y="2289"/>
                  </a:lnTo>
                  <a:lnTo>
                    <a:pt x="933" y="2285"/>
                  </a:lnTo>
                  <a:lnTo>
                    <a:pt x="927" y="2279"/>
                  </a:lnTo>
                  <a:lnTo>
                    <a:pt x="920" y="2272"/>
                  </a:lnTo>
                  <a:lnTo>
                    <a:pt x="914" y="2264"/>
                  </a:lnTo>
                  <a:lnTo>
                    <a:pt x="910" y="2253"/>
                  </a:lnTo>
                  <a:lnTo>
                    <a:pt x="910" y="2241"/>
                  </a:lnTo>
                  <a:lnTo>
                    <a:pt x="912" y="2165"/>
                  </a:lnTo>
                  <a:lnTo>
                    <a:pt x="920" y="2095"/>
                  </a:lnTo>
                  <a:lnTo>
                    <a:pt x="929" y="2030"/>
                  </a:lnTo>
                  <a:lnTo>
                    <a:pt x="945" y="1969"/>
                  </a:lnTo>
                  <a:lnTo>
                    <a:pt x="964" y="1912"/>
                  </a:lnTo>
                  <a:lnTo>
                    <a:pt x="984" y="1859"/>
                  </a:lnTo>
                  <a:lnTo>
                    <a:pt x="1007" y="1806"/>
                  </a:lnTo>
                  <a:lnTo>
                    <a:pt x="1036" y="1756"/>
                  </a:lnTo>
                  <a:lnTo>
                    <a:pt x="1062" y="1707"/>
                  </a:lnTo>
                  <a:lnTo>
                    <a:pt x="1093" y="1660"/>
                  </a:lnTo>
                  <a:lnTo>
                    <a:pt x="1125" y="1608"/>
                  </a:lnTo>
                  <a:lnTo>
                    <a:pt x="1157" y="1561"/>
                  </a:lnTo>
                  <a:lnTo>
                    <a:pt x="1192" y="1507"/>
                  </a:lnTo>
                  <a:lnTo>
                    <a:pt x="1226" y="1454"/>
                  </a:lnTo>
                  <a:lnTo>
                    <a:pt x="1260" y="1397"/>
                  </a:lnTo>
                  <a:lnTo>
                    <a:pt x="1292" y="1336"/>
                  </a:lnTo>
                  <a:lnTo>
                    <a:pt x="1346" y="1211"/>
                  </a:lnTo>
                  <a:lnTo>
                    <a:pt x="1384" y="1085"/>
                  </a:lnTo>
                  <a:lnTo>
                    <a:pt x="1403" y="956"/>
                  </a:lnTo>
                  <a:lnTo>
                    <a:pt x="1406" y="827"/>
                  </a:lnTo>
                  <a:lnTo>
                    <a:pt x="1393" y="702"/>
                  </a:lnTo>
                  <a:lnTo>
                    <a:pt x="1368" y="580"/>
                  </a:lnTo>
                  <a:lnTo>
                    <a:pt x="1327" y="466"/>
                  </a:lnTo>
                  <a:lnTo>
                    <a:pt x="1273" y="363"/>
                  </a:lnTo>
                  <a:lnTo>
                    <a:pt x="1205" y="272"/>
                  </a:lnTo>
                  <a:lnTo>
                    <a:pt x="1127" y="194"/>
                  </a:lnTo>
                  <a:lnTo>
                    <a:pt x="1036" y="135"/>
                  </a:lnTo>
                  <a:lnTo>
                    <a:pt x="933" y="95"/>
                  </a:lnTo>
                  <a:lnTo>
                    <a:pt x="821" y="74"/>
                  </a:lnTo>
                  <a:lnTo>
                    <a:pt x="699" y="80"/>
                  </a:lnTo>
                  <a:lnTo>
                    <a:pt x="568" y="112"/>
                  </a:lnTo>
                  <a:lnTo>
                    <a:pt x="429" y="173"/>
                  </a:lnTo>
                  <a:lnTo>
                    <a:pt x="371" y="204"/>
                  </a:lnTo>
                  <a:lnTo>
                    <a:pt x="319" y="240"/>
                  </a:lnTo>
                  <a:lnTo>
                    <a:pt x="272" y="278"/>
                  </a:lnTo>
                  <a:lnTo>
                    <a:pt x="232" y="321"/>
                  </a:lnTo>
                  <a:lnTo>
                    <a:pt x="196" y="367"/>
                  </a:lnTo>
                  <a:lnTo>
                    <a:pt x="165" y="416"/>
                  </a:lnTo>
                  <a:lnTo>
                    <a:pt x="139" y="468"/>
                  </a:lnTo>
                  <a:lnTo>
                    <a:pt x="118" y="521"/>
                  </a:lnTo>
                  <a:lnTo>
                    <a:pt x="101" y="574"/>
                  </a:lnTo>
                  <a:lnTo>
                    <a:pt x="89" y="633"/>
                  </a:lnTo>
                  <a:lnTo>
                    <a:pt x="82" y="690"/>
                  </a:lnTo>
                  <a:lnTo>
                    <a:pt x="80" y="751"/>
                  </a:lnTo>
                  <a:lnTo>
                    <a:pt x="82" y="810"/>
                  </a:lnTo>
                  <a:lnTo>
                    <a:pt x="87" y="871"/>
                  </a:lnTo>
                  <a:lnTo>
                    <a:pt x="99" y="933"/>
                  </a:lnTo>
                  <a:lnTo>
                    <a:pt x="116" y="994"/>
                  </a:lnTo>
                  <a:lnTo>
                    <a:pt x="123" y="1025"/>
                  </a:lnTo>
                  <a:lnTo>
                    <a:pt x="133" y="1053"/>
                  </a:lnTo>
                  <a:lnTo>
                    <a:pt x="144" y="1084"/>
                  </a:lnTo>
                  <a:lnTo>
                    <a:pt x="158" y="1112"/>
                  </a:lnTo>
                  <a:lnTo>
                    <a:pt x="169" y="1141"/>
                  </a:lnTo>
                  <a:lnTo>
                    <a:pt x="182" y="1171"/>
                  </a:lnTo>
                  <a:lnTo>
                    <a:pt x="194" y="1200"/>
                  </a:lnTo>
                  <a:lnTo>
                    <a:pt x="209" y="1228"/>
                  </a:lnTo>
                  <a:lnTo>
                    <a:pt x="220" y="1255"/>
                  </a:lnTo>
                  <a:lnTo>
                    <a:pt x="234" y="1285"/>
                  </a:lnTo>
                  <a:lnTo>
                    <a:pt x="247" y="1314"/>
                  </a:lnTo>
                  <a:lnTo>
                    <a:pt x="260" y="1342"/>
                  </a:lnTo>
                  <a:lnTo>
                    <a:pt x="272" y="1371"/>
                  </a:lnTo>
                  <a:lnTo>
                    <a:pt x="283" y="1399"/>
                  </a:lnTo>
                  <a:lnTo>
                    <a:pt x="294" y="1430"/>
                  </a:lnTo>
                  <a:lnTo>
                    <a:pt x="306" y="1460"/>
                  </a:lnTo>
                  <a:lnTo>
                    <a:pt x="317" y="1500"/>
                  </a:lnTo>
                  <a:lnTo>
                    <a:pt x="331" y="1542"/>
                  </a:lnTo>
                  <a:lnTo>
                    <a:pt x="340" y="1585"/>
                  </a:lnTo>
                  <a:lnTo>
                    <a:pt x="352" y="1633"/>
                  </a:lnTo>
                  <a:lnTo>
                    <a:pt x="359" y="1680"/>
                  </a:lnTo>
                  <a:lnTo>
                    <a:pt x="367" y="1730"/>
                  </a:lnTo>
                  <a:lnTo>
                    <a:pt x="371" y="1781"/>
                  </a:lnTo>
                  <a:lnTo>
                    <a:pt x="374" y="1831"/>
                  </a:lnTo>
                  <a:lnTo>
                    <a:pt x="372" y="1880"/>
                  </a:lnTo>
                  <a:lnTo>
                    <a:pt x="369" y="1929"/>
                  </a:lnTo>
                  <a:lnTo>
                    <a:pt x="361" y="1975"/>
                  </a:lnTo>
                  <a:lnTo>
                    <a:pt x="352" y="2023"/>
                  </a:lnTo>
                  <a:lnTo>
                    <a:pt x="336" y="2066"/>
                  </a:lnTo>
                  <a:lnTo>
                    <a:pt x="317" y="2108"/>
                  </a:lnTo>
                  <a:lnTo>
                    <a:pt x="293" y="2144"/>
                  </a:lnTo>
                  <a:lnTo>
                    <a:pt x="264" y="2180"/>
                  </a:lnTo>
                  <a:lnTo>
                    <a:pt x="256" y="2182"/>
                  </a:lnTo>
                  <a:lnTo>
                    <a:pt x="249" y="2186"/>
                  </a:lnTo>
                  <a:lnTo>
                    <a:pt x="243" y="2184"/>
                  </a:lnTo>
                  <a:lnTo>
                    <a:pt x="239" y="2182"/>
                  </a:lnTo>
                  <a:lnTo>
                    <a:pt x="236" y="2178"/>
                  </a:lnTo>
                  <a:lnTo>
                    <a:pt x="232" y="2173"/>
                  </a:lnTo>
                  <a:lnTo>
                    <a:pt x="232" y="2165"/>
                  </a:lnTo>
                  <a:lnTo>
                    <a:pt x="234" y="2159"/>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33" name="Freeform 31"/>
            <p:cNvSpPr>
              <a:spLocks/>
            </p:cNvSpPr>
            <p:nvPr/>
          </p:nvSpPr>
          <p:spPr bwMode="auto">
            <a:xfrm>
              <a:off x="2562" y="2561"/>
              <a:ext cx="468" cy="170"/>
            </a:xfrm>
            <a:custGeom>
              <a:avLst/>
              <a:gdLst>
                <a:gd name="T0" fmla="*/ 1 w 935"/>
                <a:gd name="T1" fmla="*/ 1 h 340"/>
                <a:gd name="T2" fmla="*/ 1 w 935"/>
                <a:gd name="T3" fmla="*/ 1 h 340"/>
                <a:gd name="T4" fmla="*/ 1 w 935"/>
                <a:gd name="T5" fmla="*/ 1 h 340"/>
                <a:gd name="T6" fmla="*/ 1 w 935"/>
                <a:gd name="T7" fmla="*/ 1 h 340"/>
                <a:gd name="T8" fmla="*/ 1 w 935"/>
                <a:gd name="T9" fmla="*/ 1 h 340"/>
                <a:gd name="T10" fmla="*/ 1 w 935"/>
                <a:gd name="T11" fmla="*/ 1 h 340"/>
                <a:gd name="T12" fmla="*/ 1 w 935"/>
                <a:gd name="T13" fmla="*/ 1 h 340"/>
                <a:gd name="T14" fmla="*/ 1 w 935"/>
                <a:gd name="T15" fmla="*/ 1 h 340"/>
                <a:gd name="T16" fmla="*/ 1 w 935"/>
                <a:gd name="T17" fmla="*/ 1 h 340"/>
                <a:gd name="T18" fmla="*/ 1 w 935"/>
                <a:gd name="T19" fmla="*/ 1 h 340"/>
                <a:gd name="T20" fmla="*/ 1 w 935"/>
                <a:gd name="T21" fmla="*/ 1 h 340"/>
                <a:gd name="T22" fmla="*/ 2 w 935"/>
                <a:gd name="T23" fmla="*/ 1 h 340"/>
                <a:gd name="T24" fmla="*/ 2 w 935"/>
                <a:gd name="T25" fmla="*/ 1 h 340"/>
                <a:gd name="T26" fmla="*/ 2 w 935"/>
                <a:gd name="T27" fmla="*/ 1 h 340"/>
                <a:gd name="T28" fmla="*/ 2 w 935"/>
                <a:gd name="T29" fmla="*/ 1 h 340"/>
                <a:gd name="T30" fmla="*/ 2 w 935"/>
                <a:gd name="T31" fmla="*/ 1 h 340"/>
                <a:gd name="T32" fmla="*/ 2 w 935"/>
                <a:gd name="T33" fmla="*/ 1 h 340"/>
                <a:gd name="T34" fmla="*/ 2 w 935"/>
                <a:gd name="T35" fmla="*/ 1 h 340"/>
                <a:gd name="T36" fmla="*/ 2 w 935"/>
                <a:gd name="T37" fmla="*/ 1 h 340"/>
                <a:gd name="T38" fmla="*/ 2 w 935"/>
                <a:gd name="T39" fmla="*/ 1 h 340"/>
                <a:gd name="T40" fmla="*/ 2 w 935"/>
                <a:gd name="T41" fmla="*/ 1 h 340"/>
                <a:gd name="T42" fmla="*/ 2 w 935"/>
                <a:gd name="T43" fmla="*/ 1 h 340"/>
                <a:gd name="T44" fmla="*/ 2 w 935"/>
                <a:gd name="T45" fmla="*/ 1 h 340"/>
                <a:gd name="T46" fmla="*/ 2 w 935"/>
                <a:gd name="T47" fmla="*/ 1 h 340"/>
                <a:gd name="T48" fmla="*/ 2 w 935"/>
                <a:gd name="T49" fmla="*/ 1 h 340"/>
                <a:gd name="T50" fmla="*/ 2 w 935"/>
                <a:gd name="T51" fmla="*/ 1 h 340"/>
                <a:gd name="T52" fmla="*/ 2 w 935"/>
                <a:gd name="T53" fmla="*/ 1 h 340"/>
                <a:gd name="T54" fmla="*/ 2 w 935"/>
                <a:gd name="T55" fmla="*/ 1 h 340"/>
                <a:gd name="T56" fmla="*/ 2 w 935"/>
                <a:gd name="T57" fmla="*/ 1 h 340"/>
                <a:gd name="T58" fmla="*/ 2 w 935"/>
                <a:gd name="T59" fmla="*/ 1 h 340"/>
                <a:gd name="T60" fmla="*/ 2 w 935"/>
                <a:gd name="T61" fmla="*/ 1 h 340"/>
                <a:gd name="T62" fmla="*/ 2 w 935"/>
                <a:gd name="T63" fmla="*/ 1 h 340"/>
                <a:gd name="T64" fmla="*/ 2 w 935"/>
                <a:gd name="T65" fmla="*/ 1 h 340"/>
                <a:gd name="T66" fmla="*/ 2 w 935"/>
                <a:gd name="T67" fmla="*/ 1 h 340"/>
                <a:gd name="T68" fmla="*/ 2 w 935"/>
                <a:gd name="T69" fmla="*/ 1 h 340"/>
                <a:gd name="T70" fmla="*/ 2 w 935"/>
                <a:gd name="T71" fmla="*/ 1 h 340"/>
                <a:gd name="T72" fmla="*/ 1 w 935"/>
                <a:gd name="T73" fmla="*/ 1 h 340"/>
                <a:gd name="T74" fmla="*/ 1 w 935"/>
                <a:gd name="T75" fmla="*/ 1 h 340"/>
                <a:gd name="T76" fmla="*/ 1 w 935"/>
                <a:gd name="T77" fmla="*/ 1 h 340"/>
                <a:gd name="T78" fmla="*/ 1 w 935"/>
                <a:gd name="T79" fmla="*/ 1 h 340"/>
                <a:gd name="T80" fmla="*/ 1 w 935"/>
                <a:gd name="T81" fmla="*/ 1 h 340"/>
                <a:gd name="T82" fmla="*/ 0 w 935"/>
                <a:gd name="T83" fmla="*/ 1 h 340"/>
                <a:gd name="T84" fmla="*/ 1 w 935"/>
                <a:gd name="T85" fmla="*/ 1 h 340"/>
                <a:gd name="T86" fmla="*/ 1 w 935"/>
                <a:gd name="T87" fmla="*/ 1 h 340"/>
                <a:gd name="T88" fmla="*/ 1 w 935"/>
                <a:gd name="T89" fmla="*/ 1 h 340"/>
                <a:gd name="T90" fmla="*/ 1 w 935"/>
                <a:gd name="T91" fmla="*/ 0 h 340"/>
                <a:gd name="T92" fmla="*/ 1 w 935"/>
                <a:gd name="T93" fmla="*/ 1 h 340"/>
                <a:gd name="T94" fmla="*/ 1 w 935"/>
                <a:gd name="T95" fmla="*/ 1 h 340"/>
                <a:gd name="T96" fmla="*/ 1 w 935"/>
                <a:gd name="T97" fmla="*/ 1 h 3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35"/>
                <a:gd name="T148" fmla="*/ 0 h 340"/>
                <a:gd name="T149" fmla="*/ 935 w 935"/>
                <a:gd name="T150" fmla="*/ 340 h 3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35" h="340">
                  <a:moveTo>
                    <a:pt x="141" y="42"/>
                  </a:moveTo>
                  <a:lnTo>
                    <a:pt x="105" y="65"/>
                  </a:lnTo>
                  <a:lnTo>
                    <a:pt x="82" y="89"/>
                  </a:lnTo>
                  <a:lnTo>
                    <a:pt x="69" y="112"/>
                  </a:lnTo>
                  <a:lnTo>
                    <a:pt x="69" y="135"/>
                  </a:lnTo>
                  <a:lnTo>
                    <a:pt x="76" y="156"/>
                  </a:lnTo>
                  <a:lnTo>
                    <a:pt x="91" y="175"/>
                  </a:lnTo>
                  <a:lnTo>
                    <a:pt x="114" y="194"/>
                  </a:lnTo>
                  <a:lnTo>
                    <a:pt x="143" y="211"/>
                  </a:lnTo>
                  <a:lnTo>
                    <a:pt x="175" y="224"/>
                  </a:lnTo>
                  <a:lnTo>
                    <a:pt x="211" y="238"/>
                  </a:lnTo>
                  <a:lnTo>
                    <a:pt x="247" y="249"/>
                  </a:lnTo>
                  <a:lnTo>
                    <a:pt x="287" y="259"/>
                  </a:lnTo>
                  <a:lnTo>
                    <a:pt x="325" y="264"/>
                  </a:lnTo>
                  <a:lnTo>
                    <a:pt x="361" y="270"/>
                  </a:lnTo>
                  <a:lnTo>
                    <a:pt x="395" y="274"/>
                  </a:lnTo>
                  <a:lnTo>
                    <a:pt x="426" y="276"/>
                  </a:lnTo>
                  <a:lnTo>
                    <a:pt x="441" y="272"/>
                  </a:lnTo>
                  <a:lnTo>
                    <a:pt x="458" y="270"/>
                  </a:lnTo>
                  <a:lnTo>
                    <a:pt x="475" y="268"/>
                  </a:lnTo>
                  <a:lnTo>
                    <a:pt x="492" y="266"/>
                  </a:lnTo>
                  <a:lnTo>
                    <a:pt x="510" y="262"/>
                  </a:lnTo>
                  <a:lnTo>
                    <a:pt x="527" y="261"/>
                  </a:lnTo>
                  <a:lnTo>
                    <a:pt x="544" y="257"/>
                  </a:lnTo>
                  <a:lnTo>
                    <a:pt x="561" y="255"/>
                  </a:lnTo>
                  <a:lnTo>
                    <a:pt x="576" y="251"/>
                  </a:lnTo>
                  <a:lnTo>
                    <a:pt x="593" y="247"/>
                  </a:lnTo>
                  <a:lnTo>
                    <a:pt x="610" y="243"/>
                  </a:lnTo>
                  <a:lnTo>
                    <a:pt x="627" y="242"/>
                  </a:lnTo>
                  <a:lnTo>
                    <a:pt x="643" y="238"/>
                  </a:lnTo>
                  <a:lnTo>
                    <a:pt x="660" y="234"/>
                  </a:lnTo>
                  <a:lnTo>
                    <a:pt x="677" y="232"/>
                  </a:lnTo>
                  <a:lnTo>
                    <a:pt x="694" y="228"/>
                  </a:lnTo>
                  <a:lnTo>
                    <a:pt x="711" y="223"/>
                  </a:lnTo>
                  <a:lnTo>
                    <a:pt x="728" y="219"/>
                  </a:lnTo>
                  <a:lnTo>
                    <a:pt x="741" y="215"/>
                  </a:lnTo>
                  <a:lnTo>
                    <a:pt x="755" y="209"/>
                  </a:lnTo>
                  <a:lnTo>
                    <a:pt x="766" y="205"/>
                  </a:lnTo>
                  <a:lnTo>
                    <a:pt x="778" y="200"/>
                  </a:lnTo>
                  <a:lnTo>
                    <a:pt x="787" y="194"/>
                  </a:lnTo>
                  <a:lnTo>
                    <a:pt x="797" y="188"/>
                  </a:lnTo>
                  <a:lnTo>
                    <a:pt x="804" y="181"/>
                  </a:lnTo>
                  <a:lnTo>
                    <a:pt x="812" y="171"/>
                  </a:lnTo>
                  <a:lnTo>
                    <a:pt x="819" y="162"/>
                  </a:lnTo>
                  <a:lnTo>
                    <a:pt x="827" y="152"/>
                  </a:lnTo>
                  <a:lnTo>
                    <a:pt x="833" y="139"/>
                  </a:lnTo>
                  <a:lnTo>
                    <a:pt x="840" y="126"/>
                  </a:lnTo>
                  <a:lnTo>
                    <a:pt x="846" y="110"/>
                  </a:lnTo>
                  <a:lnTo>
                    <a:pt x="854" y="93"/>
                  </a:lnTo>
                  <a:lnTo>
                    <a:pt x="857" y="82"/>
                  </a:lnTo>
                  <a:lnTo>
                    <a:pt x="863" y="74"/>
                  </a:lnTo>
                  <a:lnTo>
                    <a:pt x="869" y="67"/>
                  </a:lnTo>
                  <a:lnTo>
                    <a:pt x="875" y="63"/>
                  </a:lnTo>
                  <a:lnTo>
                    <a:pt x="880" y="59"/>
                  </a:lnTo>
                  <a:lnTo>
                    <a:pt x="888" y="55"/>
                  </a:lnTo>
                  <a:lnTo>
                    <a:pt x="895" y="55"/>
                  </a:lnTo>
                  <a:lnTo>
                    <a:pt x="903" y="55"/>
                  </a:lnTo>
                  <a:lnTo>
                    <a:pt x="907" y="55"/>
                  </a:lnTo>
                  <a:lnTo>
                    <a:pt x="914" y="59"/>
                  </a:lnTo>
                  <a:lnTo>
                    <a:pt x="918" y="63"/>
                  </a:lnTo>
                  <a:lnTo>
                    <a:pt x="926" y="70"/>
                  </a:lnTo>
                  <a:lnTo>
                    <a:pt x="928" y="76"/>
                  </a:lnTo>
                  <a:lnTo>
                    <a:pt x="933" y="84"/>
                  </a:lnTo>
                  <a:lnTo>
                    <a:pt x="935" y="93"/>
                  </a:lnTo>
                  <a:lnTo>
                    <a:pt x="935" y="105"/>
                  </a:lnTo>
                  <a:lnTo>
                    <a:pt x="930" y="148"/>
                  </a:lnTo>
                  <a:lnTo>
                    <a:pt x="909" y="188"/>
                  </a:lnTo>
                  <a:lnTo>
                    <a:pt x="876" y="223"/>
                  </a:lnTo>
                  <a:lnTo>
                    <a:pt x="833" y="255"/>
                  </a:lnTo>
                  <a:lnTo>
                    <a:pt x="778" y="280"/>
                  </a:lnTo>
                  <a:lnTo>
                    <a:pt x="717" y="302"/>
                  </a:lnTo>
                  <a:lnTo>
                    <a:pt x="650" y="319"/>
                  </a:lnTo>
                  <a:lnTo>
                    <a:pt x="582" y="333"/>
                  </a:lnTo>
                  <a:lnTo>
                    <a:pt x="506" y="338"/>
                  </a:lnTo>
                  <a:lnTo>
                    <a:pt x="434" y="340"/>
                  </a:lnTo>
                  <a:lnTo>
                    <a:pt x="359" y="335"/>
                  </a:lnTo>
                  <a:lnTo>
                    <a:pt x="289" y="327"/>
                  </a:lnTo>
                  <a:lnTo>
                    <a:pt x="223" y="312"/>
                  </a:lnTo>
                  <a:lnTo>
                    <a:pt x="164" y="289"/>
                  </a:lnTo>
                  <a:lnTo>
                    <a:pt x="110" y="262"/>
                  </a:lnTo>
                  <a:lnTo>
                    <a:pt x="69" y="228"/>
                  </a:lnTo>
                  <a:lnTo>
                    <a:pt x="31" y="186"/>
                  </a:lnTo>
                  <a:lnTo>
                    <a:pt x="10" y="148"/>
                  </a:lnTo>
                  <a:lnTo>
                    <a:pt x="0" y="116"/>
                  </a:lnTo>
                  <a:lnTo>
                    <a:pt x="2" y="89"/>
                  </a:lnTo>
                  <a:lnTo>
                    <a:pt x="12" y="63"/>
                  </a:lnTo>
                  <a:lnTo>
                    <a:pt x="29" y="44"/>
                  </a:lnTo>
                  <a:lnTo>
                    <a:pt x="50" y="29"/>
                  </a:lnTo>
                  <a:lnTo>
                    <a:pt x="74" y="17"/>
                  </a:lnTo>
                  <a:lnTo>
                    <a:pt x="97" y="8"/>
                  </a:lnTo>
                  <a:lnTo>
                    <a:pt x="122" y="2"/>
                  </a:lnTo>
                  <a:lnTo>
                    <a:pt x="143" y="0"/>
                  </a:lnTo>
                  <a:lnTo>
                    <a:pt x="160" y="2"/>
                  </a:lnTo>
                  <a:lnTo>
                    <a:pt x="169" y="8"/>
                  </a:lnTo>
                  <a:lnTo>
                    <a:pt x="171" y="15"/>
                  </a:lnTo>
                  <a:lnTo>
                    <a:pt x="162" y="27"/>
                  </a:lnTo>
                  <a:lnTo>
                    <a:pt x="141" y="42"/>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34" name="Freeform 32"/>
            <p:cNvSpPr>
              <a:spLocks/>
            </p:cNvSpPr>
            <p:nvPr/>
          </p:nvSpPr>
          <p:spPr bwMode="auto">
            <a:xfrm>
              <a:off x="2695" y="2035"/>
              <a:ext cx="127" cy="700"/>
            </a:xfrm>
            <a:custGeom>
              <a:avLst/>
              <a:gdLst>
                <a:gd name="T0" fmla="*/ 1 w 253"/>
                <a:gd name="T1" fmla="*/ 3 h 1399"/>
                <a:gd name="T2" fmla="*/ 1 w 253"/>
                <a:gd name="T3" fmla="*/ 3 h 1399"/>
                <a:gd name="T4" fmla="*/ 1 w 253"/>
                <a:gd name="T5" fmla="*/ 3 h 1399"/>
                <a:gd name="T6" fmla="*/ 1 w 253"/>
                <a:gd name="T7" fmla="*/ 3 h 1399"/>
                <a:gd name="T8" fmla="*/ 1 w 253"/>
                <a:gd name="T9" fmla="*/ 3 h 1399"/>
                <a:gd name="T10" fmla="*/ 1 w 253"/>
                <a:gd name="T11" fmla="*/ 3 h 1399"/>
                <a:gd name="T12" fmla="*/ 1 w 253"/>
                <a:gd name="T13" fmla="*/ 3 h 1399"/>
                <a:gd name="T14" fmla="*/ 1 w 253"/>
                <a:gd name="T15" fmla="*/ 3 h 1399"/>
                <a:gd name="T16" fmla="*/ 1 w 253"/>
                <a:gd name="T17" fmla="*/ 2 h 1399"/>
                <a:gd name="T18" fmla="*/ 1 w 253"/>
                <a:gd name="T19" fmla="*/ 2 h 1399"/>
                <a:gd name="T20" fmla="*/ 1 w 253"/>
                <a:gd name="T21" fmla="*/ 2 h 1399"/>
                <a:gd name="T22" fmla="*/ 1 w 253"/>
                <a:gd name="T23" fmla="*/ 2 h 1399"/>
                <a:gd name="T24" fmla="*/ 1 w 253"/>
                <a:gd name="T25" fmla="*/ 2 h 1399"/>
                <a:gd name="T26" fmla="*/ 1 w 253"/>
                <a:gd name="T27" fmla="*/ 1 h 1399"/>
                <a:gd name="T28" fmla="*/ 1 w 253"/>
                <a:gd name="T29" fmla="*/ 1 h 1399"/>
                <a:gd name="T30" fmla="*/ 1 w 253"/>
                <a:gd name="T31" fmla="*/ 1 h 1399"/>
                <a:gd name="T32" fmla="*/ 1 w 253"/>
                <a:gd name="T33" fmla="*/ 1 h 1399"/>
                <a:gd name="T34" fmla="*/ 1 w 253"/>
                <a:gd name="T35" fmla="*/ 1 h 1399"/>
                <a:gd name="T36" fmla="*/ 1 w 253"/>
                <a:gd name="T37" fmla="*/ 1 h 1399"/>
                <a:gd name="T38" fmla="*/ 1 w 253"/>
                <a:gd name="T39" fmla="*/ 1 h 1399"/>
                <a:gd name="T40" fmla="*/ 1 w 253"/>
                <a:gd name="T41" fmla="*/ 1 h 1399"/>
                <a:gd name="T42" fmla="*/ 1 w 253"/>
                <a:gd name="T43" fmla="*/ 1 h 1399"/>
                <a:gd name="T44" fmla="*/ 1 w 253"/>
                <a:gd name="T45" fmla="*/ 1 h 1399"/>
                <a:gd name="T46" fmla="*/ 1 w 253"/>
                <a:gd name="T47" fmla="*/ 1 h 1399"/>
                <a:gd name="T48" fmla="*/ 1 w 253"/>
                <a:gd name="T49" fmla="*/ 1 h 1399"/>
                <a:gd name="T50" fmla="*/ 1 w 253"/>
                <a:gd name="T51" fmla="*/ 1 h 1399"/>
                <a:gd name="T52" fmla="*/ 1 w 253"/>
                <a:gd name="T53" fmla="*/ 1 h 1399"/>
                <a:gd name="T54" fmla="*/ 1 w 253"/>
                <a:gd name="T55" fmla="*/ 0 h 1399"/>
                <a:gd name="T56" fmla="*/ 1 w 253"/>
                <a:gd name="T57" fmla="*/ 1 h 1399"/>
                <a:gd name="T58" fmla="*/ 1 w 253"/>
                <a:gd name="T59" fmla="*/ 1 h 1399"/>
                <a:gd name="T60" fmla="*/ 1 w 253"/>
                <a:gd name="T61" fmla="*/ 1 h 1399"/>
                <a:gd name="T62" fmla="*/ 1 w 253"/>
                <a:gd name="T63" fmla="*/ 1 h 1399"/>
                <a:gd name="T64" fmla="*/ 1 w 253"/>
                <a:gd name="T65" fmla="*/ 1 h 1399"/>
                <a:gd name="T66" fmla="*/ 1 w 253"/>
                <a:gd name="T67" fmla="*/ 1 h 1399"/>
                <a:gd name="T68" fmla="*/ 1 w 253"/>
                <a:gd name="T69" fmla="*/ 1 h 1399"/>
                <a:gd name="T70" fmla="*/ 1 w 253"/>
                <a:gd name="T71" fmla="*/ 1 h 1399"/>
                <a:gd name="T72" fmla="*/ 1 w 253"/>
                <a:gd name="T73" fmla="*/ 1 h 1399"/>
                <a:gd name="T74" fmla="*/ 1 w 253"/>
                <a:gd name="T75" fmla="*/ 1 h 1399"/>
                <a:gd name="T76" fmla="*/ 1 w 253"/>
                <a:gd name="T77" fmla="*/ 1 h 1399"/>
                <a:gd name="T78" fmla="*/ 1 w 253"/>
                <a:gd name="T79" fmla="*/ 1 h 1399"/>
                <a:gd name="T80" fmla="*/ 1 w 253"/>
                <a:gd name="T81" fmla="*/ 1 h 1399"/>
                <a:gd name="T82" fmla="*/ 1 w 253"/>
                <a:gd name="T83" fmla="*/ 1 h 1399"/>
                <a:gd name="T84" fmla="*/ 1 w 253"/>
                <a:gd name="T85" fmla="*/ 1 h 1399"/>
                <a:gd name="T86" fmla="*/ 1 w 253"/>
                <a:gd name="T87" fmla="*/ 2 h 1399"/>
                <a:gd name="T88" fmla="*/ 1 w 253"/>
                <a:gd name="T89" fmla="*/ 2 h 1399"/>
                <a:gd name="T90" fmla="*/ 1 w 253"/>
                <a:gd name="T91" fmla="*/ 2 h 1399"/>
                <a:gd name="T92" fmla="*/ 1 w 253"/>
                <a:gd name="T93" fmla="*/ 2 h 1399"/>
                <a:gd name="T94" fmla="*/ 1 w 253"/>
                <a:gd name="T95" fmla="*/ 2 h 1399"/>
                <a:gd name="T96" fmla="*/ 1 w 253"/>
                <a:gd name="T97" fmla="*/ 3 h 1399"/>
                <a:gd name="T98" fmla="*/ 1 w 253"/>
                <a:gd name="T99" fmla="*/ 3 h 1399"/>
                <a:gd name="T100" fmla="*/ 1 w 253"/>
                <a:gd name="T101" fmla="*/ 3 h 1399"/>
                <a:gd name="T102" fmla="*/ 1 w 253"/>
                <a:gd name="T103" fmla="*/ 3 h 1399"/>
                <a:gd name="T104" fmla="*/ 1 w 253"/>
                <a:gd name="T105" fmla="*/ 3 h 1399"/>
                <a:gd name="T106" fmla="*/ 1 w 253"/>
                <a:gd name="T107" fmla="*/ 3 h 1399"/>
                <a:gd name="T108" fmla="*/ 1 w 253"/>
                <a:gd name="T109" fmla="*/ 3 h 1399"/>
                <a:gd name="T110" fmla="*/ 1 w 253"/>
                <a:gd name="T111" fmla="*/ 3 h 1399"/>
                <a:gd name="T112" fmla="*/ 1 w 253"/>
                <a:gd name="T113" fmla="*/ 3 h 1399"/>
                <a:gd name="T114" fmla="*/ 1 w 253"/>
                <a:gd name="T115" fmla="*/ 3 h 1399"/>
                <a:gd name="T116" fmla="*/ 1 w 253"/>
                <a:gd name="T117" fmla="*/ 3 h 1399"/>
                <a:gd name="T118" fmla="*/ 0 w 253"/>
                <a:gd name="T119" fmla="*/ 3 h 1399"/>
                <a:gd name="T120" fmla="*/ 1 w 253"/>
                <a:gd name="T121" fmla="*/ 3 h 13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53"/>
                <a:gd name="T184" fmla="*/ 0 h 1399"/>
                <a:gd name="T185" fmla="*/ 253 w 253"/>
                <a:gd name="T186" fmla="*/ 1399 h 13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53" h="1399">
                  <a:moveTo>
                    <a:pt x="4" y="1363"/>
                  </a:moveTo>
                  <a:lnTo>
                    <a:pt x="14" y="1340"/>
                  </a:lnTo>
                  <a:lnTo>
                    <a:pt x="23" y="1319"/>
                  </a:lnTo>
                  <a:lnTo>
                    <a:pt x="33" y="1296"/>
                  </a:lnTo>
                  <a:lnTo>
                    <a:pt x="38" y="1277"/>
                  </a:lnTo>
                  <a:lnTo>
                    <a:pt x="44" y="1256"/>
                  </a:lnTo>
                  <a:lnTo>
                    <a:pt x="50" y="1236"/>
                  </a:lnTo>
                  <a:lnTo>
                    <a:pt x="53" y="1217"/>
                  </a:lnTo>
                  <a:lnTo>
                    <a:pt x="59" y="1197"/>
                  </a:lnTo>
                  <a:lnTo>
                    <a:pt x="61" y="1175"/>
                  </a:lnTo>
                  <a:lnTo>
                    <a:pt x="65" y="1156"/>
                  </a:lnTo>
                  <a:lnTo>
                    <a:pt x="69" y="1133"/>
                  </a:lnTo>
                  <a:lnTo>
                    <a:pt x="71" y="1114"/>
                  </a:lnTo>
                  <a:lnTo>
                    <a:pt x="74" y="1091"/>
                  </a:lnTo>
                  <a:lnTo>
                    <a:pt x="78" y="1068"/>
                  </a:lnTo>
                  <a:lnTo>
                    <a:pt x="80" y="1044"/>
                  </a:lnTo>
                  <a:lnTo>
                    <a:pt x="88" y="1021"/>
                  </a:lnTo>
                  <a:lnTo>
                    <a:pt x="95" y="964"/>
                  </a:lnTo>
                  <a:lnTo>
                    <a:pt x="105" y="912"/>
                  </a:lnTo>
                  <a:lnTo>
                    <a:pt x="112" y="861"/>
                  </a:lnTo>
                  <a:lnTo>
                    <a:pt x="120" y="814"/>
                  </a:lnTo>
                  <a:lnTo>
                    <a:pt x="126" y="766"/>
                  </a:lnTo>
                  <a:lnTo>
                    <a:pt x="131" y="720"/>
                  </a:lnTo>
                  <a:lnTo>
                    <a:pt x="133" y="675"/>
                  </a:lnTo>
                  <a:lnTo>
                    <a:pt x="139" y="629"/>
                  </a:lnTo>
                  <a:lnTo>
                    <a:pt x="141" y="584"/>
                  </a:lnTo>
                  <a:lnTo>
                    <a:pt x="143" y="538"/>
                  </a:lnTo>
                  <a:lnTo>
                    <a:pt x="145" y="492"/>
                  </a:lnTo>
                  <a:lnTo>
                    <a:pt x="147" y="445"/>
                  </a:lnTo>
                  <a:lnTo>
                    <a:pt x="147" y="395"/>
                  </a:lnTo>
                  <a:lnTo>
                    <a:pt x="149" y="346"/>
                  </a:lnTo>
                  <a:lnTo>
                    <a:pt x="149" y="295"/>
                  </a:lnTo>
                  <a:lnTo>
                    <a:pt x="149" y="239"/>
                  </a:lnTo>
                  <a:lnTo>
                    <a:pt x="150" y="224"/>
                  </a:lnTo>
                  <a:lnTo>
                    <a:pt x="150" y="209"/>
                  </a:lnTo>
                  <a:lnTo>
                    <a:pt x="152" y="196"/>
                  </a:lnTo>
                  <a:lnTo>
                    <a:pt x="154" y="182"/>
                  </a:lnTo>
                  <a:lnTo>
                    <a:pt x="154" y="169"/>
                  </a:lnTo>
                  <a:lnTo>
                    <a:pt x="156" y="158"/>
                  </a:lnTo>
                  <a:lnTo>
                    <a:pt x="156" y="146"/>
                  </a:lnTo>
                  <a:lnTo>
                    <a:pt x="158" y="133"/>
                  </a:lnTo>
                  <a:lnTo>
                    <a:pt x="158" y="122"/>
                  </a:lnTo>
                  <a:lnTo>
                    <a:pt x="160" y="108"/>
                  </a:lnTo>
                  <a:lnTo>
                    <a:pt x="160" y="97"/>
                  </a:lnTo>
                  <a:lnTo>
                    <a:pt x="164" y="86"/>
                  </a:lnTo>
                  <a:lnTo>
                    <a:pt x="164" y="72"/>
                  </a:lnTo>
                  <a:lnTo>
                    <a:pt x="168" y="59"/>
                  </a:lnTo>
                  <a:lnTo>
                    <a:pt x="169" y="46"/>
                  </a:lnTo>
                  <a:lnTo>
                    <a:pt x="175" y="32"/>
                  </a:lnTo>
                  <a:lnTo>
                    <a:pt x="177" y="23"/>
                  </a:lnTo>
                  <a:lnTo>
                    <a:pt x="179" y="15"/>
                  </a:lnTo>
                  <a:lnTo>
                    <a:pt x="185" y="9"/>
                  </a:lnTo>
                  <a:lnTo>
                    <a:pt x="192" y="6"/>
                  </a:lnTo>
                  <a:lnTo>
                    <a:pt x="198" y="2"/>
                  </a:lnTo>
                  <a:lnTo>
                    <a:pt x="206" y="0"/>
                  </a:lnTo>
                  <a:lnTo>
                    <a:pt x="213" y="0"/>
                  </a:lnTo>
                  <a:lnTo>
                    <a:pt x="221" y="2"/>
                  </a:lnTo>
                  <a:lnTo>
                    <a:pt x="228" y="2"/>
                  </a:lnTo>
                  <a:lnTo>
                    <a:pt x="234" y="6"/>
                  </a:lnTo>
                  <a:lnTo>
                    <a:pt x="240" y="9"/>
                  </a:lnTo>
                  <a:lnTo>
                    <a:pt x="245" y="15"/>
                  </a:lnTo>
                  <a:lnTo>
                    <a:pt x="247" y="21"/>
                  </a:lnTo>
                  <a:lnTo>
                    <a:pt x="251" y="29"/>
                  </a:lnTo>
                  <a:lnTo>
                    <a:pt x="253" y="38"/>
                  </a:lnTo>
                  <a:lnTo>
                    <a:pt x="253" y="48"/>
                  </a:lnTo>
                  <a:lnTo>
                    <a:pt x="249" y="61"/>
                  </a:lnTo>
                  <a:lnTo>
                    <a:pt x="245" y="74"/>
                  </a:lnTo>
                  <a:lnTo>
                    <a:pt x="244" y="87"/>
                  </a:lnTo>
                  <a:lnTo>
                    <a:pt x="244" y="101"/>
                  </a:lnTo>
                  <a:lnTo>
                    <a:pt x="244" y="112"/>
                  </a:lnTo>
                  <a:lnTo>
                    <a:pt x="242" y="124"/>
                  </a:lnTo>
                  <a:lnTo>
                    <a:pt x="242" y="135"/>
                  </a:lnTo>
                  <a:lnTo>
                    <a:pt x="242" y="146"/>
                  </a:lnTo>
                  <a:lnTo>
                    <a:pt x="240" y="156"/>
                  </a:lnTo>
                  <a:lnTo>
                    <a:pt x="240" y="167"/>
                  </a:lnTo>
                  <a:lnTo>
                    <a:pt x="238" y="179"/>
                  </a:lnTo>
                  <a:lnTo>
                    <a:pt x="238" y="192"/>
                  </a:lnTo>
                  <a:lnTo>
                    <a:pt x="236" y="203"/>
                  </a:lnTo>
                  <a:lnTo>
                    <a:pt x="234" y="217"/>
                  </a:lnTo>
                  <a:lnTo>
                    <a:pt x="232" y="228"/>
                  </a:lnTo>
                  <a:lnTo>
                    <a:pt x="230" y="245"/>
                  </a:lnTo>
                  <a:lnTo>
                    <a:pt x="230" y="300"/>
                  </a:lnTo>
                  <a:lnTo>
                    <a:pt x="230" y="355"/>
                  </a:lnTo>
                  <a:lnTo>
                    <a:pt x="228" y="405"/>
                  </a:lnTo>
                  <a:lnTo>
                    <a:pt x="226" y="454"/>
                  </a:lnTo>
                  <a:lnTo>
                    <a:pt x="225" y="502"/>
                  </a:lnTo>
                  <a:lnTo>
                    <a:pt x="223" y="549"/>
                  </a:lnTo>
                  <a:lnTo>
                    <a:pt x="219" y="593"/>
                  </a:lnTo>
                  <a:lnTo>
                    <a:pt x="217" y="639"/>
                  </a:lnTo>
                  <a:lnTo>
                    <a:pt x="211" y="684"/>
                  </a:lnTo>
                  <a:lnTo>
                    <a:pt x="207" y="730"/>
                  </a:lnTo>
                  <a:lnTo>
                    <a:pt x="200" y="774"/>
                  </a:lnTo>
                  <a:lnTo>
                    <a:pt x="194" y="821"/>
                  </a:lnTo>
                  <a:lnTo>
                    <a:pt x="185" y="871"/>
                  </a:lnTo>
                  <a:lnTo>
                    <a:pt x="177" y="922"/>
                  </a:lnTo>
                  <a:lnTo>
                    <a:pt x="168" y="975"/>
                  </a:lnTo>
                  <a:lnTo>
                    <a:pt x="160" y="1032"/>
                  </a:lnTo>
                  <a:lnTo>
                    <a:pt x="152" y="1057"/>
                  </a:lnTo>
                  <a:lnTo>
                    <a:pt x="149" y="1083"/>
                  </a:lnTo>
                  <a:lnTo>
                    <a:pt x="143" y="1106"/>
                  </a:lnTo>
                  <a:lnTo>
                    <a:pt x="139" y="1129"/>
                  </a:lnTo>
                  <a:lnTo>
                    <a:pt x="133" y="1150"/>
                  </a:lnTo>
                  <a:lnTo>
                    <a:pt x="129" y="1173"/>
                  </a:lnTo>
                  <a:lnTo>
                    <a:pt x="124" y="1194"/>
                  </a:lnTo>
                  <a:lnTo>
                    <a:pt x="118" y="1215"/>
                  </a:lnTo>
                  <a:lnTo>
                    <a:pt x="110" y="1236"/>
                  </a:lnTo>
                  <a:lnTo>
                    <a:pt x="105" y="1256"/>
                  </a:lnTo>
                  <a:lnTo>
                    <a:pt x="97" y="1275"/>
                  </a:lnTo>
                  <a:lnTo>
                    <a:pt x="90" y="1296"/>
                  </a:lnTo>
                  <a:lnTo>
                    <a:pt x="80" y="1319"/>
                  </a:lnTo>
                  <a:lnTo>
                    <a:pt x="71" y="1340"/>
                  </a:lnTo>
                  <a:lnTo>
                    <a:pt x="61" y="1363"/>
                  </a:lnTo>
                  <a:lnTo>
                    <a:pt x="52" y="1388"/>
                  </a:lnTo>
                  <a:lnTo>
                    <a:pt x="42" y="1393"/>
                  </a:lnTo>
                  <a:lnTo>
                    <a:pt x="34" y="1399"/>
                  </a:lnTo>
                  <a:lnTo>
                    <a:pt x="25" y="1399"/>
                  </a:lnTo>
                  <a:lnTo>
                    <a:pt x="15" y="1397"/>
                  </a:lnTo>
                  <a:lnTo>
                    <a:pt x="8" y="1389"/>
                  </a:lnTo>
                  <a:lnTo>
                    <a:pt x="2" y="1382"/>
                  </a:lnTo>
                  <a:lnTo>
                    <a:pt x="0" y="1372"/>
                  </a:lnTo>
                  <a:lnTo>
                    <a:pt x="4" y="1363"/>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35" name="Freeform 33"/>
            <p:cNvSpPr>
              <a:spLocks/>
            </p:cNvSpPr>
            <p:nvPr/>
          </p:nvSpPr>
          <p:spPr bwMode="auto">
            <a:xfrm>
              <a:off x="2756" y="1968"/>
              <a:ext cx="140" cy="758"/>
            </a:xfrm>
            <a:custGeom>
              <a:avLst/>
              <a:gdLst>
                <a:gd name="T0" fmla="*/ 1 w 279"/>
                <a:gd name="T1" fmla="*/ 2 h 1517"/>
                <a:gd name="T2" fmla="*/ 1 w 279"/>
                <a:gd name="T3" fmla="*/ 2 h 1517"/>
                <a:gd name="T4" fmla="*/ 1 w 279"/>
                <a:gd name="T5" fmla="*/ 2 h 1517"/>
                <a:gd name="T6" fmla="*/ 1 w 279"/>
                <a:gd name="T7" fmla="*/ 2 h 1517"/>
                <a:gd name="T8" fmla="*/ 1 w 279"/>
                <a:gd name="T9" fmla="*/ 1 h 1517"/>
                <a:gd name="T10" fmla="*/ 1 w 279"/>
                <a:gd name="T11" fmla="*/ 1 h 1517"/>
                <a:gd name="T12" fmla="*/ 1 w 279"/>
                <a:gd name="T13" fmla="*/ 1 h 1517"/>
                <a:gd name="T14" fmla="*/ 1 w 279"/>
                <a:gd name="T15" fmla="*/ 1 h 1517"/>
                <a:gd name="T16" fmla="*/ 1 w 279"/>
                <a:gd name="T17" fmla="*/ 1 h 1517"/>
                <a:gd name="T18" fmla="*/ 1 w 279"/>
                <a:gd name="T19" fmla="*/ 1 h 1517"/>
                <a:gd name="T20" fmla="*/ 1 w 279"/>
                <a:gd name="T21" fmla="*/ 1 h 1517"/>
                <a:gd name="T22" fmla="*/ 1 w 279"/>
                <a:gd name="T23" fmla="*/ 1 h 1517"/>
                <a:gd name="T24" fmla="*/ 1 w 279"/>
                <a:gd name="T25" fmla="*/ 1 h 1517"/>
                <a:gd name="T26" fmla="*/ 1 w 279"/>
                <a:gd name="T27" fmla="*/ 1 h 1517"/>
                <a:gd name="T28" fmla="*/ 1 w 279"/>
                <a:gd name="T29" fmla="*/ 0 h 1517"/>
                <a:gd name="T30" fmla="*/ 1 w 279"/>
                <a:gd name="T31" fmla="*/ 0 h 1517"/>
                <a:gd name="T32" fmla="*/ 1 w 279"/>
                <a:gd name="T33" fmla="*/ 0 h 1517"/>
                <a:gd name="T34" fmla="*/ 1 w 279"/>
                <a:gd name="T35" fmla="*/ 0 h 1517"/>
                <a:gd name="T36" fmla="*/ 1 w 279"/>
                <a:gd name="T37" fmla="*/ 0 h 1517"/>
                <a:gd name="T38" fmla="*/ 1 w 279"/>
                <a:gd name="T39" fmla="*/ 0 h 1517"/>
                <a:gd name="T40" fmla="*/ 1 w 279"/>
                <a:gd name="T41" fmla="*/ 0 h 1517"/>
                <a:gd name="T42" fmla="*/ 1 w 279"/>
                <a:gd name="T43" fmla="*/ 0 h 1517"/>
                <a:gd name="T44" fmla="*/ 1 w 279"/>
                <a:gd name="T45" fmla="*/ 0 h 1517"/>
                <a:gd name="T46" fmla="*/ 1 w 279"/>
                <a:gd name="T47" fmla="*/ 0 h 1517"/>
                <a:gd name="T48" fmla="*/ 1 w 279"/>
                <a:gd name="T49" fmla="*/ 0 h 1517"/>
                <a:gd name="T50" fmla="*/ 1 w 279"/>
                <a:gd name="T51" fmla="*/ 0 h 1517"/>
                <a:gd name="T52" fmla="*/ 1 w 279"/>
                <a:gd name="T53" fmla="*/ 0 h 1517"/>
                <a:gd name="T54" fmla="*/ 1 w 279"/>
                <a:gd name="T55" fmla="*/ 0 h 1517"/>
                <a:gd name="T56" fmla="*/ 1 w 279"/>
                <a:gd name="T57" fmla="*/ 0 h 1517"/>
                <a:gd name="T58" fmla="*/ 1 w 279"/>
                <a:gd name="T59" fmla="*/ 0 h 1517"/>
                <a:gd name="T60" fmla="*/ 1 w 279"/>
                <a:gd name="T61" fmla="*/ 0 h 1517"/>
                <a:gd name="T62" fmla="*/ 1 w 279"/>
                <a:gd name="T63" fmla="*/ 0 h 1517"/>
                <a:gd name="T64" fmla="*/ 1 w 279"/>
                <a:gd name="T65" fmla="*/ 0 h 1517"/>
                <a:gd name="T66" fmla="*/ 1 w 279"/>
                <a:gd name="T67" fmla="*/ 0 h 1517"/>
                <a:gd name="T68" fmla="*/ 1 w 279"/>
                <a:gd name="T69" fmla="*/ 0 h 1517"/>
                <a:gd name="T70" fmla="*/ 1 w 279"/>
                <a:gd name="T71" fmla="*/ 0 h 1517"/>
                <a:gd name="T72" fmla="*/ 1 w 279"/>
                <a:gd name="T73" fmla="*/ 0 h 1517"/>
                <a:gd name="T74" fmla="*/ 1 w 279"/>
                <a:gd name="T75" fmla="*/ 0 h 1517"/>
                <a:gd name="T76" fmla="*/ 1 w 279"/>
                <a:gd name="T77" fmla="*/ 0 h 1517"/>
                <a:gd name="T78" fmla="*/ 1 w 279"/>
                <a:gd name="T79" fmla="*/ 0 h 1517"/>
                <a:gd name="T80" fmla="*/ 1 w 279"/>
                <a:gd name="T81" fmla="*/ 0 h 1517"/>
                <a:gd name="T82" fmla="*/ 1 w 279"/>
                <a:gd name="T83" fmla="*/ 0 h 1517"/>
                <a:gd name="T84" fmla="*/ 1 w 279"/>
                <a:gd name="T85" fmla="*/ 1 h 1517"/>
                <a:gd name="T86" fmla="*/ 1 w 279"/>
                <a:gd name="T87" fmla="*/ 1 h 1517"/>
                <a:gd name="T88" fmla="*/ 1 w 279"/>
                <a:gd name="T89" fmla="*/ 1 h 1517"/>
                <a:gd name="T90" fmla="*/ 1 w 279"/>
                <a:gd name="T91" fmla="*/ 1 h 1517"/>
                <a:gd name="T92" fmla="*/ 1 w 279"/>
                <a:gd name="T93" fmla="*/ 1 h 1517"/>
                <a:gd name="T94" fmla="*/ 1 w 279"/>
                <a:gd name="T95" fmla="*/ 1 h 1517"/>
                <a:gd name="T96" fmla="*/ 1 w 279"/>
                <a:gd name="T97" fmla="*/ 1 h 1517"/>
                <a:gd name="T98" fmla="*/ 1 w 279"/>
                <a:gd name="T99" fmla="*/ 1 h 1517"/>
                <a:gd name="T100" fmla="*/ 1 w 279"/>
                <a:gd name="T101" fmla="*/ 1 h 1517"/>
                <a:gd name="T102" fmla="*/ 1 w 279"/>
                <a:gd name="T103" fmla="*/ 1 h 1517"/>
                <a:gd name="T104" fmla="*/ 1 w 279"/>
                <a:gd name="T105" fmla="*/ 2 h 1517"/>
                <a:gd name="T106" fmla="*/ 1 w 279"/>
                <a:gd name="T107" fmla="*/ 2 h 1517"/>
                <a:gd name="T108" fmla="*/ 1 w 279"/>
                <a:gd name="T109" fmla="*/ 2 h 1517"/>
                <a:gd name="T110" fmla="*/ 1 w 279"/>
                <a:gd name="T111" fmla="*/ 2 h 1517"/>
                <a:gd name="T112" fmla="*/ 1 w 279"/>
                <a:gd name="T113" fmla="*/ 2 h 1517"/>
                <a:gd name="T114" fmla="*/ 1 w 279"/>
                <a:gd name="T115" fmla="*/ 2 h 1517"/>
                <a:gd name="T116" fmla="*/ 1 w 279"/>
                <a:gd name="T117" fmla="*/ 2 h 1517"/>
                <a:gd name="T118" fmla="*/ 0 w 279"/>
                <a:gd name="T119" fmla="*/ 2 h 1517"/>
                <a:gd name="T120" fmla="*/ 1 w 279"/>
                <a:gd name="T121" fmla="*/ 2 h 15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9"/>
                <a:gd name="T184" fmla="*/ 0 h 1517"/>
                <a:gd name="T185" fmla="*/ 279 w 279"/>
                <a:gd name="T186" fmla="*/ 1517 h 15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9" h="1517">
                  <a:moveTo>
                    <a:pt x="2" y="1492"/>
                  </a:moveTo>
                  <a:lnTo>
                    <a:pt x="9" y="1429"/>
                  </a:lnTo>
                  <a:lnTo>
                    <a:pt x="15" y="1371"/>
                  </a:lnTo>
                  <a:lnTo>
                    <a:pt x="19" y="1315"/>
                  </a:lnTo>
                  <a:lnTo>
                    <a:pt x="25" y="1262"/>
                  </a:lnTo>
                  <a:lnTo>
                    <a:pt x="25" y="1211"/>
                  </a:lnTo>
                  <a:lnTo>
                    <a:pt x="27" y="1161"/>
                  </a:lnTo>
                  <a:lnTo>
                    <a:pt x="27" y="1110"/>
                  </a:lnTo>
                  <a:lnTo>
                    <a:pt x="28" y="1063"/>
                  </a:lnTo>
                  <a:lnTo>
                    <a:pt x="28" y="1013"/>
                  </a:lnTo>
                  <a:lnTo>
                    <a:pt x="28" y="964"/>
                  </a:lnTo>
                  <a:lnTo>
                    <a:pt x="28" y="912"/>
                  </a:lnTo>
                  <a:lnTo>
                    <a:pt x="30" y="861"/>
                  </a:lnTo>
                  <a:lnTo>
                    <a:pt x="34" y="806"/>
                  </a:lnTo>
                  <a:lnTo>
                    <a:pt x="38" y="753"/>
                  </a:lnTo>
                  <a:lnTo>
                    <a:pt x="44" y="694"/>
                  </a:lnTo>
                  <a:lnTo>
                    <a:pt x="53" y="633"/>
                  </a:lnTo>
                  <a:lnTo>
                    <a:pt x="51" y="622"/>
                  </a:lnTo>
                  <a:lnTo>
                    <a:pt x="51" y="608"/>
                  </a:lnTo>
                  <a:lnTo>
                    <a:pt x="51" y="597"/>
                  </a:lnTo>
                  <a:lnTo>
                    <a:pt x="51" y="587"/>
                  </a:lnTo>
                  <a:lnTo>
                    <a:pt x="51" y="576"/>
                  </a:lnTo>
                  <a:lnTo>
                    <a:pt x="51" y="565"/>
                  </a:lnTo>
                  <a:lnTo>
                    <a:pt x="51" y="555"/>
                  </a:lnTo>
                  <a:lnTo>
                    <a:pt x="53" y="546"/>
                  </a:lnTo>
                  <a:lnTo>
                    <a:pt x="53" y="534"/>
                  </a:lnTo>
                  <a:lnTo>
                    <a:pt x="53" y="525"/>
                  </a:lnTo>
                  <a:lnTo>
                    <a:pt x="55" y="513"/>
                  </a:lnTo>
                  <a:lnTo>
                    <a:pt x="57" y="504"/>
                  </a:lnTo>
                  <a:lnTo>
                    <a:pt x="61" y="492"/>
                  </a:lnTo>
                  <a:lnTo>
                    <a:pt x="63" y="481"/>
                  </a:lnTo>
                  <a:lnTo>
                    <a:pt x="68" y="468"/>
                  </a:lnTo>
                  <a:lnTo>
                    <a:pt x="72" y="458"/>
                  </a:lnTo>
                  <a:lnTo>
                    <a:pt x="78" y="424"/>
                  </a:lnTo>
                  <a:lnTo>
                    <a:pt x="84" y="392"/>
                  </a:lnTo>
                  <a:lnTo>
                    <a:pt x="89" y="363"/>
                  </a:lnTo>
                  <a:lnTo>
                    <a:pt x="95" y="335"/>
                  </a:lnTo>
                  <a:lnTo>
                    <a:pt x="101" y="308"/>
                  </a:lnTo>
                  <a:lnTo>
                    <a:pt x="108" y="281"/>
                  </a:lnTo>
                  <a:lnTo>
                    <a:pt x="114" y="257"/>
                  </a:lnTo>
                  <a:lnTo>
                    <a:pt x="122" y="232"/>
                  </a:lnTo>
                  <a:lnTo>
                    <a:pt x="127" y="207"/>
                  </a:lnTo>
                  <a:lnTo>
                    <a:pt x="137" y="183"/>
                  </a:lnTo>
                  <a:lnTo>
                    <a:pt x="146" y="156"/>
                  </a:lnTo>
                  <a:lnTo>
                    <a:pt x="156" y="131"/>
                  </a:lnTo>
                  <a:lnTo>
                    <a:pt x="165" y="105"/>
                  </a:lnTo>
                  <a:lnTo>
                    <a:pt x="177" y="80"/>
                  </a:lnTo>
                  <a:lnTo>
                    <a:pt x="188" y="51"/>
                  </a:lnTo>
                  <a:lnTo>
                    <a:pt x="203" y="23"/>
                  </a:lnTo>
                  <a:lnTo>
                    <a:pt x="207" y="15"/>
                  </a:lnTo>
                  <a:lnTo>
                    <a:pt x="213" y="8"/>
                  </a:lnTo>
                  <a:lnTo>
                    <a:pt x="220" y="4"/>
                  </a:lnTo>
                  <a:lnTo>
                    <a:pt x="228" y="2"/>
                  </a:lnTo>
                  <a:lnTo>
                    <a:pt x="234" y="0"/>
                  </a:lnTo>
                  <a:lnTo>
                    <a:pt x="241" y="0"/>
                  </a:lnTo>
                  <a:lnTo>
                    <a:pt x="249" y="2"/>
                  </a:lnTo>
                  <a:lnTo>
                    <a:pt x="257" y="6"/>
                  </a:lnTo>
                  <a:lnTo>
                    <a:pt x="262" y="8"/>
                  </a:lnTo>
                  <a:lnTo>
                    <a:pt x="266" y="13"/>
                  </a:lnTo>
                  <a:lnTo>
                    <a:pt x="272" y="19"/>
                  </a:lnTo>
                  <a:lnTo>
                    <a:pt x="276" y="27"/>
                  </a:lnTo>
                  <a:lnTo>
                    <a:pt x="277" y="32"/>
                  </a:lnTo>
                  <a:lnTo>
                    <a:pt x="279" y="40"/>
                  </a:lnTo>
                  <a:lnTo>
                    <a:pt x="277" y="49"/>
                  </a:lnTo>
                  <a:lnTo>
                    <a:pt x="276" y="59"/>
                  </a:lnTo>
                  <a:lnTo>
                    <a:pt x="262" y="86"/>
                  </a:lnTo>
                  <a:lnTo>
                    <a:pt x="249" y="112"/>
                  </a:lnTo>
                  <a:lnTo>
                    <a:pt x="239" y="137"/>
                  </a:lnTo>
                  <a:lnTo>
                    <a:pt x="230" y="162"/>
                  </a:lnTo>
                  <a:lnTo>
                    <a:pt x="220" y="186"/>
                  </a:lnTo>
                  <a:lnTo>
                    <a:pt x="211" y="211"/>
                  </a:lnTo>
                  <a:lnTo>
                    <a:pt x="203" y="234"/>
                  </a:lnTo>
                  <a:lnTo>
                    <a:pt x="196" y="260"/>
                  </a:lnTo>
                  <a:lnTo>
                    <a:pt x="188" y="283"/>
                  </a:lnTo>
                  <a:lnTo>
                    <a:pt x="182" y="308"/>
                  </a:lnTo>
                  <a:lnTo>
                    <a:pt x="177" y="335"/>
                  </a:lnTo>
                  <a:lnTo>
                    <a:pt x="171" y="361"/>
                  </a:lnTo>
                  <a:lnTo>
                    <a:pt x="165" y="388"/>
                  </a:lnTo>
                  <a:lnTo>
                    <a:pt x="161" y="416"/>
                  </a:lnTo>
                  <a:lnTo>
                    <a:pt x="154" y="447"/>
                  </a:lnTo>
                  <a:lnTo>
                    <a:pt x="150" y="477"/>
                  </a:lnTo>
                  <a:lnTo>
                    <a:pt x="146" y="487"/>
                  </a:lnTo>
                  <a:lnTo>
                    <a:pt x="142" y="498"/>
                  </a:lnTo>
                  <a:lnTo>
                    <a:pt x="141" y="508"/>
                  </a:lnTo>
                  <a:lnTo>
                    <a:pt x="139" y="517"/>
                  </a:lnTo>
                  <a:lnTo>
                    <a:pt x="135" y="527"/>
                  </a:lnTo>
                  <a:lnTo>
                    <a:pt x="133" y="538"/>
                  </a:lnTo>
                  <a:lnTo>
                    <a:pt x="133" y="547"/>
                  </a:lnTo>
                  <a:lnTo>
                    <a:pt x="133" y="559"/>
                  </a:lnTo>
                  <a:lnTo>
                    <a:pt x="131" y="568"/>
                  </a:lnTo>
                  <a:lnTo>
                    <a:pt x="131" y="578"/>
                  </a:lnTo>
                  <a:lnTo>
                    <a:pt x="131" y="587"/>
                  </a:lnTo>
                  <a:lnTo>
                    <a:pt x="131" y="599"/>
                  </a:lnTo>
                  <a:lnTo>
                    <a:pt x="131" y="608"/>
                  </a:lnTo>
                  <a:lnTo>
                    <a:pt x="131" y="620"/>
                  </a:lnTo>
                  <a:lnTo>
                    <a:pt x="131" y="631"/>
                  </a:lnTo>
                  <a:lnTo>
                    <a:pt x="131" y="643"/>
                  </a:lnTo>
                  <a:lnTo>
                    <a:pt x="122" y="703"/>
                  </a:lnTo>
                  <a:lnTo>
                    <a:pt x="114" y="760"/>
                  </a:lnTo>
                  <a:lnTo>
                    <a:pt x="108" y="815"/>
                  </a:lnTo>
                  <a:lnTo>
                    <a:pt x="104" y="869"/>
                  </a:lnTo>
                  <a:lnTo>
                    <a:pt x="99" y="920"/>
                  </a:lnTo>
                  <a:lnTo>
                    <a:pt x="97" y="971"/>
                  </a:lnTo>
                  <a:lnTo>
                    <a:pt x="93" y="1021"/>
                  </a:lnTo>
                  <a:lnTo>
                    <a:pt x="89" y="1070"/>
                  </a:lnTo>
                  <a:lnTo>
                    <a:pt x="85" y="1118"/>
                  </a:lnTo>
                  <a:lnTo>
                    <a:pt x="82" y="1169"/>
                  </a:lnTo>
                  <a:lnTo>
                    <a:pt x="78" y="1218"/>
                  </a:lnTo>
                  <a:lnTo>
                    <a:pt x="74" y="1270"/>
                  </a:lnTo>
                  <a:lnTo>
                    <a:pt x="68" y="1323"/>
                  </a:lnTo>
                  <a:lnTo>
                    <a:pt x="63" y="1378"/>
                  </a:lnTo>
                  <a:lnTo>
                    <a:pt x="55" y="1437"/>
                  </a:lnTo>
                  <a:lnTo>
                    <a:pt x="47" y="1498"/>
                  </a:lnTo>
                  <a:lnTo>
                    <a:pt x="42" y="1507"/>
                  </a:lnTo>
                  <a:lnTo>
                    <a:pt x="36" y="1513"/>
                  </a:lnTo>
                  <a:lnTo>
                    <a:pt x="28" y="1517"/>
                  </a:lnTo>
                  <a:lnTo>
                    <a:pt x="19" y="1517"/>
                  </a:lnTo>
                  <a:lnTo>
                    <a:pt x="11" y="1515"/>
                  </a:lnTo>
                  <a:lnTo>
                    <a:pt x="4" y="1509"/>
                  </a:lnTo>
                  <a:lnTo>
                    <a:pt x="0" y="1502"/>
                  </a:lnTo>
                  <a:lnTo>
                    <a:pt x="2" y="1492"/>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36" name="Freeform 34"/>
            <p:cNvSpPr>
              <a:spLocks/>
            </p:cNvSpPr>
            <p:nvPr/>
          </p:nvSpPr>
          <p:spPr bwMode="auto">
            <a:xfrm>
              <a:off x="2707" y="1920"/>
              <a:ext cx="92" cy="144"/>
            </a:xfrm>
            <a:custGeom>
              <a:avLst/>
              <a:gdLst>
                <a:gd name="T0" fmla="*/ 1 w 184"/>
                <a:gd name="T1" fmla="*/ 0 h 289"/>
                <a:gd name="T2" fmla="*/ 1 w 184"/>
                <a:gd name="T3" fmla="*/ 0 h 289"/>
                <a:gd name="T4" fmla="*/ 1 w 184"/>
                <a:gd name="T5" fmla="*/ 0 h 289"/>
                <a:gd name="T6" fmla="*/ 1 w 184"/>
                <a:gd name="T7" fmla="*/ 0 h 289"/>
                <a:gd name="T8" fmla="*/ 1 w 184"/>
                <a:gd name="T9" fmla="*/ 0 h 289"/>
                <a:gd name="T10" fmla="*/ 1 w 184"/>
                <a:gd name="T11" fmla="*/ 0 h 289"/>
                <a:gd name="T12" fmla="*/ 1 w 184"/>
                <a:gd name="T13" fmla="*/ 0 h 289"/>
                <a:gd name="T14" fmla="*/ 1 w 184"/>
                <a:gd name="T15" fmla="*/ 0 h 289"/>
                <a:gd name="T16" fmla="*/ 1 w 184"/>
                <a:gd name="T17" fmla="*/ 0 h 289"/>
                <a:gd name="T18" fmla="*/ 1 w 184"/>
                <a:gd name="T19" fmla="*/ 0 h 289"/>
                <a:gd name="T20" fmla="*/ 1 w 184"/>
                <a:gd name="T21" fmla="*/ 0 h 289"/>
                <a:gd name="T22" fmla="*/ 1 w 184"/>
                <a:gd name="T23" fmla="*/ 0 h 289"/>
                <a:gd name="T24" fmla="*/ 1 w 184"/>
                <a:gd name="T25" fmla="*/ 0 h 289"/>
                <a:gd name="T26" fmla="*/ 1 w 184"/>
                <a:gd name="T27" fmla="*/ 0 h 289"/>
                <a:gd name="T28" fmla="*/ 1 w 184"/>
                <a:gd name="T29" fmla="*/ 0 h 289"/>
                <a:gd name="T30" fmla="*/ 1 w 184"/>
                <a:gd name="T31" fmla="*/ 0 h 289"/>
                <a:gd name="T32" fmla="*/ 1 w 184"/>
                <a:gd name="T33" fmla="*/ 0 h 289"/>
                <a:gd name="T34" fmla="*/ 1 w 184"/>
                <a:gd name="T35" fmla="*/ 0 h 289"/>
                <a:gd name="T36" fmla="*/ 1 w 184"/>
                <a:gd name="T37" fmla="*/ 0 h 289"/>
                <a:gd name="T38" fmla="*/ 0 w 184"/>
                <a:gd name="T39" fmla="*/ 0 h 289"/>
                <a:gd name="T40" fmla="*/ 1 w 184"/>
                <a:gd name="T41" fmla="*/ 0 h 289"/>
                <a:gd name="T42" fmla="*/ 1 w 184"/>
                <a:gd name="T43" fmla="*/ 0 h 289"/>
                <a:gd name="T44" fmla="*/ 1 w 184"/>
                <a:gd name="T45" fmla="*/ 0 h 289"/>
                <a:gd name="T46" fmla="*/ 1 w 184"/>
                <a:gd name="T47" fmla="*/ 0 h 289"/>
                <a:gd name="T48" fmla="*/ 1 w 184"/>
                <a:gd name="T49" fmla="*/ 0 h 289"/>
                <a:gd name="T50" fmla="*/ 1 w 184"/>
                <a:gd name="T51" fmla="*/ 0 h 289"/>
                <a:gd name="T52" fmla="*/ 1 w 184"/>
                <a:gd name="T53" fmla="*/ 0 h 289"/>
                <a:gd name="T54" fmla="*/ 1 w 184"/>
                <a:gd name="T55" fmla="*/ 0 h 289"/>
                <a:gd name="T56" fmla="*/ 1 w 184"/>
                <a:gd name="T57" fmla="*/ 0 h 289"/>
                <a:gd name="T58" fmla="*/ 1 w 184"/>
                <a:gd name="T59" fmla="*/ 0 h 289"/>
                <a:gd name="T60" fmla="*/ 1 w 184"/>
                <a:gd name="T61" fmla="*/ 0 h 289"/>
                <a:gd name="T62" fmla="*/ 1 w 184"/>
                <a:gd name="T63" fmla="*/ 0 h 289"/>
                <a:gd name="T64" fmla="*/ 1 w 184"/>
                <a:gd name="T65" fmla="*/ 0 h 289"/>
                <a:gd name="T66" fmla="*/ 1 w 184"/>
                <a:gd name="T67" fmla="*/ 0 h 289"/>
                <a:gd name="T68" fmla="*/ 1 w 184"/>
                <a:gd name="T69" fmla="*/ 0 h 289"/>
                <a:gd name="T70" fmla="*/ 1 w 184"/>
                <a:gd name="T71" fmla="*/ 0 h 289"/>
                <a:gd name="T72" fmla="*/ 1 w 184"/>
                <a:gd name="T73" fmla="*/ 0 h 289"/>
                <a:gd name="T74" fmla="*/ 1 w 184"/>
                <a:gd name="T75" fmla="*/ 0 h 289"/>
                <a:gd name="T76" fmla="*/ 1 w 184"/>
                <a:gd name="T77" fmla="*/ 0 h 289"/>
                <a:gd name="T78" fmla="*/ 1 w 184"/>
                <a:gd name="T79" fmla="*/ 0 h 289"/>
                <a:gd name="T80" fmla="*/ 1 w 184"/>
                <a:gd name="T81" fmla="*/ 0 h 289"/>
                <a:gd name="T82" fmla="*/ 1 w 184"/>
                <a:gd name="T83" fmla="*/ 0 h 289"/>
                <a:gd name="T84" fmla="*/ 1 w 184"/>
                <a:gd name="T85" fmla="*/ 0 h 289"/>
                <a:gd name="T86" fmla="*/ 1 w 184"/>
                <a:gd name="T87" fmla="*/ 0 h 289"/>
                <a:gd name="T88" fmla="*/ 1 w 184"/>
                <a:gd name="T89" fmla="*/ 0 h 289"/>
                <a:gd name="T90" fmla="*/ 1 w 184"/>
                <a:gd name="T91" fmla="*/ 0 h 289"/>
                <a:gd name="T92" fmla="*/ 1 w 184"/>
                <a:gd name="T93" fmla="*/ 0 h 289"/>
                <a:gd name="T94" fmla="*/ 1 w 184"/>
                <a:gd name="T95" fmla="*/ 0 h 289"/>
                <a:gd name="T96" fmla="*/ 1 w 184"/>
                <a:gd name="T97" fmla="*/ 0 h 289"/>
                <a:gd name="T98" fmla="*/ 1 w 184"/>
                <a:gd name="T99" fmla="*/ 0 h 289"/>
                <a:gd name="T100" fmla="*/ 1 w 184"/>
                <a:gd name="T101" fmla="*/ 0 h 289"/>
                <a:gd name="T102" fmla="*/ 1 w 184"/>
                <a:gd name="T103" fmla="*/ 0 h 289"/>
                <a:gd name="T104" fmla="*/ 1 w 184"/>
                <a:gd name="T105" fmla="*/ 0 h 289"/>
                <a:gd name="T106" fmla="*/ 1 w 184"/>
                <a:gd name="T107" fmla="*/ 0 h 289"/>
                <a:gd name="T108" fmla="*/ 1 w 184"/>
                <a:gd name="T109" fmla="*/ 0 h 289"/>
                <a:gd name="T110" fmla="*/ 1 w 184"/>
                <a:gd name="T111" fmla="*/ 0 h 2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84"/>
                <a:gd name="T169" fmla="*/ 0 h 289"/>
                <a:gd name="T170" fmla="*/ 184 w 184"/>
                <a:gd name="T171" fmla="*/ 289 h 2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84" h="289">
                  <a:moveTo>
                    <a:pt x="137" y="276"/>
                  </a:moveTo>
                  <a:lnTo>
                    <a:pt x="127" y="257"/>
                  </a:lnTo>
                  <a:lnTo>
                    <a:pt x="120" y="241"/>
                  </a:lnTo>
                  <a:lnTo>
                    <a:pt x="112" y="224"/>
                  </a:lnTo>
                  <a:lnTo>
                    <a:pt x="106" y="211"/>
                  </a:lnTo>
                  <a:lnTo>
                    <a:pt x="97" y="198"/>
                  </a:lnTo>
                  <a:lnTo>
                    <a:pt x="89" y="184"/>
                  </a:lnTo>
                  <a:lnTo>
                    <a:pt x="82" y="171"/>
                  </a:lnTo>
                  <a:lnTo>
                    <a:pt x="74" y="160"/>
                  </a:lnTo>
                  <a:lnTo>
                    <a:pt x="67" y="146"/>
                  </a:lnTo>
                  <a:lnTo>
                    <a:pt x="57" y="133"/>
                  </a:lnTo>
                  <a:lnTo>
                    <a:pt x="49" y="122"/>
                  </a:lnTo>
                  <a:lnTo>
                    <a:pt x="42" y="108"/>
                  </a:lnTo>
                  <a:lnTo>
                    <a:pt x="32" y="95"/>
                  </a:lnTo>
                  <a:lnTo>
                    <a:pt x="25" y="80"/>
                  </a:lnTo>
                  <a:lnTo>
                    <a:pt x="15" y="67"/>
                  </a:lnTo>
                  <a:lnTo>
                    <a:pt x="6" y="51"/>
                  </a:lnTo>
                  <a:lnTo>
                    <a:pt x="2" y="44"/>
                  </a:lnTo>
                  <a:lnTo>
                    <a:pt x="2" y="38"/>
                  </a:lnTo>
                  <a:lnTo>
                    <a:pt x="0" y="32"/>
                  </a:lnTo>
                  <a:lnTo>
                    <a:pt x="2" y="25"/>
                  </a:lnTo>
                  <a:lnTo>
                    <a:pt x="8" y="15"/>
                  </a:lnTo>
                  <a:lnTo>
                    <a:pt x="17" y="8"/>
                  </a:lnTo>
                  <a:lnTo>
                    <a:pt x="21" y="4"/>
                  </a:lnTo>
                  <a:lnTo>
                    <a:pt x="29" y="2"/>
                  </a:lnTo>
                  <a:lnTo>
                    <a:pt x="34" y="0"/>
                  </a:lnTo>
                  <a:lnTo>
                    <a:pt x="40" y="2"/>
                  </a:lnTo>
                  <a:lnTo>
                    <a:pt x="46" y="2"/>
                  </a:lnTo>
                  <a:lnTo>
                    <a:pt x="53" y="6"/>
                  </a:lnTo>
                  <a:lnTo>
                    <a:pt x="57" y="10"/>
                  </a:lnTo>
                  <a:lnTo>
                    <a:pt x="65" y="17"/>
                  </a:lnTo>
                  <a:lnTo>
                    <a:pt x="72" y="32"/>
                  </a:lnTo>
                  <a:lnTo>
                    <a:pt x="82" y="48"/>
                  </a:lnTo>
                  <a:lnTo>
                    <a:pt x="89" y="61"/>
                  </a:lnTo>
                  <a:lnTo>
                    <a:pt x="99" y="76"/>
                  </a:lnTo>
                  <a:lnTo>
                    <a:pt x="105" y="89"/>
                  </a:lnTo>
                  <a:lnTo>
                    <a:pt x="112" y="105"/>
                  </a:lnTo>
                  <a:lnTo>
                    <a:pt x="118" y="118"/>
                  </a:lnTo>
                  <a:lnTo>
                    <a:pt x="126" y="133"/>
                  </a:lnTo>
                  <a:lnTo>
                    <a:pt x="133" y="146"/>
                  </a:lnTo>
                  <a:lnTo>
                    <a:pt x="139" y="160"/>
                  </a:lnTo>
                  <a:lnTo>
                    <a:pt x="145" y="173"/>
                  </a:lnTo>
                  <a:lnTo>
                    <a:pt x="152" y="190"/>
                  </a:lnTo>
                  <a:lnTo>
                    <a:pt x="160" y="205"/>
                  </a:lnTo>
                  <a:lnTo>
                    <a:pt x="167" y="221"/>
                  </a:lnTo>
                  <a:lnTo>
                    <a:pt x="173" y="236"/>
                  </a:lnTo>
                  <a:lnTo>
                    <a:pt x="183" y="255"/>
                  </a:lnTo>
                  <a:lnTo>
                    <a:pt x="184" y="264"/>
                  </a:lnTo>
                  <a:lnTo>
                    <a:pt x="184" y="274"/>
                  </a:lnTo>
                  <a:lnTo>
                    <a:pt x="179" y="281"/>
                  </a:lnTo>
                  <a:lnTo>
                    <a:pt x="171" y="287"/>
                  </a:lnTo>
                  <a:lnTo>
                    <a:pt x="162" y="289"/>
                  </a:lnTo>
                  <a:lnTo>
                    <a:pt x="152" y="289"/>
                  </a:lnTo>
                  <a:lnTo>
                    <a:pt x="143" y="283"/>
                  </a:lnTo>
                  <a:lnTo>
                    <a:pt x="137" y="276"/>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37" name="Freeform 35"/>
            <p:cNvSpPr>
              <a:spLocks/>
            </p:cNvSpPr>
            <p:nvPr/>
          </p:nvSpPr>
          <p:spPr bwMode="auto">
            <a:xfrm>
              <a:off x="2805" y="1838"/>
              <a:ext cx="29" cy="228"/>
            </a:xfrm>
            <a:custGeom>
              <a:avLst/>
              <a:gdLst>
                <a:gd name="T0" fmla="*/ 0 w 57"/>
                <a:gd name="T1" fmla="*/ 1 h 456"/>
                <a:gd name="T2" fmla="*/ 1 w 57"/>
                <a:gd name="T3" fmla="*/ 1 h 456"/>
                <a:gd name="T4" fmla="*/ 1 w 57"/>
                <a:gd name="T5" fmla="*/ 1 h 456"/>
                <a:gd name="T6" fmla="*/ 1 w 57"/>
                <a:gd name="T7" fmla="*/ 1 h 456"/>
                <a:gd name="T8" fmla="*/ 1 w 57"/>
                <a:gd name="T9" fmla="*/ 1 h 456"/>
                <a:gd name="T10" fmla="*/ 1 w 57"/>
                <a:gd name="T11" fmla="*/ 1 h 456"/>
                <a:gd name="T12" fmla="*/ 1 w 57"/>
                <a:gd name="T13" fmla="*/ 1 h 456"/>
                <a:gd name="T14" fmla="*/ 1 w 57"/>
                <a:gd name="T15" fmla="*/ 1 h 456"/>
                <a:gd name="T16" fmla="*/ 1 w 57"/>
                <a:gd name="T17" fmla="*/ 1 h 456"/>
                <a:gd name="T18" fmla="*/ 1 w 57"/>
                <a:gd name="T19" fmla="*/ 1 h 456"/>
                <a:gd name="T20" fmla="*/ 1 w 57"/>
                <a:gd name="T21" fmla="*/ 1 h 456"/>
                <a:gd name="T22" fmla="*/ 1 w 57"/>
                <a:gd name="T23" fmla="*/ 1 h 456"/>
                <a:gd name="T24" fmla="*/ 1 w 57"/>
                <a:gd name="T25" fmla="*/ 1 h 456"/>
                <a:gd name="T26" fmla="*/ 1 w 57"/>
                <a:gd name="T27" fmla="*/ 1 h 456"/>
                <a:gd name="T28" fmla="*/ 1 w 57"/>
                <a:gd name="T29" fmla="*/ 1 h 456"/>
                <a:gd name="T30" fmla="*/ 1 w 57"/>
                <a:gd name="T31" fmla="*/ 1 h 456"/>
                <a:gd name="T32" fmla="*/ 1 w 57"/>
                <a:gd name="T33" fmla="*/ 1 h 456"/>
                <a:gd name="T34" fmla="*/ 1 w 57"/>
                <a:gd name="T35" fmla="*/ 1 h 456"/>
                <a:gd name="T36" fmla="*/ 1 w 57"/>
                <a:gd name="T37" fmla="*/ 1 h 456"/>
                <a:gd name="T38" fmla="*/ 1 w 57"/>
                <a:gd name="T39" fmla="*/ 0 h 456"/>
                <a:gd name="T40" fmla="*/ 1 w 57"/>
                <a:gd name="T41" fmla="*/ 0 h 456"/>
                <a:gd name="T42" fmla="*/ 1 w 57"/>
                <a:gd name="T43" fmla="*/ 0 h 456"/>
                <a:gd name="T44" fmla="*/ 1 w 57"/>
                <a:gd name="T45" fmla="*/ 1 h 456"/>
                <a:gd name="T46" fmla="*/ 1 w 57"/>
                <a:gd name="T47" fmla="*/ 1 h 456"/>
                <a:gd name="T48" fmla="*/ 1 w 57"/>
                <a:gd name="T49" fmla="*/ 1 h 456"/>
                <a:gd name="T50" fmla="*/ 1 w 57"/>
                <a:gd name="T51" fmla="*/ 1 h 456"/>
                <a:gd name="T52" fmla="*/ 1 w 57"/>
                <a:gd name="T53" fmla="*/ 1 h 456"/>
                <a:gd name="T54" fmla="*/ 1 w 57"/>
                <a:gd name="T55" fmla="*/ 1 h 456"/>
                <a:gd name="T56" fmla="*/ 1 w 57"/>
                <a:gd name="T57" fmla="*/ 1 h 456"/>
                <a:gd name="T58" fmla="*/ 1 w 57"/>
                <a:gd name="T59" fmla="*/ 1 h 456"/>
                <a:gd name="T60" fmla="*/ 1 w 57"/>
                <a:gd name="T61" fmla="*/ 1 h 456"/>
                <a:gd name="T62" fmla="*/ 1 w 57"/>
                <a:gd name="T63" fmla="*/ 1 h 456"/>
                <a:gd name="T64" fmla="*/ 1 w 57"/>
                <a:gd name="T65" fmla="*/ 1 h 456"/>
                <a:gd name="T66" fmla="*/ 1 w 57"/>
                <a:gd name="T67" fmla="*/ 1 h 456"/>
                <a:gd name="T68" fmla="*/ 1 w 57"/>
                <a:gd name="T69" fmla="*/ 1 h 456"/>
                <a:gd name="T70" fmla="*/ 1 w 57"/>
                <a:gd name="T71" fmla="*/ 1 h 456"/>
                <a:gd name="T72" fmla="*/ 1 w 57"/>
                <a:gd name="T73" fmla="*/ 1 h 456"/>
                <a:gd name="T74" fmla="*/ 1 w 57"/>
                <a:gd name="T75" fmla="*/ 1 h 456"/>
                <a:gd name="T76" fmla="*/ 1 w 57"/>
                <a:gd name="T77" fmla="*/ 1 h 456"/>
                <a:gd name="T78" fmla="*/ 1 w 57"/>
                <a:gd name="T79" fmla="*/ 1 h 456"/>
                <a:gd name="T80" fmla="*/ 1 w 57"/>
                <a:gd name="T81" fmla="*/ 1 h 456"/>
                <a:gd name="T82" fmla="*/ 1 w 57"/>
                <a:gd name="T83" fmla="*/ 1 h 456"/>
                <a:gd name="T84" fmla="*/ 1 w 57"/>
                <a:gd name="T85" fmla="*/ 1 h 456"/>
                <a:gd name="T86" fmla="*/ 1 w 57"/>
                <a:gd name="T87" fmla="*/ 1 h 456"/>
                <a:gd name="T88" fmla="*/ 1 w 57"/>
                <a:gd name="T89" fmla="*/ 1 h 456"/>
                <a:gd name="T90" fmla="*/ 1 w 57"/>
                <a:gd name="T91" fmla="*/ 1 h 456"/>
                <a:gd name="T92" fmla="*/ 1 w 57"/>
                <a:gd name="T93" fmla="*/ 1 h 456"/>
                <a:gd name="T94" fmla="*/ 0 w 57"/>
                <a:gd name="T95" fmla="*/ 1 h 456"/>
                <a:gd name="T96" fmla="*/ 0 w 57"/>
                <a:gd name="T97" fmla="*/ 1 h 456"/>
                <a:gd name="T98" fmla="*/ 0 w 57"/>
                <a:gd name="T99" fmla="*/ 1 h 4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
                <a:gd name="T151" fmla="*/ 0 h 456"/>
                <a:gd name="T152" fmla="*/ 57 w 57"/>
                <a:gd name="T153" fmla="*/ 456 h 45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 h="456">
                  <a:moveTo>
                    <a:pt x="0" y="439"/>
                  </a:moveTo>
                  <a:lnTo>
                    <a:pt x="2" y="408"/>
                  </a:lnTo>
                  <a:lnTo>
                    <a:pt x="5" y="380"/>
                  </a:lnTo>
                  <a:lnTo>
                    <a:pt x="7" y="353"/>
                  </a:lnTo>
                  <a:lnTo>
                    <a:pt x="11" y="327"/>
                  </a:lnTo>
                  <a:lnTo>
                    <a:pt x="11" y="302"/>
                  </a:lnTo>
                  <a:lnTo>
                    <a:pt x="13" y="277"/>
                  </a:lnTo>
                  <a:lnTo>
                    <a:pt x="15" y="252"/>
                  </a:lnTo>
                  <a:lnTo>
                    <a:pt x="15" y="230"/>
                  </a:lnTo>
                  <a:lnTo>
                    <a:pt x="15" y="205"/>
                  </a:lnTo>
                  <a:lnTo>
                    <a:pt x="15" y="180"/>
                  </a:lnTo>
                  <a:lnTo>
                    <a:pt x="15" y="155"/>
                  </a:lnTo>
                  <a:lnTo>
                    <a:pt x="15" y="131"/>
                  </a:lnTo>
                  <a:lnTo>
                    <a:pt x="15" y="104"/>
                  </a:lnTo>
                  <a:lnTo>
                    <a:pt x="15" y="76"/>
                  </a:lnTo>
                  <a:lnTo>
                    <a:pt x="15" y="47"/>
                  </a:lnTo>
                  <a:lnTo>
                    <a:pt x="15" y="19"/>
                  </a:lnTo>
                  <a:lnTo>
                    <a:pt x="17" y="9"/>
                  </a:lnTo>
                  <a:lnTo>
                    <a:pt x="21" y="3"/>
                  </a:lnTo>
                  <a:lnTo>
                    <a:pt x="26" y="0"/>
                  </a:lnTo>
                  <a:lnTo>
                    <a:pt x="36" y="0"/>
                  </a:lnTo>
                  <a:lnTo>
                    <a:pt x="43" y="0"/>
                  </a:lnTo>
                  <a:lnTo>
                    <a:pt x="49" y="3"/>
                  </a:lnTo>
                  <a:lnTo>
                    <a:pt x="55" y="9"/>
                  </a:lnTo>
                  <a:lnTo>
                    <a:pt x="57" y="19"/>
                  </a:lnTo>
                  <a:lnTo>
                    <a:pt x="55" y="47"/>
                  </a:lnTo>
                  <a:lnTo>
                    <a:pt x="55" y="76"/>
                  </a:lnTo>
                  <a:lnTo>
                    <a:pt x="55" y="104"/>
                  </a:lnTo>
                  <a:lnTo>
                    <a:pt x="55" y="131"/>
                  </a:lnTo>
                  <a:lnTo>
                    <a:pt x="53" y="155"/>
                  </a:lnTo>
                  <a:lnTo>
                    <a:pt x="53" y="180"/>
                  </a:lnTo>
                  <a:lnTo>
                    <a:pt x="51" y="205"/>
                  </a:lnTo>
                  <a:lnTo>
                    <a:pt x="51" y="232"/>
                  </a:lnTo>
                  <a:lnTo>
                    <a:pt x="49" y="254"/>
                  </a:lnTo>
                  <a:lnTo>
                    <a:pt x="47" y="279"/>
                  </a:lnTo>
                  <a:lnTo>
                    <a:pt x="45" y="304"/>
                  </a:lnTo>
                  <a:lnTo>
                    <a:pt x="43" y="328"/>
                  </a:lnTo>
                  <a:lnTo>
                    <a:pt x="40" y="355"/>
                  </a:lnTo>
                  <a:lnTo>
                    <a:pt x="36" y="384"/>
                  </a:lnTo>
                  <a:lnTo>
                    <a:pt x="34" y="412"/>
                  </a:lnTo>
                  <a:lnTo>
                    <a:pt x="32" y="443"/>
                  </a:lnTo>
                  <a:lnTo>
                    <a:pt x="26" y="448"/>
                  </a:lnTo>
                  <a:lnTo>
                    <a:pt x="23" y="452"/>
                  </a:lnTo>
                  <a:lnTo>
                    <a:pt x="17" y="456"/>
                  </a:lnTo>
                  <a:lnTo>
                    <a:pt x="11" y="456"/>
                  </a:lnTo>
                  <a:lnTo>
                    <a:pt x="5" y="452"/>
                  </a:lnTo>
                  <a:lnTo>
                    <a:pt x="2" y="450"/>
                  </a:lnTo>
                  <a:lnTo>
                    <a:pt x="0" y="443"/>
                  </a:lnTo>
                  <a:lnTo>
                    <a:pt x="0" y="439"/>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38" name="Freeform 36"/>
            <p:cNvSpPr>
              <a:spLocks/>
            </p:cNvSpPr>
            <p:nvPr/>
          </p:nvSpPr>
          <p:spPr bwMode="auto">
            <a:xfrm>
              <a:off x="2824" y="1945"/>
              <a:ext cx="169" cy="135"/>
            </a:xfrm>
            <a:custGeom>
              <a:avLst/>
              <a:gdLst>
                <a:gd name="T0" fmla="*/ 1 w 336"/>
                <a:gd name="T1" fmla="*/ 1 h 270"/>
                <a:gd name="T2" fmla="*/ 1 w 336"/>
                <a:gd name="T3" fmla="*/ 1 h 270"/>
                <a:gd name="T4" fmla="*/ 1 w 336"/>
                <a:gd name="T5" fmla="*/ 1 h 270"/>
                <a:gd name="T6" fmla="*/ 1 w 336"/>
                <a:gd name="T7" fmla="*/ 1 h 270"/>
                <a:gd name="T8" fmla="*/ 1 w 336"/>
                <a:gd name="T9" fmla="*/ 1 h 270"/>
                <a:gd name="T10" fmla="*/ 1 w 336"/>
                <a:gd name="T11" fmla="*/ 1 h 270"/>
                <a:gd name="T12" fmla="*/ 1 w 336"/>
                <a:gd name="T13" fmla="*/ 1 h 270"/>
                <a:gd name="T14" fmla="*/ 1 w 336"/>
                <a:gd name="T15" fmla="*/ 1 h 270"/>
                <a:gd name="T16" fmla="*/ 1 w 336"/>
                <a:gd name="T17" fmla="*/ 1 h 270"/>
                <a:gd name="T18" fmla="*/ 1 w 336"/>
                <a:gd name="T19" fmla="*/ 1 h 270"/>
                <a:gd name="T20" fmla="*/ 1 w 336"/>
                <a:gd name="T21" fmla="*/ 1 h 270"/>
                <a:gd name="T22" fmla="*/ 1 w 336"/>
                <a:gd name="T23" fmla="*/ 1 h 270"/>
                <a:gd name="T24" fmla="*/ 1 w 336"/>
                <a:gd name="T25" fmla="*/ 1 h 270"/>
                <a:gd name="T26" fmla="*/ 1 w 336"/>
                <a:gd name="T27" fmla="*/ 1 h 270"/>
                <a:gd name="T28" fmla="*/ 1 w 336"/>
                <a:gd name="T29" fmla="*/ 1 h 270"/>
                <a:gd name="T30" fmla="*/ 1 w 336"/>
                <a:gd name="T31" fmla="*/ 1 h 270"/>
                <a:gd name="T32" fmla="*/ 1 w 336"/>
                <a:gd name="T33" fmla="*/ 1 h 270"/>
                <a:gd name="T34" fmla="*/ 1 w 336"/>
                <a:gd name="T35" fmla="*/ 0 h 270"/>
                <a:gd name="T36" fmla="*/ 1 w 336"/>
                <a:gd name="T37" fmla="*/ 0 h 270"/>
                <a:gd name="T38" fmla="*/ 1 w 336"/>
                <a:gd name="T39" fmla="*/ 1 h 270"/>
                <a:gd name="T40" fmla="*/ 1 w 336"/>
                <a:gd name="T41" fmla="*/ 1 h 270"/>
                <a:gd name="T42" fmla="*/ 1 w 336"/>
                <a:gd name="T43" fmla="*/ 1 h 270"/>
                <a:gd name="T44" fmla="*/ 1 w 336"/>
                <a:gd name="T45" fmla="*/ 1 h 270"/>
                <a:gd name="T46" fmla="*/ 1 w 336"/>
                <a:gd name="T47" fmla="*/ 1 h 270"/>
                <a:gd name="T48" fmla="*/ 1 w 336"/>
                <a:gd name="T49" fmla="*/ 1 h 270"/>
                <a:gd name="T50" fmla="*/ 1 w 336"/>
                <a:gd name="T51" fmla="*/ 1 h 270"/>
                <a:gd name="T52" fmla="*/ 1 w 336"/>
                <a:gd name="T53" fmla="*/ 1 h 270"/>
                <a:gd name="T54" fmla="*/ 1 w 336"/>
                <a:gd name="T55" fmla="*/ 1 h 270"/>
                <a:gd name="T56" fmla="*/ 1 w 336"/>
                <a:gd name="T57" fmla="*/ 1 h 270"/>
                <a:gd name="T58" fmla="*/ 1 w 336"/>
                <a:gd name="T59" fmla="*/ 1 h 270"/>
                <a:gd name="T60" fmla="*/ 1 w 336"/>
                <a:gd name="T61" fmla="*/ 1 h 270"/>
                <a:gd name="T62" fmla="*/ 1 w 336"/>
                <a:gd name="T63" fmla="*/ 1 h 270"/>
                <a:gd name="T64" fmla="*/ 1 w 336"/>
                <a:gd name="T65" fmla="*/ 1 h 270"/>
                <a:gd name="T66" fmla="*/ 1 w 336"/>
                <a:gd name="T67" fmla="*/ 1 h 270"/>
                <a:gd name="T68" fmla="*/ 1 w 336"/>
                <a:gd name="T69" fmla="*/ 1 h 270"/>
                <a:gd name="T70" fmla="*/ 1 w 336"/>
                <a:gd name="T71" fmla="*/ 1 h 270"/>
                <a:gd name="T72" fmla="*/ 1 w 336"/>
                <a:gd name="T73" fmla="*/ 1 h 270"/>
                <a:gd name="T74" fmla="*/ 1 w 336"/>
                <a:gd name="T75" fmla="*/ 1 h 270"/>
                <a:gd name="T76" fmla="*/ 1 w 336"/>
                <a:gd name="T77" fmla="*/ 1 h 270"/>
                <a:gd name="T78" fmla="*/ 1 w 336"/>
                <a:gd name="T79" fmla="*/ 1 h 270"/>
                <a:gd name="T80" fmla="*/ 1 w 336"/>
                <a:gd name="T81" fmla="*/ 1 h 270"/>
                <a:gd name="T82" fmla="*/ 1 w 336"/>
                <a:gd name="T83" fmla="*/ 1 h 270"/>
                <a:gd name="T84" fmla="*/ 1 w 336"/>
                <a:gd name="T85" fmla="*/ 1 h 270"/>
                <a:gd name="T86" fmla="*/ 1 w 336"/>
                <a:gd name="T87" fmla="*/ 1 h 270"/>
                <a:gd name="T88" fmla="*/ 1 w 336"/>
                <a:gd name="T89" fmla="*/ 1 h 270"/>
                <a:gd name="T90" fmla="*/ 1 w 336"/>
                <a:gd name="T91" fmla="*/ 1 h 270"/>
                <a:gd name="T92" fmla="*/ 0 w 336"/>
                <a:gd name="T93" fmla="*/ 1 h 270"/>
                <a:gd name="T94" fmla="*/ 0 w 336"/>
                <a:gd name="T95" fmla="*/ 1 h 270"/>
                <a:gd name="T96" fmla="*/ 1 w 336"/>
                <a:gd name="T97" fmla="*/ 1 h 270"/>
                <a:gd name="T98" fmla="*/ 1 w 336"/>
                <a:gd name="T99" fmla="*/ 1 h 2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6"/>
                <a:gd name="T151" fmla="*/ 0 h 270"/>
                <a:gd name="T152" fmla="*/ 336 w 336"/>
                <a:gd name="T153" fmla="*/ 270 h 27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6" h="270">
                  <a:moveTo>
                    <a:pt x="4" y="244"/>
                  </a:moveTo>
                  <a:lnTo>
                    <a:pt x="23" y="225"/>
                  </a:lnTo>
                  <a:lnTo>
                    <a:pt x="42" y="210"/>
                  </a:lnTo>
                  <a:lnTo>
                    <a:pt x="59" y="192"/>
                  </a:lnTo>
                  <a:lnTo>
                    <a:pt x="78" y="177"/>
                  </a:lnTo>
                  <a:lnTo>
                    <a:pt x="93" y="160"/>
                  </a:lnTo>
                  <a:lnTo>
                    <a:pt x="110" y="147"/>
                  </a:lnTo>
                  <a:lnTo>
                    <a:pt x="127" y="132"/>
                  </a:lnTo>
                  <a:lnTo>
                    <a:pt x="144" y="120"/>
                  </a:lnTo>
                  <a:lnTo>
                    <a:pt x="161" y="105"/>
                  </a:lnTo>
                  <a:lnTo>
                    <a:pt x="178" y="90"/>
                  </a:lnTo>
                  <a:lnTo>
                    <a:pt x="196" y="76"/>
                  </a:lnTo>
                  <a:lnTo>
                    <a:pt x="215" y="63"/>
                  </a:lnTo>
                  <a:lnTo>
                    <a:pt x="232" y="48"/>
                  </a:lnTo>
                  <a:lnTo>
                    <a:pt x="253" y="35"/>
                  </a:lnTo>
                  <a:lnTo>
                    <a:pt x="275" y="19"/>
                  </a:lnTo>
                  <a:lnTo>
                    <a:pt x="298" y="6"/>
                  </a:lnTo>
                  <a:lnTo>
                    <a:pt x="306" y="0"/>
                  </a:lnTo>
                  <a:lnTo>
                    <a:pt x="317" y="0"/>
                  </a:lnTo>
                  <a:lnTo>
                    <a:pt x="325" y="4"/>
                  </a:lnTo>
                  <a:lnTo>
                    <a:pt x="330" y="14"/>
                  </a:lnTo>
                  <a:lnTo>
                    <a:pt x="334" y="21"/>
                  </a:lnTo>
                  <a:lnTo>
                    <a:pt x="336" y="33"/>
                  </a:lnTo>
                  <a:lnTo>
                    <a:pt x="330" y="40"/>
                  </a:lnTo>
                  <a:lnTo>
                    <a:pt x="323" y="48"/>
                  </a:lnTo>
                  <a:lnTo>
                    <a:pt x="302" y="61"/>
                  </a:lnTo>
                  <a:lnTo>
                    <a:pt x="279" y="76"/>
                  </a:lnTo>
                  <a:lnTo>
                    <a:pt x="260" y="90"/>
                  </a:lnTo>
                  <a:lnTo>
                    <a:pt x="241" y="103"/>
                  </a:lnTo>
                  <a:lnTo>
                    <a:pt x="222" y="114"/>
                  </a:lnTo>
                  <a:lnTo>
                    <a:pt x="205" y="128"/>
                  </a:lnTo>
                  <a:lnTo>
                    <a:pt x="186" y="139"/>
                  </a:lnTo>
                  <a:lnTo>
                    <a:pt x="171" y="152"/>
                  </a:lnTo>
                  <a:lnTo>
                    <a:pt x="152" y="164"/>
                  </a:lnTo>
                  <a:lnTo>
                    <a:pt x="135" y="175"/>
                  </a:lnTo>
                  <a:lnTo>
                    <a:pt x="118" y="189"/>
                  </a:lnTo>
                  <a:lnTo>
                    <a:pt x="100" y="202"/>
                  </a:lnTo>
                  <a:lnTo>
                    <a:pt x="81" y="217"/>
                  </a:lnTo>
                  <a:lnTo>
                    <a:pt x="62" y="232"/>
                  </a:lnTo>
                  <a:lnTo>
                    <a:pt x="43" y="248"/>
                  </a:lnTo>
                  <a:lnTo>
                    <a:pt x="24" y="267"/>
                  </a:lnTo>
                  <a:lnTo>
                    <a:pt x="17" y="268"/>
                  </a:lnTo>
                  <a:lnTo>
                    <a:pt x="13" y="270"/>
                  </a:lnTo>
                  <a:lnTo>
                    <a:pt x="7" y="268"/>
                  </a:lnTo>
                  <a:lnTo>
                    <a:pt x="4" y="267"/>
                  </a:lnTo>
                  <a:lnTo>
                    <a:pt x="2" y="261"/>
                  </a:lnTo>
                  <a:lnTo>
                    <a:pt x="0" y="255"/>
                  </a:lnTo>
                  <a:lnTo>
                    <a:pt x="0" y="249"/>
                  </a:lnTo>
                  <a:lnTo>
                    <a:pt x="4" y="244"/>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39" name="Freeform 37"/>
            <p:cNvSpPr>
              <a:spLocks/>
            </p:cNvSpPr>
            <p:nvPr/>
          </p:nvSpPr>
          <p:spPr bwMode="auto">
            <a:xfrm>
              <a:off x="2669" y="1797"/>
              <a:ext cx="415" cy="229"/>
            </a:xfrm>
            <a:custGeom>
              <a:avLst/>
              <a:gdLst>
                <a:gd name="T0" fmla="*/ 1 w 829"/>
                <a:gd name="T1" fmla="*/ 1 h 458"/>
                <a:gd name="T2" fmla="*/ 1 w 829"/>
                <a:gd name="T3" fmla="*/ 1 h 458"/>
                <a:gd name="T4" fmla="*/ 1 w 829"/>
                <a:gd name="T5" fmla="*/ 1 h 458"/>
                <a:gd name="T6" fmla="*/ 1 w 829"/>
                <a:gd name="T7" fmla="*/ 1 h 458"/>
                <a:gd name="T8" fmla="*/ 1 w 829"/>
                <a:gd name="T9" fmla="*/ 1 h 458"/>
                <a:gd name="T10" fmla="*/ 1 w 829"/>
                <a:gd name="T11" fmla="*/ 1 h 458"/>
                <a:gd name="T12" fmla="*/ 1 w 829"/>
                <a:gd name="T13" fmla="*/ 1 h 458"/>
                <a:gd name="T14" fmla="*/ 1 w 829"/>
                <a:gd name="T15" fmla="*/ 1 h 458"/>
                <a:gd name="T16" fmla="*/ 1 w 829"/>
                <a:gd name="T17" fmla="*/ 1 h 458"/>
                <a:gd name="T18" fmla="*/ 1 w 829"/>
                <a:gd name="T19" fmla="*/ 1 h 458"/>
                <a:gd name="T20" fmla="*/ 1 w 829"/>
                <a:gd name="T21" fmla="*/ 1 h 458"/>
                <a:gd name="T22" fmla="*/ 1 w 829"/>
                <a:gd name="T23" fmla="*/ 1 h 458"/>
                <a:gd name="T24" fmla="*/ 2 w 829"/>
                <a:gd name="T25" fmla="*/ 1 h 458"/>
                <a:gd name="T26" fmla="*/ 2 w 829"/>
                <a:gd name="T27" fmla="*/ 1 h 458"/>
                <a:gd name="T28" fmla="*/ 2 w 829"/>
                <a:gd name="T29" fmla="*/ 1 h 458"/>
                <a:gd name="T30" fmla="*/ 2 w 829"/>
                <a:gd name="T31" fmla="*/ 1 h 458"/>
                <a:gd name="T32" fmla="*/ 2 w 829"/>
                <a:gd name="T33" fmla="*/ 1 h 458"/>
                <a:gd name="T34" fmla="*/ 2 w 829"/>
                <a:gd name="T35" fmla="*/ 1 h 458"/>
                <a:gd name="T36" fmla="*/ 2 w 829"/>
                <a:gd name="T37" fmla="*/ 1 h 458"/>
                <a:gd name="T38" fmla="*/ 2 w 829"/>
                <a:gd name="T39" fmla="*/ 1 h 458"/>
                <a:gd name="T40" fmla="*/ 2 w 829"/>
                <a:gd name="T41" fmla="*/ 1 h 458"/>
                <a:gd name="T42" fmla="*/ 2 w 829"/>
                <a:gd name="T43" fmla="*/ 1 h 458"/>
                <a:gd name="T44" fmla="*/ 2 w 829"/>
                <a:gd name="T45" fmla="*/ 1 h 458"/>
                <a:gd name="T46" fmla="*/ 2 w 829"/>
                <a:gd name="T47" fmla="*/ 1 h 458"/>
                <a:gd name="T48" fmla="*/ 2 w 829"/>
                <a:gd name="T49" fmla="*/ 1 h 458"/>
                <a:gd name="T50" fmla="*/ 2 w 829"/>
                <a:gd name="T51" fmla="*/ 1 h 458"/>
                <a:gd name="T52" fmla="*/ 2 w 829"/>
                <a:gd name="T53" fmla="*/ 1 h 458"/>
                <a:gd name="T54" fmla="*/ 2 w 829"/>
                <a:gd name="T55" fmla="*/ 1 h 458"/>
                <a:gd name="T56" fmla="*/ 2 w 829"/>
                <a:gd name="T57" fmla="*/ 1 h 458"/>
                <a:gd name="T58" fmla="*/ 2 w 829"/>
                <a:gd name="T59" fmla="*/ 1 h 458"/>
                <a:gd name="T60" fmla="*/ 2 w 829"/>
                <a:gd name="T61" fmla="*/ 1 h 458"/>
                <a:gd name="T62" fmla="*/ 2 w 829"/>
                <a:gd name="T63" fmla="*/ 1 h 458"/>
                <a:gd name="T64" fmla="*/ 2 w 829"/>
                <a:gd name="T65" fmla="*/ 1 h 458"/>
                <a:gd name="T66" fmla="*/ 2 w 829"/>
                <a:gd name="T67" fmla="*/ 1 h 458"/>
                <a:gd name="T68" fmla="*/ 2 w 829"/>
                <a:gd name="T69" fmla="*/ 1 h 458"/>
                <a:gd name="T70" fmla="*/ 2 w 829"/>
                <a:gd name="T71" fmla="*/ 1 h 458"/>
                <a:gd name="T72" fmla="*/ 2 w 829"/>
                <a:gd name="T73" fmla="*/ 1 h 458"/>
                <a:gd name="T74" fmla="*/ 2 w 829"/>
                <a:gd name="T75" fmla="*/ 1 h 458"/>
                <a:gd name="T76" fmla="*/ 2 w 829"/>
                <a:gd name="T77" fmla="*/ 1 h 458"/>
                <a:gd name="T78" fmla="*/ 2 w 829"/>
                <a:gd name="T79" fmla="*/ 1 h 458"/>
                <a:gd name="T80" fmla="*/ 2 w 829"/>
                <a:gd name="T81" fmla="*/ 1 h 458"/>
                <a:gd name="T82" fmla="*/ 2 w 829"/>
                <a:gd name="T83" fmla="*/ 1 h 458"/>
                <a:gd name="T84" fmla="*/ 2 w 829"/>
                <a:gd name="T85" fmla="*/ 1 h 458"/>
                <a:gd name="T86" fmla="*/ 2 w 829"/>
                <a:gd name="T87" fmla="*/ 1 h 458"/>
                <a:gd name="T88" fmla="*/ 1 w 829"/>
                <a:gd name="T89" fmla="*/ 1 h 458"/>
                <a:gd name="T90" fmla="*/ 1 w 829"/>
                <a:gd name="T91" fmla="*/ 1 h 458"/>
                <a:gd name="T92" fmla="*/ 1 w 829"/>
                <a:gd name="T93" fmla="*/ 1 h 458"/>
                <a:gd name="T94" fmla="*/ 1 w 829"/>
                <a:gd name="T95" fmla="*/ 1 h 458"/>
                <a:gd name="T96" fmla="*/ 1 w 829"/>
                <a:gd name="T97" fmla="*/ 1 h 458"/>
                <a:gd name="T98" fmla="*/ 1 w 829"/>
                <a:gd name="T99" fmla="*/ 1 h 458"/>
                <a:gd name="T100" fmla="*/ 1 w 829"/>
                <a:gd name="T101" fmla="*/ 1 h 458"/>
                <a:gd name="T102" fmla="*/ 1 w 829"/>
                <a:gd name="T103" fmla="*/ 1 h 458"/>
                <a:gd name="T104" fmla="*/ 1 w 829"/>
                <a:gd name="T105" fmla="*/ 1 h 458"/>
                <a:gd name="T106" fmla="*/ 1 w 829"/>
                <a:gd name="T107" fmla="*/ 1 h 458"/>
                <a:gd name="T108" fmla="*/ 1 w 829"/>
                <a:gd name="T109" fmla="*/ 1 h 458"/>
                <a:gd name="T110" fmla="*/ 1 w 829"/>
                <a:gd name="T111" fmla="*/ 1 h 458"/>
                <a:gd name="T112" fmla="*/ 1 w 829"/>
                <a:gd name="T113" fmla="*/ 1 h 458"/>
                <a:gd name="T114" fmla="*/ 1 w 829"/>
                <a:gd name="T115" fmla="*/ 1 h 458"/>
                <a:gd name="T116" fmla="*/ 1 w 829"/>
                <a:gd name="T117" fmla="*/ 1 h 458"/>
                <a:gd name="T118" fmla="*/ 1 w 829"/>
                <a:gd name="T119" fmla="*/ 1 h 458"/>
                <a:gd name="T120" fmla="*/ 1 w 829"/>
                <a:gd name="T121" fmla="*/ 1 h 458"/>
                <a:gd name="T122" fmla="*/ 1 w 829"/>
                <a:gd name="T123" fmla="*/ 1 h 458"/>
                <a:gd name="T124" fmla="*/ 1 w 829"/>
                <a:gd name="T125" fmla="*/ 1 h 4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9"/>
                <a:gd name="T190" fmla="*/ 0 h 458"/>
                <a:gd name="T191" fmla="*/ 829 w 829"/>
                <a:gd name="T192" fmla="*/ 458 h 45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9" h="458">
                  <a:moveTo>
                    <a:pt x="49" y="359"/>
                  </a:moveTo>
                  <a:lnTo>
                    <a:pt x="19" y="350"/>
                  </a:lnTo>
                  <a:lnTo>
                    <a:pt x="13" y="338"/>
                  </a:lnTo>
                  <a:lnTo>
                    <a:pt x="9" y="327"/>
                  </a:lnTo>
                  <a:lnTo>
                    <a:pt x="6" y="314"/>
                  </a:lnTo>
                  <a:lnTo>
                    <a:pt x="4" y="300"/>
                  </a:lnTo>
                  <a:lnTo>
                    <a:pt x="2" y="283"/>
                  </a:lnTo>
                  <a:lnTo>
                    <a:pt x="2" y="270"/>
                  </a:lnTo>
                  <a:lnTo>
                    <a:pt x="0" y="253"/>
                  </a:lnTo>
                  <a:lnTo>
                    <a:pt x="2" y="237"/>
                  </a:lnTo>
                  <a:lnTo>
                    <a:pt x="4" y="222"/>
                  </a:lnTo>
                  <a:lnTo>
                    <a:pt x="8" y="207"/>
                  </a:lnTo>
                  <a:lnTo>
                    <a:pt x="9" y="192"/>
                  </a:lnTo>
                  <a:lnTo>
                    <a:pt x="17" y="179"/>
                  </a:lnTo>
                  <a:lnTo>
                    <a:pt x="23" y="167"/>
                  </a:lnTo>
                  <a:lnTo>
                    <a:pt x="28" y="158"/>
                  </a:lnTo>
                  <a:lnTo>
                    <a:pt x="40" y="150"/>
                  </a:lnTo>
                  <a:lnTo>
                    <a:pt x="49" y="148"/>
                  </a:lnTo>
                  <a:lnTo>
                    <a:pt x="49" y="139"/>
                  </a:lnTo>
                  <a:lnTo>
                    <a:pt x="51" y="131"/>
                  </a:lnTo>
                  <a:lnTo>
                    <a:pt x="55" y="122"/>
                  </a:lnTo>
                  <a:lnTo>
                    <a:pt x="59" y="116"/>
                  </a:lnTo>
                  <a:lnTo>
                    <a:pt x="61" y="108"/>
                  </a:lnTo>
                  <a:lnTo>
                    <a:pt x="66" y="103"/>
                  </a:lnTo>
                  <a:lnTo>
                    <a:pt x="70" y="97"/>
                  </a:lnTo>
                  <a:lnTo>
                    <a:pt x="76" y="91"/>
                  </a:lnTo>
                  <a:lnTo>
                    <a:pt x="82" y="85"/>
                  </a:lnTo>
                  <a:lnTo>
                    <a:pt x="87" y="80"/>
                  </a:lnTo>
                  <a:lnTo>
                    <a:pt x="93" y="74"/>
                  </a:lnTo>
                  <a:lnTo>
                    <a:pt x="101" y="70"/>
                  </a:lnTo>
                  <a:lnTo>
                    <a:pt x="106" y="65"/>
                  </a:lnTo>
                  <a:lnTo>
                    <a:pt x="114" y="61"/>
                  </a:lnTo>
                  <a:lnTo>
                    <a:pt x="120" y="59"/>
                  </a:lnTo>
                  <a:lnTo>
                    <a:pt x="127" y="55"/>
                  </a:lnTo>
                  <a:lnTo>
                    <a:pt x="148" y="55"/>
                  </a:lnTo>
                  <a:lnTo>
                    <a:pt x="160" y="46"/>
                  </a:lnTo>
                  <a:lnTo>
                    <a:pt x="179" y="36"/>
                  </a:lnTo>
                  <a:lnTo>
                    <a:pt x="200" y="28"/>
                  </a:lnTo>
                  <a:lnTo>
                    <a:pt x="224" y="23"/>
                  </a:lnTo>
                  <a:lnTo>
                    <a:pt x="247" y="17"/>
                  </a:lnTo>
                  <a:lnTo>
                    <a:pt x="274" y="11"/>
                  </a:lnTo>
                  <a:lnTo>
                    <a:pt x="302" y="7"/>
                  </a:lnTo>
                  <a:lnTo>
                    <a:pt x="331" y="4"/>
                  </a:lnTo>
                  <a:lnTo>
                    <a:pt x="359" y="2"/>
                  </a:lnTo>
                  <a:lnTo>
                    <a:pt x="386" y="0"/>
                  </a:lnTo>
                  <a:lnTo>
                    <a:pt x="412" y="0"/>
                  </a:lnTo>
                  <a:lnTo>
                    <a:pt x="439" y="4"/>
                  </a:lnTo>
                  <a:lnTo>
                    <a:pt x="462" y="6"/>
                  </a:lnTo>
                  <a:lnTo>
                    <a:pt x="483" y="11"/>
                  </a:lnTo>
                  <a:lnTo>
                    <a:pt x="500" y="19"/>
                  </a:lnTo>
                  <a:lnTo>
                    <a:pt x="515" y="28"/>
                  </a:lnTo>
                  <a:lnTo>
                    <a:pt x="526" y="28"/>
                  </a:lnTo>
                  <a:lnTo>
                    <a:pt x="538" y="30"/>
                  </a:lnTo>
                  <a:lnTo>
                    <a:pt x="544" y="30"/>
                  </a:lnTo>
                  <a:lnTo>
                    <a:pt x="549" y="30"/>
                  </a:lnTo>
                  <a:lnTo>
                    <a:pt x="555" y="32"/>
                  </a:lnTo>
                  <a:lnTo>
                    <a:pt x="561" y="34"/>
                  </a:lnTo>
                  <a:lnTo>
                    <a:pt x="566" y="34"/>
                  </a:lnTo>
                  <a:lnTo>
                    <a:pt x="572" y="34"/>
                  </a:lnTo>
                  <a:lnTo>
                    <a:pt x="578" y="34"/>
                  </a:lnTo>
                  <a:lnTo>
                    <a:pt x="585" y="34"/>
                  </a:lnTo>
                  <a:lnTo>
                    <a:pt x="589" y="34"/>
                  </a:lnTo>
                  <a:lnTo>
                    <a:pt x="595" y="36"/>
                  </a:lnTo>
                  <a:lnTo>
                    <a:pt x="602" y="36"/>
                  </a:lnTo>
                  <a:lnTo>
                    <a:pt x="608" y="38"/>
                  </a:lnTo>
                  <a:lnTo>
                    <a:pt x="618" y="47"/>
                  </a:lnTo>
                  <a:lnTo>
                    <a:pt x="627" y="59"/>
                  </a:lnTo>
                  <a:lnTo>
                    <a:pt x="631" y="63"/>
                  </a:lnTo>
                  <a:lnTo>
                    <a:pt x="637" y="68"/>
                  </a:lnTo>
                  <a:lnTo>
                    <a:pt x="640" y="74"/>
                  </a:lnTo>
                  <a:lnTo>
                    <a:pt x="644" y="80"/>
                  </a:lnTo>
                  <a:lnTo>
                    <a:pt x="663" y="85"/>
                  </a:lnTo>
                  <a:lnTo>
                    <a:pt x="682" y="89"/>
                  </a:lnTo>
                  <a:lnTo>
                    <a:pt x="698" y="95"/>
                  </a:lnTo>
                  <a:lnTo>
                    <a:pt x="713" y="101"/>
                  </a:lnTo>
                  <a:lnTo>
                    <a:pt x="724" y="104"/>
                  </a:lnTo>
                  <a:lnTo>
                    <a:pt x="737" y="112"/>
                  </a:lnTo>
                  <a:lnTo>
                    <a:pt x="745" y="118"/>
                  </a:lnTo>
                  <a:lnTo>
                    <a:pt x="755" y="125"/>
                  </a:lnTo>
                  <a:lnTo>
                    <a:pt x="760" y="133"/>
                  </a:lnTo>
                  <a:lnTo>
                    <a:pt x="766" y="144"/>
                  </a:lnTo>
                  <a:lnTo>
                    <a:pt x="768" y="156"/>
                  </a:lnTo>
                  <a:lnTo>
                    <a:pt x="770" y="169"/>
                  </a:lnTo>
                  <a:lnTo>
                    <a:pt x="770" y="184"/>
                  </a:lnTo>
                  <a:lnTo>
                    <a:pt x="768" y="201"/>
                  </a:lnTo>
                  <a:lnTo>
                    <a:pt x="762" y="222"/>
                  </a:lnTo>
                  <a:lnTo>
                    <a:pt x="756" y="245"/>
                  </a:lnTo>
                  <a:lnTo>
                    <a:pt x="781" y="260"/>
                  </a:lnTo>
                  <a:lnTo>
                    <a:pt x="802" y="277"/>
                  </a:lnTo>
                  <a:lnTo>
                    <a:pt x="815" y="296"/>
                  </a:lnTo>
                  <a:lnTo>
                    <a:pt x="825" y="315"/>
                  </a:lnTo>
                  <a:lnTo>
                    <a:pt x="829" y="334"/>
                  </a:lnTo>
                  <a:lnTo>
                    <a:pt x="829" y="355"/>
                  </a:lnTo>
                  <a:lnTo>
                    <a:pt x="825" y="374"/>
                  </a:lnTo>
                  <a:lnTo>
                    <a:pt x="817" y="393"/>
                  </a:lnTo>
                  <a:lnTo>
                    <a:pt x="806" y="410"/>
                  </a:lnTo>
                  <a:lnTo>
                    <a:pt x="791" y="426"/>
                  </a:lnTo>
                  <a:lnTo>
                    <a:pt x="774" y="437"/>
                  </a:lnTo>
                  <a:lnTo>
                    <a:pt x="756" y="448"/>
                  </a:lnTo>
                  <a:lnTo>
                    <a:pt x="734" y="454"/>
                  </a:lnTo>
                  <a:lnTo>
                    <a:pt x="713" y="458"/>
                  </a:lnTo>
                  <a:lnTo>
                    <a:pt x="688" y="456"/>
                  </a:lnTo>
                  <a:lnTo>
                    <a:pt x="665" y="452"/>
                  </a:lnTo>
                  <a:lnTo>
                    <a:pt x="658" y="450"/>
                  </a:lnTo>
                  <a:lnTo>
                    <a:pt x="652" y="447"/>
                  </a:lnTo>
                  <a:lnTo>
                    <a:pt x="648" y="443"/>
                  </a:lnTo>
                  <a:lnTo>
                    <a:pt x="644" y="439"/>
                  </a:lnTo>
                  <a:lnTo>
                    <a:pt x="640" y="429"/>
                  </a:lnTo>
                  <a:lnTo>
                    <a:pt x="640" y="422"/>
                  </a:lnTo>
                  <a:lnTo>
                    <a:pt x="642" y="412"/>
                  </a:lnTo>
                  <a:lnTo>
                    <a:pt x="648" y="407"/>
                  </a:lnTo>
                  <a:lnTo>
                    <a:pt x="652" y="403"/>
                  </a:lnTo>
                  <a:lnTo>
                    <a:pt x="658" y="401"/>
                  </a:lnTo>
                  <a:lnTo>
                    <a:pt x="663" y="401"/>
                  </a:lnTo>
                  <a:lnTo>
                    <a:pt x="671" y="401"/>
                  </a:lnTo>
                  <a:lnTo>
                    <a:pt x="688" y="399"/>
                  </a:lnTo>
                  <a:lnTo>
                    <a:pt x="707" y="397"/>
                  </a:lnTo>
                  <a:lnTo>
                    <a:pt x="722" y="393"/>
                  </a:lnTo>
                  <a:lnTo>
                    <a:pt x="737" y="390"/>
                  </a:lnTo>
                  <a:lnTo>
                    <a:pt x="751" y="382"/>
                  </a:lnTo>
                  <a:lnTo>
                    <a:pt x="762" y="376"/>
                  </a:lnTo>
                  <a:lnTo>
                    <a:pt x="772" y="369"/>
                  </a:lnTo>
                  <a:lnTo>
                    <a:pt x="781" y="361"/>
                  </a:lnTo>
                  <a:lnTo>
                    <a:pt x="785" y="352"/>
                  </a:lnTo>
                  <a:lnTo>
                    <a:pt x="787" y="342"/>
                  </a:lnTo>
                  <a:lnTo>
                    <a:pt x="785" y="331"/>
                  </a:lnTo>
                  <a:lnTo>
                    <a:pt x="779" y="321"/>
                  </a:lnTo>
                  <a:lnTo>
                    <a:pt x="770" y="310"/>
                  </a:lnTo>
                  <a:lnTo>
                    <a:pt x="758" y="298"/>
                  </a:lnTo>
                  <a:lnTo>
                    <a:pt x="741" y="287"/>
                  </a:lnTo>
                  <a:lnTo>
                    <a:pt x="720" y="277"/>
                  </a:lnTo>
                  <a:lnTo>
                    <a:pt x="711" y="251"/>
                  </a:lnTo>
                  <a:lnTo>
                    <a:pt x="713" y="239"/>
                  </a:lnTo>
                  <a:lnTo>
                    <a:pt x="717" y="230"/>
                  </a:lnTo>
                  <a:lnTo>
                    <a:pt x="720" y="218"/>
                  </a:lnTo>
                  <a:lnTo>
                    <a:pt x="724" y="209"/>
                  </a:lnTo>
                  <a:lnTo>
                    <a:pt x="726" y="201"/>
                  </a:lnTo>
                  <a:lnTo>
                    <a:pt x="726" y="196"/>
                  </a:lnTo>
                  <a:lnTo>
                    <a:pt x="728" y="190"/>
                  </a:lnTo>
                  <a:lnTo>
                    <a:pt x="728" y="184"/>
                  </a:lnTo>
                  <a:lnTo>
                    <a:pt x="728" y="173"/>
                  </a:lnTo>
                  <a:lnTo>
                    <a:pt x="726" y="161"/>
                  </a:lnTo>
                  <a:lnTo>
                    <a:pt x="722" y="152"/>
                  </a:lnTo>
                  <a:lnTo>
                    <a:pt x="718" y="146"/>
                  </a:lnTo>
                  <a:lnTo>
                    <a:pt x="713" y="141"/>
                  </a:lnTo>
                  <a:lnTo>
                    <a:pt x="707" y="137"/>
                  </a:lnTo>
                  <a:lnTo>
                    <a:pt x="699" y="133"/>
                  </a:lnTo>
                  <a:lnTo>
                    <a:pt x="694" y="131"/>
                  </a:lnTo>
                  <a:lnTo>
                    <a:pt x="686" y="131"/>
                  </a:lnTo>
                  <a:lnTo>
                    <a:pt x="679" y="131"/>
                  </a:lnTo>
                  <a:lnTo>
                    <a:pt x="671" y="129"/>
                  </a:lnTo>
                  <a:lnTo>
                    <a:pt x="663" y="129"/>
                  </a:lnTo>
                  <a:lnTo>
                    <a:pt x="654" y="129"/>
                  </a:lnTo>
                  <a:lnTo>
                    <a:pt x="648" y="129"/>
                  </a:lnTo>
                  <a:lnTo>
                    <a:pt x="640" y="127"/>
                  </a:lnTo>
                  <a:lnTo>
                    <a:pt x="633" y="125"/>
                  </a:lnTo>
                  <a:lnTo>
                    <a:pt x="627" y="123"/>
                  </a:lnTo>
                  <a:lnTo>
                    <a:pt x="623" y="122"/>
                  </a:lnTo>
                  <a:lnTo>
                    <a:pt x="616" y="116"/>
                  </a:lnTo>
                  <a:lnTo>
                    <a:pt x="614" y="108"/>
                  </a:lnTo>
                  <a:lnTo>
                    <a:pt x="610" y="103"/>
                  </a:lnTo>
                  <a:lnTo>
                    <a:pt x="606" y="97"/>
                  </a:lnTo>
                  <a:lnTo>
                    <a:pt x="604" y="89"/>
                  </a:lnTo>
                  <a:lnTo>
                    <a:pt x="601" y="84"/>
                  </a:lnTo>
                  <a:lnTo>
                    <a:pt x="597" y="78"/>
                  </a:lnTo>
                  <a:lnTo>
                    <a:pt x="593" y="76"/>
                  </a:lnTo>
                  <a:lnTo>
                    <a:pt x="585" y="72"/>
                  </a:lnTo>
                  <a:lnTo>
                    <a:pt x="580" y="70"/>
                  </a:lnTo>
                  <a:lnTo>
                    <a:pt x="574" y="68"/>
                  </a:lnTo>
                  <a:lnTo>
                    <a:pt x="568" y="68"/>
                  </a:lnTo>
                  <a:lnTo>
                    <a:pt x="563" y="68"/>
                  </a:lnTo>
                  <a:lnTo>
                    <a:pt x="557" y="68"/>
                  </a:lnTo>
                  <a:lnTo>
                    <a:pt x="551" y="68"/>
                  </a:lnTo>
                  <a:lnTo>
                    <a:pt x="545" y="68"/>
                  </a:lnTo>
                  <a:lnTo>
                    <a:pt x="540" y="66"/>
                  </a:lnTo>
                  <a:lnTo>
                    <a:pt x="534" y="66"/>
                  </a:lnTo>
                  <a:lnTo>
                    <a:pt x="526" y="65"/>
                  </a:lnTo>
                  <a:lnTo>
                    <a:pt x="523" y="65"/>
                  </a:lnTo>
                  <a:lnTo>
                    <a:pt x="509" y="65"/>
                  </a:lnTo>
                  <a:lnTo>
                    <a:pt x="500" y="65"/>
                  </a:lnTo>
                  <a:lnTo>
                    <a:pt x="477" y="51"/>
                  </a:lnTo>
                  <a:lnTo>
                    <a:pt x="454" y="44"/>
                  </a:lnTo>
                  <a:lnTo>
                    <a:pt x="428" y="38"/>
                  </a:lnTo>
                  <a:lnTo>
                    <a:pt x="399" y="36"/>
                  </a:lnTo>
                  <a:lnTo>
                    <a:pt x="369" y="36"/>
                  </a:lnTo>
                  <a:lnTo>
                    <a:pt x="340" y="42"/>
                  </a:lnTo>
                  <a:lnTo>
                    <a:pt x="310" y="46"/>
                  </a:lnTo>
                  <a:lnTo>
                    <a:pt x="281" y="51"/>
                  </a:lnTo>
                  <a:lnTo>
                    <a:pt x="251" y="59"/>
                  </a:lnTo>
                  <a:lnTo>
                    <a:pt x="226" y="65"/>
                  </a:lnTo>
                  <a:lnTo>
                    <a:pt x="201" y="72"/>
                  </a:lnTo>
                  <a:lnTo>
                    <a:pt x="180" y="80"/>
                  </a:lnTo>
                  <a:lnTo>
                    <a:pt x="160" y="85"/>
                  </a:lnTo>
                  <a:lnTo>
                    <a:pt x="146" y="89"/>
                  </a:lnTo>
                  <a:lnTo>
                    <a:pt x="137" y="91"/>
                  </a:lnTo>
                  <a:lnTo>
                    <a:pt x="133" y="91"/>
                  </a:lnTo>
                  <a:lnTo>
                    <a:pt x="122" y="97"/>
                  </a:lnTo>
                  <a:lnTo>
                    <a:pt x="116" y="106"/>
                  </a:lnTo>
                  <a:lnTo>
                    <a:pt x="110" y="114"/>
                  </a:lnTo>
                  <a:lnTo>
                    <a:pt x="106" y="122"/>
                  </a:lnTo>
                  <a:lnTo>
                    <a:pt x="104" y="129"/>
                  </a:lnTo>
                  <a:lnTo>
                    <a:pt x="104" y="137"/>
                  </a:lnTo>
                  <a:lnTo>
                    <a:pt x="104" y="144"/>
                  </a:lnTo>
                  <a:lnTo>
                    <a:pt x="104" y="152"/>
                  </a:lnTo>
                  <a:lnTo>
                    <a:pt x="104" y="158"/>
                  </a:lnTo>
                  <a:lnTo>
                    <a:pt x="103" y="163"/>
                  </a:lnTo>
                  <a:lnTo>
                    <a:pt x="101" y="169"/>
                  </a:lnTo>
                  <a:lnTo>
                    <a:pt x="97" y="175"/>
                  </a:lnTo>
                  <a:lnTo>
                    <a:pt x="93" y="177"/>
                  </a:lnTo>
                  <a:lnTo>
                    <a:pt x="85" y="180"/>
                  </a:lnTo>
                  <a:lnTo>
                    <a:pt x="78" y="182"/>
                  </a:lnTo>
                  <a:lnTo>
                    <a:pt x="66" y="184"/>
                  </a:lnTo>
                  <a:lnTo>
                    <a:pt x="61" y="190"/>
                  </a:lnTo>
                  <a:lnTo>
                    <a:pt x="57" y="196"/>
                  </a:lnTo>
                  <a:lnTo>
                    <a:pt x="53" y="203"/>
                  </a:lnTo>
                  <a:lnTo>
                    <a:pt x="49" y="211"/>
                  </a:lnTo>
                  <a:lnTo>
                    <a:pt x="46" y="218"/>
                  </a:lnTo>
                  <a:lnTo>
                    <a:pt x="44" y="228"/>
                  </a:lnTo>
                  <a:lnTo>
                    <a:pt x="42" y="236"/>
                  </a:lnTo>
                  <a:lnTo>
                    <a:pt x="42" y="243"/>
                  </a:lnTo>
                  <a:lnTo>
                    <a:pt x="40" y="251"/>
                  </a:lnTo>
                  <a:lnTo>
                    <a:pt x="40" y="260"/>
                  </a:lnTo>
                  <a:lnTo>
                    <a:pt x="40" y="266"/>
                  </a:lnTo>
                  <a:lnTo>
                    <a:pt x="42" y="276"/>
                  </a:lnTo>
                  <a:lnTo>
                    <a:pt x="42" y="283"/>
                  </a:lnTo>
                  <a:lnTo>
                    <a:pt x="44" y="291"/>
                  </a:lnTo>
                  <a:lnTo>
                    <a:pt x="46" y="298"/>
                  </a:lnTo>
                  <a:lnTo>
                    <a:pt x="49" y="308"/>
                  </a:lnTo>
                  <a:lnTo>
                    <a:pt x="57" y="304"/>
                  </a:lnTo>
                  <a:lnTo>
                    <a:pt x="63" y="302"/>
                  </a:lnTo>
                  <a:lnTo>
                    <a:pt x="70" y="298"/>
                  </a:lnTo>
                  <a:lnTo>
                    <a:pt x="78" y="296"/>
                  </a:lnTo>
                  <a:lnTo>
                    <a:pt x="84" y="291"/>
                  </a:lnTo>
                  <a:lnTo>
                    <a:pt x="89" y="289"/>
                  </a:lnTo>
                  <a:lnTo>
                    <a:pt x="95" y="285"/>
                  </a:lnTo>
                  <a:lnTo>
                    <a:pt x="103" y="281"/>
                  </a:lnTo>
                  <a:lnTo>
                    <a:pt x="110" y="277"/>
                  </a:lnTo>
                  <a:lnTo>
                    <a:pt x="118" y="274"/>
                  </a:lnTo>
                  <a:lnTo>
                    <a:pt x="123" y="274"/>
                  </a:lnTo>
                  <a:lnTo>
                    <a:pt x="127" y="277"/>
                  </a:lnTo>
                  <a:lnTo>
                    <a:pt x="129" y="279"/>
                  </a:lnTo>
                  <a:lnTo>
                    <a:pt x="131" y="283"/>
                  </a:lnTo>
                  <a:lnTo>
                    <a:pt x="129" y="291"/>
                  </a:lnTo>
                  <a:lnTo>
                    <a:pt x="127" y="298"/>
                  </a:lnTo>
                  <a:lnTo>
                    <a:pt x="123" y="306"/>
                  </a:lnTo>
                  <a:lnTo>
                    <a:pt x="118" y="314"/>
                  </a:lnTo>
                  <a:lnTo>
                    <a:pt x="110" y="323"/>
                  </a:lnTo>
                  <a:lnTo>
                    <a:pt x="101" y="331"/>
                  </a:lnTo>
                  <a:lnTo>
                    <a:pt x="89" y="338"/>
                  </a:lnTo>
                  <a:lnTo>
                    <a:pt x="78" y="348"/>
                  </a:lnTo>
                  <a:lnTo>
                    <a:pt x="65" y="353"/>
                  </a:lnTo>
                  <a:lnTo>
                    <a:pt x="49" y="359"/>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40" name="Freeform 38"/>
            <p:cNvSpPr>
              <a:spLocks/>
            </p:cNvSpPr>
            <p:nvPr/>
          </p:nvSpPr>
          <p:spPr bwMode="auto">
            <a:xfrm>
              <a:off x="2530" y="2610"/>
              <a:ext cx="506" cy="396"/>
            </a:xfrm>
            <a:custGeom>
              <a:avLst/>
              <a:gdLst>
                <a:gd name="T0" fmla="*/ 0 w 1014"/>
                <a:gd name="T1" fmla="*/ 1 h 791"/>
                <a:gd name="T2" fmla="*/ 0 w 1014"/>
                <a:gd name="T3" fmla="*/ 2 h 791"/>
                <a:gd name="T4" fmla="*/ 0 w 1014"/>
                <a:gd name="T5" fmla="*/ 2 h 791"/>
                <a:gd name="T6" fmla="*/ 1 w 1014"/>
                <a:gd name="T7" fmla="*/ 2 h 791"/>
                <a:gd name="T8" fmla="*/ 1 w 1014"/>
                <a:gd name="T9" fmla="*/ 1 h 791"/>
                <a:gd name="T10" fmla="*/ 1 w 1014"/>
                <a:gd name="T11" fmla="*/ 1 h 791"/>
                <a:gd name="T12" fmla="*/ 1 w 1014"/>
                <a:gd name="T13" fmla="*/ 1 h 791"/>
                <a:gd name="T14" fmla="*/ 1 w 1014"/>
                <a:gd name="T15" fmla="*/ 1 h 791"/>
                <a:gd name="T16" fmla="*/ 1 w 1014"/>
                <a:gd name="T17" fmla="*/ 1 h 791"/>
                <a:gd name="T18" fmla="*/ 1 w 1014"/>
                <a:gd name="T19" fmla="*/ 1 h 791"/>
                <a:gd name="T20" fmla="*/ 1 w 1014"/>
                <a:gd name="T21" fmla="*/ 1 h 791"/>
                <a:gd name="T22" fmla="*/ 1 w 1014"/>
                <a:gd name="T23" fmla="*/ 1 h 791"/>
                <a:gd name="T24" fmla="*/ 1 w 1014"/>
                <a:gd name="T25" fmla="*/ 1 h 791"/>
                <a:gd name="T26" fmla="*/ 1 w 1014"/>
                <a:gd name="T27" fmla="*/ 1 h 791"/>
                <a:gd name="T28" fmla="*/ 1 w 1014"/>
                <a:gd name="T29" fmla="*/ 1 h 791"/>
                <a:gd name="T30" fmla="*/ 1 w 1014"/>
                <a:gd name="T31" fmla="*/ 1 h 791"/>
                <a:gd name="T32" fmla="*/ 1 w 1014"/>
                <a:gd name="T33" fmla="*/ 1 h 791"/>
                <a:gd name="T34" fmla="*/ 1 w 1014"/>
                <a:gd name="T35" fmla="*/ 1 h 791"/>
                <a:gd name="T36" fmla="*/ 1 w 1014"/>
                <a:gd name="T37" fmla="*/ 1 h 791"/>
                <a:gd name="T38" fmla="*/ 1 w 1014"/>
                <a:gd name="T39" fmla="*/ 1 h 791"/>
                <a:gd name="T40" fmla="*/ 1 w 1014"/>
                <a:gd name="T41" fmla="*/ 1 h 791"/>
                <a:gd name="T42" fmla="*/ 1 w 1014"/>
                <a:gd name="T43" fmla="*/ 1 h 791"/>
                <a:gd name="T44" fmla="*/ 1 w 1014"/>
                <a:gd name="T45" fmla="*/ 1 h 791"/>
                <a:gd name="T46" fmla="*/ 1 w 1014"/>
                <a:gd name="T47" fmla="*/ 1 h 791"/>
                <a:gd name="T48" fmla="*/ 1 w 1014"/>
                <a:gd name="T49" fmla="*/ 1 h 791"/>
                <a:gd name="T50" fmla="*/ 1 w 1014"/>
                <a:gd name="T51" fmla="*/ 1 h 791"/>
                <a:gd name="T52" fmla="*/ 1 w 1014"/>
                <a:gd name="T53" fmla="*/ 1 h 791"/>
                <a:gd name="T54" fmla="*/ 1 w 1014"/>
                <a:gd name="T55" fmla="*/ 1 h 791"/>
                <a:gd name="T56" fmla="*/ 1 w 1014"/>
                <a:gd name="T57" fmla="*/ 1 h 791"/>
                <a:gd name="T58" fmla="*/ 1 w 1014"/>
                <a:gd name="T59" fmla="*/ 1 h 791"/>
                <a:gd name="T60" fmla="*/ 1 w 1014"/>
                <a:gd name="T61" fmla="*/ 1 h 791"/>
                <a:gd name="T62" fmla="*/ 1 w 1014"/>
                <a:gd name="T63" fmla="*/ 1 h 791"/>
                <a:gd name="T64" fmla="*/ 1 w 1014"/>
                <a:gd name="T65" fmla="*/ 2 h 791"/>
                <a:gd name="T66" fmla="*/ 1 w 1014"/>
                <a:gd name="T67" fmla="*/ 2 h 791"/>
                <a:gd name="T68" fmla="*/ 1 w 1014"/>
                <a:gd name="T69" fmla="*/ 2 h 791"/>
                <a:gd name="T70" fmla="*/ 1 w 1014"/>
                <a:gd name="T71" fmla="*/ 2 h 791"/>
                <a:gd name="T72" fmla="*/ 0 w 1014"/>
                <a:gd name="T73" fmla="*/ 2 h 791"/>
                <a:gd name="T74" fmla="*/ 0 w 1014"/>
                <a:gd name="T75" fmla="*/ 2 h 791"/>
                <a:gd name="T76" fmla="*/ 0 w 1014"/>
                <a:gd name="T77" fmla="*/ 2 h 791"/>
                <a:gd name="T78" fmla="*/ 0 w 1014"/>
                <a:gd name="T79" fmla="*/ 1 h 791"/>
                <a:gd name="T80" fmla="*/ 0 w 1014"/>
                <a:gd name="T81" fmla="*/ 1 h 791"/>
                <a:gd name="T82" fmla="*/ 0 w 1014"/>
                <a:gd name="T83" fmla="*/ 1 h 791"/>
                <a:gd name="T84" fmla="*/ 0 w 1014"/>
                <a:gd name="T85" fmla="*/ 1 h 791"/>
                <a:gd name="T86" fmla="*/ 0 w 1014"/>
                <a:gd name="T87" fmla="*/ 1 h 791"/>
                <a:gd name="T88" fmla="*/ 0 w 1014"/>
                <a:gd name="T89" fmla="*/ 1 h 791"/>
                <a:gd name="T90" fmla="*/ 0 w 1014"/>
                <a:gd name="T91" fmla="*/ 1 h 791"/>
                <a:gd name="T92" fmla="*/ 0 w 1014"/>
                <a:gd name="T93" fmla="*/ 1 h 791"/>
                <a:gd name="T94" fmla="*/ 0 w 1014"/>
                <a:gd name="T95" fmla="*/ 1 h 791"/>
                <a:gd name="T96" fmla="*/ 0 w 1014"/>
                <a:gd name="T97" fmla="*/ 1 h 791"/>
                <a:gd name="T98" fmla="*/ 0 w 1014"/>
                <a:gd name="T99" fmla="*/ 1 h 791"/>
                <a:gd name="T100" fmla="*/ 0 w 1014"/>
                <a:gd name="T101" fmla="*/ 1 h 791"/>
                <a:gd name="T102" fmla="*/ 0 w 1014"/>
                <a:gd name="T103" fmla="*/ 1 h 791"/>
                <a:gd name="T104" fmla="*/ 0 w 1014"/>
                <a:gd name="T105" fmla="*/ 1 h 791"/>
                <a:gd name="T106" fmla="*/ 0 w 1014"/>
                <a:gd name="T107" fmla="*/ 1 h 791"/>
                <a:gd name="T108" fmla="*/ 0 w 1014"/>
                <a:gd name="T109" fmla="*/ 1 h 791"/>
                <a:gd name="T110" fmla="*/ 0 w 1014"/>
                <a:gd name="T111" fmla="*/ 1 h 7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14"/>
                <a:gd name="T169" fmla="*/ 0 h 791"/>
                <a:gd name="T170" fmla="*/ 1014 w 1014"/>
                <a:gd name="T171" fmla="*/ 791 h 7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14" h="791">
                  <a:moveTo>
                    <a:pt x="97" y="399"/>
                  </a:moveTo>
                  <a:lnTo>
                    <a:pt x="86" y="435"/>
                  </a:lnTo>
                  <a:lnTo>
                    <a:pt x="61" y="466"/>
                  </a:lnTo>
                  <a:lnTo>
                    <a:pt x="56" y="502"/>
                  </a:lnTo>
                  <a:lnTo>
                    <a:pt x="65" y="538"/>
                  </a:lnTo>
                  <a:lnTo>
                    <a:pt x="92" y="576"/>
                  </a:lnTo>
                  <a:lnTo>
                    <a:pt x="130" y="610"/>
                  </a:lnTo>
                  <a:lnTo>
                    <a:pt x="177" y="644"/>
                  </a:lnTo>
                  <a:lnTo>
                    <a:pt x="234" y="673"/>
                  </a:lnTo>
                  <a:lnTo>
                    <a:pt x="299" y="698"/>
                  </a:lnTo>
                  <a:lnTo>
                    <a:pt x="367" y="715"/>
                  </a:lnTo>
                  <a:lnTo>
                    <a:pt x="438" y="724"/>
                  </a:lnTo>
                  <a:lnTo>
                    <a:pt x="510" y="722"/>
                  </a:lnTo>
                  <a:lnTo>
                    <a:pt x="580" y="711"/>
                  </a:lnTo>
                  <a:lnTo>
                    <a:pt x="647" y="686"/>
                  </a:lnTo>
                  <a:lnTo>
                    <a:pt x="708" y="650"/>
                  </a:lnTo>
                  <a:lnTo>
                    <a:pt x="761" y="597"/>
                  </a:lnTo>
                  <a:lnTo>
                    <a:pt x="805" y="528"/>
                  </a:lnTo>
                  <a:lnTo>
                    <a:pt x="803" y="515"/>
                  </a:lnTo>
                  <a:lnTo>
                    <a:pt x="803" y="504"/>
                  </a:lnTo>
                  <a:lnTo>
                    <a:pt x="805" y="494"/>
                  </a:lnTo>
                  <a:lnTo>
                    <a:pt x="808" y="485"/>
                  </a:lnTo>
                  <a:lnTo>
                    <a:pt x="812" y="473"/>
                  </a:lnTo>
                  <a:lnTo>
                    <a:pt x="816" y="464"/>
                  </a:lnTo>
                  <a:lnTo>
                    <a:pt x="822" y="454"/>
                  </a:lnTo>
                  <a:lnTo>
                    <a:pt x="827" y="447"/>
                  </a:lnTo>
                  <a:lnTo>
                    <a:pt x="833" y="435"/>
                  </a:lnTo>
                  <a:lnTo>
                    <a:pt x="839" y="426"/>
                  </a:lnTo>
                  <a:lnTo>
                    <a:pt x="844" y="416"/>
                  </a:lnTo>
                  <a:lnTo>
                    <a:pt x="850" y="409"/>
                  </a:lnTo>
                  <a:lnTo>
                    <a:pt x="856" y="399"/>
                  </a:lnTo>
                  <a:lnTo>
                    <a:pt x="863" y="390"/>
                  </a:lnTo>
                  <a:lnTo>
                    <a:pt x="867" y="380"/>
                  </a:lnTo>
                  <a:lnTo>
                    <a:pt x="873" y="373"/>
                  </a:lnTo>
                  <a:lnTo>
                    <a:pt x="873" y="365"/>
                  </a:lnTo>
                  <a:lnTo>
                    <a:pt x="875" y="357"/>
                  </a:lnTo>
                  <a:lnTo>
                    <a:pt x="877" y="350"/>
                  </a:lnTo>
                  <a:lnTo>
                    <a:pt x="879" y="344"/>
                  </a:lnTo>
                  <a:lnTo>
                    <a:pt x="879" y="336"/>
                  </a:lnTo>
                  <a:lnTo>
                    <a:pt x="879" y="329"/>
                  </a:lnTo>
                  <a:lnTo>
                    <a:pt x="879" y="321"/>
                  </a:lnTo>
                  <a:lnTo>
                    <a:pt x="881" y="316"/>
                  </a:lnTo>
                  <a:lnTo>
                    <a:pt x="881" y="308"/>
                  </a:lnTo>
                  <a:lnTo>
                    <a:pt x="881" y="300"/>
                  </a:lnTo>
                  <a:lnTo>
                    <a:pt x="881" y="293"/>
                  </a:lnTo>
                  <a:lnTo>
                    <a:pt x="882" y="287"/>
                  </a:lnTo>
                  <a:lnTo>
                    <a:pt x="884" y="279"/>
                  </a:lnTo>
                  <a:lnTo>
                    <a:pt x="886" y="272"/>
                  </a:lnTo>
                  <a:lnTo>
                    <a:pt x="890" y="266"/>
                  </a:lnTo>
                  <a:lnTo>
                    <a:pt x="894" y="258"/>
                  </a:lnTo>
                  <a:lnTo>
                    <a:pt x="900" y="243"/>
                  </a:lnTo>
                  <a:lnTo>
                    <a:pt x="905" y="234"/>
                  </a:lnTo>
                  <a:lnTo>
                    <a:pt x="909" y="222"/>
                  </a:lnTo>
                  <a:lnTo>
                    <a:pt x="915" y="215"/>
                  </a:lnTo>
                  <a:lnTo>
                    <a:pt x="919" y="207"/>
                  </a:lnTo>
                  <a:lnTo>
                    <a:pt x="920" y="203"/>
                  </a:lnTo>
                  <a:lnTo>
                    <a:pt x="924" y="196"/>
                  </a:lnTo>
                  <a:lnTo>
                    <a:pt x="928" y="192"/>
                  </a:lnTo>
                  <a:lnTo>
                    <a:pt x="928" y="186"/>
                  </a:lnTo>
                  <a:lnTo>
                    <a:pt x="930" y="179"/>
                  </a:lnTo>
                  <a:lnTo>
                    <a:pt x="930" y="171"/>
                  </a:lnTo>
                  <a:lnTo>
                    <a:pt x="930" y="163"/>
                  </a:lnTo>
                  <a:lnTo>
                    <a:pt x="928" y="154"/>
                  </a:lnTo>
                  <a:lnTo>
                    <a:pt x="928" y="143"/>
                  </a:lnTo>
                  <a:lnTo>
                    <a:pt x="926" y="129"/>
                  </a:lnTo>
                  <a:lnTo>
                    <a:pt x="924" y="114"/>
                  </a:lnTo>
                  <a:lnTo>
                    <a:pt x="924" y="105"/>
                  </a:lnTo>
                  <a:lnTo>
                    <a:pt x="924" y="95"/>
                  </a:lnTo>
                  <a:lnTo>
                    <a:pt x="926" y="86"/>
                  </a:lnTo>
                  <a:lnTo>
                    <a:pt x="928" y="80"/>
                  </a:lnTo>
                  <a:lnTo>
                    <a:pt x="932" y="74"/>
                  </a:lnTo>
                  <a:lnTo>
                    <a:pt x="936" y="68"/>
                  </a:lnTo>
                  <a:lnTo>
                    <a:pt x="941" y="65"/>
                  </a:lnTo>
                  <a:lnTo>
                    <a:pt x="947" y="61"/>
                  </a:lnTo>
                  <a:lnTo>
                    <a:pt x="953" y="59"/>
                  </a:lnTo>
                  <a:lnTo>
                    <a:pt x="959" y="57"/>
                  </a:lnTo>
                  <a:lnTo>
                    <a:pt x="964" y="57"/>
                  </a:lnTo>
                  <a:lnTo>
                    <a:pt x="972" y="61"/>
                  </a:lnTo>
                  <a:lnTo>
                    <a:pt x="978" y="63"/>
                  </a:lnTo>
                  <a:lnTo>
                    <a:pt x="983" y="68"/>
                  </a:lnTo>
                  <a:lnTo>
                    <a:pt x="991" y="74"/>
                  </a:lnTo>
                  <a:lnTo>
                    <a:pt x="997" y="84"/>
                  </a:lnTo>
                  <a:lnTo>
                    <a:pt x="1004" y="97"/>
                  </a:lnTo>
                  <a:lnTo>
                    <a:pt x="1008" y="112"/>
                  </a:lnTo>
                  <a:lnTo>
                    <a:pt x="1010" y="125"/>
                  </a:lnTo>
                  <a:lnTo>
                    <a:pt x="1014" y="141"/>
                  </a:lnTo>
                  <a:lnTo>
                    <a:pt x="1012" y="154"/>
                  </a:lnTo>
                  <a:lnTo>
                    <a:pt x="1010" y="167"/>
                  </a:lnTo>
                  <a:lnTo>
                    <a:pt x="1008" y="181"/>
                  </a:lnTo>
                  <a:lnTo>
                    <a:pt x="1004" y="194"/>
                  </a:lnTo>
                  <a:lnTo>
                    <a:pt x="998" y="205"/>
                  </a:lnTo>
                  <a:lnTo>
                    <a:pt x="993" y="219"/>
                  </a:lnTo>
                  <a:lnTo>
                    <a:pt x="987" y="232"/>
                  </a:lnTo>
                  <a:lnTo>
                    <a:pt x="981" y="243"/>
                  </a:lnTo>
                  <a:lnTo>
                    <a:pt x="974" y="257"/>
                  </a:lnTo>
                  <a:lnTo>
                    <a:pt x="968" y="270"/>
                  </a:lnTo>
                  <a:lnTo>
                    <a:pt x="960" y="283"/>
                  </a:lnTo>
                  <a:lnTo>
                    <a:pt x="955" y="295"/>
                  </a:lnTo>
                  <a:lnTo>
                    <a:pt x="953" y="302"/>
                  </a:lnTo>
                  <a:lnTo>
                    <a:pt x="951" y="308"/>
                  </a:lnTo>
                  <a:lnTo>
                    <a:pt x="947" y="314"/>
                  </a:lnTo>
                  <a:lnTo>
                    <a:pt x="947" y="321"/>
                  </a:lnTo>
                  <a:lnTo>
                    <a:pt x="947" y="329"/>
                  </a:lnTo>
                  <a:lnTo>
                    <a:pt x="947" y="335"/>
                  </a:lnTo>
                  <a:lnTo>
                    <a:pt x="947" y="342"/>
                  </a:lnTo>
                  <a:lnTo>
                    <a:pt x="947" y="348"/>
                  </a:lnTo>
                  <a:lnTo>
                    <a:pt x="947" y="355"/>
                  </a:lnTo>
                  <a:lnTo>
                    <a:pt x="947" y="361"/>
                  </a:lnTo>
                  <a:lnTo>
                    <a:pt x="947" y="369"/>
                  </a:lnTo>
                  <a:lnTo>
                    <a:pt x="947" y="374"/>
                  </a:lnTo>
                  <a:lnTo>
                    <a:pt x="947" y="382"/>
                  </a:lnTo>
                  <a:lnTo>
                    <a:pt x="947" y="390"/>
                  </a:lnTo>
                  <a:lnTo>
                    <a:pt x="945" y="395"/>
                  </a:lnTo>
                  <a:lnTo>
                    <a:pt x="945" y="403"/>
                  </a:lnTo>
                  <a:lnTo>
                    <a:pt x="940" y="412"/>
                  </a:lnTo>
                  <a:lnTo>
                    <a:pt x="934" y="420"/>
                  </a:lnTo>
                  <a:lnTo>
                    <a:pt x="928" y="426"/>
                  </a:lnTo>
                  <a:lnTo>
                    <a:pt x="924" y="433"/>
                  </a:lnTo>
                  <a:lnTo>
                    <a:pt x="913" y="443"/>
                  </a:lnTo>
                  <a:lnTo>
                    <a:pt x="903" y="450"/>
                  </a:lnTo>
                  <a:lnTo>
                    <a:pt x="900" y="454"/>
                  </a:lnTo>
                  <a:lnTo>
                    <a:pt x="894" y="460"/>
                  </a:lnTo>
                  <a:lnTo>
                    <a:pt x="892" y="466"/>
                  </a:lnTo>
                  <a:lnTo>
                    <a:pt x="888" y="471"/>
                  </a:lnTo>
                  <a:lnTo>
                    <a:pt x="884" y="477"/>
                  </a:lnTo>
                  <a:lnTo>
                    <a:pt x="884" y="488"/>
                  </a:lnTo>
                  <a:lnTo>
                    <a:pt x="882" y="498"/>
                  </a:lnTo>
                  <a:lnTo>
                    <a:pt x="882" y="511"/>
                  </a:lnTo>
                  <a:lnTo>
                    <a:pt x="882" y="526"/>
                  </a:lnTo>
                  <a:lnTo>
                    <a:pt x="879" y="540"/>
                  </a:lnTo>
                  <a:lnTo>
                    <a:pt x="877" y="553"/>
                  </a:lnTo>
                  <a:lnTo>
                    <a:pt x="873" y="568"/>
                  </a:lnTo>
                  <a:lnTo>
                    <a:pt x="867" y="580"/>
                  </a:lnTo>
                  <a:lnTo>
                    <a:pt x="862" y="595"/>
                  </a:lnTo>
                  <a:lnTo>
                    <a:pt x="854" y="606"/>
                  </a:lnTo>
                  <a:lnTo>
                    <a:pt x="848" y="622"/>
                  </a:lnTo>
                  <a:lnTo>
                    <a:pt x="839" y="631"/>
                  </a:lnTo>
                  <a:lnTo>
                    <a:pt x="829" y="642"/>
                  </a:lnTo>
                  <a:lnTo>
                    <a:pt x="820" y="654"/>
                  </a:lnTo>
                  <a:lnTo>
                    <a:pt x="810" y="665"/>
                  </a:lnTo>
                  <a:lnTo>
                    <a:pt x="797" y="673"/>
                  </a:lnTo>
                  <a:lnTo>
                    <a:pt x="787" y="682"/>
                  </a:lnTo>
                  <a:lnTo>
                    <a:pt x="776" y="690"/>
                  </a:lnTo>
                  <a:lnTo>
                    <a:pt x="763" y="699"/>
                  </a:lnTo>
                  <a:lnTo>
                    <a:pt x="677" y="741"/>
                  </a:lnTo>
                  <a:lnTo>
                    <a:pt x="594" y="770"/>
                  </a:lnTo>
                  <a:lnTo>
                    <a:pt x="510" y="785"/>
                  </a:lnTo>
                  <a:lnTo>
                    <a:pt x="434" y="791"/>
                  </a:lnTo>
                  <a:lnTo>
                    <a:pt x="358" y="785"/>
                  </a:lnTo>
                  <a:lnTo>
                    <a:pt x="289" y="770"/>
                  </a:lnTo>
                  <a:lnTo>
                    <a:pt x="227" y="747"/>
                  </a:lnTo>
                  <a:lnTo>
                    <a:pt x="170" y="718"/>
                  </a:lnTo>
                  <a:lnTo>
                    <a:pt x="118" y="684"/>
                  </a:lnTo>
                  <a:lnTo>
                    <a:pt x="77" y="646"/>
                  </a:lnTo>
                  <a:lnTo>
                    <a:pt x="42" y="604"/>
                  </a:lnTo>
                  <a:lnTo>
                    <a:pt x="18" y="563"/>
                  </a:lnTo>
                  <a:lnTo>
                    <a:pt x="2" y="519"/>
                  </a:lnTo>
                  <a:lnTo>
                    <a:pt x="0" y="477"/>
                  </a:lnTo>
                  <a:lnTo>
                    <a:pt x="8" y="439"/>
                  </a:lnTo>
                  <a:lnTo>
                    <a:pt x="31" y="403"/>
                  </a:lnTo>
                  <a:lnTo>
                    <a:pt x="27" y="395"/>
                  </a:lnTo>
                  <a:lnTo>
                    <a:pt x="25" y="386"/>
                  </a:lnTo>
                  <a:lnTo>
                    <a:pt x="23" y="378"/>
                  </a:lnTo>
                  <a:lnTo>
                    <a:pt x="23" y="371"/>
                  </a:lnTo>
                  <a:lnTo>
                    <a:pt x="21" y="361"/>
                  </a:lnTo>
                  <a:lnTo>
                    <a:pt x="20" y="354"/>
                  </a:lnTo>
                  <a:lnTo>
                    <a:pt x="20" y="344"/>
                  </a:lnTo>
                  <a:lnTo>
                    <a:pt x="20" y="336"/>
                  </a:lnTo>
                  <a:lnTo>
                    <a:pt x="20" y="327"/>
                  </a:lnTo>
                  <a:lnTo>
                    <a:pt x="20" y="317"/>
                  </a:lnTo>
                  <a:lnTo>
                    <a:pt x="21" y="310"/>
                  </a:lnTo>
                  <a:lnTo>
                    <a:pt x="23" y="300"/>
                  </a:lnTo>
                  <a:lnTo>
                    <a:pt x="25" y="291"/>
                  </a:lnTo>
                  <a:lnTo>
                    <a:pt x="27" y="283"/>
                  </a:lnTo>
                  <a:lnTo>
                    <a:pt x="31" y="276"/>
                  </a:lnTo>
                  <a:lnTo>
                    <a:pt x="35" y="268"/>
                  </a:lnTo>
                  <a:lnTo>
                    <a:pt x="23" y="257"/>
                  </a:lnTo>
                  <a:lnTo>
                    <a:pt x="16" y="243"/>
                  </a:lnTo>
                  <a:lnTo>
                    <a:pt x="8" y="226"/>
                  </a:lnTo>
                  <a:lnTo>
                    <a:pt x="6" y="209"/>
                  </a:lnTo>
                  <a:lnTo>
                    <a:pt x="2" y="190"/>
                  </a:lnTo>
                  <a:lnTo>
                    <a:pt x="2" y="171"/>
                  </a:lnTo>
                  <a:lnTo>
                    <a:pt x="2" y="150"/>
                  </a:lnTo>
                  <a:lnTo>
                    <a:pt x="6" y="131"/>
                  </a:lnTo>
                  <a:lnTo>
                    <a:pt x="10" y="110"/>
                  </a:lnTo>
                  <a:lnTo>
                    <a:pt x="16" y="91"/>
                  </a:lnTo>
                  <a:lnTo>
                    <a:pt x="21" y="72"/>
                  </a:lnTo>
                  <a:lnTo>
                    <a:pt x="31" y="57"/>
                  </a:lnTo>
                  <a:lnTo>
                    <a:pt x="39" y="40"/>
                  </a:lnTo>
                  <a:lnTo>
                    <a:pt x="50" y="28"/>
                  </a:lnTo>
                  <a:lnTo>
                    <a:pt x="59" y="17"/>
                  </a:lnTo>
                  <a:lnTo>
                    <a:pt x="71" y="11"/>
                  </a:lnTo>
                  <a:lnTo>
                    <a:pt x="88" y="4"/>
                  </a:lnTo>
                  <a:lnTo>
                    <a:pt x="97" y="0"/>
                  </a:lnTo>
                  <a:lnTo>
                    <a:pt x="103" y="4"/>
                  </a:lnTo>
                  <a:lnTo>
                    <a:pt x="103" y="11"/>
                  </a:lnTo>
                  <a:lnTo>
                    <a:pt x="99" y="21"/>
                  </a:lnTo>
                  <a:lnTo>
                    <a:pt x="94" y="34"/>
                  </a:lnTo>
                  <a:lnTo>
                    <a:pt x="84" y="51"/>
                  </a:lnTo>
                  <a:lnTo>
                    <a:pt x="77" y="72"/>
                  </a:lnTo>
                  <a:lnTo>
                    <a:pt x="67" y="91"/>
                  </a:lnTo>
                  <a:lnTo>
                    <a:pt x="59" y="112"/>
                  </a:lnTo>
                  <a:lnTo>
                    <a:pt x="52" y="133"/>
                  </a:lnTo>
                  <a:lnTo>
                    <a:pt x="50" y="154"/>
                  </a:lnTo>
                  <a:lnTo>
                    <a:pt x="50" y="175"/>
                  </a:lnTo>
                  <a:lnTo>
                    <a:pt x="54" y="196"/>
                  </a:lnTo>
                  <a:lnTo>
                    <a:pt x="65" y="215"/>
                  </a:lnTo>
                  <a:lnTo>
                    <a:pt x="82" y="232"/>
                  </a:lnTo>
                  <a:lnTo>
                    <a:pt x="86" y="236"/>
                  </a:lnTo>
                  <a:lnTo>
                    <a:pt x="88" y="243"/>
                  </a:lnTo>
                  <a:lnTo>
                    <a:pt x="92" y="251"/>
                  </a:lnTo>
                  <a:lnTo>
                    <a:pt x="94" y="260"/>
                  </a:lnTo>
                  <a:lnTo>
                    <a:pt x="94" y="270"/>
                  </a:lnTo>
                  <a:lnTo>
                    <a:pt x="94" y="283"/>
                  </a:lnTo>
                  <a:lnTo>
                    <a:pt x="94" y="295"/>
                  </a:lnTo>
                  <a:lnTo>
                    <a:pt x="94" y="308"/>
                  </a:lnTo>
                  <a:lnTo>
                    <a:pt x="92" y="319"/>
                  </a:lnTo>
                  <a:lnTo>
                    <a:pt x="92" y="331"/>
                  </a:lnTo>
                  <a:lnTo>
                    <a:pt x="92" y="344"/>
                  </a:lnTo>
                  <a:lnTo>
                    <a:pt x="92" y="357"/>
                  </a:lnTo>
                  <a:lnTo>
                    <a:pt x="92" y="369"/>
                  </a:lnTo>
                  <a:lnTo>
                    <a:pt x="94" y="380"/>
                  </a:lnTo>
                  <a:lnTo>
                    <a:pt x="94" y="390"/>
                  </a:lnTo>
                  <a:lnTo>
                    <a:pt x="97" y="399"/>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41" name="Freeform 39"/>
            <p:cNvSpPr>
              <a:spLocks/>
            </p:cNvSpPr>
            <p:nvPr/>
          </p:nvSpPr>
          <p:spPr bwMode="auto">
            <a:xfrm>
              <a:off x="2554" y="2789"/>
              <a:ext cx="162" cy="119"/>
            </a:xfrm>
            <a:custGeom>
              <a:avLst/>
              <a:gdLst>
                <a:gd name="T0" fmla="*/ 0 w 325"/>
                <a:gd name="T1" fmla="*/ 1 h 238"/>
                <a:gd name="T2" fmla="*/ 0 w 325"/>
                <a:gd name="T3" fmla="*/ 1 h 238"/>
                <a:gd name="T4" fmla="*/ 0 w 325"/>
                <a:gd name="T5" fmla="*/ 1 h 238"/>
                <a:gd name="T6" fmla="*/ 0 w 325"/>
                <a:gd name="T7" fmla="*/ 1 h 238"/>
                <a:gd name="T8" fmla="*/ 0 w 325"/>
                <a:gd name="T9" fmla="*/ 1 h 238"/>
                <a:gd name="T10" fmla="*/ 0 w 325"/>
                <a:gd name="T11" fmla="*/ 1 h 238"/>
                <a:gd name="T12" fmla="*/ 0 w 325"/>
                <a:gd name="T13" fmla="*/ 1 h 238"/>
                <a:gd name="T14" fmla="*/ 0 w 325"/>
                <a:gd name="T15" fmla="*/ 1 h 238"/>
                <a:gd name="T16" fmla="*/ 0 w 325"/>
                <a:gd name="T17" fmla="*/ 1 h 238"/>
                <a:gd name="T18" fmla="*/ 0 w 325"/>
                <a:gd name="T19" fmla="*/ 1 h 238"/>
                <a:gd name="T20" fmla="*/ 0 w 325"/>
                <a:gd name="T21" fmla="*/ 1 h 238"/>
                <a:gd name="T22" fmla="*/ 0 w 325"/>
                <a:gd name="T23" fmla="*/ 1 h 238"/>
                <a:gd name="T24" fmla="*/ 0 w 325"/>
                <a:gd name="T25" fmla="*/ 1 h 238"/>
                <a:gd name="T26" fmla="*/ 0 w 325"/>
                <a:gd name="T27" fmla="*/ 1 h 238"/>
                <a:gd name="T28" fmla="*/ 0 w 325"/>
                <a:gd name="T29" fmla="*/ 1 h 238"/>
                <a:gd name="T30" fmla="*/ 0 w 325"/>
                <a:gd name="T31" fmla="*/ 1 h 238"/>
                <a:gd name="T32" fmla="*/ 0 w 325"/>
                <a:gd name="T33" fmla="*/ 1 h 238"/>
                <a:gd name="T34" fmla="*/ 0 w 325"/>
                <a:gd name="T35" fmla="*/ 1 h 238"/>
                <a:gd name="T36" fmla="*/ 0 w 325"/>
                <a:gd name="T37" fmla="*/ 1 h 238"/>
                <a:gd name="T38" fmla="*/ 0 w 325"/>
                <a:gd name="T39" fmla="*/ 1 h 238"/>
                <a:gd name="T40" fmla="*/ 0 w 325"/>
                <a:gd name="T41" fmla="*/ 1 h 238"/>
                <a:gd name="T42" fmla="*/ 0 w 325"/>
                <a:gd name="T43" fmla="*/ 1 h 238"/>
                <a:gd name="T44" fmla="*/ 0 w 325"/>
                <a:gd name="T45" fmla="*/ 1 h 238"/>
                <a:gd name="T46" fmla="*/ 0 w 325"/>
                <a:gd name="T47" fmla="*/ 1 h 238"/>
                <a:gd name="T48" fmla="*/ 0 w 325"/>
                <a:gd name="T49" fmla="*/ 1 h 238"/>
                <a:gd name="T50" fmla="*/ 0 w 325"/>
                <a:gd name="T51" fmla="*/ 1 h 238"/>
                <a:gd name="T52" fmla="*/ 0 w 325"/>
                <a:gd name="T53" fmla="*/ 1 h 238"/>
                <a:gd name="T54" fmla="*/ 0 w 325"/>
                <a:gd name="T55" fmla="*/ 1 h 238"/>
                <a:gd name="T56" fmla="*/ 0 w 325"/>
                <a:gd name="T57" fmla="*/ 1 h 238"/>
                <a:gd name="T58" fmla="*/ 0 w 325"/>
                <a:gd name="T59" fmla="*/ 1 h 238"/>
                <a:gd name="T60" fmla="*/ 0 w 325"/>
                <a:gd name="T61" fmla="*/ 0 h 238"/>
                <a:gd name="T62" fmla="*/ 0 w 325"/>
                <a:gd name="T63" fmla="*/ 1 h 238"/>
                <a:gd name="T64" fmla="*/ 0 w 325"/>
                <a:gd name="T65" fmla="*/ 1 h 2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5"/>
                <a:gd name="T100" fmla="*/ 0 h 238"/>
                <a:gd name="T101" fmla="*/ 325 w 325"/>
                <a:gd name="T102" fmla="*/ 238 h 2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5" h="238">
                  <a:moveTo>
                    <a:pt x="34" y="21"/>
                  </a:moveTo>
                  <a:lnTo>
                    <a:pt x="49" y="38"/>
                  </a:lnTo>
                  <a:lnTo>
                    <a:pt x="65" y="55"/>
                  </a:lnTo>
                  <a:lnTo>
                    <a:pt x="78" y="69"/>
                  </a:lnTo>
                  <a:lnTo>
                    <a:pt x="89" y="82"/>
                  </a:lnTo>
                  <a:lnTo>
                    <a:pt x="99" y="93"/>
                  </a:lnTo>
                  <a:lnTo>
                    <a:pt x="108" y="105"/>
                  </a:lnTo>
                  <a:lnTo>
                    <a:pt x="118" y="114"/>
                  </a:lnTo>
                  <a:lnTo>
                    <a:pt x="127" y="124"/>
                  </a:lnTo>
                  <a:lnTo>
                    <a:pt x="137" y="131"/>
                  </a:lnTo>
                  <a:lnTo>
                    <a:pt x="146" y="141"/>
                  </a:lnTo>
                  <a:lnTo>
                    <a:pt x="160" y="147"/>
                  </a:lnTo>
                  <a:lnTo>
                    <a:pt x="175" y="154"/>
                  </a:lnTo>
                  <a:lnTo>
                    <a:pt x="188" y="162"/>
                  </a:lnTo>
                  <a:lnTo>
                    <a:pt x="207" y="169"/>
                  </a:lnTo>
                  <a:lnTo>
                    <a:pt x="230" y="177"/>
                  </a:lnTo>
                  <a:lnTo>
                    <a:pt x="257" y="187"/>
                  </a:lnTo>
                  <a:lnTo>
                    <a:pt x="259" y="187"/>
                  </a:lnTo>
                  <a:lnTo>
                    <a:pt x="264" y="190"/>
                  </a:lnTo>
                  <a:lnTo>
                    <a:pt x="272" y="194"/>
                  </a:lnTo>
                  <a:lnTo>
                    <a:pt x="279" y="198"/>
                  </a:lnTo>
                  <a:lnTo>
                    <a:pt x="287" y="202"/>
                  </a:lnTo>
                  <a:lnTo>
                    <a:pt x="295" y="206"/>
                  </a:lnTo>
                  <a:lnTo>
                    <a:pt x="302" y="208"/>
                  </a:lnTo>
                  <a:lnTo>
                    <a:pt x="312" y="213"/>
                  </a:lnTo>
                  <a:lnTo>
                    <a:pt x="317" y="217"/>
                  </a:lnTo>
                  <a:lnTo>
                    <a:pt x="321" y="221"/>
                  </a:lnTo>
                  <a:lnTo>
                    <a:pt x="325" y="225"/>
                  </a:lnTo>
                  <a:lnTo>
                    <a:pt x="325" y="228"/>
                  </a:lnTo>
                  <a:lnTo>
                    <a:pt x="321" y="230"/>
                  </a:lnTo>
                  <a:lnTo>
                    <a:pt x="317" y="234"/>
                  </a:lnTo>
                  <a:lnTo>
                    <a:pt x="310" y="236"/>
                  </a:lnTo>
                  <a:lnTo>
                    <a:pt x="298" y="238"/>
                  </a:lnTo>
                  <a:lnTo>
                    <a:pt x="285" y="238"/>
                  </a:lnTo>
                  <a:lnTo>
                    <a:pt x="274" y="236"/>
                  </a:lnTo>
                  <a:lnTo>
                    <a:pt x="260" y="234"/>
                  </a:lnTo>
                  <a:lnTo>
                    <a:pt x="249" y="232"/>
                  </a:lnTo>
                  <a:lnTo>
                    <a:pt x="238" y="230"/>
                  </a:lnTo>
                  <a:lnTo>
                    <a:pt x="224" y="228"/>
                  </a:lnTo>
                  <a:lnTo>
                    <a:pt x="211" y="225"/>
                  </a:lnTo>
                  <a:lnTo>
                    <a:pt x="200" y="221"/>
                  </a:lnTo>
                  <a:lnTo>
                    <a:pt x="186" y="215"/>
                  </a:lnTo>
                  <a:lnTo>
                    <a:pt x="175" y="211"/>
                  </a:lnTo>
                  <a:lnTo>
                    <a:pt x="162" y="206"/>
                  </a:lnTo>
                  <a:lnTo>
                    <a:pt x="152" y="202"/>
                  </a:lnTo>
                  <a:lnTo>
                    <a:pt x="141" y="196"/>
                  </a:lnTo>
                  <a:lnTo>
                    <a:pt x="129" y="190"/>
                  </a:lnTo>
                  <a:lnTo>
                    <a:pt x="120" y="187"/>
                  </a:lnTo>
                  <a:lnTo>
                    <a:pt x="110" y="181"/>
                  </a:lnTo>
                  <a:lnTo>
                    <a:pt x="93" y="168"/>
                  </a:lnTo>
                  <a:lnTo>
                    <a:pt x="80" y="152"/>
                  </a:lnTo>
                  <a:lnTo>
                    <a:pt x="65" y="137"/>
                  </a:lnTo>
                  <a:lnTo>
                    <a:pt x="51" y="120"/>
                  </a:lnTo>
                  <a:lnTo>
                    <a:pt x="38" y="101"/>
                  </a:lnTo>
                  <a:lnTo>
                    <a:pt x="29" y="84"/>
                  </a:lnTo>
                  <a:lnTo>
                    <a:pt x="19" y="67"/>
                  </a:lnTo>
                  <a:lnTo>
                    <a:pt x="11" y="50"/>
                  </a:lnTo>
                  <a:lnTo>
                    <a:pt x="6" y="35"/>
                  </a:lnTo>
                  <a:lnTo>
                    <a:pt x="2" y="21"/>
                  </a:lnTo>
                  <a:lnTo>
                    <a:pt x="0" y="12"/>
                  </a:lnTo>
                  <a:lnTo>
                    <a:pt x="2" y="4"/>
                  </a:lnTo>
                  <a:lnTo>
                    <a:pt x="6" y="0"/>
                  </a:lnTo>
                  <a:lnTo>
                    <a:pt x="11" y="2"/>
                  </a:lnTo>
                  <a:lnTo>
                    <a:pt x="21" y="8"/>
                  </a:lnTo>
                  <a:lnTo>
                    <a:pt x="34" y="21"/>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42" name="Freeform 40"/>
            <p:cNvSpPr>
              <a:spLocks/>
            </p:cNvSpPr>
            <p:nvPr/>
          </p:nvSpPr>
          <p:spPr bwMode="auto">
            <a:xfrm>
              <a:off x="2558" y="2729"/>
              <a:ext cx="153" cy="110"/>
            </a:xfrm>
            <a:custGeom>
              <a:avLst/>
              <a:gdLst>
                <a:gd name="T0" fmla="*/ 1 w 306"/>
                <a:gd name="T1" fmla="*/ 1 h 218"/>
                <a:gd name="T2" fmla="*/ 1 w 306"/>
                <a:gd name="T3" fmla="*/ 1 h 218"/>
                <a:gd name="T4" fmla="*/ 1 w 306"/>
                <a:gd name="T5" fmla="*/ 1 h 218"/>
                <a:gd name="T6" fmla="*/ 1 w 306"/>
                <a:gd name="T7" fmla="*/ 1 h 218"/>
                <a:gd name="T8" fmla="*/ 1 w 306"/>
                <a:gd name="T9" fmla="*/ 1 h 218"/>
                <a:gd name="T10" fmla="*/ 1 w 306"/>
                <a:gd name="T11" fmla="*/ 1 h 218"/>
                <a:gd name="T12" fmla="*/ 1 w 306"/>
                <a:gd name="T13" fmla="*/ 1 h 218"/>
                <a:gd name="T14" fmla="*/ 1 w 306"/>
                <a:gd name="T15" fmla="*/ 1 h 218"/>
                <a:gd name="T16" fmla="*/ 1 w 306"/>
                <a:gd name="T17" fmla="*/ 1 h 218"/>
                <a:gd name="T18" fmla="*/ 1 w 306"/>
                <a:gd name="T19" fmla="*/ 1 h 218"/>
                <a:gd name="T20" fmla="*/ 1 w 306"/>
                <a:gd name="T21" fmla="*/ 1 h 218"/>
                <a:gd name="T22" fmla="*/ 1 w 306"/>
                <a:gd name="T23" fmla="*/ 1 h 218"/>
                <a:gd name="T24" fmla="*/ 1 w 306"/>
                <a:gd name="T25" fmla="*/ 1 h 218"/>
                <a:gd name="T26" fmla="*/ 1 w 306"/>
                <a:gd name="T27" fmla="*/ 1 h 218"/>
                <a:gd name="T28" fmla="*/ 1 w 306"/>
                <a:gd name="T29" fmla="*/ 1 h 218"/>
                <a:gd name="T30" fmla="*/ 1 w 306"/>
                <a:gd name="T31" fmla="*/ 1 h 218"/>
                <a:gd name="T32" fmla="*/ 1 w 306"/>
                <a:gd name="T33" fmla="*/ 1 h 218"/>
                <a:gd name="T34" fmla="*/ 1 w 306"/>
                <a:gd name="T35" fmla="*/ 1 h 218"/>
                <a:gd name="T36" fmla="*/ 1 w 306"/>
                <a:gd name="T37" fmla="*/ 1 h 218"/>
                <a:gd name="T38" fmla="*/ 1 w 306"/>
                <a:gd name="T39" fmla="*/ 1 h 218"/>
                <a:gd name="T40" fmla="*/ 1 w 306"/>
                <a:gd name="T41" fmla="*/ 1 h 218"/>
                <a:gd name="T42" fmla="*/ 1 w 306"/>
                <a:gd name="T43" fmla="*/ 1 h 218"/>
                <a:gd name="T44" fmla="*/ 1 w 306"/>
                <a:gd name="T45" fmla="*/ 1 h 218"/>
                <a:gd name="T46" fmla="*/ 1 w 306"/>
                <a:gd name="T47" fmla="*/ 1 h 218"/>
                <a:gd name="T48" fmla="*/ 1 w 306"/>
                <a:gd name="T49" fmla="*/ 1 h 218"/>
                <a:gd name="T50" fmla="*/ 1 w 306"/>
                <a:gd name="T51" fmla="*/ 1 h 218"/>
                <a:gd name="T52" fmla="*/ 1 w 306"/>
                <a:gd name="T53" fmla="*/ 1 h 218"/>
                <a:gd name="T54" fmla="*/ 1 w 306"/>
                <a:gd name="T55" fmla="*/ 1 h 218"/>
                <a:gd name="T56" fmla="*/ 1 w 306"/>
                <a:gd name="T57" fmla="*/ 1 h 218"/>
                <a:gd name="T58" fmla="*/ 1 w 306"/>
                <a:gd name="T59" fmla="*/ 1 h 218"/>
                <a:gd name="T60" fmla="*/ 1 w 306"/>
                <a:gd name="T61" fmla="*/ 1 h 218"/>
                <a:gd name="T62" fmla="*/ 1 w 306"/>
                <a:gd name="T63" fmla="*/ 1 h 218"/>
                <a:gd name="T64" fmla="*/ 1 w 306"/>
                <a:gd name="T65" fmla="*/ 1 h 218"/>
                <a:gd name="T66" fmla="*/ 1 w 306"/>
                <a:gd name="T67" fmla="*/ 1 h 218"/>
                <a:gd name="T68" fmla="*/ 1 w 306"/>
                <a:gd name="T69" fmla="*/ 1 h 218"/>
                <a:gd name="T70" fmla="*/ 1 w 306"/>
                <a:gd name="T71" fmla="*/ 1 h 218"/>
                <a:gd name="T72" fmla="*/ 1 w 306"/>
                <a:gd name="T73" fmla="*/ 1 h 218"/>
                <a:gd name="T74" fmla="*/ 1 w 306"/>
                <a:gd name="T75" fmla="*/ 1 h 218"/>
                <a:gd name="T76" fmla="*/ 1 w 306"/>
                <a:gd name="T77" fmla="*/ 1 h 218"/>
                <a:gd name="T78" fmla="*/ 1 w 306"/>
                <a:gd name="T79" fmla="*/ 1 h 218"/>
                <a:gd name="T80" fmla="*/ 1 w 306"/>
                <a:gd name="T81" fmla="*/ 1 h 218"/>
                <a:gd name="T82" fmla="*/ 1 w 306"/>
                <a:gd name="T83" fmla="*/ 1 h 218"/>
                <a:gd name="T84" fmla="*/ 1 w 306"/>
                <a:gd name="T85" fmla="*/ 1 h 218"/>
                <a:gd name="T86" fmla="*/ 1 w 306"/>
                <a:gd name="T87" fmla="*/ 1 h 218"/>
                <a:gd name="T88" fmla="*/ 1 w 306"/>
                <a:gd name="T89" fmla="*/ 1 h 218"/>
                <a:gd name="T90" fmla="*/ 1 w 306"/>
                <a:gd name="T91" fmla="*/ 1 h 218"/>
                <a:gd name="T92" fmla="*/ 1 w 306"/>
                <a:gd name="T93" fmla="*/ 1 h 218"/>
                <a:gd name="T94" fmla="*/ 1 w 306"/>
                <a:gd name="T95" fmla="*/ 1 h 218"/>
                <a:gd name="T96" fmla="*/ 1 w 306"/>
                <a:gd name="T97" fmla="*/ 1 h 218"/>
                <a:gd name="T98" fmla="*/ 1 w 306"/>
                <a:gd name="T99" fmla="*/ 1 h 218"/>
                <a:gd name="T100" fmla="*/ 1 w 306"/>
                <a:gd name="T101" fmla="*/ 1 h 218"/>
                <a:gd name="T102" fmla="*/ 1 w 306"/>
                <a:gd name="T103" fmla="*/ 1 h 218"/>
                <a:gd name="T104" fmla="*/ 1 w 306"/>
                <a:gd name="T105" fmla="*/ 1 h 218"/>
                <a:gd name="T106" fmla="*/ 0 w 306"/>
                <a:gd name="T107" fmla="*/ 1 h 218"/>
                <a:gd name="T108" fmla="*/ 1 w 306"/>
                <a:gd name="T109" fmla="*/ 1 h 218"/>
                <a:gd name="T110" fmla="*/ 1 w 306"/>
                <a:gd name="T111" fmla="*/ 1 h 218"/>
                <a:gd name="T112" fmla="*/ 1 w 306"/>
                <a:gd name="T113" fmla="*/ 1 h 218"/>
                <a:gd name="T114" fmla="*/ 1 w 306"/>
                <a:gd name="T115" fmla="*/ 0 h 218"/>
                <a:gd name="T116" fmla="*/ 1 w 306"/>
                <a:gd name="T117" fmla="*/ 1 h 218"/>
                <a:gd name="T118" fmla="*/ 1 w 306"/>
                <a:gd name="T119" fmla="*/ 1 h 218"/>
                <a:gd name="T120" fmla="*/ 1 w 306"/>
                <a:gd name="T121" fmla="*/ 1 h 218"/>
                <a:gd name="T122" fmla="*/ 1 w 306"/>
                <a:gd name="T123" fmla="*/ 1 h 2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6"/>
                <a:gd name="T187" fmla="*/ 0 h 218"/>
                <a:gd name="T188" fmla="*/ 306 w 306"/>
                <a:gd name="T189" fmla="*/ 218 h 2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6" h="218">
                  <a:moveTo>
                    <a:pt x="34" y="11"/>
                  </a:moveTo>
                  <a:lnTo>
                    <a:pt x="39" y="19"/>
                  </a:lnTo>
                  <a:lnTo>
                    <a:pt x="45" y="28"/>
                  </a:lnTo>
                  <a:lnTo>
                    <a:pt x="51" y="38"/>
                  </a:lnTo>
                  <a:lnTo>
                    <a:pt x="58" y="45"/>
                  </a:lnTo>
                  <a:lnTo>
                    <a:pt x="64" y="53"/>
                  </a:lnTo>
                  <a:lnTo>
                    <a:pt x="72" y="60"/>
                  </a:lnTo>
                  <a:lnTo>
                    <a:pt x="79" y="68"/>
                  </a:lnTo>
                  <a:lnTo>
                    <a:pt x="89" y="76"/>
                  </a:lnTo>
                  <a:lnTo>
                    <a:pt x="95" y="81"/>
                  </a:lnTo>
                  <a:lnTo>
                    <a:pt x="104" y="87"/>
                  </a:lnTo>
                  <a:lnTo>
                    <a:pt x="110" y="93"/>
                  </a:lnTo>
                  <a:lnTo>
                    <a:pt x="119" y="100"/>
                  </a:lnTo>
                  <a:lnTo>
                    <a:pt x="129" y="106"/>
                  </a:lnTo>
                  <a:lnTo>
                    <a:pt x="138" y="112"/>
                  </a:lnTo>
                  <a:lnTo>
                    <a:pt x="148" y="117"/>
                  </a:lnTo>
                  <a:lnTo>
                    <a:pt x="159" y="125"/>
                  </a:lnTo>
                  <a:lnTo>
                    <a:pt x="167" y="129"/>
                  </a:lnTo>
                  <a:lnTo>
                    <a:pt x="174" y="133"/>
                  </a:lnTo>
                  <a:lnTo>
                    <a:pt x="184" y="136"/>
                  </a:lnTo>
                  <a:lnTo>
                    <a:pt x="193" y="142"/>
                  </a:lnTo>
                  <a:lnTo>
                    <a:pt x="201" y="144"/>
                  </a:lnTo>
                  <a:lnTo>
                    <a:pt x="211" y="150"/>
                  </a:lnTo>
                  <a:lnTo>
                    <a:pt x="218" y="154"/>
                  </a:lnTo>
                  <a:lnTo>
                    <a:pt x="228" y="157"/>
                  </a:lnTo>
                  <a:lnTo>
                    <a:pt x="237" y="161"/>
                  </a:lnTo>
                  <a:lnTo>
                    <a:pt x="245" y="165"/>
                  </a:lnTo>
                  <a:lnTo>
                    <a:pt x="254" y="169"/>
                  </a:lnTo>
                  <a:lnTo>
                    <a:pt x="264" y="173"/>
                  </a:lnTo>
                  <a:lnTo>
                    <a:pt x="271" y="176"/>
                  </a:lnTo>
                  <a:lnTo>
                    <a:pt x="281" y="182"/>
                  </a:lnTo>
                  <a:lnTo>
                    <a:pt x="288" y="186"/>
                  </a:lnTo>
                  <a:lnTo>
                    <a:pt x="298" y="192"/>
                  </a:lnTo>
                  <a:lnTo>
                    <a:pt x="306" y="199"/>
                  </a:lnTo>
                  <a:lnTo>
                    <a:pt x="304" y="211"/>
                  </a:lnTo>
                  <a:lnTo>
                    <a:pt x="298" y="216"/>
                  </a:lnTo>
                  <a:lnTo>
                    <a:pt x="288" y="218"/>
                  </a:lnTo>
                  <a:lnTo>
                    <a:pt x="268" y="212"/>
                  </a:lnTo>
                  <a:lnTo>
                    <a:pt x="249" y="207"/>
                  </a:lnTo>
                  <a:lnTo>
                    <a:pt x="228" y="199"/>
                  </a:lnTo>
                  <a:lnTo>
                    <a:pt x="205" y="192"/>
                  </a:lnTo>
                  <a:lnTo>
                    <a:pt x="184" y="182"/>
                  </a:lnTo>
                  <a:lnTo>
                    <a:pt x="163" y="173"/>
                  </a:lnTo>
                  <a:lnTo>
                    <a:pt x="140" y="161"/>
                  </a:lnTo>
                  <a:lnTo>
                    <a:pt x="121" y="150"/>
                  </a:lnTo>
                  <a:lnTo>
                    <a:pt x="100" y="136"/>
                  </a:lnTo>
                  <a:lnTo>
                    <a:pt x="81" y="123"/>
                  </a:lnTo>
                  <a:lnTo>
                    <a:pt x="64" y="108"/>
                  </a:lnTo>
                  <a:lnTo>
                    <a:pt x="47" y="95"/>
                  </a:lnTo>
                  <a:lnTo>
                    <a:pt x="34" y="78"/>
                  </a:lnTo>
                  <a:lnTo>
                    <a:pt x="20" y="62"/>
                  </a:lnTo>
                  <a:lnTo>
                    <a:pt x="9" y="43"/>
                  </a:lnTo>
                  <a:lnTo>
                    <a:pt x="3" y="26"/>
                  </a:lnTo>
                  <a:lnTo>
                    <a:pt x="0" y="19"/>
                  </a:lnTo>
                  <a:lnTo>
                    <a:pt x="1" y="11"/>
                  </a:lnTo>
                  <a:lnTo>
                    <a:pt x="3" y="5"/>
                  </a:lnTo>
                  <a:lnTo>
                    <a:pt x="9" y="1"/>
                  </a:lnTo>
                  <a:lnTo>
                    <a:pt x="13" y="0"/>
                  </a:lnTo>
                  <a:lnTo>
                    <a:pt x="20" y="1"/>
                  </a:lnTo>
                  <a:lnTo>
                    <a:pt x="28" y="3"/>
                  </a:lnTo>
                  <a:lnTo>
                    <a:pt x="34" y="11"/>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43" name="Freeform 41"/>
            <p:cNvSpPr>
              <a:spLocks/>
            </p:cNvSpPr>
            <p:nvPr/>
          </p:nvSpPr>
          <p:spPr bwMode="auto">
            <a:xfrm>
              <a:off x="2564" y="2914"/>
              <a:ext cx="314" cy="214"/>
            </a:xfrm>
            <a:custGeom>
              <a:avLst/>
              <a:gdLst>
                <a:gd name="T0" fmla="*/ 1 w 627"/>
                <a:gd name="T1" fmla="*/ 0 h 430"/>
                <a:gd name="T2" fmla="*/ 1 w 627"/>
                <a:gd name="T3" fmla="*/ 0 h 430"/>
                <a:gd name="T4" fmla="*/ 1 w 627"/>
                <a:gd name="T5" fmla="*/ 0 h 430"/>
                <a:gd name="T6" fmla="*/ 1 w 627"/>
                <a:gd name="T7" fmla="*/ 0 h 430"/>
                <a:gd name="T8" fmla="*/ 1 w 627"/>
                <a:gd name="T9" fmla="*/ 0 h 430"/>
                <a:gd name="T10" fmla="*/ 1 w 627"/>
                <a:gd name="T11" fmla="*/ 0 h 430"/>
                <a:gd name="T12" fmla="*/ 1 w 627"/>
                <a:gd name="T13" fmla="*/ 0 h 430"/>
                <a:gd name="T14" fmla="*/ 1 w 627"/>
                <a:gd name="T15" fmla="*/ 0 h 430"/>
                <a:gd name="T16" fmla="*/ 1 w 627"/>
                <a:gd name="T17" fmla="*/ 0 h 430"/>
                <a:gd name="T18" fmla="*/ 1 w 627"/>
                <a:gd name="T19" fmla="*/ 0 h 430"/>
                <a:gd name="T20" fmla="*/ 1 w 627"/>
                <a:gd name="T21" fmla="*/ 0 h 430"/>
                <a:gd name="T22" fmla="*/ 1 w 627"/>
                <a:gd name="T23" fmla="*/ 0 h 430"/>
                <a:gd name="T24" fmla="*/ 1 w 627"/>
                <a:gd name="T25" fmla="*/ 0 h 430"/>
                <a:gd name="T26" fmla="*/ 1 w 627"/>
                <a:gd name="T27" fmla="*/ 0 h 430"/>
                <a:gd name="T28" fmla="*/ 2 w 627"/>
                <a:gd name="T29" fmla="*/ 0 h 430"/>
                <a:gd name="T30" fmla="*/ 2 w 627"/>
                <a:gd name="T31" fmla="*/ 0 h 430"/>
                <a:gd name="T32" fmla="*/ 2 w 627"/>
                <a:gd name="T33" fmla="*/ 0 h 430"/>
                <a:gd name="T34" fmla="*/ 2 w 627"/>
                <a:gd name="T35" fmla="*/ 0 h 430"/>
                <a:gd name="T36" fmla="*/ 2 w 627"/>
                <a:gd name="T37" fmla="*/ 0 h 430"/>
                <a:gd name="T38" fmla="*/ 2 w 627"/>
                <a:gd name="T39" fmla="*/ 0 h 430"/>
                <a:gd name="T40" fmla="*/ 2 w 627"/>
                <a:gd name="T41" fmla="*/ 0 h 430"/>
                <a:gd name="T42" fmla="*/ 2 w 627"/>
                <a:gd name="T43" fmla="*/ 0 h 430"/>
                <a:gd name="T44" fmla="*/ 2 w 627"/>
                <a:gd name="T45" fmla="*/ 0 h 430"/>
                <a:gd name="T46" fmla="*/ 2 w 627"/>
                <a:gd name="T47" fmla="*/ 0 h 430"/>
                <a:gd name="T48" fmla="*/ 2 w 627"/>
                <a:gd name="T49" fmla="*/ 0 h 430"/>
                <a:gd name="T50" fmla="*/ 2 w 627"/>
                <a:gd name="T51" fmla="*/ 0 h 430"/>
                <a:gd name="T52" fmla="*/ 1 w 627"/>
                <a:gd name="T53" fmla="*/ 0 h 430"/>
                <a:gd name="T54" fmla="*/ 1 w 627"/>
                <a:gd name="T55" fmla="*/ 0 h 430"/>
                <a:gd name="T56" fmla="*/ 1 w 627"/>
                <a:gd name="T57" fmla="*/ 0 h 430"/>
                <a:gd name="T58" fmla="*/ 1 w 627"/>
                <a:gd name="T59" fmla="*/ 0 h 430"/>
                <a:gd name="T60" fmla="*/ 1 w 627"/>
                <a:gd name="T61" fmla="*/ 0 h 430"/>
                <a:gd name="T62" fmla="*/ 1 w 627"/>
                <a:gd name="T63" fmla="*/ 0 h 430"/>
                <a:gd name="T64" fmla="*/ 1 w 627"/>
                <a:gd name="T65" fmla="*/ 0 h 430"/>
                <a:gd name="T66" fmla="*/ 1 w 627"/>
                <a:gd name="T67" fmla="*/ 0 h 430"/>
                <a:gd name="T68" fmla="*/ 1 w 627"/>
                <a:gd name="T69" fmla="*/ 0 h 430"/>
                <a:gd name="T70" fmla="*/ 1 w 627"/>
                <a:gd name="T71" fmla="*/ 0 h 430"/>
                <a:gd name="T72" fmla="*/ 1 w 627"/>
                <a:gd name="T73" fmla="*/ 0 h 430"/>
                <a:gd name="T74" fmla="*/ 1 w 627"/>
                <a:gd name="T75" fmla="*/ 0 h 430"/>
                <a:gd name="T76" fmla="*/ 1 w 627"/>
                <a:gd name="T77" fmla="*/ 0 h 430"/>
                <a:gd name="T78" fmla="*/ 0 w 627"/>
                <a:gd name="T79" fmla="*/ 0 h 430"/>
                <a:gd name="T80" fmla="*/ 1 w 627"/>
                <a:gd name="T81" fmla="*/ 0 h 430"/>
                <a:gd name="T82" fmla="*/ 1 w 627"/>
                <a:gd name="T83" fmla="*/ 0 h 430"/>
                <a:gd name="T84" fmla="*/ 1 w 627"/>
                <a:gd name="T85" fmla="*/ 0 h 430"/>
                <a:gd name="T86" fmla="*/ 1 w 627"/>
                <a:gd name="T87" fmla="*/ 0 h 430"/>
                <a:gd name="T88" fmla="*/ 1 w 627"/>
                <a:gd name="T89" fmla="*/ 0 h 43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7"/>
                <a:gd name="T136" fmla="*/ 0 h 430"/>
                <a:gd name="T137" fmla="*/ 627 w 627"/>
                <a:gd name="T138" fmla="*/ 430 h 43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7" h="430">
                  <a:moveTo>
                    <a:pt x="40" y="19"/>
                  </a:moveTo>
                  <a:lnTo>
                    <a:pt x="44" y="48"/>
                  </a:lnTo>
                  <a:lnTo>
                    <a:pt x="49" y="74"/>
                  </a:lnTo>
                  <a:lnTo>
                    <a:pt x="55" y="101"/>
                  </a:lnTo>
                  <a:lnTo>
                    <a:pt x="61" y="130"/>
                  </a:lnTo>
                  <a:lnTo>
                    <a:pt x="65" y="154"/>
                  </a:lnTo>
                  <a:lnTo>
                    <a:pt x="70" y="181"/>
                  </a:lnTo>
                  <a:lnTo>
                    <a:pt x="76" y="206"/>
                  </a:lnTo>
                  <a:lnTo>
                    <a:pt x="82" y="230"/>
                  </a:lnTo>
                  <a:lnTo>
                    <a:pt x="89" y="251"/>
                  </a:lnTo>
                  <a:lnTo>
                    <a:pt x="99" y="272"/>
                  </a:lnTo>
                  <a:lnTo>
                    <a:pt x="112" y="291"/>
                  </a:lnTo>
                  <a:lnTo>
                    <a:pt x="125" y="310"/>
                  </a:lnTo>
                  <a:lnTo>
                    <a:pt x="142" y="325"/>
                  </a:lnTo>
                  <a:lnTo>
                    <a:pt x="161" y="339"/>
                  </a:lnTo>
                  <a:lnTo>
                    <a:pt x="184" y="352"/>
                  </a:lnTo>
                  <a:lnTo>
                    <a:pt x="209" y="361"/>
                  </a:lnTo>
                  <a:lnTo>
                    <a:pt x="239" y="361"/>
                  </a:lnTo>
                  <a:lnTo>
                    <a:pt x="270" y="360"/>
                  </a:lnTo>
                  <a:lnTo>
                    <a:pt x="298" y="354"/>
                  </a:lnTo>
                  <a:lnTo>
                    <a:pt x="329" y="348"/>
                  </a:lnTo>
                  <a:lnTo>
                    <a:pt x="353" y="342"/>
                  </a:lnTo>
                  <a:lnTo>
                    <a:pt x="380" y="333"/>
                  </a:lnTo>
                  <a:lnTo>
                    <a:pt x="407" y="322"/>
                  </a:lnTo>
                  <a:lnTo>
                    <a:pt x="431" y="310"/>
                  </a:lnTo>
                  <a:lnTo>
                    <a:pt x="452" y="295"/>
                  </a:lnTo>
                  <a:lnTo>
                    <a:pt x="473" y="278"/>
                  </a:lnTo>
                  <a:lnTo>
                    <a:pt x="492" y="259"/>
                  </a:lnTo>
                  <a:lnTo>
                    <a:pt x="511" y="240"/>
                  </a:lnTo>
                  <a:lnTo>
                    <a:pt x="526" y="217"/>
                  </a:lnTo>
                  <a:lnTo>
                    <a:pt x="538" y="192"/>
                  </a:lnTo>
                  <a:lnTo>
                    <a:pt x="551" y="166"/>
                  </a:lnTo>
                  <a:lnTo>
                    <a:pt x="561" y="139"/>
                  </a:lnTo>
                  <a:lnTo>
                    <a:pt x="563" y="131"/>
                  </a:lnTo>
                  <a:lnTo>
                    <a:pt x="566" y="126"/>
                  </a:lnTo>
                  <a:lnTo>
                    <a:pt x="570" y="120"/>
                  </a:lnTo>
                  <a:lnTo>
                    <a:pt x="576" y="118"/>
                  </a:lnTo>
                  <a:lnTo>
                    <a:pt x="582" y="114"/>
                  </a:lnTo>
                  <a:lnTo>
                    <a:pt x="587" y="114"/>
                  </a:lnTo>
                  <a:lnTo>
                    <a:pt x="595" y="114"/>
                  </a:lnTo>
                  <a:lnTo>
                    <a:pt x="602" y="116"/>
                  </a:lnTo>
                  <a:lnTo>
                    <a:pt x="612" y="120"/>
                  </a:lnTo>
                  <a:lnTo>
                    <a:pt x="621" y="130"/>
                  </a:lnTo>
                  <a:lnTo>
                    <a:pt x="623" y="135"/>
                  </a:lnTo>
                  <a:lnTo>
                    <a:pt x="627" y="143"/>
                  </a:lnTo>
                  <a:lnTo>
                    <a:pt x="627" y="150"/>
                  </a:lnTo>
                  <a:lnTo>
                    <a:pt x="627" y="160"/>
                  </a:lnTo>
                  <a:lnTo>
                    <a:pt x="616" y="192"/>
                  </a:lnTo>
                  <a:lnTo>
                    <a:pt x="602" y="225"/>
                  </a:lnTo>
                  <a:lnTo>
                    <a:pt x="585" y="253"/>
                  </a:lnTo>
                  <a:lnTo>
                    <a:pt x="566" y="280"/>
                  </a:lnTo>
                  <a:lnTo>
                    <a:pt x="544" y="303"/>
                  </a:lnTo>
                  <a:lnTo>
                    <a:pt x="519" y="325"/>
                  </a:lnTo>
                  <a:lnTo>
                    <a:pt x="494" y="344"/>
                  </a:lnTo>
                  <a:lnTo>
                    <a:pt x="468" y="363"/>
                  </a:lnTo>
                  <a:lnTo>
                    <a:pt x="437" y="379"/>
                  </a:lnTo>
                  <a:lnTo>
                    <a:pt x="407" y="392"/>
                  </a:lnTo>
                  <a:lnTo>
                    <a:pt x="374" y="401"/>
                  </a:lnTo>
                  <a:lnTo>
                    <a:pt x="340" y="413"/>
                  </a:lnTo>
                  <a:lnTo>
                    <a:pt x="306" y="419"/>
                  </a:lnTo>
                  <a:lnTo>
                    <a:pt x="272" y="424"/>
                  </a:lnTo>
                  <a:lnTo>
                    <a:pt x="236" y="426"/>
                  </a:lnTo>
                  <a:lnTo>
                    <a:pt x="200" y="430"/>
                  </a:lnTo>
                  <a:lnTo>
                    <a:pt x="169" y="417"/>
                  </a:lnTo>
                  <a:lnTo>
                    <a:pt x="142" y="401"/>
                  </a:lnTo>
                  <a:lnTo>
                    <a:pt x="122" y="384"/>
                  </a:lnTo>
                  <a:lnTo>
                    <a:pt x="103" y="365"/>
                  </a:lnTo>
                  <a:lnTo>
                    <a:pt x="85" y="344"/>
                  </a:lnTo>
                  <a:lnTo>
                    <a:pt x="72" y="322"/>
                  </a:lnTo>
                  <a:lnTo>
                    <a:pt x="61" y="297"/>
                  </a:lnTo>
                  <a:lnTo>
                    <a:pt x="51" y="272"/>
                  </a:lnTo>
                  <a:lnTo>
                    <a:pt x="42" y="244"/>
                  </a:lnTo>
                  <a:lnTo>
                    <a:pt x="36" y="215"/>
                  </a:lnTo>
                  <a:lnTo>
                    <a:pt x="28" y="183"/>
                  </a:lnTo>
                  <a:lnTo>
                    <a:pt x="25" y="154"/>
                  </a:lnTo>
                  <a:lnTo>
                    <a:pt x="19" y="122"/>
                  </a:lnTo>
                  <a:lnTo>
                    <a:pt x="13" y="90"/>
                  </a:lnTo>
                  <a:lnTo>
                    <a:pt x="8" y="57"/>
                  </a:lnTo>
                  <a:lnTo>
                    <a:pt x="2" y="25"/>
                  </a:lnTo>
                  <a:lnTo>
                    <a:pt x="0" y="16"/>
                  </a:lnTo>
                  <a:lnTo>
                    <a:pt x="2" y="8"/>
                  </a:lnTo>
                  <a:lnTo>
                    <a:pt x="8" y="2"/>
                  </a:lnTo>
                  <a:lnTo>
                    <a:pt x="15" y="0"/>
                  </a:lnTo>
                  <a:lnTo>
                    <a:pt x="21" y="0"/>
                  </a:lnTo>
                  <a:lnTo>
                    <a:pt x="28" y="2"/>
                  </a:lnTo>
                  <a:lnTo>
                    <a:pt x="32" y="6"/>
                  </a:lnTo>
                  <a:lnTo>
                    <a:pt x="34" y="10"/>
                  </a:lnTo>
                  <a:lnTo>
                    <a:pt x="36" y="14"/>
                  </a:lnTo>
                  <a:lnTo>
                    <a:pt x="40" y="19"/>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44" name="Freeform 42"/>
            <p:cNvSpPr>
              <a:spLocks/>
            </p:cNvSpPr>
            <p:nvPr/>
          </p:nvSpPr>
          <p:spPr bwMode="auto">
            <a:xfrm>
              <a:off x="2617" y="3086"/>
              <a:ext cx="106" cy="89"/>
            </a:xfrm>
            <a:custGeom>
              <a:avLst/>
              <a:gdLst>
                <a:gd name="T0" fmla="*/ 1 w 211"/>
                <a:gd name="T1" fmla="*/ 0 h 179"/>
                <a:gd name="T2" fmla="*/ 1 w 211"/>
                <a:gd name="T3" fmla="*/ 0 h 179"/>
                <a:gd name="T4" fmla="*/ 1 w 211"/>
                <a:gd name="T5" fmla="*/ 0 h 179"/>
                <a:gd name="T6" fmla="*/ 1 w 211"/>
                <a:gd name="T7" fmla="*/ 0 h 179"/>
                <a:gd name="T8" fmla="*/ 1 w 211"/>
                <a:gd name="T9" fmla="*/ 0 h 179"/>
                <a:gd name="T10" fmla="*/ 1 w 211"/>
                <a:gd name="T11" fmla="*/ 0 h 179"/>
                <a:gd name="T12" fmla="*/ 1 w 211"/>
                <a:gd name="T13" fmla="*/ 0 h 179"/>
                <a:gd name="T14" fmla="*/ 1 w 211"/>
                <a:gd name="T15" fmla="*/ 0 h 179"/>
                <a:gd name="T16" fmla="*/ 1 w 211"/>
                <a:gd name="T17" fmla="*/ 0 h 179"/>
                <a:gd name="T18" fmla="*/ 1 w 211"/>
                <a:gd name="T19" fmla="*/ 0 h 179"/>
                <a:gd name="T20" fmla="*/ 1 w 211"/>
                <a:gd name="T21" fmla="*/ 0 h 179"/>
                <a:gd name="T22" fmla="*/ 1 w 211"/>
                <a:gd name="T23" fmla="*/ 0 h 179"/>
                <a:gd name="T24" fmla="*/ 1 w 211"/>
                <a:gd name="T25" fmla="*/ 0 h 179"/>
                <a:gd name="T26" fmla="*/ 1 w 211"/>
                <a:gd name="T27" fmla="*/ 0 h 179"/>
                <a:gd name="T28" fmla="*/ 1 w 211"/>
                <a:gd name="T29" fmla="*/ 0 h 179"/>
                <a:gd name="T30" fmla="*/ 1 w 211"/>
                <a:gd name="T31" fmla="*/ 0 h 179"/>
                <a:gd name="T32" fmla="*/ 1 w 211"/>
                <a:gd name="T33" fmla="*/ 0 h 179"/>
                <a:gd name="T34" fmla="*/ 1 w 211"/>
                <a:gd name="T35" fmla="*/ 0 h 179"/>
                <a:gd name="T36" fmla="*/ 1 w 211"/>
                <a:gd name="T37" fmla="*/ 0 h 179"/>
                <a:gd name="T38" fmla="*/ 1 w 211"/>
                <a:gd name="T39" fmla="*/ 0 h 179"/>
                <a:gd name="T40" fmla="*/ 1 w 211"/>
                <a:gd name="T41" fmla="*/ 0 h 179"/>
                <a:gd name="T42" fmla="*/ 1 w 211"/>
                <a:gd name="T43" fmla="*/ 0 h 179"/>
                <a:gd name="T44" fmla="*/ 1 w 211"/>
                <a:gd name="T45" fmla="*/ 0 h 179"/>
                <a:gd name="T46" fmla="*/ 1 w 211"/>
                <a:gd name="T47" fmla="*/ 0 h 179"/>
                <a:gd name="T48" fmla="*/ 1 w 211"/>
                <a:gd name="T49" fmla="*/ 0 h 179"/>
                <a:gd name="T50" fmla="*/ 0 w 211"/>
                <a:gd name="T51" fmla="*/ 0 h 179"/>
                <a:gd name="T52" fmla="*/ 1 w 211"/>
                <a:gd name="T53" fmla="*/ 0 h 179"/>
                <a:gd name="T54" fmla="*/ 1 w 211"/>
                <a:gd name="T55" fmla="*/ 0 h 179"/>
                <a:gd name="T56" fmla="*/ 1 w 211"/>
                <a:gd name="T57" fmla="*/ 0 h 179"/>
                <a:gd name="T58" fmla="*/ 1 w 211"/>
                <a:gd name="T59" fmla="*/ 0 h 179"/>
                <a:gd name="T60" fmla="*/ 1 w 211"/>
                <a:gd name="T61" fmla="*/ 0 h 179"/>
                <a:gd name="T62" fmla="*/ 1 w 211"/>
                <a:gd name="T63" fmla="*/ 0 h 179"/>
                <a:gd name="T64" fmla="*/ 1 w 211"/>
                <a:gd name="T65" fmla="*/ 0 h 179"/>
                <a:gd name="T66" fmla="*/ 1 w 211"/>
                <a:gd name="T67" fmla="*/ 0 h 179"/>
                <a:gd name="T68" fmla="*/ 1 w 211"/>
                <a:gd name="T69" fmla="*/ 0 h 179"/>
                <a:gd name="T70" fmla="*/ 1 w 211"/>
                <a:gd name="T71" fmla="*/ 0 h 179"/>
                <a:gd name="T72" fmla="*/ 1 w 211"/>
                <a:gd name="T73" fmla="*/ 0 h 179"/>
                <a:gd name="T74" fmla="*/ 1 w 211"/>
                <a:gd name="T75" fmla="*/ 0 h 1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11"/>
                <a:gd name="T115" fmla="*/ 0 h 179"/>
                <a:gd name="T116" fmla="*/ 211 w 211"/>
                <a:gd name="T117" fmla="*/ 179 h 1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11" h="179">
                  <a:moveTo>
                    <a:pt x="57" y="23"/>
                  </a:moveTo>
                  <a:lnTo>
                    <a:pt x="57" y="38"/>
                  </a:lnTo>
                  <a:lnTo>
                    <a:pt x="57" y="52"/>
                  </a:lnTo>
                  <a:lnTo>
                    <a:pt x="57" y="65"/>
                  </a:lnTo>
                  <a:lnTo>
                    <a:pt x="59" y="78"/>
                  </a:lnTo>
                  <a:lnTo>
                    <a:pt x="61" y="86"/>
                  </a:lnTo>
                  <a:lnTo>
                    <a:pt x="65" y="95"/>
                  </a:lnTo>
                  <a:lnTo>
                    <a:pt x="69" y="101"/>
                  </a:lnTo>
                  <a:lnTo>
                    <a:pt x="76" y="109"/>
                  </a:lnTo>
                  <a:lnTo>
                    <a:pt x="80" y="113"/>
                  </a:lnTo>
                  <a:lnTo>
                    <a:pt x="88" y="116"/>
                  </a:lnTo>
                  <a:lnTo>
                    <a:pt x="97" y="116"/>
                  </a:lnTo>
                  <a:lnTo>
                    <a:pt x="109" y="116"/>
                  </a:lnTo>
                  <a:lnTo>
                    <a:pt x="120" y="114"/>
                  </a:lnTo>
                  <a:lnTo>
                    <a:pt x="133" y="113"/>
                  </a:lnTo>
                  <a:lnTo>
                    <a:pt x="149" y="105"/>
                  </a:lnTo>
                  <a:lnTo>
                    <a:pt x="166" y="99"/>
                  </a:lnTo>
                  <a:lnTo>
                    <a:pt x="171" y="95"/>
                  </a:lnTo>
                  <a:lnTo>
                    <a:pt x="179" y="95"/>
                  </a:lnTo>
                  <a:lnTo>
                    <a:pt x="185" y="94"/>
                  </a:lnTo>
                  <a:lnTo>
                    <a:pt x="192" y="95"/>
                  </a:lnTo>
                  <a:lnTo>
                    <a:pt x="202" y="101"/>
                  </a:lnTo>
                  <a:lnTo>
                    <a:pt x="209" y="109"/>
                  </a:lnTo>
                  <a:lnTo>
                    <a:pt x="209" y="114"/>
                  </a:lnTo>
                  <a:lnTo>
                    <a:pt x="211" y="120"/>
                  </a:lnTo>
                  <a:lnTo>
                    <a:pt x="211" y="126"/>
                  </a:lnTo>
                  <a:lnTo>
                    <a:pt x="211" y="132"/>
                  </a:lnTo>
                  <a:lnTo>
                    <a:pt x="209" y="137"/>
                  </a:lnTo>
                  <a:lnTo>
                    <a:pt x="206" y="143"/>
                  </a:lnTo>
                  <a:lnTo>
                    <a:pt x="202" y="147"/>
                  </a:lnTo>
                  <a:lnTo>
                    <a:pt x="196" y="152"/>
                  </a:lnTo>
                  <a:lnTo>
                    <a:pt x="185" y="158"/>
                  </a:lnTo>
                  <a:lnTo>
                    <a:pt x="175" y="164"/>
                  </a:lnTo>
                  <a:lnTo>
                    <a:pt x="164" y="168"/>
                  </a:lnTo>
                  <a:lnTo>
                    <a:pt x="151" y="173"/>
                  </a:lnTo>
                  <a:lnTo>
                    <a:pt x="139" y="175"/>
                  </a:lnTo>
                  <a:lnTo>
                    <a:pt x="126" y="177"/>
                  </a:lnTo>
                  <a:lnTo>
                    <a:pt x="113" y="177"/>
                  </a:lnTo>
                  <a:lnTo>
                    <a:pt x="101" y="179"/>
                  </a:lnTo>
                  <a:lnTo>
                    <a:pt x="88" y="177"/>
                  </a:lnTo>
                  <a:lnTo>
                    <a:pt x="76" y="175"/>
                  </a:lnTo>
                  <a:lnTo>
                    <a:pt x="65" y="171"/>
                  </a:lnTo>
                  <a:lnTo>
                    <a:pt x="54" y="168"/>
                  </a:lnTo>
                  <a:lnTo>
                    <a:pt x="42" y="160"/>
                  </a:lnTo>
                  <a:lnTo>
                    <a:pt x="33" y="154"/>
                  </a:lnTo>
                  <a:lnTo>
                    <a:pt x="23" y="145"/>
                  </a:lnTo>
                  <a:lnTo>
                    <a:pt x="16" y="135"/>
                  </a:lnTo>
                  <a:lnTo>
                    <a:pt x="10" y="130"/>
                  </a:lnTo>
                  <a:lnTo>
                    <a:pt x="6" y="124"/>
                  </a:lnTo>
                  <a:lnTo>
                    <a:pt x="2" y="116"/>
                  </a:lnTo>
                  <a:lnTo>
                    <a:pt x="2" y="111"/>
                  </a:lnTo>
                  <a:lnTo>
                    <a:pt x="0" y="103"/>
                  </a:lnTo>
                  <a:lnTo>
                    <a:pt x="0" y="97"/>
                  </a:lnTo>
                  <a:lnTo>
                    <a:pt x="2" y="90"/>
                  </a:lnTo>
                  <a:lnTo>
                    <a:pt x="2" y="82"/>
                  </a:lnTo>
                  <a:lnTo>
                    <a:pt x="2" y="75"/>
                  </a:lnTo>
                  <a:lnTo>
                    <a:pt x="4" y="69"/>
                  </a:lnTo>
                  <a:lnTo>
                    <a:pt x="6" y="59"/>
                  </a:lnTo>
                  <a:lnTo>
                    <a:pt x="8" y="54"/>
                  </a:lnTo>
                  <a:lnTo>
                    <a:pt x="8" y="44"/>
                  </a:lnTo>
                  <a:lnTo>
                    <a:pt x="8" y="38"/>
                  </a:lnTo>
                  <a:lnTo>
                    <a:pt x="10" y="29"/>
                  </a:lnTo>
                  <a:lnTo>
                    <a:pt x="10" y="23"/>
                  </a:lnTo>
                  <a:lnTo>
                    <a:pt x="10" y="17"/>
                  </a:lnTo>
                  <a:lnTo>
                    <a:pt x="12" y="12"/>
                  </a:lnTo>
                  <a:lnTo>
                    <a:pt x="14" y="8"/>
                  </a:lnTo>
                  <a:lnTo>
                    <a:pt x="17" y="4"/>
                  </a:lnTo>
                  <a:lnTo>
                    <a:pt x="23" y="0"/>
                  </a:lnTo>
                  <a:lnTo>
                    <a:pt x="33" y="0"/>
                  </a:lnTo>
                  <a:lnTo>
                    <a:pt x="40" y="0"/>
                  </a:lnTo>
                  <a:lnTo>
                    <a:pt x="50" y="4"/>
                  </a:lnTo>
                  <a:lnTo>
                    <a:pt x="52" y="8"/>
                  </a:lnTo>
                  <a:lnTo>
                    <a:pt x="54" y="12"/>
                  </a:lnTo>
                  <a:lnTo>
                    <a:pt x="55" y="17"/>
                  </a:lnTo>
                  <a:lnTo>
                    <a:pt x="57" y="23"/>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45" name="Freeform 43"/>
            <p:cNvSpPr>
              <a:spLocks/>
            </p:cNvSpPr>
            <p:nvPr/>
          </p:nvSpPr>
          <p:spPr bwMode="auto">
            <a:xfrm>
              <a:off x="2852" y="2837"/>
              <a:ext cx="128" cy="74"/>
            </a:xfrm>
            <a:custGeom>
              <a:avLst/>
              <a:gdLst>
                <a:gd name="T0" fmla="*/ 1 w 256"/>
                <a:gd name="T1" fmla="*/ 0 h 149"/>
                <a:gd name="T2" fmla="*/ 1 w 256"/>
                <a:gd name="T3" fmla="*/ 0 h 149"/>
                <a:gd name="T4" fmla="*/ 1 w 256"/>
                <a:gd name="T5" fmla="*/ 0 h 149"/>
                <a:gd name="T6" fmla="*/ 1 w 256"/>
                <a:gd name="T7" fmla="*/ 0 h 149"/>
                <a:gd name="T8" fmla="*/ 1 w 256"/>
                <a:gd name="T9" fmla="*/ 0 h 149"/>
                <a:gd name="T10" fmla="*/ 1 w 256"/>
                <a:gd name="T11" fmla="*/ 0 h 149"/>
                <a:gd name="T12" fmla="*/ 1 w 256"/>
                <a:gd name="T13" fmla="*/ 0 h 149"/>
                <a:gd name="T14" fmla="*/ 1 w 256"/>
                <a:gd name="T15" fmla="*/ 0 h 149"/>
                <a:gd name="T16" fmla="*/ 1 w 256"/>
                <a:gd name="T17" fmla="*/ 0 h 149"/>
                <a:gd name="T18" fmla="*/ 1 w 256"/>
                <a:gd name="T19" fmla="*/ 0 h 149"/>
                <a:gd name="T20" fmla="*/ 1 w 256"/>
                <a:gd name="T21" fmla="*/ 0 h 149"/>
                <a:gd name="T22" fmla="*/ 1 w 256"/>
                <a:gd name="T23" fmla="*/ 0 h 149"/>
                <a:gd name="T24" fmla="*/ 1 w 256"/>
                <a:gd name="T25" fmla="*/ 0 h 149"/>
                <a:gd name="T26" fmla="*/ 1 w 256"/>
                <a:gd name="T27" fmla="*/ 0 h 149"/>
                <a:gd name="T28" fmla="*/ 1 w 256"/>
                <a:gd name="T29" fmla="*/ 0 h 149"/>
                <a:gd name="T30" fmla="*/ 1 w 256"/>
                <a:gd name="T31" fmla="*/ 0 h 149"/>
                <a:gd name="T32" fmla="*/ 1 w 256"/>
                <a:gd name="T33" fmla="*/ 0 h 149"/>
                <a:gd name="T34" fmla="*/ 1 w 256"/>
                <a:gd name="T35" fmla="*/ 0 h 149"/>
                <a:gd name="T36" fmla="*/ 1 w 256"/>
                <a:gd name="T37" fmla="*/ 0 h 149"/>
                <a:gd name="T38" fmla="*/ 1 w 256"/>
                <a:gd name="T39" fmla="*/ 0 h 149"/>
                <a:gd name="T40" fmla="*/ 1 w 256"/>
                <a:gd name="T41" fmla="*/ 0 h 149"/>
                <a:gd name="T42" fmla="*/ 1 w 256"/>
                <a:gd name="T43" fmla="*/ 0 h 149"/>
                <a:gd name="T44" fmla="*/ 1 w 256"/>
                <a:gd name="T45" fmla="*/ 0 h 149"/>
                <a:gd name="T46" fmla="*/ 1 w 256"/>
                <a:gd name="T47" fmla="*/ 0 h 149"/>
                <a:gd name="T48" fmla="*/ 1 w 256"/>
                <a:gd name="T49" fmla="*/ 0 h 149"/>
                <a:gd name="T50" fmla="*/ 1 w 256"/>
                <a:gd name="T51" fmla="*/ 0 h 149"/>
                <a:gd name="T52" fmla="*/ 1 w 256"/>
                <a:gd name="T53" fmla="*/ 0 h 149"/>
                <a:gd name="T54" fmla="*/ 1 w 256"/>
                <a:gd name="T55" fmla="*/ 0 h 149"/>
                <a:gd name="T56" fmla="*/ 1 w 256"/>
                <a:gd name="T57" fmla="*/ 0 h 149"/>
                <a:gd name="T58" fmla="*/ 0 w 256"/>
                <a:gd name="T59" fmla="*/ 0 h 149"/>
                <a:gd name="T60" fmla="*/ 1 w 256"/>
                <a:gd name="T61" fmla="*/ 0 h 149"/>
                <a:gd name="T62" fmla="*/ 1 w 256"/>
                <a:gd name="T63" fmla="*/ 0 h 149"/>
                <a:gd name="T64" fmla="*/ 1 w 256"/>
                <a:gd name="T65" fmla="*/ 0 h 149"/>
                <a:gd name="T66" fmla="*/ 1 w 256"/>
                <a:gd name="T67" fmla="*/ 0 h 149"/>
                <a:gd name="T68" fmla="*/ 1 w 256"/>
                <a:gd name="T69" fmla="*/ 0 h 149"/>
                <a:gd name="T70" fmla="*/ 1 w 256"/>
                <a:gd name="T71" fmla="*/ 0 h 149"/>
                <a:gd name="T72" fmla="*/ 1 w 256"/>
                <a:gd name="T73" fmla="*/ 0 h 149"/>
                <a:gd name="T74" fmla="*/ 1 w 256"/>
                <a:gd name="T75" fmla="*/ 0 h 149"/>
                <a:gd name="T76" fmla="*/ 1 w 256"/>
                <a:gd name="T77" fmla="*/ 0 h 149"/>
                <a:gd name="T78" fmla="*/ 1 w 256"/>
                <a:gd name="T79" fmla="*/ 0 h 149"/>
                <a:gd name="T80" fmla="*/ 1 w 256"/>
                <a:gd name="T81" fmla="*/ 0 h 149"/>
                <a:gd name="T82" fmla="*/ 1 w 256"/>
                <a:gd name="T83" fmla="*/ 0 h 149"/>
                <a:gd name="T84" fmla="*/ 1 w 256"/>
                <a:gd name="T85" fmla="*/ 0 h 149"/>
                <a:gd name="T86" fmla="*/ 1 w 256"/>
                <a:gd name="T87" fmla="*/ 0 h 149"/>
                <a:gd name="T88" fmla="*/ 1 w 256"/>
                <a:gd name="T89" fmla="*/ 0 h 149"/>
                <a:gd name="T90" fmla="*/ 1 w 256"/>
                <a:gd name="T91" fmla="*/ 0 h 149"/>
                <a:gd name="T92" fmla="*/ 1 w 256"/>
                <a:gd name="T93" fmla="*/ 0 h 149"/>
                <a:gd name="T94" fmla="*/ 1 w 256"/>
                <a:gd name="T95" fmla="*/ 0 h 149"/>
                <a:gd name="T96" fmla="*/ 1 w 256"/>
                <a:gd name="T97" fmla="*/ 0 h 149"/>
                <a:gd name="T98" fmla="*/ 1 w 256"/>
                <a:gd name="T99" fmla="*/ 0 h 1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6"/>
                <a:gd name="T151" fmla="*/ 0 h 149"/>
                <a:gd name="T152" fmla="*/ 256 w 256"/>
                <a:gd name="T153" fmla="*/ 149 h 1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6" h="149">
                  <a:moveTo>
                    <a:pt x="249" y="23"/>
                  </a:moveTo>
                  <a:lnTo>
                    <a:pt x="241" y="31"/>
                  </a:lnTo>
                  <a:lnTo>
                    <a:pt x="234" y="38"/>
                  </a:lnTo>
                  <a:lnTo>
                    <a:pt x="226" y="48"/>
                  </a:lnTo>
                  <a:lnTo>
                    <a:pt x="218" y="55"/>
                  </a:lnTo>
                  <a:lnTo>
                    <a:pt x="207" y="65"/>
                  </a:lnTo>
                  <a:lnTo>
                    <a:pt x="198" y="73"/>
                  </a:lnTo>
                  <a:lnTo>
                    <a:pt x="186" y="82"/>
                  </a:lnTo>
                  <a:lnTo>
                    <a:pt x="177" y="90"/>
                  </a:lnTo>
                  <a:lnTo>
                    <a:pt x="163" y="97"/>
                  </a:lnTo>
                  <a:lnTo>
                    <a:pt x="152" y="105"/>
                  </a:lnTo>
                  <a:lnTo>
                    <a:pt x="141" y="111"/>
                  </a:lnTo>
                  <a:lnTo>
                    <a:pt x="131" y="118"/>
                  </a:lnTo>
                  <a:lnTo>
                    <a:pt x="118" y="124"/>
                  </a:lnTo>
                  <a:lnTo>
                    <a:pt x="108" y="130"/>
                  </a:lnTo>
                  <a:lnTo>
                    <a:pt x="99" y="133"/>
                  </a:lnTo>
                  <a:lnTo>
                    <a:pt x="93" y="137"/>
                  </a:lnTo>
                  <a:lnTo>
                    <a:pt x="89" y="137"/>
                  </a:lnTo>
                  <a:lnTo>
                    <a:pt x="84" y="137"/>
                  </a:lnTo>
                  <a:lnTo>
                    <a:pt x="78" y="139"/>
                  </a:lnTo>
                  <a:lnTo>
                    <a:pt x="70" y="141"/>
                  </a:lnTo>
                  <a:lnTo>
                    <a:pt x="59" y="143"/>
                  </a:lnTo>
                  <a:lnTo>
                    <a:pt x="49" y="145"/>
                  </a:lnTo>
                  <a:lnTo>
                    <a:pt x="40" y="145"/>
                  </a:lnTo>
                  <a:lnTo>
                    <a:pt x="30" y="147"/>
                  </a:lnTo>
                  <a:lnTo>
                    <a:pt x="21" y="147"/>
                  </a:lnTo>
                  <a:lnTo>
                    <a:pt x="13" y="149"/>
                  </a:lnTo>
                  <a:lnTo>
                    <a:pt x="6" y="149"/>
                  </a:lnTo>
                  <a:lnTo>
                    <a:pt x="2" y="149"/>
                  </a:lnTo>
                  <a:lnTo>
                    <a:pt x="0" y="147"/>
                  </a:lnTo>
                  <a:lnTo>
                    <a:pt x="2" y="145"/>
                  </a:lnTo>
                  <a:lnTo>
                    <a:pt x="7" y="141"/>
                  </a:lnTo>
                  <a:lnTo>
                    <a:pt x="17" y="137"/>
                  </a:lnTo>
                  <a:lnTo>
                    <a:pt x="19" y="133"/>
                  </a:lnTo>
                  <a:lnTo>
                    <a:pt x="28" y="128"/>
                  </a:lnTo>
                  <a:lnTo>
                    <a:pt x="44" y="116"/>
                  </a:lnTo>
                  <a:lnTo>
                    <a:pt x="63" y="105"/>
                  </a:lnTo>
                  <a:lnTo>
                    <a:pt x="84" y="90"/>
                  </a:lnTo>
                  <a:lnTo>
                    <a:pt x="106" y="74"/>
                  </a:lnTo>
                  <a:lnTo>
                    <a:pt x="131" y="59"/>
                  </a:lnTo>
                  <a:lnTo>
                    <a:pt x="158" y="46"/>
                  </a:lnTo>
                  <a:lnTo>
                    <a:pt x="179" y="31"/>
                  </a:lnTo>
                  <a:lnTo>
                    <a:pt x="201" y="17"/>
                  </a:lnTo>
                  <a:lnTo>
                    <a:pt x="220" y="8"/>
                  </a:lnTo>
                  <a:lnTo>
                    <a:pt x="237" y="4"/>
                  </a:lnTo>
                  <a:lnTo>
                    <a:pt x="249" y="0"/>
                  </a:lnTo>
                  <a:lnTo>
                    <a:pt x="256" y="2"/>
                  </a:lnTo>
                  <a:lnTo>
                    <a:pt x="255" y="10"/>
                  </a:lnTo>
                  <a:lnTo>
                    <a:pt x="249" y="23"/>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sp>
          <p:nvSpPr>
            <p:cNvPr id="106546" name="Freeform 44"/>
            <p:cNvSpPr>
              <a:spLocks/>
            </p:cNvSpPr>
            <p:nvPr/>
          </p:nvSpPr>
          <p:spPr bwMode="auto">
            <a:xfrm>
              <a:off x="2790" y="2748"/>
              <a:ext cx="211" cy="124"/>
            </a:xfrm>
            <a:custGeom>
              <a:avLst/>
              <a:gdLst>
                <a:gd name="T0" fmla="*/ 1 w 422"/>
                <a:gd name="T1" fmla="*/ 1 h 247"/>
                <a:gd name="T2" fmla="*/ 1 w 422"/>
                <a:gd name="T3" fmla="*/ 1 h 247"/>
                <a:gd name="T4" fmla="*/ 1 w 422"/>
                <a:gd name="T5" fmla="*/ 1 h 247"/>
                <a:gd name="T6" fmla="*/ 1 w 422"/>
                <a:gd name="T7" fmla="*/ 1 h 247"/>
                <a:gd name="T8" fmla="*/ 1 w 422"/>
                <a:gd name="T9" fmla="*/ 1 h 247"/>
                <a:gd name="T10" fmla="*/ 1 w 422"/>
                <a:gd name="T11" fmla="*/ 1 h 247"/>
                <a:gd name="T12" fmla="*/ 1 w 422"/>
                <a:gd name="T13" fmla="*/ 1 h 247"/>
                <a:gd name="T14" fmla="*/ 1 w 422"/>
                <a:gd name="T15" fmla="*/ 1 h 247"/>
                <a:gd name="T16" fmla="*/ 1 w 422"/>
                <a:gd name="T17" fmla="*/ 1 h 247"/>
                <a:gd name="T18" fmla="*/ 1 w 422"/>
                <a:gd name="T19" fmla="*/ 1 h 247"/>
                <a:gd name="T20" fmla="*/ 1 w 422"/>
                <a:gd name="T21" fmla="*/ 1 h 247"/>
                <a:gd name="T22" fmla="*/ 1 w 422"/>
                <a:gd name="T23" fmla="*/ 1 h 247"/>
                <a:gd name="T24" fmla="*/ 1 w 422"/>
                <a:gd name="T25" fmla="*/ 1 h 247"/>
                <a:gd name="T26" fmla="*/ 1 w 422"/>
                <a:gd name="T27" fmla="*/ 1 h 247"/>
                <a:gd name="T28" fmla="*/ 1 w 422"/>
                <a:gd name="T29" fmla="*/ 1 h 247"/>
                <a:gd name="T30" fmla="*/ 1 w 422"/>
                <a:gd name="T31" fmla="*/ 1 h 247"/>
                <a:gd name="T32" fmla="*/ 1 w 422"/>
                <a:gd name="T33" fmla="*/ 1 h 247"/>
                <a:gd name="T34" fmla="*/ 1 w 422"/>
                <a:gd name="T35" fmla="*/ 1 h 247"/>
                <a:gd name="T36" fmla="*/ 0 w 422"/>
                <a:gd name="T37" fmla="*/ 1 h 247"/>
                <a:gd name="T38" fmla="*/ 1 w 422"/>
                <a:gd name="T39" fmla="*/ 1 h 247"/>
                <a:gd name="T40" fmla="*/ 1 w 422"/>
                <a:gd name="T41" fmla="*/ 1 h 247"/>
                <a:gd name="T42" fmla="*/ 1 w 422"/>
                <a:gd name="T43" fmla="*/ 1 h 247"/>
                <a:gd name="T44" fmla="*/ 1 w 422"/>
                <a:gd name="T45" fmla="*/ 1 h 247"/>
                <a:gd name="T46" fmla="*/ 1 w 422"/>
                <a:gd name="T47" fmla="*/ 1 h 247"/>
                <a:gd name="T48" fmla="*/ 1 w 422"/>
                <a:gd name="T49" fmla="*/ 1 h 247"/>
                <a:gd name="T50" fmla="*/ 1 w 422"/>
                <a:gd name="T51" fmla="*/ 1 h 247"/>
                <a:gd name="T52" fmla="*/ 1 w 422"/>
                <a:gd name="T53" fmla="*/ 1 h 247"/>
                <a:gd name="T54" fmla="*/ 1 w 422"/>
                <a:gd name="T55" fmla="*/ 1 h 247"/>
                <a:gd name="T56" fmla="*/ 1 w 422"/>
                <a:gd name="T57" fmla="*/ 1 h 247"/>
                <a:gd name="T58" fmla="*/ 1 w 422"/>
                <a:gd name="T59" fmla="*/ 1 h 247"/>
                <a:gd name="T60" fmla="*/ 1 w 422"/>
                <a:gd name="T61" fmla="*/ 1 h 247"/>
                <a:gd name="T62" fmla="*/ 1 w 422"/>
                <a:gd name="T63" fmla="*/ 1 h 247"/>
                <a:gd name="T64" fmla="*/ 1 w 422"/>
                <a:gd name="T65" fmla="*/ 1 h 247"/>
                <a:gd name="T66" fmla="*/ 1 w 422"/>
                <a:gd name="T67" fmla="*/ 1 h 247"/>
                <a:gd name="T68" fmla="*/ 1 w 422"/>
                <a:gd name="T69" fmla="*/ 1 h 247"/>
                <a:gd name="T70" fmla="*/ 1 w 422"/>
                <a:gd name="T71" fmla="*/ 1 h 247"/>
                <a:gd name="T72" fmla="*/ 1 w 422"/>
                <a:gd name="T73" fmla="*/ 0 h 247"/>
                <a:gd name="T74" fmla="*/ 1 w 422"/>
                <a:gd name="T75" fmla="*/ 1 h 247"/>
                <a:gd name="T76" fmla="*/ 1 w 422"/>
                <a:gd name="T77" fmla="*/ 1 h 247"/>
                <a:gd name="T78" fmla="*/ 1 w 422"/>
                <a:gd name="T79" fmla="*/ 1 h 247"/>
                <a:gd name="T80" fmla="*/ 1 w 422"/>
                <a:gd name="T81" fmla="*/ 1 h 2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2"/>
                <a:gd name="T124" fmla="*/ 0 h 247"/>
                <a:gd name="T125" fmla="*/ 422 w 422"/>
                <a:gd name="T126" fmla="*/ 247 h 2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2" h="247">
                  <a:moveTo>
                    <a:pt x="413" y="34"/>
                  </a:moveTo>
                  <a:lnTo>
                    <a:pt x="396" y="45"/>
                  </a:lnTo>
                  <a:lnTo>
                    <a:pt x="382" y="57"/>
                  </a:lnTo>
                  <a:lnTo>
                    <a:pt x="369" y="68"/>
                  </a:lnTo>
                  <a:lnTo>
                    <a:pt x="356" y="79"/>
                  </a:lnTo>
                  <a:lnTo>
                    <a:pt x="342" y="89"/>
                  </a:lnTo>
                  <a:lnTo>
                    <a:pt x="331" y="100"/>
                  </a:lnTo>
                  <a:lnTo>
                    <a:pt x="320" y="112"/>
                  </a:lnTo>
                  <a:lnTo>
                    <a:pt x="308" y="123"/>
                  </a:lnTo>
                  <a:lnTo>
                    <a:pt x="295" y="133"/>
                  </a:lnTo>
                  <a:lnTo>
                    <a:pt x="284" y="144"/>
                  </a:lnTo>
                  <a:lnTo>
                    <a:pt x="272" y="154"/>
                  </a:lnTo>
                  <a:lnTo>
                    <a:pt x="259" y="165"/>
                  </a:lnTo>
                  <a:lnTo>
                    <a:pt x="246" y="174"/>
                  </a:lnTo>
                  <a:lnTo>
                    <a:pt x="230" y="184"/>
                  </a:lnTo>
                  <a:lnTo>
                    <a:pt x="213" y="193"/>
                  </a:lnTo>
                  <a:lnTo>
                    <a:pt x="196" y="205"/>
                  </a:lnTo>
                  <a:lnTo>
                    <a:pt x="185" y="209"/>
                  </a:lnTo>
                  <a:lnTo>
                    <a:pt x="171" y="212"/>
                  </a:lnTo>
                  <a:lnTo>
                    <a:pt x="160" y="216"/>
                  </a:lnTo>
                  <a:lnTo>
                    <a:pt x="150" y="220"/>
                  </a:lnTo>
                  <a:lnTo>
                    <a:pt x="137" y="222"/>
                  </a:lnTo>
                  <a:lnTo>
                    <a:pt x="128" y="224"/>
                  </a:lnTo>
                  <a:lnTo>
                    <a:pt x="118" y="226"/>
                  </a:lnTo>
                  <a:lnTo>
                    <a:pt x="109" y="228"/>
                  </a:lnTo>
                  <a:lnTo>
                    <a:pt x="97" y="230"/>
                  </a:lnTo>
                  <a:lnTo>
                    <a:pt x="86" y="231"/>
                  </a:lnTo>
                  <a:lnTo>
                    <a:pt x="76" y="233"/>
                  </a:lnTo>
                  <a:lnTo>
                    <a:pt x="67" y="235"/>
                  </a:lnTo>
                  <a:lnTo>
                    <a:pt x="55" y="237"/>
                  </a:lnTo>
                  <a:lnTo>
                    <a:pt x="42" y="241"/>
                  </a:lnTo>
                  <a:lnTo>
                    <a:pt x="31" y="243"/>
                  </a:lnTo>
                  <a:lnTo>
                    <a:pt x="21" y="247"/>
                  </a:lnTo>
                  <a:lnTo>
                    <a:pt x="12" y="247"/>
                  </a:lnTo>
                  <a:lnTo>
                    <a:pt x="6" y="243"/>
                  </a:lnTo>
                  <a:lnTo>
                    <a:pt x="2" y="239"/>
                  </a:lnTo>
                  <a:lnTo>
                    <a:pt x="0" y="235"/>
                  </a:lnTo>
                  <a:lnTo>
                    <a:pt x="0" y="228"/>
                  </a:lnTo>
                  <a:lnTo>
                    <a:pt x="2" y="224"/>
                  </a:lnTo>
                  <a:lnTo>
                    <a:pt x="6" y="218"/>
                  </a:lnTo>
                  <a:lnTo>
                    <a:pt x="16" y="216"/>
                  </a:lnTo>
                  <a:lnTo>
                    <a:pt x="27" y="212"/>
                  </a:lnTo>
                  <a:lnTo>
                    <a:pt x="36" y="209"/>
                  </a:lnTo>
                  <a:lnTo>
                    <a:pt x="46" y="207"/>
                  </a:lnTo>
                  <a:lnTo>
                    <a:pt x="57" y="203"/>
                  </a:lnTo>
                  <a:lnTo>
                    <a:pt x="67" y="199"/>
                  </a:lnTo>
                  <a:lnTo>
                    <a:pt x="76" y="197"/>
                  </a:lnTo>
                  <a:lnTo>
                    <a:pt x="86" y="193"/>
                  </a:lnTo>
                  <a:lnTo>
                    <a:pt x="95" y="190"/>
                  </a:lnTo>
                  <a:lnTo>
                    <a:pt x="103" y="186"/>
                  </a:lnTo>
                  <a:lnTo>
                    <a:pt x="114" y="182"/>
                  </a:lnTo>
                  <a:lnTo>
                    <a:pt x="124" y="180"/>
                  </a:lnTo>
                  <a:lnTo>
                    <a:pt x="133" y="176"/>
                  </a:lnTo>
                  <a:lnTo>
                    <a:pt x="143" y="173"/>
                  </a:lnTo>
                  <a:lnTo>
                    <a:pt x="152" y="167"/>
                  </a:lnTo>
                  <a:lnTo>
                    <a:pt x="162" y="163"/>
                  </a:lnTo>
                  <a:lnTo>
                    <a:pt x="175" y="159"/>
                  </a:lnTo>
                  <a:lnTo>
                    <a:pt x="190" y="150"/>
                  </a:lnTo>
                  <a:lnTo>
                    <a:pt x="208" y="140"/>
                  </a:lnTo>
                  <a:lnTo>
                    <a:pt x="221" y="131"/>
                  </a:lnTo>
                  <a:lnTo>
                    <a:pt x="236" y="121"/>
                  </a:lnTo>
                  <a:lnTo>
                    <a:pt x="249" y="112"/>
                  </a:lnTo>
                  <a:lnTo>
                    <a:pt x="261" y="102"/>
                  </a:lnTo>
                  <a:lnTo>
                    <a:pt x="274" y="93"/>
                  </a:lnTo>
                  <a:lnTo>
                    <a:pt x="287" y="85"/>
                  </a:lnTo>
                  <a:lnTo>
                    <a:pt x="299" y="74"/>
                  </a:lnTo>
                  <a:lnTo>
                    <a:pt x="310" y="64"/>
                  </a:lnTo>
                  <a:lnTo>
                    <a:pt x="323" y="53"/>
                  </a:lnTo>
                  <a:lnTo>
                    <a:pt x="337" y="43"/>
                  </a:lnTo>
                  <a:lnTo>
                    <a:pt x="348" y="34"/>
                  </a:lnTo>
                  <a:lnTo>
                    <a:pt x="363" y="24"/>
                  </a:lnTo>
                  <a:lnTo>
                    <a:pt x="377" y="13"/>
                  </a:lnTo>
                  <a:lnTo>
                    <a:pt x="392" y="3"/>
                  </a:lnTo>
                  <a:lnTo>
                    <a:pt x="399" y="0"/>
                  </a:lnTo>
                  <a:lnTo>
                    <a:pt x="407" y="0"/>
                  </a:lnTo>
                  <a:lnTo>
                    <a:pt x="413" y="1"/>
                  </a:lnTo>
                  <a:lnTo>
                    <a:pt x="419" y="7"/>
                  </a:lnTo>
                  <a:lnTo>
                    <a:pt x="420" y="13"/>
                  </a:lnTo>
                  <a:lnTo>
                    <a:pt x="422" y="21"/>
                  </a:lnTo>
                  <a:lnTo>
                    <a:pt x="419" y="26"/>
                  </a:lnTo>
                  <a:lnTo>
                    <a:pt x="413" y="34"/>
                  </a:lnTo>
                  <a:close/>
                </a:path>
              </a:pathLst>
            </a:custGeom>
            <a:solidFill>
              <a:srgbClr val="000000"/>
            </a:solidFill>
            <a:ln w="9525">
              <a:noFill/>
              <a:round/>
              <a:headEnd/>
              <a:tailEnd/>
            </a:ln>
          </p:spPr>
          <p:txBody>
            <a:bodyP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grpSp>
      <p:grpSp>
        <p:nvGrpSpPr>
          <p:cNvPr id="3" name="Group 45"/>
          <p:cNvGrpSpPr>
            <a:grpSpLocks/>
          </p:cNvGrpSpPr>
          <p:nvPr/>
        </p:nvGrpSpPr>
        <p:grpSpPr bwMode="auto">
          <a:xfrm>
            <a:off x="4106863" y="1398588"/>
            <a:ext cx="4743450" cy="3681412"/>
            <a:chOff x="2587" y="881"/>
            <a:chExt cx="2988" cy="2319"/>
          </a:xfrm>
        </p:grpSpPr>
        <p:sp>
          <p:nvSpPr>
            <p:cNvPr id="106506" name="Text Box 46"/>
            <p:cNvSpPr txBox="1">
              <a:spLocks noChangeArrowheads="1"/>
            </p:cNvSpPr>
            <p:nvPr/>
          </p:nvSpPr>
          <p:spPr bwMode="auto">
            <a:xfrm>
              <a:off x="4128" y="2796"/>
              <a:ext cx="836" cy="404"/>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3600">
                  <a:solidFill>
                    <a:prstClr val="black"/>
                  </a:solidFill>
                  <a:latin typeface="Arial" pitchFamily="-1" charset="0"/>
                  <a:ea typeface="ＭＳ Ｐゴシック" pitchFamily="-1" charset="-128"/>
                  <a:cs typeface="ＭＳ Ｐゴシック" pitchFamily="-1" charset="-128"/>
                </a:rPr>
                <a:t>Image</a:t>
              </a:r>
            </a:p>
          </p:txBody>
        </p:sp>
        <p:sp>
          <p:nvSpPr>
            <p:cNvPr id="106507" name="AutoShape 47"/>
            <p:cNvSpPr>
              <a:spLocks noChangeArrowheads="1"/>
            </p:cNvSpPr>
            <p:nvPr/>
          </p:nvSpPr>
          <p:spPr bwMode="auto">
            <a:xfrm>
              <a:off x="2587" y="1655"/>
              <a:ext cx="667" cy="302"/>
            </a:xfrm>
            <a:prstGeom prst="rightArrow">
              <a:avLst>
                <a:gd name="adj1" fmla="val 50000"/>
                <a:gd name="adj2" fmla="val 55215"/>
              </a:avLst>
            </a:prstGeom>
            <a:solidFill>
              <a:schemeClr val="accent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pic>
          <p:nvPicPr>
            <p:cNvPr id="106508" name="Picture 48" descr="ellip_im2"/>
            <p:cNvPicPr>
              <a:picLocks noChangeAspect="1" noChangeArrowheads="1"/>
            </p:cNvPicPr>
            <p:nvPr/>
          </p:nvPicPr>
          <p:blipFill>
            <a:blip r:embed="rId4"/>
            <a:srcRect/>
            <a:stretch>
              <a:fillRect/>
            </a:stretch>
          </p:blipFill>
          <p:spPr bwMode="auto">
            <a:xfrm>
              <a:off x="3561" y="881"/>
              <a:ext cx="2014" cy="1877"/>
            </a:xfrm>
            <a:prstGeom prst="rect">
              <a:avLst/>
            </a:prstGeom>
            <a:noFill/>
            <a:ln w="9525">
              <a:noFill/>
              <a:miter lim="800000"/>
              <a:headEnd/>
              <a:tailEnd/>
            </a:ln>
          </p:spPr>
        </p:pic>
      </p:grpSp>
      <p:sp>
        <p:nvSpPr>
          <p:cNvPr id="106505" name="TextBox 49"/>
          <p:cNvSpPr txBox="1">
            <a:spLocks noChangeArrowheads="1"/>
          </p:cNvSpPr>
          <p:nvPr/>
        </p:nvSpPr>
        <p:spPr bwMode="auto">
          <a:xfrm>
            <a:off x="7439025" y="6581775"/>
            <a:ext cx="1704975" cy="27622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a:solidFill>
                  <a:prstClr val="black"/>
                </a:solidFill>
                <a:latin typeface="Arial" pitchFamily="-1" charset="0"/>
                <a:ea typeface="ＭＳ Ｐゴシック" pitchFamily="-1" charset="-128"/>
                <a:cs typeface="ＭＳ Ｐゴシック" pitchFamily="-1" charset="-128"/>
              </a:rPr>
              <a:t>Slide: Marshal Tappen</a:t>
            </a:r>
          </a:p>
        </p:txBody>
      </p:sp>
    </p:spTree>
    <p:extLst>
      <p:ext uri="{BB962C8B-B14F-4D97-AF65-F5344CB8AC3E}">
        <p14:creationId xmlns:p14="http://schemas.microsoft.com/office/powerpoint/2010/main" val="17607151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Number Placeholder 5"/>
          <p:cNvSpPr>
            <a:spLocks noGrp="1"/>
          </p:cNvSpPr>
          <p:nvPr>
            <p:ph type="sldNum" sz="quarter" idx="12"/>
          </p:nvPr>
        </p:nvSpPr>
        <p:spPr/>
        <p:txBody>
          <a:bodyPr/>
          <a:lstStyle/>
          <a:p>
            <a:fld id="{041FA5E8-EA8F-C74B-AB75-4928FF64E60C}" type="slidenum">
              <a:rPr lang="en-US" smtClean="0">
                <a:latin typeface="Times New Roman" pitchFamily="-1" charset="0"/>
              </a:rPr>
              <a:pPr/>
              <a:t>93</a:t>
            </a:fld>
            <a:endParaRPr lang="en-US" smtClean="0">
              <a:latin typeface="Times New Roman" pitchFamily="-1" charset="0"/>
            </a:endParaRPr>
          </a:p>
        </p:txBody>
      </p:sp>
      <p:sp>
        <p:nvSpPr>
          <p:cNvPr id="108547" name="Rectangle 2"/>
          <p:cNvSpPr>
            <a:spLocks noGrp="1" noChangeArrowheads="1"/>
          </p:cNvSpPr>
          <p:nvPr>
            <p:ph type="title"/>
          </p:nvPr>
        </p:nvSpPr>
        <p:spPr/>
        <p:txBody>
          <a:bodyPr/>
          <a:lstStyle/>
          <a:p>
            <a:pPr eaLnBrk="1" hangingPunct="1"/>
            <a:r>
              <a:rPr lang="en-US" dirty="0">
                <a:ea typeface="ＭＳ Ｐゴシック" pitchFamily="-1" charset="-128"/>
                <a:cs typeface="ＭＳ Ｐゴシック" pitchFamily="-1" charset="-128"/>
              </a:rPr>
              <a:t>Goal: Intrinsic images</a:t>
            </a:r>
          </a:p>
        </p:txBody>
      </p:sp>
      <p:grpSp>
        <p:nvGrpSpPr>
          <p:cNvPr id="108548" name="Group 3"/>
          <p:cNvGrpSpPr>
            <a:grpSpLocks/>
          </p:cNvGrpSpPr>
          <p:nvPr/>
        </p:nvGrpSpPr>
        <p:grpSpPr bwMode="auto">
          <a:xfrm>
            <a:off x="322263" y="1938338"/>
            <a:ext cx="8504237" cy="2260600"/>
            <a:chOff x="203" y="677"/>
            <a:chExt cx="5357" cy="1424"/>
          </a:xfrm>
        </p:grpSpPr>
        <p:sp>
          <p:nvSpPr>
            <p:cNvPr id="108553" name="AutoShape 4"/>
            <p:cNvSpPr>
              <a:spLocks noChangeArrowheads="1"/>
            </p:cNvSpPr>
            <p:nvPr/>
          </p:nvSpPr>
          <p:spPr bwMode="auto">
            <a:xfrm>
              <a:off x="1843" y="1204"/>
              <a:ext cx="419" cy="186"/>
            </a:xfrm>
            <a:prstGeom prst="rightArrow">
              <a:avLst>
                <a:gd name="adj1" fmla="val 50000"/>
                <a:gd name="adj2" fmla="val 56317"/>
              </a:avLst>
            </a:prstGeom>
            <a:solidFill>
              <a:schemeClr val="accent1"/>
            </a:solidFill>
            <a:ln w="9525">
              <a:solidFill>
                <a:schemeClr val="tx1"/>
              </a:solidFill>
              <a:miter lim="800000"/>
              <a:headEnd/>
              <a:tailEnd/>
            </a:ln>
          </p:spPr>
          <p:txBody>
            <a:bodyPr wrap="none" anchor="ctr">
              <a:prstTxWarp prst="textNoShape">
                <a:avLst/>
              </a:prstTxWarp>
            </a:bodyPr>
            <a:lstStyle/>
            <a:p>
              <a:pPr fontAlgn="base">
                <a:spcBef>
                  <a:spcPct val="0"/>
                </a:spcBef>
                <a:spcAft>
                  <a:spcPct val="0"/>
                </a:spcAft>
              </a:pPr>
              <a:endParaRPr lang="en-US">
                <a:solidFill>
                  <a:prstClr val="black"/>
                </a:solidFill>
                <a:latin typeface="Arial" pitchFamily="-1" charset="0"/>
                <a:ea typeface="ＭＳ Ｐゴシック" pitchFamily="-1" charset="-128"/>
                <a:cs typeface="ＭＳ Ｐゴシック" pitchFamily="-1" charset="-128"/>
              </a:endParaRPr>
            </a:p>
          </p:txBody>
        </p:sp>
        <p:pic>
          <p:nvPicPr>
            <p:cNvPr id="108554" name="Picture 5" descr="ellip_im2_mask"/>
            <p:cNvPicPr>
              <a:picLocks noChangeAspect="1" noChangeArrowheads="1"/>
            </p:cNvPicPr>
            <p:nvPr/>
          </p:nvPicPr>
          <p:blipFill>
            <a:blip r:embed="rId3"/>
            <a:srcRect/>
            <a:stretch>
              <a:fillRect/>
            </a:stretch>
          </p:blipFill>
          <p:spPr bwMode="auto">
            <a:xfrm>
              <a:off x="4032" y="677"/>
              <a:ext cx="1528" cy="1424"/>
            </a:xfrm>
            <a:prstGeom prst="rect">
              <a:avLst/>
            </a:prstGeom>
            <a:noFill/>
            <a:ln w="9525">
              <a:noFill/>
              <a:miter lim="800000"/>
              <a:headEnd/>
              <a:tailEnd/>
            </a:ln>
          </p:spPr>
        </p:pic>
        <p:pic>
          <p:nvPicPr>
            <p:cNvPr id="108555" name="Picture 6" descr="ellip_im2_shading"/>
            <p:cNvPicPr>
              <a:picLocks noChangeAspect="1" noChangeArrowheads="1"/>
            </p:cNvPicPr>
            <p:nvPr/>
          </p:nvPicPr>
          <p:blipFill>
            <a:blip r:embed="rId4"/>
            <a:srcRect/>
            <a:stretch>
              <a:fillRect/>
            </a:stretch>
          </p:blipFill>
          <p:spPr bwMode="auto">
            <a:xfrm>
              <a:off x="2362" y="678"/>
              <a:ext cx="1528" cy="1423"/>
            </a:xfrm>
            <a:prstGeom prst="rect">
              <a:avLst/>
            </a:prstGeom>
            <a:noFill/>
            <a:ln w="9525">
              <a:noFill/>
              <a:miter lim="800000"/>
              <a:headEnd/>
              <a:tailEnd/>
            </a:ln>
          </p:spPr>
        </p:pic>
        <p:pic>
          <p:nvPicPr>
            <p:cNvPr id="108556" name="Picture 7" descr="ellip_im2"/>
            <p:cNvPicPr>
              <a:picLocks noChangeAspect="1" noChangeArrowheads="1"/>
            </p:cNvPicPr>
            <p:nvPr/>
          </p:nvPicPr>
          <p:blipFill>
            <a:blip r:embed="rId5"/>
            <a:srcRect/>
            <a:stretch>
              <a:fillRect/>
            </a:stretch>
          </p:blipFill>
          <p:spPr bwMode="auto">
            <a:xfrm>
              <a:off x="203" y="677"/>
              <a:ext cx="1528" cy="1424"/>
            </a:xfrm>
            <a:prstGeom prst="rect">
              <a:avLst/>
            </a:prstGeom>
            <a:noFill/>
            <a:ln w="9525">
              <a:noFill/>
              <a:miter lim="800000"/>
              <a:headEnd/>
              <a:tailEnd/>
            </a:ln>
          </p:spPr>
        </p:pic>
      </p:grpSp>
      <p:sp>
        <p:nvSpPr>
          <p:cNvPr id="108549" name="Text Box 8"/>
          <p:cNvSpPr txBox="1">
            <a:spLocks noChangeArrowheads="1"/>
          </p:cNvSpPr>
          <p:nvPr/>
        </p:nvSpPr>
        <p:spPr bwMode="auto">
          <a:xfrm>
            <a:off x="593725" y="4168775"/>
            <a:ext cx="1071563" cy="519113"/>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2800">
                <a:solidFill>
                  <a:prstClr val="black"/>
                </a:solidFill>
                <a:latin typeface="Arial" pitchFamily="-1" charset="0"/>
                <a:ea typeface="ＭＳ Ｐゴシック" pitchFamily="-1" charset="-128"/>
                <a:cs typeface="ＭＳ Ｐゴシック" pitchFamily="-1" charset="-128"/>
              </a:rPr>
              <a:t>Image</a:t>
            </a:r>
          </a:p>
        </p:txBody>
      </p:sp>
      <p:sp>
        <p:nvSpPr>
          <p:cNvPr id="108550" name="Text Box 9"/>
          <p:cNvSpPr txBox="1">
            <a:spLocks noChangeArrowheads="1"/>
          </p:cNvSpPr>
          <p:nvPr/>
        </p:nvSpPr>
        <p:spPr bwMode="auto">
          <a:xfrm>
            <a:off x="3813175" y="4181475"/>
            <a:ext cx="2325688" cy="519113"/>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2800">
                <a:solidFill>
                  <a:prstClr val="black"/>
                </a:solidFill>
                <a:latin typeface="Arial" pitchFamily="-1" charset="0"/>
                <a:ea typeface="ＭＳ Ｐゴシック" pitchFamily="-1" charset="-128"/>
                <a:cs typeface="ＭＳ Ｐゴシック" pitchFamily="-1" charset="-128"/>
              </a:rPr>
              <a:t>Shading Image</a:t>
            </a:r>
          </a:p>
        </p:txBody>
      </p:sp>
      <p:sp>
        <p:nvSpPr>
          <p:cNvPr id="108551" name="Text Box 10"/>
          <p:cNvSpPr txBox="1">
            <a:spLocks noChangeArrowheads="1"/>
          </p:cNvSpPr>
          <p:nvPr/>
        </p:nvSpPr>
        <p:spPr bwMode="auto">
          <a:xfrm>
            <a:off x="6400800" y="4198938"/>
            <a:ext cx="2143125" cy="946150"/>
          </a:xfrm>
          <a:prstGeom prst="rect">
            <a:avLst/>
          </a:prstGeom>
          <a:noFill/>
          <a:ln w="9525">
            <a:noFill/>
            <a:miter lim="800000"/>
            <a:headEnd/>
            <a:tailEnd/>
          </a:ln>
        </p:spPr>
        <p:txBody>
          <a:bodyPr>
            <a:prstTxWarp prst="textNoShape">
              <a:avLst/>
            </a:prstTxWarp>
            <a:spAutoFit/>
          </a:bodyPr>
          <a:lstStyle/>
          <a:p>
            <a:pPr algn="ctr" fontAlgn="base">
              <a:spcBef>
                <a:spcPct val="0"/>
              </a:spcBef>
              <a:spcAft>
                <a:spcPct val="0"/>
              </a:spcAft>
            </a:pPr>
            <a:r>
              <a:rPr lang="en-US" sz="2800" dirty="0">
                <a:solidFill>
                  <a:prstClr val="black"/>
                </a:solidFill>
                <a:latin typeface="Arial" pitchFamily="-1" charset="0"/>
                <a:ea typeface="ＭＳ Ｐゴシック" pitchFamily="-1" charset="-128"/>
                <a:cs typeface="ＭＳ Ｐゴシック" pitchFamily="-1" charset="-128"/>
              </a:rPr>
              <a:t>Reflectance Image</a:t>
            </a:r>
          </a:p>
        </p:txBody>
      </p:sp>
      <p:sp>
        <p:nvSpPr>
          <p:cNvPr id="108552" name="TextBox 11"/>
          <p:cNvSpPr txBox="1">
            <a:spLocks noChangeArrowheads="1"/>
          </p:cNvSpPr>
          <p:nvPr/>
        </p:nvSpPr>
        <p:spPr bwMode="auto">
          <a:xfrm>
            <a:off x="7439025" y="6581775"/>
            <a:ext cx="1704975" cy="27622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a:solidFill>
                  <a:prstClr val="black"/>
                </a:solidFill>
                <a:latin typeface="Arial" pitchFamily="-1" charset="0"/>
                <a:ea typeface="ＭＳ Ｐゴシック" pitchFamily="-1" charset="-128"/>
                <a:cs typeface="ＭＳ Ｐゴシック" pitchFamily="-1" charset="-128"/>
              </a:rPr>
              <a:t>Slide: Marshal Tappen</a:t>
            </a:r>
          </a:p>
        </p:txBody>
      </p:sp>
    </p:spTree>
    <p:extLst>
      <p:ext uri="{BB962C8B-B14F-4D97-AF65-F5344CB8AC3E}">
        <p14:creationId xmlns:p14="http://schemas.microsoft.com/office/powerpoint/2010/main" val="2429430983"/>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dirty="0" smtClean="0">
                <a:ea typeface="ＭＳ Ｐゴシック" pitchFamily="-1" charset="-128"/>
                <a:cs typeface="ＭＳ Ｐゴシック" pitchFamily="-1" charset="-128"/>
              </a:rPr>
              <a:t>Simplest Algorithm Ever: </a:t>
            </a:r>
            <a:r>
              <a:rPr lang="en-US" dirty="0" err="1" smtClean="0">
                <a:ea typeface="ＭＳ Ｐゴシック" pitchFamily="-1" charset="-128"/>
                <a:cs typeface="ＭＳ Ｐゴシック" pitchFamily="-1" charset="-128"/>
              </a:rPr>
              <a:t>Retinex</a:t>
            </a:r>
            <a:endParaRPr lang="en-US" dirty="0" smtClean="0">
              <a:ea typeface="ＭＳ Ｐゴシック" pitchFamily="-1" charset="-128"/>
              <a:cs typeface="ＭＳ Ｐゴシック" pitchFamily="-1" charset="-128"/>
            </a:endParaRPr>
          </a:p>
        </p:txBody>
      </p:sp>
      <p:sp>
        <p:nvSpPr>
          <p:cNvPr id="110595" name="Rectangle 3"/>
          <p:cNvSpPr>
            <a:spLocks noChangeArrowheads="1"/>
          </p:cNvSpPr>
          <p:nvPr/>
        </p:nvSpPr>
        <p:spPr bwMode="auto">
          <a:xfrm>
            <a:off x="2119313" y="930275"/>
            <a:ext cx="5214937" cy="277813"/>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1200">
                <a:solidFill>
                  <a:prstClr val="black"/>
                </a:solidFill>
                <a:latin typeface="Arial" pitchFamily="-1" charset="0"/>
                <a:ea typeface="ＭＳ Ｐゴシック" pitchFamily="-1" charset="-128"/>
                <a:cs typeface="ＭＳ Ｐゴシック" pitchFamily="-1" charset="-128"/>
              </a:rPr>
              <a:t>E.H. Land, J.J. McCANN - Journal of the Optical society of America, 1971</a:t>
            </a:r>
          </a:p>
        </p:txBody>
      </p:sp>
      <p:pic>
        <p:nvPicPr>
          <p:cNvPr id="110596" name="Picture 4"/>
          <p:cNvPicPr>
            <a:picLocks noChangeAspect="1"/>
          </p:cNvPicPr>
          <p:nvPr/>
        </p:nvPicPr>
        <p:blipFill>
          <a:blip r:embed="rId2"/>
          <a:srcRect/>
          <a:stretch>
            <a:fillRect/>
          </a:stretch>
        </p:blipFill>
        <p:spPr bwMode="auto">
          <a:xfrm>
            <a:off x="1004888" y="1509713"/>
            <a:ext cx="7135812" cy="3333750"/>
          </a:xfrm>
          <a:prstGeom prst="rect">
            <a:avLst/>
          </a:prstGeom>
          <a:noFill/>
          <a:ln w="9525">
            <a:noFill/>
            <a:miter lim="800000"/>
            <a:headEnd/>
            <a:tailEnd/>
          </a:ln>
        </p:spPr>
      </p:pic>
      <p:sp>
        <p:nvSpPr>
          <p:cNvPr id="110597" name="Rectangle 5"/>
          <p:cNvSpPr>
            <a:spLocks noChangeArrowheads="1"/>
          </p:cNvSpPr>
          <p:nvPr/>
        </p:nvSpPr>
        <p:spPr bwMode="auto">
          <a:xfrm>
            <a:off x="684213" y="5027613"/>
            <a:ext cx="7881937" cy="1568450"/>
          </a:xfrm>
          <a:prstGeom prst="rect">
            <a:avLst/>
          </a:prstGeom>
          <a:noFill/>
          <a:ln w="9525">
            <a:noFill/>
            <a:miter lim="800000"/>
            <a:headEnd/>
            <a:tailEnd/>
          </a:ln>
        </p:spPr>
        <p:txBody>
          <a:bodyPr>
            <a:prstTxWarp prst="textNoShape">
              <a:avLst/>
            </a:prstTxWarp>
            <a:spAutoFit/>
          </a:bodyPr>
          <a:lstStyle/>
          <a:p>
            <a:pPr fontAlgn="base">
              <a:spcBef>
                <a:spcPct val="0"/>
              </a:spcBef>
              <a:spcAft>
                <a:spcPct val="0"/>
              </a:spcAft>
            </a:pPr>
            <a:r>
              <a:rPr lang="en-US" sz="1600">
                <a:solidFill>
                  <a:prstClr val="black"/>
                </a:solidFill>
                <a:latin typeface="Arial" pitchFamily="-1" charset="0"/>
                <a:ea typeface="ＭＳ Ｐゴシック" pitchFamily="-1" charset="-128"/>
                <a:cs typeface="ＭＳ Ｐゴシック" pitchFamily="-1" charset="-128"/>
              </a:rPr>
              <a:t>The reflectance tends to be constant across space except for abrupt changes at the transitions between objects or pigments. Thus a reflectance change shows itself as step edge in an image, while illuminance changes gradually over space. By this argument one can separate reflectance change from illuminance change by taking spatial derivatives: High derivatives are due to reflectance and low ones are due to illuminance.</a:t>
            </a:r>
          </a:p>
        </p:txBody>
      </p:sp>
    </p:spTree>
    <p:extLst>
      <p:ext uri="{BB962C8B-B14F-4D97-AF65-F5344CB8AC3E}">
        <p14:creationId xmlns:p14="http://schemas.microsoft.com/office/powerpoint/2010/main" val="141352060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smtClean="0">
                <a:ea typeface="ＭＳ Ｐゴシック" pitchFamily="-1" charset="-128"/>
                <a:cs typeface="ＭＳ Ｐゴシック" pitchFamily="-1" charset="-128"/>
              </a:rPr>
              <a:t>Retinex</a:t>
            </a:r>
          </a:p>
        </p:txBody>
      </p:sp>
      <p:pic>
        <p:nvPicPr>
          <p:cNvPr id="111619" name="Picture 3"/>
          <p:cNvPicPr>
            <a:picLocks noChangeAspect="1"/>
          </p:cNvPicPr>
          <p:nvPr/>
        </p:nvPicPr>
        <p:blipFill>
          <a:blip r:embed="rId2"/>
          <a:srcRect/>
          <a:stretch>
            <a:fillRect/>
          </a:stretch>
        </p:blipFill>
        <p:spPr bwMode="auto">
          <a:xfrm>
            <a:off x="144463" y="1209675"/>
            <a:ext cx="2609850" cy="2609850"/>
          </a:xfrm>
          <a:prstGeom prst="rect">
            <a:avLst/>
          </a:prstGeom>
          <a:noFill/>
          <a:ln w="9525">
            <a:noFill/>
            <a:miter lim="800000"/>
            <a:headEnd/>
            <a:tailEnd/>
          </a:ln>
        </p:spPr>
      </p:pic>
      <p:pic>
        <p:nvPicPr>
          <p:cNvPr id="111620" name="Picture 4"/>
          <p:cNvPicPr>
            <a:picLocks noChangeAspect="1"/>
          </p:cNvPicPr>
          <p:nvPr/>
        </p:nvPicPr>
        <p:blipFill>
          <a:blip r:embed="rId3"/>
          <a:srcRect/>
          <a:stretch>
            <a:fillRect/>
          </a:stretch>
        </p:blipFill>
        <p:spPr bwMode="auto">
          <a:xfrm>
            <a:off x="3265488" y="1211263"/>
            <a:ext cx="2609850" cy="2609850"/>
          </a:xfrm>
          <a:prstGeom prst="rect">
            <a:avLst/>
          </a:prstGeom>
          <a:noFill/>
          <a:ln w="9525">
            <a:noFill/>
            <a:miter lim="800000"/>
            <a:headEnd/>
            <a:tailEnd/>
          </a:ln>
        </p:spPr>
      </p:pic>
      <p:pic>
        <p:nvPicPr>
          <p:cNvPr id="111621" name="Picture 5"/>
          <p:cNvPicPr>
            <a:picLocks noChangeAspect="1"/>
          </p:cNvPicPr>
          <p:nvPr/>
        </p:nvPicPr>
        <p:blipFill>
          <a:blip r:embed="rId4"/>
          <a:srcRect/>
          <a:stretch>
            <a:fillRect/>
          </a:stretch>
        </p:blipFill>
        <p:spPr bwMode="auto">
          <a:xfrm>
            <a:off x="6237288" y="1217613"/>
            <a:ext cx="2592387" cy="2609850"/>
          </a:xfrm>
          <a:prstGeom prst="rect">
            <a:avLst/>
          </a:prstGeom>
          <a:noFill/>
          <a:ln w="9525">
            <a:noFill/>
            <a:miter lim="800000"/>
            <a:headEnd/>
            <a:tailEnd/>
          </a:ln>
        </p:spPr>
      </p:pic>
      <p:sp>
        <p:nvSpPr>
          <p:cNvPr id="111622" name="TextBox 6"/>
          <p:cNvSpPr txBox="1">
            <a:spLocks noChangeArrowheads="1"/>
          </p:cNvSpPr>
          <p:nvPr/>
        </p:nvSpPr>
        <p:spPr bwMode="auto">
          <a:xfrm>
            <a:off x="2841625" y="2439988"/>
            <a:ext cx="319088"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t>
            </a:r>
          </a:p>
        </p:txBody>
      </p:sp>
      <p:sp>
        <p:nvSpPr>
          <p:cNvPr id="111623" name="TextBox 7"/>
          <p:cNvSpPr txBox="1">
            <a:spLocks noChangeArrowheads="1"/>
          </p:cNvSpPr>
          <p:nvPr/>
        </p:nvSpPr>
        <p:spPr bwMode="auto">
          <a:xfrm>
            <a:off x="5913438" y="2336800"/>
            <a:ext cx="300037"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x</a:t>
            </a:r>
          </a:p>
        </p:txBody>
      </p:sp>
      <p:sp>
        <p:nvSpPr>
          <p:cNvPr id="111624" name="TextBox 8"/>
          <p:cNvSpPr txBox="1">
            <a:spLocks noChangeArrowheads="1"/>
          </p:cNvSpPr>
          <p:nvPr/>
        </p:nvSpPr>
        <p:spPr bwMode="auto">
          <a:xfrm>
            <a:off x="3849688" y="4495800"/>
            <a:ext cx="1268412"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24 =  ? x ?</a:t>
            </a:r>
          </a:p>
        </p:txBody>
      </p:sp>
      <p:sp>
        <p:nvSpPr>
          <p:cNvPr id="111625" name="TextBox 9"/>
          <p:cNvSpPr txBox="1">
            <a:spLocks noChangeArrowheads="1"/>
          </p:cNvSpPr>
          <p:nvPr/>
        </p:nvSpPr>
        <p:spPr bwMode="auto">
          <a:xfrm>
            <a:off x="7331075" y="6462713"/>
            <a:ext cx="1685925" cy="27781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a:solidFill>
                  <a:prstClr val="black"/>
                </a:solidFill>
                <a:latin typeface="Arial" pitchFamily="-1" charset="0"/>
                <a:ea typeface="ＭＳ Ｐゴシック" pitchFamily="-1" charset="-128"/>
                <a:cs typeface="ＭＳ Ｐゴシック" pitchFamily="-1" charset="-128"/>
              </a:rPr>
              <a:t>From M. Tappen, PhD</a:t>
            </a:r>
          </a:p>
        </p:txBody>
      </p:sp>
      <p:sp>
        <p:nvSpPr>
          <p:cNvPr id="111626" name="TextBox 11"/>
          <p:cNvSpPr txBox="1">
            <a:spLocks noChangeArrowheads="1"/>
          </p:cNvSpPr>
          <p:nvPr/>
        </p:nvSpPr>
        <p:spPr bwMode="auto">
          <a:xfrm>
            <a:off x="2122488" y="4114800"/>
            <a:ext cx="5303837" cy="36988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Again, we are trying to solve an ill-posed problem:</a:t>
            </a:r>
          </a:p>
        </p:txBody>
      </p:sp>
    </p:spTree>
    <p:extLst>
      <p:ext uri="{BB962C8B-B14F-4D97-AF65-F5344CB8AC3E}">
        <p14:creationId xmlns:p14="http://schemas.microsoft.com/office/powerpoint/2010/main" val="3305294963"/>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Title 1"/>
          <p:cNvSpPr>
            <a:spLocks noGrp="1"/>
          </p:cNvSpPr>
          <p:nvPr>
            <p:ph type="title"/>
          </p:nvPr>
        </p:nvSpPr>
        <p:spPr/>
        <p:txBody>
          <a:bodyPr/>
          <a:lstStyle/>
          <a:p>
            <a:r>
              <a:rPr lang="en-US" dirty="0" err="1" smtClean="0">
                <a:ea typeface="ＭＳ Ｐゴシック" pitchFamily="-1" charset="-128"/>
                <a:cs typeface="ＭＳ Ｐゴシック" pitchFamily="-1" charset="-128"/>
              </a:rPr>
              <a:t>Retinex</a:t>
            </a:r>
            <a:endParaRPr lang="en-US" dirty="0" smtClean="0">
              <a:ea typeface="ＭＳ Ｐゴシック" pitchFamily="-1" charset="-128"/>
              <a:cs typeface="ＭＳ Ｐゴシック" pitchFamily="-1" charset="-128"/>
            </a:endParaRPr>
          </a:p>
        </p:txBody>
      </p:sp>
      <p:pic>
        <p:nvPicPr>
          <p:cNvPr id="112645" name="Picture 10"/>
          <p:cNvPicPr>
            <a:picLocks noChangeAspect="1"/>
          </p:cNvPicPr>
          <p:nvPr/>
        </p:nvPicPr>
        <p:blipFill>
          <a:blip r:embed="rId3"/>
          <a:srcRect/>
          <a:stretch>
            <a:fillRect/>
          </a:stretch>
        </p:blipFill>
        <p:spPr bwMode="auto">
          <a:xfrm>
            <a:off x="835025" y="1111250"/>
            <a:ext cx="7564438" cy="2555875"/>
          </a:xfrm>
          <a:prstGeom prst="rect">
            <a:avLst/>
          </a:prstGeom>
          <a:noFill/>
          <a:ln w="9525">
            <a:noFill/>
            <a:miter lim="800000"/>
            <a:headEnd/>
            <a:tailEnd/>
          </a:ln>
        </p:spPr>
      </p:pic>
      <p:pic>
        <p:nvPicPr>
          <p:cNvPr id="112646" name="Picture 12"/>
          <p:cNvPicPr>
            <a:picLocks noChangeAspect="1"/>
          </p:cNvPicPr>
          <p:nvPr/>
        </p:nvPicPr>
        <p:blipFill>
          <a:blip r:embed="rId4"/>
          <a:srcRect/>
          <a:stretch>
            <a:fillRect/>
          </a:stretch>
        </p:blipFill>
        <p:spPr bwMode="auto">
          <a:xfrm>
            <a:off x="717550" y="4083050"/>
            <a:ext cx="1927225" cy="1927225"/>
          </a:xfrm>
          <a:prstGeom prst="rect">
            <a:avLst/>
          </a:prstGeom>
          <a:noFill/>
          <a:ln w="9525">
            <a:noFill/>
            <a:miter lim="800000"/>
            <a:headEnd/>
            <a:tailEnd/>
          </a:ln>
        </p:spPr>
      </p:pic>
      <p:sp>
        <p:nvSpPr>
          <p:cNvPr id="112647" name="TextBox 13"/>
          <p:cNvSpPr txBox="1">
            <a:spLocks noChangeArrowheads="1"/>
          </p:cNvSpPr>
          <p:nvPr/>
        </p:nvSpPr>
        <p:spPr bwMode="auto">
          <a:xfrm>
            <a:off x="176213" y="4865688"/>
            <a:ext cx="492125" cy="369887"/>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log </a:t>
            </a:r>
          </a:p>
        </p:txBody>
      </p:sp>
      <p:graphicFrame>
        <p:nvGraphicFramePr>
          <p:cNvPr id="112642" name="Object 2"/>
          <p:cNvGraphicFramePr>
            <a:graphicFrameLocks noChangeAspect="1"/>
          </p:cNvGraphicFramePr>
          <p:nvPr/>
        </p:nvGraphicFramePr>
        <p:xfrm>
          <a:off x="2947988" y="4437063"/>
          <a:ext cx="300037" cy="276225"/>
        </p:xfrm>
        <a:graphic>
          <a:graphicData uri="http://schemas.openxmlformats.org/presentationml/2006/ole">
            <mc:AlternateContent xmlns:mc="http://schemas.openxmlformats.org/markup-compatibility/2006">
              <mc:Choice xmlns:v="urn:schemas-microsoft-com:vml" Requires="v">
                <p:oleObj spid="_x0000_s16750" name="Equation" r:id="rId5" imgW="152400" imgH="139700" progId="Equation.3">
                  <p:embed/>
                </p:oleObj>
              </mc:Choice>
              <mc:Fallback>
                <p:oleObj name="Equation" r:id="rId5" imgW="152400" imgH="1397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7988" y="4437063"/>
                        <a:ext cx="300037"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48" name="TextBox 15"/>
          <p:cNvSpPr txBox="1">
            <a:spLocks noChangeArrowheads="1"/>
          </p:cNvSpPr>
          <p:nvPr/>
        </p:nvSpPr>
        <p:spPr bwMode="auto">
          <a:xfrm>
            <a:off x="3406775" y="4391025"/>
            <a:ext cx="711200"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[1 -1]</a:t>
            </a:r>
          </a:p>
        </p:txBody>
      </p:sp>
      <p:graphicFrame>
        <p:nvGraphicFramePr>
          <p:cNvPr id="112643" name="Object 3"/>
          <p:cNvGraphicFramePr>
            <a:graphicFrameLocks noChangeAspect="1"/>
          </p:cNvGraphicFramePr>
          <p:nvPr/>
        </p:nvGraphicFramePr>
        <p:xfrm>
          <a:off x="2965450" y="5462588"/>
          <a:ext cx="300038" cy="276225"/>
        </p:xfrm>
        <a:graphic>
          <a:graphicData uri="http://schemas.openxmlformats.org/presentationml/2006/ole">
            <mc:AlternateContent xmlns:mc="http://schemas.openxmlformats.org/markup-compatibility/2006">
              <mc:Choice xmlns:v="urn:schemas-microsoft-com:vml" Requires="v">
                <p:oleObj spid="_x0000_s16751" name="Equation" r:id="rId7" imgW="152400" imgH="139700" progId="Equation.3">
                  <p:embed/>
                </p:oleObj>
              </mc:Choice>
              <mc:Fallback>
                <p:oleObj name="Equation" r:id="rId7" imgW="152400" imgH="1397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5450" y="5462588"/>
                        <a:ext cx="300038" cy="276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49" name="TextBox 17"/>
          <p:cNvSpPr txBox="1">
            <a:spLocks noChangeArrowheads="1"/>
          </p:cNvSpPr>
          <p:nvPr/>
        </p:nvSpPr>
        <p:spPr bwMode="auto">
          <a:xfrm>
            <a:off x="3400425" y="5408613"/>
            <a:ext cx="801688" cy="3683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a:solidFill>
                  <a:prstClr val="black"/>
                </a:solidFill>
                <a:latin typeface="Arial" pitchFamily="-1" charset="0"/>
                <a:ea typeface="ＭＳ Ｐゴシック" pitchFamily="-1" charset="-128"/>
                <a:cs typeface="ＭＳ Ｐゴシック" pitchFamily="-1" charset="-128"/>
              </a:rPr>
              <a:t>[1 -1]</a:t>
            </a:r>
            <a:r>
              <a:rPr lang="en-US" baseline="30000">
                <a:solidFill>
                  <a:prstClr val="black"/>
                </a:solidFill>
                <a:latin typeface="Arial" pitchFamily="-1" charset="0"/>
                <a:ea typeface="ＭＳ Ｐゴシック" pitchFamily="-1" charset="-128"/>
                <a:cs typeface="ＭＳ Ｐゴシック" pitchFamily="-1" charset="-128"/>
              </a:rPr>
              <a:t>T</a:t>
            </a:r>
          </a:p>
        </p:txBody>
      </p:sp>
      <p:cxnSp>
        <p:nvCxnSpPr>
          <p:cNvPr id="20" name="Straight Arrow Connector 19"/>
          <p:cNvCxnSpPr/>
          <p:nvPr/>
        </p:nvCxnSpPr>
        <p:spPr>
          <a:xfrm>
            <a:off x="4232275" y="4581525"/>
            <a:ext cx="365125"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241800" y="5599113"/>
            <a:ext cx="365125" cy="15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914900" y="4565650"/>
            <a:ext cx="1031875"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916488" y="5599113"/>
            <a:ext cx="1031875" cy="15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5400000" flipH="1" flipV="1">
            <a:off x="5014119" y="5572919"/>
            <a:ext cx="844550" cy="47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6200000" flipV="1">
            <a:off x="4978401" y="4557712"/>
            <a:ext cx="893762" cy="476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flipH="1" flipV="1">
            <a:off x="5014119" y="4696619"/>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a:off x="5304632" y="4609306"/>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rot="5400000" flipH="1" flipV="1">
            <a:off x="5450681" y="4153694"/>
            <a:ext cx="388938"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rot="5400000">
            <a:off x="5457032" y="4529931"/>
            <a:ext cx="88900"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341938" y="456406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flipH="1" flipV="1">
            <a:off x="5023644" y="5730082"/>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rot="5400000">
            <a:off x="5314950" y="5643563"/>
            <a:ext cx="90487"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rot="5400000" flipH="1" flipV="1">
            <a:off x="5460206" y="5187157"/>
            <a:ext cx="388937" cy="2857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rot="5400000">
            <a:off x="5465763" y="5564188"/>
            <a:ext cx="90487"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351463" y="5599113"/>
            <a:ext cx="157162" cy="1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12666" name="Picture 53"/>
          <p:cNvPicPr>
            <a:picLocks noChangeAspect="1"/>
          </p:cNvPicPr>
          <p:nvPr/>
        </p:nvPicPr>
        <p:blipFill>
          <a:blip r:embed="rId9"/>
          <a:srcRect/>
          <a:stretch>
            <a:fillRect/>
          </a:stretch>
        </p:blipFill>
        <p:spPr bwMode="auto">
          <a:xfrm>
            <a:off x="6858000" y="4033838"/>
            <a:ext cx="2057400" cy="2058987"/>
          </a:xfrm>
          <a:prstGeom prst="rect">
            <a:avLst/>
          </a:prstGeom>
          <a:noFill/>
          <a:ln w="9525">
            <a:noFill/>
            <a:miter lim="800000"/>
            <a:headEnd/>
            <a:tailEnd/>
          </a:ln>
        </p:spPr>
      </p:pic>
      <p:sp>
        <p:nvSpPr>
          <p:cNvPr id="112667" name="TextBox 9"/>
          <p:cNvSpPr txBox="1">
            <a:spLocks noChangeArrowheads="1"/>
          </p:cNvSpPr>
          <p:nvPr/>
        </p:nvSpPr>
        <p:spPr bwMode="auto">
          <a:xfrm>
            <a:off x="7324725" y="3403600"/>
            <a:ext cx="1685925" cy="27622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a:solidFill>
                  <a:prstClr val="black"/>
                </a:solidFill>
                <a:latin typeface="Arial" pitchFamily="-1" charset="0"/>
                <a:ea typeface="ＭＳ Ｐゴシック" pitchFamily="-1" charset="-128"/>
                <a:cs typeface="ＭＳ Ｐゴシック" pitchFamily="-1" charset="-128"/>
              </a:rPr>
              <a:t>From M. Tappen, PhD</a:t>
            </a:r>
          </a:p>
        </p:txBody>
      </p:sp>
      <p:cxnSp>
        <p:nvCxnSpPr>
          <p:cNvPr id="55" name="Straight Arrow Connector 54"/>
          <p:cNvCxnSpPr/>
          <p:nvPr/>
        </p:nvCxnSpPr>
        <p:spPr>
          <a:xfrm>
            <a:off x="6223000" y="4554538"/>
            <a:ext cx="477838" cy="2635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V="1">
            <a:off x="6232525" y="5303838"/>
            <a:ext cx="506413" cy="2682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2670" name="TextBox 58"/>
          <p:cNvSpPr txBox="1">
            <a:spLocks noChangeArrowheads="1"/>
          </p:cNvSpPr>
          <p:nvPr/>
        </p:nvSpPr>
        <p:spPr bwMode="auto">
          <a:xfrm>
            <a:off x="7331075" y="6462713"/>
            <a:ext cx="1685925" cy="277812"/>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a:solidFill>
                  <a:prstClr val="black"/>
                </a:solidFill>
                <a:latin typeface="Arial" pitchFamily="-1" charset="0"/>
                <a:ea typeface="ＭＳ Ｐゴシック" pitchFamily="-1" charset="-128"/>
                <a:cs typeface="ＭＳ Ｐゴシック" pitchFamily="-1" charset="-128"/>
              </a:rPr>
              <a:t>From M. Tappen, PhD</a:t>
            </a:r>
          </a:p>
        </p:txBody>
      </p:sp>
      <p:sp>
        <p:nvSpPr>
          <p:cNvPr id="2" name="Freeform 1"/>
          <p:cNvSpPr/>
          <p:nvPr/>
        </p:nvSpPr>
        <p:spPr>
          <a:xfrm>
            <a:off x="4925011" y="685328"/>
            <a:ext cx="1023354" cy="1213473"/>
          </a:xfrm>
          <a:custGeom>
            <a:avLst/>
            <a:gdLst>
              <a:gd name="connsiteX0" fmla="*/ 993737 w 993737"/>
              <a:gd name="connsiteY0" fmla="*/ 0 h 1213472"/>
              <a:gd name="connsiteX1" fmla="*/ 82088 w 993737"/>
              <a:gd name="connsiteY1" fmla="*/ 509281 h 1213472"/>
              <a:gd name="connsiteX2" fmla="*/ 25503 w 993737"/>
              <a:gd name="connsiteY2" fmla="*/ 1213472 h 1213472"/>
              <a:gd name="connsiteX0" fmla="*/ 965829 w 965829"/>
              <a:gd name="connsiteY0" fmla="*/ 0 h 1270059"/>
              <a:gd name="connsiteX1" fmla="*/ 54180 w 965829"/>
              <a:gd name="connsiteY1" fmla="*/ 509281 h 1270059"/>
              <a:gd name="connsiteX2" fmla="*/ 82933 w 965829"/>
              <a:gd name="connsiteY2" fmla="*/ 1270059 h 1270059"/>
              <a:gd name="connsiteX0" fmla="*/ 1007787 w 1007787"/>
              <a:gd name="connsiteY0" fmla="*/ 0 h 1270059"/>
              <a:gd name="connsiteX1" fmla="*/ 96138 w 1007787"/>
              <a:gd name="connsiteY1" fmla="*/ 509281 h 1270059"/>
              <a:gd name="connsiteX2" fmla="*/ 124891 w 1007787"/>
              <a:gd name="connsiteY2" fmla="*/ 1270059 h 1270059"/>
              <a:gd name="connsiteX0" fmla="*/ 1756181 w 1756181"/>
              <a:gd name="connsiteY0" fmla="*/ 0 h 1213473"/>
              <a:gd name="connsiteX1" fmla="*/ 844532 w 1756181"/>
              <a:gd name="connsiteY1" fmla="*/ 509281 h 1213473"/>
              <a:gd name="connsiteX2" fmla="*/ 19903 w 1756181"/>
              <a:gd name="connsiteY2" fmla="*/ 1213473 h 1213473"/>
              <a:gd name="connsiteX0" fmla="*/ 1736278 w 1736278"/>
              <a:gd name="connsiteY0" fmla="*/ 0 h 1213473"/>
              <a:gd name="connsiteX1" fmla="*/ 824629 w 1736278"/>
              <a:gd name="connsiteY1" fmla="*/ 509281 h 1213473"/>
              <a:gd name="connsiteX2" fmla="*/ 0 w 1736278"/>
              <a:gd name="connsiteY2" fmla="*/ 1213473 h 1213473"/>
              <a:gd name="connsiteX0" fmla="*/ 1736278 w 1736278"/>
              <a:gd name="connsiteY0" fmla="*/ 0 h 1213473"/>
              <a:gd name="connsiteX1" fmla="*/ 472608 w 1736278"/>
              <a:gd name="connsiteY1" fmla="*/ 396107 h 1213473"/>
              <a:gd name="connsiteX2" fmla="*/ 0 w 1736278"/>
              <a:gd name="connsiteY2" fmla="*/ 1213473 h 1213473"/>
              <a:gd name="connsiteX0" fmla="*/ 1736278 w 1736278"/>
              <a:gd name="connsiteY0" fmla="*/ 0 h 1213473"/>
              <a:gd name="connsiteX1" fmla="*/ 472608 w 1736278"/>
              <a:gd name="connsiteY1" fmla="*/ 396107 h 1213473"/>
              <a:gd name="connsiteX2" fmla="*/ 0 w 1736278"/>
              <a:gd name="connsiteY2" fmla="*/ 1213473 h 1213473"/>
            </a:gdLst>
            <a:ahLst/>
            <a:cxnLst>
              <a:cxn ang="0">
                <a:pos x="connsiteX0" y="connsiteY0"/>
              </a:cxn>
              <a:cxn ang="0">
                <a:pos x="connsiteX1" y="connsiteY1"/>
              </a:cxn>
              <a:cxn ang="0">
                <a:pos x="connsiteX2" y="connsiteY2"/>
              </a:cxn>
            </a:cxnLst>
            <a:rect l="l" t="t" r="r" b="b"/>
            <a:pathLst>
              <a:path w="1736278" h="1213473">
                <a:moveTo>
                  <a:pt x="1736278" y="0"/>
                </a:moveTo>
                <a:cubicBezTo>
                  <a:pt x="1350472" y="65494"/>
                  <a:pt x="761988" y="193862"/>
                  <a:pt x="472608" y="396107"/>
                </a:cubicBezTo>
                <a:cubicBezTo>
                  <a:pt x="183228" y="598352"/>
                  <a:pt x="68868" y="872904"/>
                  <a:pt x="0" y="1213473"/>
                </a:cubicBezTo>
              </a:path>
            </a:pathLst>
          </a:custGeom>
          <a:ln w="12700" cmpd="sng">
            <a:solidFill>
              <a:schemeClr val="tx1"/>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5952589" y="500662"/>
            <a:ext cx="2503585" cy="369332"/>
          </a:xfrm>
          <a:prstGeom prst="rect">
            <a:avLst/>
          </a:prstGeom>
          <a:noFill/>
        </p:spPr>
        <p:txBody>
          <a:bodyPr wrap="none" rtlCol="0">
            <a:spAutoFit/>
          </a:bodyPr>
          <a:lstStyle/>
          <a:p>
            <a:r>
              <a:rPr lang="en-US" dirty="0" smtClean="0"/>
              <a:t>too small? let it be zero!</a:t>
            </a:r>
            <a:endParaRPr lang="en-US" dirty="0"/>
          </a:p>
        </p:txBody>
      </p:sp>
    </p:spTree>
    <p:extLst>
      <p:ext uri="{BB962C8B-B14F-4D97-AF65-F5344CB8AC3E}">
        <p14:creationId xmlns:p14="http://schemas.microsoft.com/office/powerpoint/2010/main" val="1329105230"/>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sp>
        <p:nvSpPr>
          <p:cNvPr id="113667" name="Content Placeholder 2"/>
          <p:cNvSpPr>
            <a:spLocks noGrp="1"/>
          </p:cNvSpPr>
          <p:nvPr>
            <p:ph idx="1"/>
          </p:nvPr>
        </p:nvSpPr>
        <p:spPr/>
        <p:txBody>
          <a:bodyPr/>
          <a:lstStyle/>
          <a:p>
            <a:endParaRPr lang="en-US">
              <a:ea typeface="ＭＳ Ｐゴシック" pitchFamily="-1" charset="-128"/>
              <a:cs typeface="ＭＳ Ｐゴシック" pitchFamily="-1" charset="-128"/>
            </a:endParaRPr>
          </a:p>
        </p:txBody>
      </p:sp>
      <p:pic>
        <p:nvPicPr>
          <p:cNvPr id="113668" name="Picture 3"/>
          <p:cNvPicPr>
            <a:picLocks noChangeAspect="1"/>
          </p:cNvPicPr>
          <p:nvPr/>
        </p:nvPicPr>
        <p:blipFill>
          <a:blip r:embed="rId2"/>
          <a:srcRect/>
          <a:stretch>
            <a:fillRect/>
          </a:stretch>
        </p:blipFill>
        <p:spPr bwMode="auto">
          <a:xfrm>
            <a:off x="-917575" y="0"/>
            <a:ext cx="10836275" cy="6858000"/>
          </a:xfrm>
          <a:prstGeom prst="rect">
            <a:avLst/>
          </a:prstGeom>
          <a:noFill/>
          <a:ln w="9525">
            <a:noFill/>
            <a:miter lim="800000"/>
            <a:headEnd/>
            <a:tailEnd/>
          </a:ln>
        </p:spPr>
      </p:pic>
    </p:spTree>
    <p:extLst>
      <p:ext uri="{BB962C8B-B14F-4D97-AF65-F5344CB8AC3E}">
        <p14:creationId xmlns:p14="http://schemas.microsoft.com/office/powerpoint/2010/main" val="334474265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endParaRPr lang="en-US">
              <a:ea typeface="ＭＳ Ｐゴシック" pitchFamily="-1" charset="-128"/>
              <a:cs typeface="ＭＳ Ｐゴシック" pitchFamily="-1" charset="-128"/>
            </a:endParaRPr>
          </a:p>
        </p:txBody>
      </p:sp>
      <p:pic>
        <p:nvPicPr>
          <p:cNvPr id="114691" name="Picture 3"/>
          <p:cNvPicPr>
            <a:picLocks noChangeAspect="1"/>
          </p:cNvPicPr>
          <p:nvPr/>
        </p:nvPicPr>
        <p:blipFill>
          <a:blip r:embed="rId2"/>
          <a:srcRect l="13197" b="50371"/>
          <a:stretch>
            <a:fillRect/>
          </a:stretch>
        </p:blipFill>
        <p:spPr bwMode="auto">
          <a:xfrm>
            <a:off x="0" y="0"/>
            <a:ext cx="9185275" cy="6956425"/>
          </a:xfrm>
          <a:prstGeom prst="rect">
            <a:avLst/>
          </a:prstGeom>
          <a:noFill/>
          <a:ln w="9525">
            <a:noFill/>
            <a:miter lim="800000"/>
            <a:headEnd/>
            <a:tailEnd/>
          </a:ln>
        </p:spPr>
      </p:pic>
    </p:spTree>
    <p:extLst>
      <p:ext uri="{BB962C8B-B14F-4D97-AF65-F5344CB8AC3E}">
        <p14:creationId xmlns:p14="http://schemas.microsoft.com/office/powerpoint/2010/main" val="1095554303"/>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dirty="0" err="1" smtClean="0">
                <a:ea typeface="ＭＳ Ｐゴシック" pitchFamily="-1" charset="-128"/>
                <a:cs typeface="ＭＳ Ｐゴシック" pitchFamily="-1" charset="-128"/>
              </a:rPr>
              <a:t>Craik</a:t>
            </a:r>
            <a:r>
              <a:rPr lang="en-US" dirty="0" smtClean="0">
                <a:ea typeface="ＭＳ Ｐゴシック" pitchFamily="-1" charset="-128"/>
                <a:cs typeface="ＭＳ Ｐゴシック" pitchFamily="-1" charset="-128"/>
              </a:rPr>
              <a:t>-O'Brien-</a:t>
            </a:r>
            <a:r>
              <a:rPr lang="en-US" dirty="0" err="1" smtClean="0">
                <a:ea typeface="ＭＳ Ｐゴシック" pitchFamily="-1" charset="-128"/>
                <a:cs typeface="ＭＳ Ｐゴシック" pitchFamily="-1" charset="-128"/>
              </a:rPr>
              <a:t>Cornsweet</a:t>
            </a:r>
            <a:r>
              <a:rPr lang="en-US" dirty="0" smtClean="0">
                <a:ea typeface="ＭＳ Ｐゴシック" pitchFamily="-1" charset="-128"/>
                <a:cs typeface="ＭＳ Ｐゴシック" pitchFamily="-1" charset="-128"/>
              </a:rPr>
              <a:t> effect</a:t>
            </a:r>
          </a:p>
        </p:txBody>
      </p:sp>
      <p:pic>
        <p:nvPicPr>
          <p:cNvPr id="115715" name="Picture 3"/>
          <p:cNvPicPr>
            <a:picLocks noChangeAspect="1"/>
          </p:cNvPicPr>
          <p:nvPr/>
        </p:nvPicPr>
        <p:blipFill>
          <a:blip r:embed="rId2"/>
          <a:srcRect/>
          <a:stretch>
            <a:fillRect/>
          </a:stretch>
        </p:blipFill>
        <p:spPr bwMode="auto">
          <a:xfrm>
            <a:off x="1981200" y="1268413"/>
            <a:ext cx="4991100" cy="4340225"/>
          </a:xfrm>
          <a:prstGeom prst="rect">
            <a:avLst/>
          </a:prstGeom>
          <a:noFill/>
          <a:ln w="9525">
            <a:noFill/>
            <a:miter lim="800000"/>
            <a:headEnd/>
            <a:tailEnd/>
          </a:ln>
        </p:spPr>
      </p:pic>
    </p:spTree>
    <p:extLst>
      <p:ext uri="{BB962C8B-B14F-4D97-AF65-F5344CB8AC3E}">
        <p14:creationId xmlns:p14="http://schemas.microsoft.com/office/powerpoint/2010/main" val="3906635153"/>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mall&#10;\[ \frac{1}{9} &#10;\]&#10;\end{document}&#10;"/>
  <p:tag name="EXTERNALNAME" val="txp_fig"/>
  <p:tag name="BLEND" val="False"/>
  <p:tag name="TRANSPARENT" val="True"/>
  <p:tag name="KEEPFILES" val="False"/>
  <p:tag name="DEBUGPAUSE" val="False"/>
  <p:tag name="RESOLUTION" val="300"/>
  <p:tag name="TIMEOUT" val="15"/>
  <p:tag name="BITMAPFORMAT" val="bmpmono"/>
  <p:tag name="DEBUGINTERACTIVE" val="True"/>
  <p:tag name="ORIGWIDTH" val="12"/>
  <p:tag name="PICTUREFILESIZE" val="126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Custom Design">
      <a:majorFont>
        <a:latin typeface="Albertus Extra Bold"/>
        <a:ea typeface="ＭＳ Ｐゴシック"/>
        <a:cs typeface=""/>
      </a:majorFont>
      <a:minorFont>
        <a:latin typeface="Book Antiqu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Book Antiqu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Book Antiqua" charset="0"/>
            <a:ea typeface="ＭＳ Ｐゴシック" charset="0"/>
          </a:defRPr>
        </a:defPPr>
      </a:lstStyle>
    </a:lnDef>
  </a:objectDefaults>
  <a:extraClrSchemeLst>
    <a:extraClrScheme>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547</TotalTime>
  <Words>3669</Words>
  <Application>Microsoft Macintosh PowerPoint</Application>
  <PresentationFormat>On-screen Show (4:3)</PresentationFormat>
  <Paragraphs>1280</Paragraphs>
  <Slides>144</Slides>
  <Notes>23</Notes>
  <HiddenSlides>5</HiddenSlides>
  <MMClips>4</MMClips>
  <ScaleCrop>false</ScaleCrop>
  <HeadingPairs>
    <vt:vector size="6" baseType="variant">
      <vt:variant>
        <vt:lpstr>Theme</vt:lpstr>
      </vt:variant>
      <vt:variant>
        <vt:i4>5</vt:i4>
      </vt:variant>
      <vt:variant>
        <vt:lpstr>Embedded OLE Servers</vt:lpstr>
      </vt:variant>
      <vt:variant>
        <vt:i4>4</vt:i4>
      </vt:variant>
      <vt:variant>
        <vt:lpstr>Slide Titles</vt:lpstr>
      </vt:variant>
      <vt:variant>
        <vt:i4>144</vt:i4>
      </vt:variant>
    </vt:vector>
  </HeadingPairs>
  <TitlesOfParts>
    <vt:vector size="153" baseType="lpstr">
      <vt:lpstr>1_Office Theme</vt:lpstr>
      <vt:lpstr>2_Office Theme</vt:lpstr>
      <vt:lpstr>3_Office Theme</vt:lpstr>
      <vt:lpstr>Custom Design</vt:lpstr>
      <vt:lpstr>Default Design</vt:lpstr>
      <vt:lpstr>Image</vt:lpstr>
      <vt:lpstr>Equation</vt:lpstr>
      <vt:lpstr>Picture</vt:lpstr>
      <vt:lpstr>Photo Editor Photo</vt:lpstr>
      <vt:lpstr>Natural Image Statistics</vt:lpstr>
      <vt:lpstr>PowerPoint Presentation</vt:lpstr>
      <vt:lpstr>PowerPoint Presentation</vt:lpstr>
      <vt:lpstr>PowerPoint Presentation</vt:lpstr>
      <vt:lpstr>Filtering in spatial domain</vt:lpstr>
      <vt:lpstr>Filtering in frequency domain</vt:lpstr>
      <vt:lpstr>Last Time</vt:lpstr>
      <vt:lpstr>Last Time</vt:lpstr>
      <vt:lpstr>Last Time</vt:lpstr>
      <vt:lpstr>Phase and Magnitude</vt:lpstr>
      <vt:lpstr>Demo: Take two pictures, swap the phase transforms, compute the inverse - what does the result look like? </vt:lpstr>
      <vt:lpstr>Natural Image Statistics</vt:lpstr>
      <vt:lpstr>Numbers</vt:lpstr>
      <vt:lpstr>PowerPoint Presentation</vt:lpstr>
      <vt:lpstr>Natural Image Statistics</vt:lpstr>
      <vt:lpstr>What are we tuned to?</vt:lpstr>
      <vt:lpstr>PowerPoint Presentation</vt:lpstr>
      <vt:lpstr>PowerPoint Presentation</vt:lpstr>
      <vt:lpstr>PowerPoint Presentation</vt:lpstr>
      <vt:lpstr>PowerPoint Presentation</vt:lpstr>
      <vt:lpstr>PowerPoint Presentation</vt:lpstr>
      <vt:lpstr>PowerPoint Presentation</vt:lpstr>
      <vt:lpstr>Visual Worlds</vt:lpstr>
      <vt:lpstr>Visual Worlds</vt:lpstr>
      <vt:lpstr>Visual Worlds</vt:lpstr>
      <vt:lpstr>Visual Worlds</vt:lpstr>
      <vt:lpstr>Visual Worlds</vt:lpstr>
      <vt:lpstr>Visual Worlds</vt:lpstr>
      <vt:lpstr>Visual Worlds</vt:lpstr>
      <vt:lpstr>Visual Worlds</vt:lpstr>
      <vt:lpstr>Visual Worlds</vt:lpstr>
      <vt:lpstr>Natural Image Statistics</vt:lpstr>
      <vt:lpstr>Separating images into components</vt:lpstr>
      <vt:lpstr>PowerPoint Presentation</vt:lpstr>
      <vt:lpstr>Separating images into components</vt:lpstr>
      <vt:lpstr>Separating images into components</vt:lpstr>
      <vt:lpstr>Noise on the image  vs. noise in the world</vt:lpstr>
      <vt:lpstr>Noise or texture?</vt:lpstr>
      <vt:lpstr>Separating images into components</vt:lpstr>
      <vt:lpstr>PowerPoint Presentation</vt:lpstr>
      <vt:lpstr>Separating images into components</vt:lpstr>
      <vt:lpstr>PowerPoint Presentation</vt:lpstr>
      <vt:lpstr>PowerPoint Presentation</vt:lpstr>
      <vt:lpstr>Natural Image Statistics</vt:lpstr>
      <vt:lpstr>Prototypical Vision Problem</vt:lpstr>
      <vt:lpstr>Inverse Ill Pose Problem</vt:lpstr>
      <vt:lpstr>Bayesian approach</vt:lpstr>
      <vt:lpstr>Bayesian approach</vt:lpstr>
      <vt:lpstr>Statistical modeling of images</vt:lpstr>
      <vt:lpstr>PowerPoint Presentation</vt:lpstr>
      <vt:lpstr>Statistical modeling of images</vt:lpstr>
      <vt:lpstr>Statistical modeling of images</vt:lpstr>
      <vt:lpstr>Fitting the model</vt:lpstr>
      <vt:lpstr>Sampling new images</vt:lpstr>
      <vt:lpstr>Sampling new images</vt:lpstr>
      <vt:lpstr>The importance of distribution of intensities</vt:lpstr>
      <vt:lpstr>Statistical modeling of images</vt:lpstr>
      <vt:lpstr>Statistical modeling of images</vt:lpstr>
      <vt:lpstr>PowerPoint Presentation</vt:lpstr>
      <vt:lpstr>Dead leaves models</vt:lpstr>
      <vt:lpstr>Remember? Phase and Magnitude</vt:lpstr>
      <vt:lpstr>Randomizing the phase</vt:lpstr>
      <vt:lpstr>Fourier Characteristics of Images</vt:lpstr>
      <vt:lpstr>PowerPoint Presentation</vt:lpstr>
      <vt:lpstr>Natural Image Statistics</vt:lpstr>
      <vt:lpstr>Denoising</vt:lpstr>
      <vt:lpstr>Denoising</vt:lpstr>
      <vt:lpstr>Denoising</vt:lpstr>
      <vt:lpstr>Denoising</vt:lpstr>
      <vt:lpstr>PowerPoint Presentation</vt:lpstr>
      <vt:lpstr>PowerPoint Presentation</vt:lpstr>
      <vt:lpstr>PowerPoint Presentation</vt:lpstr>
      <vt:lpstr>PowerPoint Presentation</vt:lpstr>
      <vt:lpstr>Natural Image Statistics</vt:lpstr>
      <vt:lpstr>Edges</vt:lpstr>
      <vt:lpstr>[-1 1]</vt:lpstr>
      <vt:lpstr>[-1 1]</vt:lpstr>
      <vt:lpstr>[-1 1]T</vt:lpstr>
      <vt:lpstr>Observation: Sparse filter response</vt:lpstr>
      <vt:lpstr>Back to the image</vt:lpstr>
      <vt:lpstr>Reconstruction from derivatives</vt:lpstr>
      <vt:lpstr>Reconstruction</vt:lpstr>
      <vt:lpstr>Editing the edge image</vt:lpstr>
      <vt:lpstr>Thresholding edges</vt:lpstr>
      <vt:lpstr>Gradient Domain Image Editing</vt:lpstr>
      <vt:lpstr>Intrinsic images</vt:lpstr>
      <vt:lpstr>Separating images into components</vt:lpstr>
      <vt:lpstr>PowerPoint Presentation</vt:lpstr>
      <vt:lpstr>PowerPoint Presentation</vt:lpstr>
      <vt:lpstr>PowerPoint Presentation</vt:lpstr>
      <vt:lpstr>Forming an Image</vt:lpstr>
      <vt:lpstr>Painting the Surface</vt:lpstr>
      <vt:lpstr>Goal: Intrinsic images</vt:lpstr>
      <vt:lpstr>Simplest Algorithm Ever: Retinex</vt:lpstr>
      <vt:lpstr>Retinex</vt:lpstr>
      <vt:lpstr>Retinex</vt:lpstr>
      <vt:lpstr>PowerPoint Presentation</vt:lpstr>
      <vt:lpstr>PowerPoint Presentation</vt:lpstr>
      <vt:lpstr>Craik-O'Brien-Cornsweet effect</vt:lpstr>
      <vt:lpstr>PowerPoint Presentation</vt:lpstr>
      <vt:lpstr>PowerPoint Presentation</vt:lpstr>
      <vt:lpstr>PowerPoint Presentation</vt:lpstr>
      <vt:lpstr>Natural Image Statistics</vt:lpstr>
      <vt:lpstr>Separating reflection</vt:lpstr>
      <vt:lpstr>PowerPoint Presentation</vt:lpstr>
      <vt:lpstr>Natural Image Statistics</vt:lpstr>
      <vt:lpstr>Overview</vt:lpstr>
      <vt:lpstr>Close-up</vt:lpstr>
      <vt:lpstr>Why does picture appear blurry?</vt:lpstr>
      <vt:lpstr>Let’s take a photo</vt:lpstr>
      <vt:lpstr>Slow-motion replay</vt:lpstr>
      <vt:lpstr>Slow-motion replay</vt:lpstr>
      <vt:lpstr>Image formation process</vt:lpstr>
      <vt:lpstr>Why is this hard?</vt:lpstr>
      <vt:lpstr>Multiple possible solutions</vt:lpstr>
      <vt:lpstr>Natural image statistics</vt:lpstr>
      <vt:lpstr>Blury images have different statistics</vt:lpstr>
      <vt:lpstr>Parametric distribution</vt:lpstr>
      <vt:lpstr>Uses of natural image statistics</vt:lpstr>
      <vt:lpstr>Existing work on image deblurring</vt:lpstr>
      <vt:lpstr>Hardware approaches</vt:lpstr>
      <vt:lpstr>PowerPoint Presentation</vt:lpstr>
      <vt:lpstr>Three sources of information</vt:lpstr>
      <vt:lpstr>PowerPoint Presentation</vt:lpstr>
      <vt:lpstr>PowerPoint Presentation</vt:lpstr>
      <vt:lpstr>PowerPoint Presentation</vt:lpstr>
      <vt:lpstr>PowerPoint Presentation</vt:lpstr>
      <vt:lpstr>How do we use this information?</vt:lpstr>
      <vt:lpstr>Results from MAP estimation</vt:lpstr>
      <vt:lpstr>Image artifacts &amp; estimated kernels</vt:lpstr>
      <vt:lpstr>Natural Image Statistics</vt:lpstr>
      <vt:lpstr>PowerPoint Presentation</vt:lpstr>
      <vt:lpstr>Visual Worlds</vt:lpstr>
      <vt:lpstr>How do you tell if an image is fake?</vt:lpstr>
      <vt:lpstr>Image circulated on internet</vt:lpstr>
      <vt:lpstr>The source images</vt:lpstr>
      <vt:lpstr>PowerPoint Presentation</vt:lpstr>
      <vt:lpstr>PowerPoint Presentation</vt:lpstr>
      <vt:lpstr>Easily classified photographic images</vt:lpstr>
      <vt:lpstr>Easily classified photorealistic images</vt:lpstr>
      <vt:lpstr>Summary</vt:lpstr>
      <vt:lpstr>Natural image statistics</vt:lpstr>
      <vt:lpstr>Statistics of Images</vt:lpstr>
      <vt:lpstr>PowerPoint Presentation</vt:lpstr>
    </vt:vector>
  </TitlesOfParts>
  <Company>Princeton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Jianxiong Xiao</dc:creator>
  <cp:lastModifiedBy>Jianxiong Xiao</cp:lastModifiedBy>
  <cp:revision>161</cp:revision>
  <dcterms:created xsi:type="dcterms:W3CDTF">2014-09-24T04:27:33Z</dcterms:created>
  <dcterms:modified xsi:type="dcterms:W3CDTF">2014-09-25T20:53:34Z</dcterms:modified>
</cp:coreProperties>
</file>