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9" r:id="rId4"/>
    <p:sldId id="270" r:id="rId5"/>
    <p:sldId id="264" r:id="rId6"/>
    <p:sldId id="271" r:id="rId7"/>
    <p:sldId id="272" r:id="rId8"/>
    <p:sldId id="273" r:id="rId9"/>
    <p:sldId id="274" r:id="rId10"/>
    <p:sldId id="275" r:id="rId11"/>
    <p:sldId id="276" r:id="rId12"/>
    <p:sldId id="318" r:id="rId13"/>
    <p:sldId id="277" r:id="rId14"/>
    <p:sldId id="278" r:id="rId15"/>
    <p:sldId id="279" r:id="rId16"/>
    <p:sldId id="267" r:id="rId17"/>
    <p:sldId id="317" r:id="rId18"/>
    <p:sldId id="280" r:id="rId19"/>
    <p:sldId id="288" r:id="rId20"/>
    <p:sldId id="289" r:id="rId21"/>
    <p:sldId id="290" r:id="rId22"/>
    <p:sldId id="303" r:id="rId23"/>
    <p:sldId id="304" r:id="rId24"/>
    <p:sldId id="291" r:id="rId25"/>
    <p:sldId id="295" r:id="rId26"/>
    <p:sldId id="300" r:id="rId27"/>
    <p:sldId id="286" r:id="rId28"/>
    <p:sldId id="302" r:id="rId29"/>
    <p:sldId id="301" r:id="rId30"/>
    <p:sldId id="287" r:id="rId31"/>
    <p:sldId id="292" r:id="rId32"/>
    <p:sldId id="293" r:id="rId33"/>
    <p:sldId id="294" r:id="rId34"/>
    <p:sldId id="296" r:id="rId35"/>
    <p:sldId id="298" r:id="rId36"/>
    <p:sldId id="319" r:id="rId37"/>
    <p:sldId id="320" r:id="rId38"/>
    <p:sldId id="316" r:id="rId39"/>
    <p:sldId id="266" r:id="rId40"/>
    <p:sldId id="297" r:id="rId41"/>
    <p:sldId id="268" r:id="rId42"/>
    <p:sldId id="282" r:id="rId43"/>
    <p:sldId id="283" r:id="rId44"/>
    <p:sldId id="260" r:id="rId45"/>
    <p:sldId id="281" r:id="rId46"/>
    <p:sldId id="261" r:id="rId47"/>
    <p:sldId id="314" r:id="rId48"/>
    <p:sldId id="315" r:id="rId49"/>
    <p:sldId id="284" r:id="rId50"/>
    <p:sldId id="258" r:id="rId51"/>
    <p:sldId id="259" r:id="rId52"/>
    <p:sldId id="299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26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Nationality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U.S.</c:v>
                </c:pt>
                <c:pt idx="1">
                  <c:v>India</c:v>
                </c:pt>
                <c:pt idx="2">
                  <c:v>Other</c:v>
                </c:pt>
                <c:pt idx="3">
                  <c:v>Romania</c:v>
                </c:pt>
                <c:pt idx="4">
                  <c:v>Pakistan</c:v>
                </c:pt>
                <c:pt idx="5">
                  <c:v>U.K.</c:v>
                </c:pt>
                <c:pt idx="6">
                  <c:v>Phillipines</c:v>
                </c:pt>
                <c:pt idx="7">
                  <c:v>Canada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0.56999999999999995</c:v>
                </c:pt>
                <c:pt idx="1">
                  <c:v>0.32</c:v>
                </c:pt>
                <c:pt idx="2">
                  <c:v>0.05</c:v>
                </c:pt>
                <c:pt idx="3" formatCode="0.00%">
                  <c:v>5.0000000000000001E-3</c:v>
                </c:pt>
                <c:pt idx="4" formatCode="0.00%">
                  <c:v>5.0000000000000001E-3</c:v>
                </c:pt>
                <c:pt idx="5">
                  <c:v>0.01</c:v>
                </c:pt>
                <c:pt idx="6">
                  <c:v>0.01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60+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22</c:v>
                </c:pt>
                <c:pt idx="2">
                  <c:v>19</c:v>
                </c:pt>
                <c:pt idx="3">
                  <c:v>11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90304"/>
        <c:axId val="98374784"/>
      </c:barChart>
      <c:catAx>
        <c:axId val="91090304"/>
        <c:scaling>
          <c:orientation val="minMax"/>
        </c:scaling>
        <c:delete val="0"/>
        <c:axPos val="l"/>
        <c:majorTickMark val="out"/>
        <c:minorTickMark val="none"/>
        <c:tickLblPos val="nextTo"/>
        <c:crossAx val="98374784"/>
        <c:crosses val="autoZero"/>
        <c:auto val="1"/>
        <c:lblAlgn val="ctr"/>
        <c:lblOffset val="100"/>
        <c:noMultiLvlLbl val="0"/>
      </c:catAx>
      <c:valAx>
        <c:axId val="98374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09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410466354749135"/>
          <c:y val="0.19885245901639345"/>
          <c:w val="0.42047510365552132"/>
          <c:h val="0.67260262036917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High School</c:v>
                </c:pt>
                <c:pt idx="1">
                  <c:v>Some College</c:v>
                </c:pt>
                <c:pt idx="2">
                  <c:v>Associates</c:v>
                </c:pt>
                <c:pt idx="3">
                  <c:v>Bachelors</c:v>
                </c:pt>
                <c:pt idx="4">
                  <c:v>Advanced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8</c:v>
                </c:pt>
                <c:pt idx="3">
                  <c:v>42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27648"/>
        <c:axId val="98429184"/>
      </c:barChart>
      <c:catAx>
        <c:axId val="98427648"/>
        <c:scaling>
          <c:orientation val="minMax"/>
        </c:scaling>
        <c:delete val="0"/>
        <c:axPos val="l"/>
        <c:majorTickMark val="out"/>
        <c:minorTickMark val="none"/>
        <c:tickLblPos val="nextTo"/>
        <c:crossAx val="98429184"/>
        <c:crosses val="autoZero"/>
        <c:auto val="1"/>
        <c:lblAlgn val="ctr"/>
        <c:lblOffset val="100"/>
        <c:noMultiLvlLbl val="0"/>
      </c:catAx>
      <c:valAx>
        <c:axId val="98429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842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1F9E10-0877-4B09-8EA7-AB8BD5DE125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725514-0347-4719-A542-BE692A7578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ws.amazon.com/AWSMechTurk/latest/AWSMturkCLT/CLTReference_CLTReferenceArticl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ws.amazon.com/AWSMechTurk/latest/AWSMturkAPI/ApiReference_FormattedContentXHTMLArticl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ws.amazon.com/AWSMechTurk/latest/AWSMturkAPI/ApiReference_OperationsArticle.html" TargetMode="External"/><Relationship Id="rId2" Type="http://schemas.openxmlformats.org/officeDocument/2006/relationships/hyperlink" Target="http://docs.aws.amazon.com/AWSMechTurk/2007-06-21/AWSMechanicalTurkRequester/ApiReference_CommonParametersArticl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echanicalturk.typepad.com/blog/" TargetMode="External"/><Relationship Id="rId2" Type="http://schemas.openxmlformats.org/officeDocument/2006/relationships/hyperlink" Target="http://turkrequesters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Crowd-Sourcing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Simin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Data File</a:t>
            </a:r>
          </a:p>
          <a:p>
            <a:pPr lvl="2"/>
            <a:r>
              <a:rPr lang="en-US" dirty="0" smtClean="0"/>
              <a:t>.CSV file (Comma Separated Value)</a:t>
            </a:r>
          </a:p>
        </p:txBody>
      </p:sp>
      <p:pic>
        <p:nvPicPr>
          <p:cNvPr id="5122" name="Picture 2" descr="Tag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5607761" cy="35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3657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1: Variable Names</a:t>
            </a:r>
          </a:p>
          <a:p>
            <a:r>
              <a:rPr lang="en-US" dirty="0" smtClean="0"/>
              <a:t>Rows 2-5: Variable for each HIT</a:t>
            </a:r>
          </a:p>
        </p:txBody>
      </p:sp>
    </p:spTree>
    <p:extLst>
      <p:ext uri="{BB962C8B-B14F-4D97-AF65-F5344CB8AC3E}">
        <p14:creationId xmlns:p14="http://schemas.microsoft.com/office/powerpoint/2010/main" val="229349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Also .CSV </a:t>
            </a:r>
          </a:p>
        </p:txBody>
      </p:sp>
      <p:pic>
        <p:nvPicPr>
          <p:cNvPr id="4" name="Picture 2" descr="CSV Post_excel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2" y="2667000"/>
            <a:ext cx="44227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SV Post_text ed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4800600"/>
            <a:ext cx="36917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1274" y="3200400"/>
            <a:ext cx="4102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able rows separated by line breaks.</a:t>
            </a:r>
          </a:p>
          <a:p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olumns separated by commas.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First row is a header with labels for each column.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6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Accessing assignment details in JavaScript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3514" y="2590800"/>
            <a:ext cx="76143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assignmentId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turkGetParam</a:t>
            </a:r>
            <a:r>
              <a:rPr lang="en-US" dirty="0"/>
              <a:t>('</a:t>
            </a:r>
            <a:r>
              <a:rPr lang="en-US" dirty="0" err="1"/>
              <a:t>assignmentId</a:t>
            </a:r>
            <a:r>
              <a:rPr lang="en-US" dirty="0"/>
              <a:t>', '');</a:t>
            </a:r>
          </a:p>
          <a:p>
            <a:r>
              <a:rPr lang="en-US" dirty="0"/>
              <a:t>  if (</a:t>
            </a:r>
            <a:r>
              <a:rPr lang="en-US" dirty="0" err="1"/>
              <a:t>assignmentId</a:t>
            </a:r>
            <a:r>
              <a:rPr lang="en-US" dirty="0"/>
              <a:t> != '' &amp;&amp; </a:t>
            </a:r>
            <a:r>
              <a:rPr lang="en-US" dirty="0" err="1"/>
              <a:t>assignmentId</a:t>
            </a:r>
            <a:r>
              <a:rPr lang="en-US" dirty="0"/>
              <a:t> != 'ASSIGNMENT_ID_NOT_AVAILABLE') {</a:t>
            </a:r>
          </a:p>
          <a:p>
            <a:r>
              <a:rPr lang="en-US" dirty="0"/>
              <a:t>  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workerId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turkGetParam</a:t>
            </a:r>
            <a:r>
              <a:rPr lang="en-US" dirty="0"/>
              <a:t>('</a:t>
            </a:r>
            <a:r>
              <a:rPr lang="en-US" dirty="0" err="1"/>
              <a:t>workerId</a:t>
            </a:r>
            <a:r>
              <a:rPr lang="en-US" dirty="0"/>
              <a:t>', '');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514" y="3962400"/>
            <a:ext cx="440704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function </a:t>
            </a:r>
            <a:r>
              <a:rPr lang="en-US" dirty="0" err="1"/>
              <a:t>turkGetParam</a:t>
            </a:r>
            <a:r>
              <a:rPr lang="en-US" dirty="0"/>
              <a:t>( name, </a:t>
            </a:r>
            <a:r>
              <a:rPr lang="en-US" dirty="0" err="1"/>
              <a:t>defaultValue</a:t>
            </a:r>
            <a:r>
              <a:rPr lang="en-US" dirty="0"/>
              <a:t> )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regexS</a:t>
            </a:r>
            <a:r>
              <a:rPr lang="en-US" dirty="0"/>
              <a:t> = "[\?&amp;]"+name+"=([^&amp;#]*)";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regex = new </a:t>
            </a:r>
            <a:r>
              <a:rPr lang="en-US" dirty="0" err="1"/>
              <a:t>RegExp</a:t>
            </a:r>
            <a:r>
              <a:rPr lang="en-US" dirty="0"/>
              <a:t>( </a:t>
            </a:r>
            <a:r>
              <a:rPr lang="en-US" dirty="0" err="1"/>
              <a:t>regexS</a:t>
            </a:r>
            <a:r>
              <a:rPr lang="en-US" dirty="0"/>
              <a:t> );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tmpURL</a:t>
            </a:r>
            <a:r>
              <a:rPr lang="en-US" dirty="0"/>
              <a:t> = </a:t>
            </a:r>
            <a:r>
              <a:rPr lang="en-US" dirty="0" err="1"/>
              <a:t>window.location.href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results = </a:t>
            </a:r>
            <a:r>
              <a:rPr lang="en-US" dirty="0" err="1"/>
              <a:t>regex.exec</a:t>
            </a:r>
            <a:r>
              <a:rPr lang="en-US" dirty="0"/>
              <a:t>( </a:t>
            </a:r>
            <a:r>
              <a:rPr lang="en-US" dirty="0" err="1"/>
              <a:t>tmpURL</a:t>
            </a:r>
            <a:r>
              <a:rPr lang="en-US" dirty="0"/>
              <a:t> );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if</a:t>
            </a:r>
            <a:r>
              <a:rPr lang="en-US" dirty="0"/>
              <a:t>( results == null ) {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return </a:t>
            </a:r>
            <a:r>
              <a:rPr lang="en-US" dirty="0" err="1"/>
              <a:t>defaultValue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} </a:t>
            </a:r>
            <a:r>
              <a:rPr lang="en-US" dirty="0"/>
              <a:t>else { return results[1]; } 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6143" y="4516397"/>
            <a:ext cx="32688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automatically included</a:t>
            </a:r>
          </a:p>
          <a:p>
            <a:r>
              <a:rPr lang="en-US" dirty="0" smtClean="0"/>
              <a:t>by Amazon</a:t>
            </a:r>
          </a:p>
          <a:p>
            <a:endParaRPr lang="en-US" dirty="0"/>
          </a:p>
          <a:p>
            <a:r>
              <a:rPr lang="en-US" dirty="0" smtClean="0"/>
              <a:t>Also commonly see a </a:t>
            </a:r>
            <a:r>
              <a:rPr lang="en-US" dirty="0" err="1" smtClean="0"/>
              <a:t>gup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used for the same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2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Select created template</a:t>
            </a:r>
            <a:endParaRPr lang="en-US" dirty="0"/>
          </a:p>
        </p:txBody>
      </p:sp>
      <p:pic>
        <p:nvPicPr>
          <p:cNvPr id="8194" name="Picture 2" descr="http://docs.aws.amazon.com/AWSMechTurk/2011-10-01/RequesterUI/images/Publish_H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9296"/>
            <a:ext cx="807318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9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Upload Data File</a:t>
            </a:r>
            <a:endParaRPr lang="en-US" dirty="0"/>
          </a:p>
        </p:txBody>
      </p:sp>
      <p:pic>
        <p:nvPicPr>
          <p:cNvPr id="9218" name="Picture 2" descr="http://docs.aws.amazon.com/AWSMechTurk/2011-10-01/RequesterUI/images/LocateANewF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" y="2438400"/>
            <a:ext cx="802839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3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Preview and Publish</a:t>
            </a:r>
            <a:endParaRPr lang="en-US" dirty="0"/>
          </a:p>
        </p:txBody>
      </p:sp>
      <p:pic>
        <p:nvPicPr>
          <p:cNvPr id="10242" name="Picture 2" descr="http://docs.aws.amazon.com/AWSMechTurk/2011-10-01/RequesterUI/images/Batch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3962400" cy="42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1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Qualification</a:t>
            </a:r>
          </a:p>
          <a:p>
            <a:pPr lvl="1"/>
            <a:r>
              <a:rPr lang="en-US" dirty="0" smtClean="0"/>
              <a:t>Make sure that a worker meets some criteria for the HIT</a:t>
            </a:r>
          </a:p>
          <a:p>
            <a:pPr lvl="2"/>
            <a:r>
              <a:rPr lang="en-US" dirty="0" smtClean="0"/>
              <a:t>95% Approval rating, etc.</a:t>
            </a:r>
          </a:p>
          <a:p>
            <a:pPr lvl="1"/>
            <a:r>
              <a:rPr lang="en-US" dirty="0" smtClean="0"/>
              <a:t>Requester User Interface (RUI) doesn’t support Qualification Tests for a worker to gain a qualification</a:t>
            </a:r>
          </a:p>
          <a:p>
            <a:pPr lvl="2"/>
            <a:r>
              <a:rPr lang="en-US" dirty="0" smtClean="0"/>
              <a:t>Must use Mechanical Turk APIs or command line tools</a:t>
            </a:r>
          </a:p>
        </p:txBody>
      </p:sp>
    </p:spTree>
    <p:extLst>
      <p:ext uri="{BB962C8B-B14F-4D97-AF65-F5344CB8AC3E}">
        <p14:creationId xmlns:p14="http://schemas.microsoft.com/office/powerpoint/2010/main" val="385438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Workers who have consistently completed HITs of a certain type with a high degree of accuracy for a variety of requestors</a:t>
            </a:r>
          </a:p>
          <a:p>
            <a:pPr lvl="1"/>
            <a:r>
              <a:rPr lang="en-US" dirty="0" smtClean="0"/>
              <a:t>Exclusive access to certain work</a:t>
            </a:r>
          </a:p>
          <a:p>
            <a:pPr lvl="1"/>
            <a:r>
              <a:rPr lang="en-US" dirty="0" smtClean="0"/>
              <a:t>access to private forum</a:t>
            </a:r>
          </a:p>
          <a:p>
            <a:r>
              <a:rPr lang="en-US" dirty="0" smtClean="0"/>
              <a:t>Performance based distinction</a:t>
            </a:r>
          </a:p>
          <a:p>
            <a:r>
              <a:rPr lang="en-US" dirty="0" smtClean="0"/>
              <a:t>Masters, Categorization Masters, Photo Moderation Masters – superior performance for thousands of HITs</a:t>
            </a:r>
          </a:p>
        </p:txBody>
      </p:sp>
    </p:spTree>
    <p:extLst>
      <p:ext uri="{BB962C8B-B14F-4D97-AF65-F5344CB8AC3E}">
        <p14:creationId xmlns:p14="http://schemas.microsoft.com/office/powerpoint/2010/main" val="319759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Abstract from the “muck” of using web services</a:t>
            </a:r>
          </a:p>
          <a:p>
            <a:r>
              <a:rPr lang="en-US" dirty="0" smtClean="0"/>
              <a:t>Create solutions without writing code</a:t>
            </a:r>
          </a:p>
          <a:p>
            <a:r>
              <a:rPr lang="en-US" dirty="0" smtClean="0"/>
              <a:t>Allows you to focus more on solving the business problem and less on managing technical details</a:t>
            </a:r>
          </a:p>
          <a:p>
            <a:r>
              <a:rPr lang="en-US" dirty="0" err="1" smtClean="0"/>
              <a:t>mturk.properties</a:t>
            </a:r>
            <a:r>
              <a:rPr lang="en-US" dirty="0" smtClean="0"/>
              <a:t> file for keys and URLs</a:t>
            </a:r>
            <a:endParaRPr lang="en-US" dirty="0" smtClean="0"/>
          </a:p>
          <a:p>
            <a:r>
              <a:rPr lang="en-US" dirty="0" smtClean="0"/>
              <a:t>Input: *.input, *.properties, and *.question files</a:t>
            </a:r>
          </a:p>
          <a:p>
            <a:r>
              <a:rPr lang="en-US" dirty="0" smtClean="0"/>
              <a:t>Output: </a:t>
            </a:r>
            <a:r>
              <a:rPr lang="en-US" dirty="0" smtClean="0"/>
              <a:t>*.</a:t>
            </a:r>
            <a:r>
              <a:rPr lang="en-US" dirty="0" smtClean="0"/>
              <a:t>success, and *.results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*.input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Tab delimited file</a:t>
            </a:r>
          </a:p>
          <a:p>
            <a:r>
              <a:rPr lang="en-US" dirty="0" smtClean="0"/>
              <a:t>Contains </a:t>
            </a:r>
            <a:r>
              <a:rPr lang="en-US" dirty="0" smtClean="0"/>
              <a:t>variable names and locations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52135"/>
              </p:ext>
            </p:extLst>
          </p:nvPr>
        </p:nvGraphicFramePr>
        <p:xfrm>
          <a:off x="1371600" y="2590800"/>
          <a:ext cx="64770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1257300">
                <a:tc>
                  <a:txBody>
                    <a:bodyPr/>
                    <a:lstStyle/>
                    <a:p>
                      <a:r>
                        <a:rPr lang="en-US" dirty="0" smtClean="0"/>
                        <a:t>Image1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Image3</a:t>
                      </a:r>
                      <a:endParaRPr lang="en-US" dirty="0"/>
                    </a:p>
                  </a:txBody>
                  <a:tcPr/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dirty="0" smtClean="0"/>
                        <a:t>Image1.jpg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Image2.jpg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Image3.jpg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562600"/>
            <a:ext cx="492974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Image1</a:t>
            </a:r>
            <a:r>
              <a:rPr lang="en-US" dirty="0"/>
              <a:t>	</a:t>
            </a:r>
            <a:r>
              <a:rPr lang="en-US" dirty="0" smtClean="0"/>
              <a:t>Image2</a:t>
            </a:r>
            <a:r>
              <a:rPr lang="en-US" dirty="0"/>
              <a:t>	</a:t>
            </a:r>
            <a:r>
              <a:rPr lang="en-US" dirty="0" smtClean="0"/>
              <a:t>Image3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mage1.jpg	Image2.jpg	Image3.jpg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0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Mechanical Turk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On demand workforce</a:t>
            </a:r>
          </a:p>
          <a:p>
            <a:pPr lvl="1"/>
            <a:r>
              <a:rPr lang="en-US" dirty="0" smtClean="0"/>
              <a:t>Scalable workforce</a:t>
            </a:r>
          </a:p>
          <a:p>
            <a:pPr lvl="1"/>
            <a:r>
              <a:rPr lang="en-US" dirty="0" smtClean="0"/>
              <a:t>Qualified workforce</a:t>
            </a:r>
          </a:p>
          <a:p>
            <a:pPr lvl="1"/>
            <a:r>
              <a:rPr lang="en-US" dirty="0" smtClean="0"/>
              <a:t>Pay only if satisfied</a:t>
            </a:r>
          </a:p>
        </p:txBody>
      </p:sp>
    </p:spTree>
    <p:extLst>
      <p:ext uri="{BB962C8B-B14F-4D97-AF65-F5344CB8AC3E}">
        <p14:creationId xmlns:p14="http://schemas.microsoft.com/office/powerpoint/2010/main" val="27535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Keywords</a:t>
            </a:r>
          </a:p>
          <a:p>
            <a:r>
              <a:rPr lang="en-US" dirty="0" smtClean="0"/>
              <a:t>Reward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Annotation</a:t>
            </a:r>
          </a:p>
          <a:p>
            <a:r>
              <a:rPr lang="en-US" dirty="0" smtClean="0"/>
              <a:t>Assignment duration</a:t>
            </a:r>
          </a:p>
          <a:p>
            <a:r>
              <a:rPr lang="en-US" dirty="0" smtClean="0"/>
              <a:t>Hit lifetime</a:t>
            </a:r>
          </a:p>
          <a:p>
            <a:r>
              <a:rPr lang="en-US" dirty="0" smtClean="0"/>
              <a:t>Auto approval delay</a:t>
            </a:r>
          </a:p>
          <a:p>
            <a:r>
              <a:rPr lang="en-US" dirty="0"/>
              <a:t>Q</a:t>
            </a:r>
            <a:r>
              <a:rPr lang="en-US" dirty="0" smtClean="0"/>
              <a:t>ualification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65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*.question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XML format</a:t>
            </a:r>
          </a:p>
          <a:p>
            <a:r>
              <a:rPr lang="en-US" dirty="0" smtClean="0"/>
              <a:t>Define </a:t>
            </a:r>
            <a:r>
              <a:rPr lang="en-US" dirty="0" smtClean="0"/>
              <a:t>the HIT </a:t>
            </a:r>
            <a:r>
              <a:rPr lang="en-US" dirty="0" smtClean="0"/>
              <a:t>layout </a:t>
            </a:r>
            <a:endParaRPr lang="en-US" dirty="0" smtClean="0"/>
          </a:p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&lt;Overview&gt;: Instructions and information</a:t>
            </a:r>
          </a:p>
          <a:p>
            <a:pPr lvl="1"/>
            <a:r>
              <a:rPr lang="en-US" dirty="0" smtClean="0"/>
              <a:t>&lt;Question&gt;</a:t>
            </a:r>
            <a:endParaRPr lang="en-US" dirty="0" smtClean="0"/>
          </a:p>
          <a:p>
            <a:r>
              <a:rPr lang="en-US" dirty="0" smtClean="0"/>
              <a:t>Can be a </a:t>
            </a:r>
            <a:r>
              <a:rPr lang="en-US" dirty="0" err="1" smtClean="0"/>
              <a:t>QuestionForm</a:t>
            </a:r>
            <a:r>
              <a:rPr lang="en-US" dirty="0" smtClean="0"/>
              <a:t>, </a:t>
            </a:r>
            <a:r>
              <a:rPr lang="en-US" dirty="0" err="1" smtClean="0"/>
              <a:t>ExternalQuestion</a:t>
            </a:r>
            <a:r>
              <a:rPr lang="en-US" dirty="0" smtClean="0"/>
              <a:t>, or a </a:t>
            </a:r>
            <a:r>
              <a:rPr lang="en-US" dirty="0" err="1" smtClean="0"/>
              <a:t>HTMLQuestion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93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&lt;Question&gt;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QuestionIdentifier</a:t>
            </a:r>
            <a:endParaRPr lang="en-US" dirty="0" smtClean="0"/>
          </a:p>
          <a:p>
            <a:r>
              <a:rPr lang="en-US" dirty="0" err="1" smtClean="0"/>
              <a:t>DisplayName</a:t>
            </a:r>
            <a:endParaRPr lang="en-US" dirty="0" smtClean="0"/>
          </a:p>
          <a:p>
            <a:r>
              <a:rPr lang="en-US" dirty="0" err="1" smtClean="0"/>
              <a:t>IsRequired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QuestionContent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AnswerSpecification</a:t>
            </a:r>
            <a:endParaRPr lang="en-US" dirty="0" smtClean="0"/>
          </a:p>
          <a:p>
            <a:pPr lvl="1"/>
            <a:r>
              <a:rPr lang="en-US" dirty="0" err="1" smtClean="0"/>
              <a:t>FreeTextAnswer</a:t>
            </a:r>
            <a:r>
              <a:rPr lang="en-US" dirty="0" smtClean="0"/>
              <a:t>,  </a:t>
            </a:r>
            <a:r>
              <a:rPr lang="en-US" dirty="0" err="1" smtClean="0"/>
              <a:t>SelectionAnswer</a:t>
            </a:r>
            <a:r>
              <a:rPr lang="en-US" dirty="0" smtClean="0"/>
              <a:t>, </a:t>
            </a:r>
            <a:r>
              <a:rPr lang="en-US" dirty="0" err="1" smtClean="0"/>
              <a:t>FileUploadAnswer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&lt;Question&gt;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1714" y="1981200"/>
            <a:ext cx="585628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&lt;Question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&lt;</a:t>
            </a:r>
            <a:r>
              <a:rPr lang="en-US" dirty="0" err="1"/>
              <a:t>QuestionIdentifier</a:t>
            </a:r>
            <a:r>
              <a:rPr lang="en-US" dirty="0"/>
              <a:t>&gt;</a:t>
            </a:r>
            <a:r>
              <a:rPr lang="en-US" dirty="0" err="1"/>
              <a:t>my_question_id</a:t>
            </a:r>
            <a:r>
              <a:rPr lang="en-US" dirty="0"/>
              <a:t>&lt;/</a:t>
            </a:r>
            <a:r>
              <a:rPr lang="en-US" dirty="0" err="1"/>
              <a:t>QuestionIdentifier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</a:t>
            </a:r>
            <a:r>
              <a:rPr lang="en-US" dirty="0"/>
              <a:t>&lt;</a:t>
            </a:r>
            <a:r>
              <a:rPr lang="en-US" dirty="0" err="1"/>
              <a:t>DisplayName</a:t>
            </a:r>
            <a:r>
              <a:rPr lang="en-US" dirty="0"/>
              <a:t>&gt;My Question&lt;/</a:t>
            </a:r>
            <a:r>
              <a:rPr lang="en-US" dirty="0" err="1"/>
              <a:t>DisplayName</a:t>
            </a:r>
            <a:r>
              <a:rPr lang="en-US" dirty="0"/>
              <a:t>&gt; </a:t>
            </a:r>
            <a:endParaRPr lang="en-US" dirty="0" smtClean="0"/>
          </a:p>
          <a:p>
            <a:r>
              <a:rPr lang="en-US" dirty="0" smtClean="0"/>
              <a:t>    &lt;</a:t>
            </a:r>
            <a:r>
              <a:rPr lang="en-US" dirty="0" err="1"/>
              <a:t>IsRequired</a:t>
            </a:r>
            <a:r>
              <a:rPr lang="en-US" dirty="0"/>
              <a:t>&gt;true&lt;/</a:t>
            </a:r>
            <a:r>
              <a:rPr lang="en-US" dirty="0" err="1"/>
              <a:t>IsRequired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</a:t>
            </a:r>
            <a:r>
              <a:rPr lang="en-US" dirty="0"/>
              <a:t>&lt;</a:t>
            </a:r>
            <a:r>
              <a:rPr lang="en-US" dirty="0" err="1"/>
              <a:t>QuestionContent</a:t>
            </a:r>
            <a:r>
              <a:rPr lang="en-US" dirty="0"/>
              <a:t>&gt; </a:t>
            </a:r>
            <a:r>
              <a:rPr lang="en-US" i="1" dirty="0"/>
              <a:t>[...]</a:t>
            </a:r>
            <a:r>
              <a:rPr lang="en-US" dirty="0"/>
              <a:t> &lt;/</a:t>
            </a:r>
            <a:r>
              <a:rPr lang="en-US" dirty="0" err="1"/>
              <a:t>QuestionContent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</a:t>
            </a:r>
            <a:r>
              <a:rPr lang="en-US" dirty="0"/>
              <a:t>&lt;</a:t>
            </a:r>
            <a:r>
              <a:rPr lang="en-US" dirty="0" err="1"/>
              <a:t>AnswerSpecification</a:t>
            </a:r>
            <a:r>
              <a:rPr lang="en-US" dirty="0"/>
              <a:t>&gt; </a:t>
            </a:r>
            <a:r>
              <a:rPr lang="en-US" i="1" dirty="0"/>
              <a:t>[...]</a:t>
            </a:r>
            <a:r>
              <a:rPr lang="en-US" dirty="0"/>
              <a:t> &lt;/</a:t>
            </a:r>
            <a:r>
              <a:rPr lang="en-US" dirty="0" err="1"/>
              <a:t>AnswerSpecification</a:t>
            </a:r>
            <a:r>
              <a:rPr lang="en-US" dirty="0"/>
              <a:t>&gt; </a:t>
            </a:r>
            <a:endParaRPr lang="en-US" dirty="0" smtClean="0"/>
          </a:p>
          <a:p>
            <a:r>
              <a:rPr lang="en-US" dirty="0" smtClean="0"/>
              <a:t>&lt;/</a:t>
            </a:r>
            <a:r>
              <a:rPr lang="en-US" dirty="0"/>
              <a:t>Question&gt;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7407" y="4572000"/>
            <a:ext cx="500489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QuestionContent</a:t>
            </a:r>
            <a:r>
              <a:rPr lang="en-US" dirty="0" smtClean="0"/>
              <a:t>&gt; (and &lt;Overview&gt;)  can contain: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&lt;Application&gt;: </a:t>
            </a:r>
            <a:r>
              <a:rPr lang="en-US" dirty="0" err="1" smtClean="0"/>
              <a:t>JavaApplet</a:t>
            </a:r>
            <a:r>
              <a:rPr lang="en-US" dirty="0" smtClean="0"/>
              <a:t> or Flash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&lt;</a:t>
            </a:r>
            <a:r>
              <a:rPr lang="en-US" dirty="0" err="1" smtClean="0"/>
              <a:t>EmbeddedBinary</a:t>
            </a:r>
            <a:r>
              <a:rPr lang="en-US" dirty="0" smtClean="0"/>
              <a:t>&gt;: image, audio, video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&lt;FormattedContent&gt; (later)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3124200"/>
            <a:ext cx="426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5" idx="1"/>
            <a:endCxn id="6" idx="1"/>
          </p:cNvCxnSpPr>
          <p:nvPr/>
        </p:nvCxnSpPr>
        <p:spPr>
          <a:xfrm rot="10800000">
            <a:off x="2057401" y="3276601"/>
            <a:ext cx="110007" cy="1895565"/>
          </a:xfrm>
          <a:prstGeom prst="bentConnector3">
            <a:avLst>
              <a:gd name="adj1" fmla="val 307805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83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*.success and *.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*.success: tab delimited text file containing HIT IDs and HIT Type IDs </a:t>
            </a:r>
          </a:p>
          <a:p>
            <a:pPr lvl="1"/>
            <a:r>
              <a:rPr lang="en-US" dirty="0" smtClean="0"/>
              <a:t>Auto-generated when HIT is loaded</a:t>
            </a:r>
          </a:p>
          <a:p>
            <a:pPr lvl="1"/>
            <a:r>
              <a:rPr lang="en-US" dirty="0" smtClean="0"/>
              <a:t>Used to generate *.results</a:t>
            </a:r>
            <a:endParaRPr lang="en-US" dirty="0" smtClean="0"/>
          </a:p>
          <a:p>
            <a:r>
              <a:rPr lang="en-US" dirty="0" smtClean="0"/>
              <a:t>Submitted results in the last </a:t>
            </a:r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generate *.results with </a:t>
            </a:r>
            <a:r>
              <a:rPr lang="en-US" dirty="0" err="1" smtClean="0"/>
              <a:t>getResults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tab-delimited file, last columns contain worker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81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ApproveWork</a:t>
            </a:r>
            <a:endParaRPr lang="en-US" dirty="0" smtClean="0"/>
          </a:p>
          <a:p>
            <a:r>
              <a:rPr lang="en-US" dirty="0" err="1" smtClean="0"/>
              <a:t>getBalance</a:t>
            </a:r>
            <a:endParaRPr lang="en-US" dirty="0" smtClean="0"/>
          </a:p>
          <a:p>
            <a:r>
              <a:rPr lang="en-US" dirty="0" err="1" smtClean="0"/>
              <a:t>getResults</a:t>
            </a:r>
            <a:endParaRPr lang="en-US" dirty="0" smtClean="0"/>
          </a:p>
          <a:p>
            <a:r>
              <a:rPr lang="en-US" dirty="0" err="1" smtClean="0"/>
              <a:t>loadHITs</a:t>
            </a:r>
            <a:endParaRPr lang="en-US" dirty="0" smtClean="0"/>
          </a:p>
          <a:p>
            <a:r>
              <a:rPr lang="en-US" dirty="0" err="1" smtClean="0"/>
              <a:t>reviewResults</a:t>
            </a:r>
            <a:endParaRPr lang="en-US" dirty="0" smtClean="0"/>
          </a:p>
          <a:p>
            <a:r>
              <a:rPr lang="en-US" dirty="0" err="1" smtClean="0"/>
              <a:t>grantBonus</a:t>
            </a:r>
            <a:endParaRPr lang="en-US" dirty="0" smtClean="0"/>
          </a:p>
          <a:p>
            <a:r>
              <a:rPr lang="en-US" dirty="0" err="1" smtClean="0"/>
              <a:t>updateHITs</a:t>
            </a:r>
            <a:endParaRPr lang="en-US" dirty="0" smtClean="0"/>
          </a:p>
          <a:p>
            <a:r>
              <a:rPr lang="en-US" dirty="0" err="1" smtClean="0">
                <a:hlinkClick r:id="rId2"/>
              </a:rPr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364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a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loadHITs</a:t>
            </a:r>
            <a:r>
              <a:rPr lang="en-US" dirty="0"/>
              <a:t> -input </a:t>
            </a:r>
            <a:r>
              <a:rPr lang="en-US" dirty="0" smtClean="0"/>
              <a:t>*.</a:t>
            </a:r>
            <a:r>
              <a:rPr lang="en-US" dirty="0"/>
              <a:t>input -question </a:t>
            </a:r>
            <a:r>
              <a:rPr lang="en-US" dirty="0" smtClean="0"/>
              <a:t>*.</a:t>
            </a:r>
            <a:r>
              <a:rPr lang="en-US" dirty="0"/>
              <a:t>question -properties </a:t>
            </a:r>
            <a:r>
              <a:rPr lang="en-US" dirty="0" smtClean="0"/>
              <a:t>*.</a:t>
            </a:r>
            <a:r>
              <a:rPr lang="en-US" dirty="0"/>
              <a:t>properties </a:t>
            </a:r>
            <a:r>
              <a:rPr lang="en-US" dirty="0"/>
              <a:t>-</a:t>
            </a:r>
            <a:r>
              <a:rPr lang="en-US" dirty="0" smtClean="0"/>
              <a:t>sandbox</a:t>
            </a:r>
          </a:p>
          <a:p>
            <a:endParaRPr lang="en-US" dirty="0" smtClean="0"/>
          </a:p>
          <a:p>
            <a:r>
              <a:rPr lang="en-US" dirty="0" smtClean="0"/>
              <a:t>-sandbox flag to create HIT in sandbox to preview</a:t>
            </a:r>
          </a:p>
          <a:p>
            <a:r>
              <a:rPr lang="en-US" dirty="0" smtClean="0"/>
              <a:t>-preview flag also available</a:t>
            </a:r>
          </a:p>
          <a:p>
            <a:pPr lvl="1"/>
            <a:r>
              <a:rPr lang="en-US" dirty="0" smtClean="0"/>
              <a:t>requires XML to be written in a certain way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5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FormattedContent </a:t>
            </a:r>
            <a:r>
              <a:rPr lang="en-US" dirty="0" smtClean="0"/>
              <a:t> inside a </a:t>
            </a:r>
            <a:r>
              <a:rPr lang="en-US" dirty="0" err="1" smtClean="0"/>
              <a:t>QuestionForm</a:t>
            </a:r>
            <a:r>
              <a:rPr lang="en-US" dirty="0" smtClean="0"/>
              <a:t> to use XHTML tags directly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J</a:t>
            </a:r>
            <a:r>
              <a:rPr lang="en-US" dirty="0" smtClean="0"/>
              <a:t>avaScript</a:t>
            </a:r>
            <a:endParaRPr lang="en-US" dirty="0" smtClean="0"/>
          </a:p>
          <a:p>
            <a:pPr lvl="1"/>
            <a:r>
              <a:rPr lang="en-US" dirty="0" smtClean="0"/>
              <a:t>No XML </a:t>
            </a:r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No element IDs</a:t>
            </a:r>
          </a:p>
          <a:p>
            <a:pPr lvl="1"/>
            <a:r>
              <a:rPr lang="en-US" dirty="0" smtClean="0"/>
              <a:t>No class and style attributes</a:t>
            </a:r>
          </a:p>
          <a:p>
            <a:pPr lvl="1"/>
            <a:r>
              <a:rPr lang="en-US" dirty="0" smtClean="0"/>
              <a:t>No &lt;div&gt; and &lt;span&gt; elements</a:t>
            </a:r>
            <a:endParaRPr lang="en-US" dirty="0" smtClean="0"/>
          </a:p>
          <a:p>
            <a:pPr lvl="1"/>
            <a:r>
              <a:rPr lang="en-US" dirty="0" smtClean="0"/>
              <a:t>URLs limited to </a:t>
            </a:r>
            <a:r>
              <a:rPr lang="en-US" dirty="0"/>
              <a:t> http:// https:// ftp:// news:// nntp:// mailto:// gopher:// telnet</a:t>
            </a:r>
            <a:r>
              <a:rPr lang="en-US" dirty="0" smtClean="0"/>
              <a:t>://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FormattedContent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Specified in XML CDATA block inside a FormattedContent element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81534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QuestionContent</a:t>
            </a:r>
            <a:r>
              <a:rPr lang="en-US" dirty="0"/>
              <a:t>&gt;</a:t>
            </a:r>
          </a:p>
          <a:p>
            <a:r>
              <a:rPr lang="en-US" dirty="0"/>
              <a:t>      &lt;FormattedContent&gt;&lt;![CDATA[</a:t>
            </a:r>
          </a:p>
          <a:p>
            <a:r>
              <a:rPr lang="en-US" dirty="0"/>
              <a:t>      &lt;font size="4" color="</a:t>
            </a:r>
            <a:r>
              <a:rPr lang="en-US" dirty="0" err="1"/>
              <a:t>darkblue</a:t>
            </a:r>
            <a:r>
              <a:rPr lang="en-US" dirty="0"/>
              <a:t>" &gt;Select the image below that best represents: </a:t>
            </a:r>
            <a:r>
              <a:rPr lang="en-US" dirty="0" smtClean="0"/>
              <a:t>             	Houses </a:t>
            </a:r>
            <a:r>
              <a:rPr lang="en-US" dirty="0"/>
              <a:t>of Parliament, London, England&lt;/font&gt;</a:t>
            </a:r>
          </a:p>
          <a:p>
            <a:r>
              <a:rPr lang="en-US" dirty="0"/>
              <a:t>      ]]&gt;&lt;/FormattedContent&gt;</a:t>
            </a:r>
          </a:p>
          <a:p>
            <a:r>
              <a:rPr lang="en-US" dirty="0" smtClean="0"/>
              <a:t>&lt;/</a:t>
            </a:r>
            <a:r>
              <a:rPr lang="en-US" dirty="0" err="1"/>
              <a:t>QuestionContent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73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qualification.1: qualification type ID</a:t>
            </a:r>
          </a:p>
          <a:p>
            <a:r>
              <a:rPr lang="en-US" dirty="0" smtClean="0"/>
              <a:t>qualification.comparator.1: type of comparison (</a:t>
            </a:r>
            <a:r>
              <a:rPr lang="en-US" dirty="0" err="1" smtClean="0"/>
              <a:t>greaterthan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qualification.value.1: integer value to be compared to</a:t>
            </a:r>
          </a:p>
          <a:p>
            <a:r>
              <a:rPr lang="en-US" dirty="0" smtClean="0"/>
              <a:t>qualification.locale.1: locale value</a:t>
            </a:r>
          </a:p>
          <a:p>
            <a:r>
              <a:rPr lang="en-US" dirty="0" smtClean="0"/>
              <a:t>qualification.private.1: public or private HIT</a:t>
            </a:r>
          </a:p>
          <a:p>
            <a:endParaRPr lang="en-US" dirty="0" smtClean="0"/>
          </a:p>
          <a:p>
            <a:r>
              <a:rPr lang="en-US" dirty="0" smtClean="0"/>
              <a:t>Increment the *.1 to specify additional qualifications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1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Requestors</a:t>
            </a:r>
          </a:p>
          <a:p>
            <a:r>
              <a:rPr lang="en-US" dirty="0" smtClean="0"/>
              <a:t>HITs (Human Intelligence Tasks)</a:t>
            </a:r>
          </a:p>
          <a:p>
            <a:r>
              <a:rPr lang="en-US" dirty="0" smtClean="0"/>
              <a:t>Assignment</a:t>
            </a:r>
          </a:p>
          <a:p>
            <a:r>
              <a:rPr lang="en-US" dirty="0" smtClean="0"/>
              <a:t>Workers (‘</a:t>
            </a:r>
            <a:r>
              <a:rPr lang="en-US" dirty="0" err="1" smtClean="0"/>
              <a:t>Turkers</a:t>
            </a:r>
            <a:r>
              <a:rPr lang="en-US" dirty="0" smtClean="0"/>
              <a:t>’)</a:t>
            </a:r>
            <a:endParaRPr lang="en-US" dirty="0" smtClean="0"/>
          </a:p>
          <a:p>
            <a:r>
              <a:rPr lang="en-US" dirty="0" smtClean="0"/>
              <a:t>Approval and Payment</a:t>
            </a:r>
          </a:p>
          <a:p>
            <a:r>
              <a:rPr lang="en-US" dirty="0" smtClean="0"/>
              <a:t>Qualification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4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886" y="2590800"/>
            <a:ext cx="2819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*.properties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*.properties example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Worker must have 25% approval rate and HIT can be previewed by those that don’t meet the qualification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4648200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qualification.1:000000000000000000L0</a:t>
            </a:r>
            <a:br>
              <a:rPr lang="en-US" sz="2000" dirty="0"/>
            </a:br>
            <a:r>
              <a:rPr lang="en-US" sz="2000" dirty="0"/>
              <a:t>qualification.comparator.1:greaterthan</a:t>
            </a:r>
            <a:br>
              <a:rPr lang="en-US" sz="2000" dirty="0"/>
            </a:br>
            <a:r>
              <a:rPr lang="en-US" sz="2000" dirty="0"/>
              <a:t>qualification.value.1:25</a:t>
            </a:r>
            <a:br>
              <a:rPr lang="en-US" sz="2000" dirty="0"/>
            </a:br>
            <a:r>
              <a:rPr lang="en-US" sz="2000" dirty="0"/>
              <a:t>qualification.private.1:false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27051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2286000"/>
            <a:ext cx="2209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Qualification </a:t>
            </a:r>
            <a:r>
              <a:rPr lang="en-US" dirty="0" err="1" smtClean="0"/>
              <a:t>TypeId</a:t>
            </a:r>
            <a:r>
              <a:rPr lang="en-US" dirty="0" smtClean="0"/>
              <a:t>  for percent assignments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an </a:t>
            </a:r>
            <a:r>
              <a:rPr lang="en-US" dirty="0" err="1" smtClean="0"/>
              <a:t>ExternalQuestion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${</a:t>
            </a:r>
            <a:r>
              <a:rPr lang="en-US" dirty="0" err="1"/>
              <a:t>helper.urlencode</a:t>
            </a:r>
            <a:r>
              <a:rPr lang="en-US" dirty="0"/>
              <a:t>($</a:t>
            </a:r>
            <a:r>
              <a:rPr lang="en-US" dirty="0" err="1"/>
              <a:t>urls</a:t>
            </a:r>
            <a:r>
              <a:rPr lang="en-US" dirty="0" smtClean="0"/>
              <a:t>)} to encode </a:t>
            </a:r>
            <a:r>
              <a:rPr lang="en-US" dirty="0" err="1" smtClean="0"/>
              <a:t>urls</a:t>
            </a:r>
            <a:r>
              <a:rPr lang="en-US" dirty="0" smtClean="0"/>
              <a:t> from *.</a:t>
            </a:r>
            <a:r>
              <a:rPr lang="en-US" dirty="0" smtClean="0"/>
              <a:t>input to show in externalpage.htm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136338"/>
            <a:ext cx="48768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ExternalQuestion</a:t>
            </a:r>
            <a:r>
              <a:rPr lang="en-US" dirty="0"/>
              <a:t> </a:t>
            </a:r>
            <a:r>
              <a:rPr lang="en-US" dirty="0" err="1"/>
              <a:t>xmlns</a:t>
            </a:r>
            <a:r>
              <a:rPr lang="en-US" dirty="0"/>
              <a:t>="http://mechanicalturk.amazonaws.com/</a:t>
            </a:r>
            <a:r>
              <a:rPr lang="en-US" dirty="0" err="1"/>
              <a:t>AWSMechanicalTurkDataSchemas</a:t>
            </a:r>
            <a:r>
              <a:rPr lang="en-US" dirty="0"/>
              <a:t>/2006-07-14/ExternalQuestion.xsd"&gt;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ExternalURL</a:t>
            </a:r>
            <a:r>
              <a:rPr lang="en-US" dirty="0">
                <a:solidFill>
                  <a:srgbClr val="FF0000"/>
                </a:solidFill>
              </a:rPr>
              <a:t>&gt;http://s3.amazonaws.com/mturk/samples/sitecategory/externalpage.htm?url=${helper.urlencode($urls)}&lt;/ExternalURL&gt;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FrameHeight</a:t>
            </a:r>
            <a:r>
              <a:rPr lang="en-US" dirty="0"/>
              <a:t>&gt;400&lt;/</a:t>
            </a:r>
            <a:r>
              <a:rPr lang="en-US" dirty="0" err="1"/>
              <a:t>FrameHeight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&lt;/</a:t>
            </a:r>
            <a:r>
              <a:rPr lang="en-US" dirty="0" err="1"/>
              <a:t>ExternalQuestion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48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external .</a:t>
            </a:r>
            <a:r>
              <a:rPr lang="en-US" dirty="0" err="1" smtClean="0"/>
              <a:t>htm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82296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dirty="0" smtClean="0"/>
              <a:t>(</a:t>
            </a:r>
            <a:r>
              <a:rPr lang="en-US" dirty="0" err="1" smtClean="0"/>
              <a:t>gup</a:t>
            </a:r>
            <a:r>
              <a:rPr lang="en-US" dirty="0" smtClean="0"/>
              <a:t>(</a:t>
            </a:r>
            <a:r>
              <a:rPr lang="en-US" dirty="0"/>
              <a:t>'</a:t>
            </a:r>
            <a:r>
              <a:rPr lang="en-US" dirty="0" err="1"/>
              <a:t>assignmentId</a:t>
            </a:r>
            <a:r>
              <a:rPr lang="en-US" dirty="0"/>
              <a:t>') == "ASSIGNMENT_ID_NOT_AVAILABLE</a:t>
            </a:r>
            <a:r>
              <a:rPr lang="en-US" dirty="0" smtClean="0"/>
              <a:t>") {</a:t>
            </a:r>
          </a:p>
          <a:p>
            <a:r>
              <a:rPr lang="en-US" dirty="0"/>
              <a:t> </a:t>
            </a:r>
            <a:r>
              <a:rPr lang="en-US" dirty="0" smtClean="0"/>
              <a:t>   …</a:t>
            </a:r>
            <a:endParaRPr lang="en-US" dirty="0"/>
          </a:p>
          <a:p>
            <a:r>
              <a:rPr lang="en-US" dirty="0" smtClean="0"/>
              <a:t>} </a:t>
            </a:r>
            <a:r>
              <a:rPr lang="en-US" dirty="0"/>
              <a:t>else {</a:t>
            </a:r>
          </a:p>
          <a:p>
            <a:r>
              <a:rPr lang="en-US" dirty="0"/>
              <a:t>        </a:t>
            </a:r>
            <a:r>
              <a:rPr lang="en-US" dirty="0" err="1"/>
              <a:t>var</a:t>
            </a:r>
            <a:r>
              <a:rPr lang="en-US" dirty="0"/>
              <a:t> form = </a:t>
            </a:r>
            <a:r>
              <a:rPr lang="en-US" dirty="0" err="1"/>
              <a:t>document.getElementById</a:t>
            </a:r>
            <a:r>
              <a:rPr lang="en-US" dirty="0"/>
              <a:t>('</a:t>
            </a:r>
            <a:r>
              <a:rPr lang="en-US" dirty="0" err="1"/>
              <a:t>mturk_form</a:t>
            </a:r>
            <a:r>
              <a:rPr lang="en-US" dirty="0"/>
              <a:t>');</a:t>
            </a:r>
          </a:p>
          <a:p>
            <a:r>
              <a:rPr lang="en-US" dirty="0"/>
              <a:t>        if (</a:t>
            </a:r>
            <a:r>
              <a:rPr lang="en-US" dirty="0" err="1"/>
              <a:t>document.referrer</a:t>
            </a:r>
            <a:r>
              <a:rPr lang="en-US" dirty="0"/>
              <a:t> &amp;&amp; ( </a:t>
            </a:r>
            <a:r>
              <a:rPr lang="en-US" dirty="0" err="1" smtClean="0"/>
              <a:t>document.referrer.indexOf</a:t>
            </a:r>
            <a:r>
              <a:rPr lang="en-US" dirty="0"/>
              <a:t>('</a:t>
            </a:r>
            <a:r>
              <a:rPr lang="en-US" dirty="0" err="1"/>
              <a:t>workersandbox</a:t>
            </a:r>
            <a:r>
              <a:rPr lang="en-US" dirty="0"/>
              <a:t>') != -1) ) {</a:t>
            </a:r>
          </a:p>
          <a:p>
            <a:r>
              <a:rPr lang="en-US" dirty="0"/>
              <a:t>            </a:t>
            </a:r>
            <a:r>
              <a:rPr lang="en-US" dirty="0" err="1"/>
              <a:t>form.action</a:t>
            </a:r>
            <a:r>
              <a:rPr lang="en-US" dirty="0"/>
              <a:t> = "http://workersandbox.mturk.com/</a:t>
            </a:r>
            <a:r>
              <a:rPr lang="en-US" dirty="0" err="1"/>
              <a:t>mturk</a:t>
            </a:r>
            <a:r>
              <a:rPr lang="en-US" dirty="0"/>
              <a:t>/</a:t>
            </a:r>
            <a:r>
              <a:rPr lang="en-US" dirty="0" err="1"/>
              <a:t>externalSubmit</a:t>
            </a:r>
            <a:r>
              <a:rPr lang="en-US" dirty="0"/>
              <a:t>";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286000"/>
            <a:ext cx="609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&lt;form id="mturk_form" method="POST" action="http://www.mturk.com/mturk/externalSubmit</a:t>
            </a:r>
            <a:r>
              <a:rPr lang="nn-NO" dirty="0" smtClean="0"/>
              <a:t>"&gt;</a:t>
            </a:r>
          </a:p>
          <a:p>
            <a:r>
              <a:rPr lang="en-US" dirty="0" smtClean="0"/>
              <a:t>(…question…)</a:t>
            </a:r>
            <a:endParaRPr lang="nn-NO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3967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And then submit the assignment to </a:t>
            </a:r>
            <a:r>
              <a:rPr lang="en-US" dirty="0" err="1" smtClean="0">
                <a:solidFill>
                  <a:srgbClr val="0070C0"/>
                </a:solidFill>
              </a:rPr>
              <a:t>Mturk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96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*.</a:t>
            </a:r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Create five </a:t>
            </a:r>
            <a:r>
              <a:rPr lang="en-US" dirty="0" smtClean="0"/>
              <a:t>questions,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smtClean="0"/>
              <a:t>the first 3 are </a:t>
            </a:r>
            <a:br>
              <a:rPr lang="en-US" dirty="0" smtClean="0"/>
            </a:br>
            <a:r>
              <a:rPr lang="en-US" dirty="0" smtClean="0"/>
              <a:t>required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67200" y="3429000"/>
            <a:ext cx="463731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#set( $</a:t>
            </a:r>
            <a:r>
              <a:rPr lang="en-US" dirty="0" err="1" smtClean="0"/>
              <a:t>minimumNumberOfTags</a:t>
            </a:r>
            <a:r>
              <a:rPr lang="en-US" dirty="0" smtClean="0"/>
              <a:t> </a:t>
            </a:r>
            <a:r>
              <a:rPr lang="en-US" dirty="0"/>
              <a:t>= </a:t>
            </a:r>
            <a:r>
              <a:rPr lang="en-US" b="1" dirty="0"/>
              <a:t>3</a:t>
            </a:r>
            <a:r>
              <a:rPr lang="en-US" dirty="0"/>
              <a:t> )</a:t>
            </a:r>
            <a:br>
              <a:rPr lang="en-US" dirty="0"/>
            </a:br>
            <a:r>
              <a:rPr lang="en-US" dirty="0"/>
              <a:t>#</a:t>
            </a:r>
            <a:r>
              <a:rPr lang="en-US" dirty="0" err="1"/>
              <a:t>foreach</a:t>
            </a:r>
            <a:r>
              <a:rPr lang="en-US" dirty="0"/>
              <a:t>( $</a:t>
            </a:r>
            <a:r>
              <a:rPr lang="en-US" dirty="0" err="1"/>
              <a:t>tagNum</a:t>
            </a:r>
            <a:r>
              <a:rPr lang="en-US" dirty="0"/>
              <a:t> in [1..</a:t>
            </a:r>
            <a:r>
              <a:rPr lang="en-US" b="1" dirty="0"/>
              <a:t>5</a:t>
            </a:r>
            <a:r>
              <a:rPr lang="en-US" dirty="0"/>
              <a:t>] )</a:t>
            </a:r>
            <a:br>
              <a:rPr lang="en-US" dirty="0"/>
            </a:br>
            <a:r>
              <a:rPr lang="en-US" dirty="0"/>
              <a:t>&lt;Question&gt;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QuestionIdentifier</a:t>
            </a:r>
            <a:r>
              <a:rPr lang="en-US" dirty="0"/>
              <a:t>&gt;tag${</a:t>
            </a:r>
            <a:r>
              <a:rPr lang="en-US" dirty="0" err="1"/>
              <a:t>tagNum</a:t>
            </a:r>
            <a:r>
              <a:rPr lang="en-US" dirty="0"/>
              <a:t>}&lt;/</a:t>
            </a:r>
            <a:r>
              <a:rPr lang="en-US" dirty="0" err="1"/>
              <a:t>QuestionIdentifier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#if( $</a:t>
            </a:r>
            <a:r>
              <a:rPr lang="en-US" dirty="0" err="1"/>
              <a:t>tagNum</a:t>
            </a:r>
            <a:r>
              <a:rPr lang="en-US" dirty="0"/>
              <a:t> &lt;= $</a:t>
            </a:r>
            <a:r>
              <a:rPr lang="en-US" dirty="0" err="1"/>
              <a:t>minimumNumberOfTags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IsRequired</a:t>
            </a:r>
            <a:r>
              <a:rPr lang="en-US" dirty="0"/>
              <a:t>&gt;true&lt;/</a:t>
            </a:r>
            <a:r>
              <a:rPr lang="en-US" dirty="0" err="1"/>
              <a:t>IsRequired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#else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IsRequired</a:t>
            </a:r>
            <a:r>
              <a:rPr lang="en-US" dirty="0"/>
              <a:t>&gt;false&lt;/</a:t>
            </a:r>
            <a:r>
              <a:rPr lang="en-US" dirty="0" err="1"/>
              <a:t>IsRequired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#end </a:t>
            </a:r>
          </a:p>
        </p:txBody>
      </p:sp>
    </p:spTree>
    <p:extLst>
      <p:ext uri="{BB962C8B-B14F-4D97-AF65-F5344CB8AC3E}">
        <p14:creationId xmlns:p14="http://schemas.microsoft.com/office/powerpoint/2010/main" val="338654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request for a qualification from a worker, you can:</a:t>
            </a:r>
          </a:p>
          <a:p>
            <a:pPr lvl="1"/>
            <a:r>
              <a:rPr lang="en-US" dirty="0" smtClean="0"/>
              <a:t>Manually approve qualification request</a:t>
            </a:r>
          </a:p>
          <a:p>
            <a:pPr lvl="1"/>
            <a:r>
              <a:rPr lang="en-US" dirty="0" smtClean="0"/>
              <a:t>Provide answer key and </a:t>
            </a:r>
            <a:r>
              <a:rPr lang="en-US" dirty="0" err="1" smtClean="0"/>
              <a:t>Mturk</a:t>
            </a:r>
            <a:r>
              <a:rPr lang="en-US" dirty="0" smtClean="0"/>
              <a:t> will evaluate request</a:t>
            </a:r>
          </a:p>
          <a:p>
            <a:pPr lvl="1"/>
            <a:r>
              <a:rPr lang="en-US" dirty="0" smtClean="0"/>
              <a:t>Auto-grant qualification</a:t>
            </a:r>
          </a:p>
          <a:p>
            <a:r>
              <a:rPr lang="en-US" dirty="0" smtClean="0"/>
              <a:t>Qualifications can also be assigned to a worker without a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1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*.question, *.properties, *.answer</a:t>
            </a:r>
          </a:p>
          <a:p>
            <a:r>
              <a:rPr lang="en-US" dirty="0" smtClean="0"/>
              <a:t>Define the test questions in *.question and answers in *.</a:t>
            </a:r>
            <a:r>
              <a:rPr lang="en-US" dirty="0" smtClean="0"/>
              <a:t>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581400"/>
            <a:ext cx="57394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createQualificationType</a:t>
            </a:r>
            <a:r>
              <a:rPr lang="fr-FR" dirty="0"/>
              <a:t> -</a:t>
            </a:r>
            <a:r>
              <a:rPr lang="fr-FR" dirty="0" err="1"/>
              <a:t>properties</a:t>
            </a:r>
            <a:r>
              <a:rPr lang="fr-FR" dirty="0"/>
              <a:t> </a:t>
            </a:r>
            <a:r>
              <a:rPr lang="fr-FR" dirty="0" err="1"/>
              <a:t>qualification.properties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       -</a:t>
            </a:r>
            <a:r>
              <a:rPr lang="fr-FR" dirty="0"/>
              <a:t>question </a:t>
            </a:r>
            <a:r>
              <a:rPr lang="fr-FR" dirty="0" err="1"/>
              <a:t>qualification.question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		       -</a:t>
            </a:r>
            <a:r>
              <a:rPr lang="fr-FR" dirty="0" err="1" smtClean="0"/>
              <a:t>answer</a:t>
            </a:r>
            <a:r>
              <a:rPr lang="fr-FR" dirty="0" smtClean="0"/>
              <a:t> </a:t>
            </a:r>
            <a:r>
              <a:rPr lang="fr-FR" dirty="0" err="1" smtClean="0"/>
              <a:t>qualification.answer</a:t>
            </a:r>
            <a:r>
              <a:rPr lang="fr-FR" dirty="0" smtClean="0"/>
              <a:t>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-</a:t>
            </a:r>
            <a:r>
              <a:rPr lang="fr-FR" dirty="0" err="1"/>
              <a:t>sandbox</a:t>
            </a:r>
            <a:r>
              <a:rPr lang="fr-FR" dirty="0"/>
              <a:t> </a:t>
            </a:r>
            <a:br>
              <a:rPr lang="fr-F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Test (Question)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771" y="2133600"/>
            <a:ext cx="83058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/>
              <a:t>QuestionForm</a:t>
            </a:r>
            <a:r>
              <a:rPr lang="en-US" dirty="0"/>
              <a:t> </a:t>
            </a:r>
            <a:r>
              <a:rPr lang="en-US" dirty="0" err="1"/>
              <a:t>xmlns</a:t>
            </a:r>
            <a:r>
              <a:rPr lang="en-US" dirty="0"/>
              <a:t>="http://mechanicalturk.amazonaws.com/</a:t>
            </a:r>
            <a:r>
              <a:rPr lang="en-US" dirty="0" err="1"/>
              <a:t>AWSMechanicalTurkDataSchemas</a:t>
            </a:r>
            <a:r>
              <a:rPr lang="en-US" dirty="0"/>
              <a:t>/2005-10-01/QuestionForm.xsd"&gt;</a:t>
            </a:r>
          </a:p>
          <a:p>
            <a:r>
              <a:rPr lang="en-US" dirty="0"/>
              <a:t>    &lt;Overview&gt;</a:t>
            </a:r>
          </a:p>
          <a:p>
            <a:r>
              <a:rPr lang="en-US" dirty="0"/>
              <a:t>        &lt;Title&gt;Trivia Test Qualification&lt;/Title&gt;</a:t>
            </a:r>
          </a:p>
          <a:p>
            <a:r>
              <a:rPr lang="en-US" dirty="0"/>
              <a:t>    &lt;/Overview&gt;</a:t>
            </a:r>
          </a:p>
          <a:p>
            <a:r>
              <a:rPr lang="en-US" dirty="0"/>
              <a:t>    &lt;Question&gt;</a:t>
            </a:r>
          </a:p>
          <a:p>
            <a:r>
              <a:rPr lang="en-US" dirty="0"/>
              <a:t>        &lt;</a:t>
            </a:r>
            <a:r>
              <a:rPr lang="en-US" dirty="0" err="1"/>
              <a:t>QuestionIdentifier</a:t>
            </a:r>
            <a:r>
              <a:rPr lang="en-US" dirty="0"/>
              <a:t>&gt;question1&lt;/</a:t>
            </a:r>
            <a:r>
              <a:rPr lang="en-US" dirty="0" err="1"/>
              <a:t>QuestionIdentifier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QuestionContent</a:t>
            </a:r>
            <a:r>
              <a:rPr lang="en-US" dirty="0"/>
              <a:t>&gt;</a:t>
            </a:r>
          </a:p>
          <a:p>
            <a:r>
              <a:rPr lang="en-US" dirty="0"/>
              <a:t>            &lt;Text&gt;What is the capital of Washington state?&lt;/Text&gt;</a:t>
            </a:r>
          </a:p>
          <a:p>
            <a:r>
              <a:rPr lang="en-US" dirty="0"/>
              <a:t>        &lt;/</a:t>
            </a:r>
            <a:r>
              <a:rPr lang="en-US" dirty="0" err="1"/>
              <a:t>QuestionContent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AnswerSpecification</a:t>
            </a:r>
            <a:r>
              <a:rPr lang="en-US" dirty="0"/>
              <a:t>&gt;</a:t>
            </a:r>
          </a:p>
          <a:p>
            <a:r>
              <a:rPr lang="en-US" dirty="0"/>
              <a:t>           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5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Test (Answer Key)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3820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&lt;?xml version="1.0" encoding="UTF-8"?&gt; </a:t>
            </a:r>
          </a:p>
          <a:p>
            <a:r>
              <a:rPr lang="en-US" dirty="0"/>
              <a:t>&lt;</a:t>
            </a:r>
            <a:r>
              <a:rPr lang="en-US" dirty="0" err="1"/>
              <a:t>AnswerKey</a:t>
            </a:r>
            <a:r>
              <a:rPr lang="en-US" dirty="0"/>
              <a:t> </a:t>
            </a:r>
            <a:r>
              <a:rPr lang="en-US" dirty="0" err="1"/>
              <a:t>xmlns</a:t>
            </a:r>
            <a:r>
              <a:rPr lang="en-US" dirty="0"/>
              <a:t>="http://mechanicalturk.amazonaws.com/</a:t>
            </a:r>
            <a:r>
              <a:rPr lang="en-US" dirty="0" err="1"/>
              <a:t>AWSMechanicalTurkDataSchemas</a:t>
            </a:r>
            <a:r>
              <a:rPr lang="en-US" dirty="0"/>
              <a:t>/2005-10-01/AnswerKey.xsd"&gt;</a:t>
            </a:r>
          </a:p>
          <a:p>
            <a:r>
              <a:rPr lang="en-US" dirty="0"/>
              <a:t> &lt;Question&gt;</a:t>
            </a:r>
          </a:p>
          <a:p>
            <a:r>
              <a:rPr lang="en-US" dirty="0"/>
              <a:t>  &lt;</a:t>
            </a:r>
            <a:r>
              <a:rPr lang="en-US" dirty="0" err="1"/>
              <a:t>QuestionIdentifier</a:t>
            </a:r>
            <a:r>
              <a:rPr lang="en-US" dirty="0"/>
              <a:t>&gt;question1&lt;/</a:t>
            </a:r>
            <a:r>
              <a:rPr lang="en-US" dirty="0" err="1"/>
              <a:t>QuestionIdentifier</a:t>
            </a:r>
            <a:r>
              <a:rPr lang="en-US" dirty="0"/>
              <a:t>&gt;</a:t>
            </a:r>
          </a:p>
          <a:p>
            <a:r>
              <a:rPr lang="en-US" dirty="0"/>
              <a:t>  &lt;</a:t>
            </a:r>
            <a:r>
              <a:rPr lang="en-US" dirty="0" err="1"/>
              <a:t>AnswerOption</a:t>
            </a:r>
            <a:r>
              <a:rPr lang="en-US" dirty="0"/>
              <a:t>&gt;</a:t>
            </a:r>
          </a:p>
          <a:p>
            <a:r>
              <a:rPr lang="en-US" dirty="0"/>
              <a:t>   &lt;</a:t>
            </a:r>
            <a:r>
              <a:rPr lang="en-US" dirty="0" err="1"/>
              <a:t>SelectionIdentifier</a:t>
            </a:r>
            <a:r>
              <a:rPr lang="en-US" dirty="0"/>
              <a:t>&gt;1b&lt;/</a:t>
            </a:r>
            <a:r>
              <a:rPr lang="en-US" dirty="0" err="1"/>
              <a:t>SelectionIdentifier</a:t>
            </a:r>
            <a:r>
              <a:rPr lang="en-US" dirty="0"/>
              <a:t>&gt;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AnswerScore</a:t>
            </a:r>
            <a:r>
              <a:rPr lang="en-US" dirty="0">
                <a:solidFill>
                  <a:srgbClr val="FF0000"/>
                </a:solidFill>
              </a:rPr>
              <a:t>&gt;10&lt;/</a:t>
            </a:r>
            <a:r>
              <a:rPr lang="en-US" dirty="0" err="1">
                <a:solidFill>
                  <a:srgbClr val="FF0000"/>
                </a:solidFill>
              </a:rPr>
              <a:t>AnswerScore</a:t>
            </a:r>
            <a:r>
              <a:rPr lang="en-US" dirty="0">
                <a:solidFill>
                  <a:srgbClr val="FF0000"/>
                </a:solidFill>
              </a:rPr>
              <a:t>&gt; </a:t>
            </a:r>
          </a:p>
          <a:p>
            <a:r>
              <a:rPr lang="en-US" dirty="0"/>
              <a:t>  &lt;/</a:t>
            </a:r>
            <a:r>
              <a:rPr lang="en-US" dirty="0" err="1"/>
              <a:t>AnswerOption</a:t>
            </a:r>
            <a:r>
              <a:rPr lang="en-US" dirty="0"/>
              <a:t>&gt;</a:t>
            </a:r>
          </a:p>
          <a:p>
            <a:r>
              <a:rPr lang="en-US" dirty="0"/>
              <a:t> &lt;/Question&gt;</a:t>
            </a:r>
          </a:p>
          <a:p>
            <a:r>
              <a:rPr lang="en-US" dirty="0" smtClean="0"/>
              <a:t>&lt;/</a:t>
            </a:r>
            <a:r>
              <a:rPr lang="en-US" dirty="0" err="1"/>
              <a:t>AnswerKey</a:t>
            </a:r>
            <a:r>
              <a:rPr lang="en-US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0257" y="5715000"/>
            <a:ext cx="491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Auto-assign qualification and score with answer key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55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 Test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/>
              <a:t>d</a:t>
            </a:r>
            <a:r>
              <a:rPr lang="en-US" dirty="0" smtClean="0"/>
              <a:t>escription</a:t>
            </a:r>
          </a:p>
          <a:p>
            <a:r>
              <a:rPr lang="en-US" dirty="0" smtClean="0"/>
              <a:t>keywords</a:t>
            </a:r>
          </a:p>
          <a:p>
            <a:r>
              <a:rPr lang="en-US" dirty="0" err="1" smtClean="0"/>
              <a:t>retrydelayinseconds</a:t>
            </a:r>
            <a:endParaRPr lang="en-US" dirty="0" smtClean="0"/>
          </a:p>
          <a:p>
            <a:r>
              <a:rPr lang="en-US" dirty="0" err="1" smtClean="0"/>
              <a:t>testdurationinseconds</a:t>
            </a:r>
            <a:endParaRPr lang="en-US" dirty="0" smtClean="0"/>
          </a:p>
          <a:p>
            <a:r>
              <a:rPr lang="en-US" dirty="0" err="1" smtClean="0"/>
              <a:t>autogranted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97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Turk Tool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943" y="2438400"/>
            <a:ext cx="8001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aws_access_key</a:t>
            </a:r>
            <a:r>
              <a:rPr lang="en-US" dirty="0" smtClean="0"/>
              <a:t> </a:t>
            </a:r>
            <a:r>
              <a:rPr lang="en-US" dirty="0"/>
              <a:t>= ; </a:t>
            </a:r>
            <a:endParaRPr lang="en-US" dirty="0" smtClean="0"/>
          </a:p>
          <a:p>
            <a:r>
              <a:rPr lang="en-US" dirty="0" err="1" smtClean="0"/>
              <a:t>aws_secret_key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;</a:t>
            </a:r>
          </a:p>
          <a:p>
            <a:r>
              <a:rPr lang="en-US" dirty="0" smtClean="0"/>
              <a:t>sandbox </a:t>
            </a:r>
            <a:r>
              <a:rPr lang="en-US" dirty="0"/>
              <a:t>= true;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7030A0"/>
                </a:solidFill>
              </a:rPr>
              <a:t>turk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= </a:t>
            </a:r>
            <a:r>
              <a:rPr lang="en-US" dirty="0" err="1">
                <a:solidFill>
                  <a:srgbClr val="7030A0"/>
                </a:solidFill>
              </a:rPr>
              <a:t>InitializeTurk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aws_access_key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aws_secret_key</a:t>
            </a:r>
            <a:r>
              <a:rPr lang="en-US" dirty="0">
                <a:solidFill>
                  <a:srgbClr val="7030A0"/>
                </a:solidFill>
              </a:rPr>
              <a:t>, sandbox);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result </a:t>
            </a:r>
            <a:r>
              <a:rPr lang="en-US" dirty="0"/>
              <a:t>= </a:t>
            </a:r>
            <a:r>
              <a:rPr lang="en-US" dirty="0" err="1"/>
              <a:t>RequestTurk</a:t>
            </a:r>
            <a:r>
              <a:rPr lang="en-US" dirty="0"/>
              <a:t>(</a:t>
            </a:r>
            <a:r>
              <a:rPr lang="en-US" dirty="0" err="1"/>
              <a:t>turk</a:t>
            </a:r>
            <a:r>
              <a:rPr lang="en-US" dirty="0"/>
              <a:t>, '</a:t>
            </a:r>
            <a:r>
              <a:rPr lang="en-US" dirty="0" err="1">
                <a:solidFill>
                  <a:srgbClr val="FF0000"/>
                </a:solidFill>
              </a:rPr>
              <a:t>GetAccountBalance</a:t>
            </a:r>
            <a:r>
              <a:rPr lang="en-US" dirty="0"/>
              <a:t>', {'ResponseGroup.0','Minimal','ResponseGroup.1','Request'}); </a:t>
            </a:r>
            <a:endParaRPr lang="en-US" dirty="0" smtClean="0"/>
          </a:p>
          <a:p>
            <a:r>
              <a:rPr lang="en-US" dirty="0" smtClean="0"/>
              <a:t>result.GetAccountBalanceResponse.GetAccountBalanceResult.AvailableBalance.Amount.Text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7315" y="3124200"/>
            <a:ext cx="37402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Initialize with keys and sandbox option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6237" y="3962400"/>
            <a:ext cx="24378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Command line operation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791200"/>
            <a:ext cx="121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9447" y="5791200"/>
            <a:ext cx="121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Operations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1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Turk Pipeline</a:t>
            </a:r>
            <a:endParaRPr lang="en-US" dirty="0"/>
          </a:p>
        </p:txBody>
      </p:sp>
      <p:pic>
        <p:nvPicPr>
          <p:cNvPr id="1026" name="Picture 2" descr="http://docs.aws.amazon.com/AWSMechTurk/2011-10-01/RequesterUI/images/process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294"/>
            <a:ext cx="8382000" cy="13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Turk Tool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133600"/>
            <a:ext cx="532543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>
                <a:solidFill>
                  <a:srgbClr val="FF0000"/>
                </a:solidFill>
              </a:rPr>
              <a:t>GetAccountBalanceResult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&lt;</a:t>
            </a:r>
            <a:r>
              <a:rPr lang="en-US" dirty="0"/>
              <a:t>Request&gt; </a:t>
            </a:r>
            <a:endParaRPr lang="en-US" dirty="0" smtClean="0"/>
          </a:p>
          <a:p>
            <a:r>
              <a:rPr lang="en-US" dirty="0" smtClean="0"/>
              <a:t>        &lt;</a:t>
            </a:r>
            <a:r>
              <a:rPr lang="en-US" dirty="0" err="1"/>
              <a:t>IsValid</a:t>
            </a:r>
            <a:r>
              <a:rPr lang="en-US" dirty="0"/>
              <a:t>&gt;True&lt;/</a:t>
            </a:r>
            <a:r>
              <a:rPr lang="en-US" dirty="0" err="1"/>
              <a:t>IsValid</a:t>
            </a:r>
            <a:r>
              <a:rPr lang="en-US" dirty="0"/>
              <a:t>&gt; </a:t>
            </a:r>
            <a:endParaRPr lang="en-US" dirty="0" smtClean="0"/>
          </a:p>
          <a:p>
            <a:r>
              <a:rPr lang="en-US" dirty="0" smtClean="0"/>
              <a:t>    &lt;/</a:t>
            </a:r>
            <a:r>
              <a:rPr lang="en-US" dirty="0"/>
              <a:t>Request&gt; </a:t>
            </a:r>
            <a:endParaRPr lang="en-US" dirty="0" smtClean="0"/>
          </a:p>
          <a:p>
            <a:r>
              <a:rPr lang="en-US" dirty="0" smtClean="0"/>
              <a:t>    &lt;</a:t>
            </a:r>
            <a:r>
              <a:rPr lang="en-US" dirty="0" err="1">
                <a:solidFill>
                  <a:srgbClr val="00B0F0"/>
                </a:solidFill>
              </a:rPr>
              <a:t>AvailableBalance</a:t>
            </a:r>
            <a:r>
              <a:rPr lang="en-US" dirty="0" smtClean="0"/>
              <a:t>&gt;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&lt;</a:t>
            </a:r>
            <a:r>
              <a:rPr lang="en-US" dirty="0">
                <a:solidFill>
                  <a:srgbClr val="00B050"/>
                </a:solidFill>
              </a:rPr>
              <a:t>Amount&gt;10000.000&lt;/Amount</a:t>
            </a:r>
            <a:r>
              <a:rPr lang="en-US" dirty="0" smtClean="0">
                <a:solidFill>
                  <a:srgbClr val="00B050"/>
                </a:solidFill>
              </a:rPr>
              <a:t>&gt;</a:t>
            </a:r>
          </a:p>
          <a:p>
            <a:r>
              <a:rPr lang="en-US" dirty="0" smtClean="0"/>
              <a:t>        &lt;</a:t>
            </a:r>
            <a:r>
              <a:rPr lang="en-US" dirty="0" err="1"/>
              <a:t>CurrencyCode</a:t>
            </a:r>
            <a:r>
              <a:rPr lang="en-US" dirty="0"/>
              <a:t>&gt;USD&lt;/</a:t>
            </a:r>
            <a:r>
              <a:rPr lang="en-US" dirty="0" err="1"/>
              <a:t>CurrencyCode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&lt;</a:t>
            </a:r>
            <a:r>
              <a:rPr lang="en-US" dirty="0" err="1"/>
              <a:t>FormattedPrice</a:t>
            </a:r>
            <a:r>
              <a:rPr lang="en-US" dirty="0"/>
              <a:t>&gt;$10,000.00&lt;/</a:t>
            </a:r>
            <a:r>
              <a:rPr lang="en-US" dirty="0" err="1"/>
              <a:t>FormattedPrice</a:t>
            </a:r>
            <a:r>
              <a:rPr lang="en-US" dirty="0" smtClean="0"/>
              <a:t>&gt;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   &lt;/</a:t>
            </a:r>
            <a:r>
              <a:rPr lang="en-US" dirty="0" err="1">
                <a:solidFill>
                  <a:srgbClr val="00B0F0"/>
                </a:solidFill>
              </a:rPr>
              <a:t>AvailableBalance</a:t>
            </a:r>
            <a:r>
              <a:rPr lang="en-US" dirty="0">
                <a:solidFill>
                  <a:srgbClr val="00B0F0"/>
                </a:solidFill>
              </a:rPr>
              <a:t>&gt;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&lt;/</a:t>
            </a:r>
            <a:r>
              <a:rPr lang="en-US" dirty="0" err="1">
                <a:solidFill>
                  <a:srgbClr val="FF0000"/>
                </a:solidFill>
              </a:rPr>
              <a:t>GetAccountBalanceResult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678" y="5475124"/>
            <a:ext cx="847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result.GetAccountBalanceResponse.</a:t>
            </a:r>
            <a:r>
              <a:rPr lang="en-US" dirty="0">
                <a:solidFill>
                  <a:srgbClr val="FF0000"/>
                </a:solidFill>
              </a:rPr>
              <a:t>GetAccountBalanceResult</a:t>
            </a:r>
            <a:r>
              <a:rPr lang="en-US" dirty="0"/>
              <a:t>.</a:t>
            </a:r>
            <a:r>
              <a:rPr lang="en-US" dirty="0">
                <a:solidFill>
                  <a:srgbClr val="00B0F0"/>
                </a:solidFill>
              </a:rPr>
              <a:t>AvailableBalance</a:t>
            </a:r>
            <a:r>
              <a:rPr lang="en-US" dirty="0"/>
              <a:t>.</a:t>
            </a:r>
            <a:r>
              <a:rPr lang="en-US" dirty="0">
                <a:solidFill>
                  <a:srgbClr val="00B050"/>
                </a:solidFill>
              </a:rPr>
              <a:t>Amount</a:t>
            </a:r>
            <a:r>
              <a:rPr lang="en-US" dirty="0"/>
              <a:t>.Text</a:t>
            </a:r>
          </a:p>
        </p:txBody>
      </p:sp>
    </p:spTree>
    <p:extLst>
      <p:ext uri="{BB962C8B-B14F-4D97-AF65-F5344CB8AC3E}">
        <p14:creationId xmlns:p14="http://schemas.microsoft.com/office/powerpoint/2010/main" val="1472051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Paid By 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Approve individually or by batch</a:t>
            </a:r>
          </a:p>
          <a:p>
            <a:r>
              <a:rPr lang="en-US" dirty="0" smtClean="0"/>
              <a:t>Reject individually or by batch</a:t>
            </a:r>
            <a:endParaRPr lang="en-US" dirty="0"/>
          </a:p>
          <a:p>
            <a:r>
              <a:rPr lang="en-US" dirty="0" smtClean="0"/>
              <a:t>Give bonuses to good workers</a:t>
            </a:r>
          </a:p>
          <a:p>
            <a:r>
              <a:rPr lang="en-US" dirty="0" smtClean="0"/>
              <a:t>Can download batch into a .CSV, mark accept/reject, then upload updated .CSV to the Mechanical Turk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9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TurkCleaner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Have the user select a subset of images that satisfy certain rules.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7391400" cy="3200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107668"/>
            <a:ext cx="6304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.html into template, parse .CSV into </a:t>
            </a:r>
            <a:r>
              <a:rPr lang="en-US" dirty="0" err="1" smtClean="0"/>
              <a:t>Matlab</a:t>
            </a:r>
            <a:r>
              <a:rPr lang="en-US" dirty="0" smtClean="0"/>
              <a:t> readable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44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DrawMe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 drawing on an image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Copy .html into </a:t>
            </a:r>
            <a:r>
              <a:rPr lang="en-US" dirty="0" err="1" smtClean="0"/>
              <a:t>Mturk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template</a:t>
            </a:r>
          </a:p>
          <a:p>
            <a:r>
              <a:rPr lang="en-US" dirty="0" smtClean="0"/>
              <a:t>.CSV file can be parsed</a:t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 err="1" smtClean="0"/>
              <a:t>Matlab</a:t>
            </a:r>
            <a:r>
              <a:rPr lang="en-US" dirty="0" smtClean="0"/>
              <a:t> cell arrays for</a:t>
            </a:r>
            <a:br>
              <a:rPr lang="en-US" dirty="0" smtClean="0"/>
            </a:br>
            <a:r>
              <a:rPr lang="en-US" dirty="0" smtClean="0"/>
              <a:t>processing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58742"/>
            <a:ext cx="3659414" cy="43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79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7947658"/>
              </p:ext>
            </p:extLst>
          </p:nvPr>
        </p:nvGraphicFramePr>
        <p:xfrm>
          <a:off x="612775" y="1600200"/>
          <a:ext cx="46450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74631369"/>
              </p:ext>
            </p:extLst>
          </p:nvPr>
        </p:nvGraphicFramePr>
        <p:xfrm>
          <a:off x="4800600" y="4368800"/>
          <a:ext cx="41910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6534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1041234"/>
              </p:ext>
            </p:extLst>
          </p:nvPr>
        </p:nvGraphicFramePr>
        <p:xfrm>
          <a:off x="914401" y="1752600"/>
          <a:ext cx="3352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1308852"/>
              </p:ext>
            </p:extLst>
          </p:nvPr>
        </p:nvGraphicFramePr>
        <p:xfrm>
          <a:off x="3429000" y="3276600"/>
          <a:ext cx="52578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165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Incentives: entertainment, altruism, financial reward</a:t>
            </a:r>
          </a:p>
          <a:p>
            <a:r>
              <a:rPr lang="en-US" dirty="0" smtClean="0"/>
              <a:t>Task Design</a:t>
            </a:r>
          </a:p>
          <a:p>
            <a:pPr lvl="1"/>
            <a:r>
              <a:rPr lang="en-US" dirty="0" smtClean="0"/>
              <a:t>Easy to understand visuals, design interface such that accurate task completion requires as much effort as adversarial task completion, financial gain for amount of work tradeoff for worker</a:t>
            </a:r>
          </a:p>
          <a:p>
            <a:pPr lvl="1"/>
            <a:r>
              <a:rPr lang="en-US" dirty="0" smtClean="0"/>
              <a:t>Creation task vs. Decision task</a:t>
            </a:r>
          </a:p>
          <a:p>
            <a:r>
              <a:rPr lang="en-US" dirty="0" smtClean="0"/>
              <a:t>High Quality Results</a:t>
            </a:r>
          </a:p>
          <a:p>
            <a:pPr lvl="1"/>
            <a:r>
              <a:rPr lang="en-US" dirty="0" smtClean="0"/>
              <a:t>Heuristics such as gold standard and majority vote</a:t>
            </a:r>
          </a:p>
          <a:p>
            <a:r>
              <a:rPr lang="en-US" dirty="0" smtClean="0"/>
              <a:t>Cost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70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Task </a:t>
            </a:r>
            <a:r>
              <a:rPr lang="en-US" dirty="0" err="1" smtClean="0"/>
              <a:t>vs</a:t>
            </a:r>
            <a:r>
              <a:rPr lang="en-US" dirty="0" smtClean="0"/>
              <a:t> Decision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Creation:</a:t>
            </a:r>
          </a:p>
          <a:p>
            <a:pPr lvl="1"/>
            <a:r>
              <a:rPr lang="en-US" dirty="0" smtClean="0"/>
              <a:t>Write a description of an image</a:t>
            </a:r>
          </a:p>
          <a:p>
            <a:r>
              <a:rPr lang="en-US" dirty="0" smtClean="0"/>
              <a:t>Decision:</a:t>
            </a:r>
          </a:p>
          <a:p>
            <a:pPr lvl="1"/>
            <a:r>
              <a:rPr lang="en-US" dirty="0" smtClean="0"/>
              <a:t>Given two descriptions for the same image, decide which description is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53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and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Iterative: sequence of tasks, where each task’s result feeds into the next task (better average response)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3623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733800"/>
            <a:ext cx="81534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Parallel: workers are not shown previous work (better best response)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8998"/>
            <a:ext cx="2209800" cy="19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66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Design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7296"/>
            <a:ext cx="7715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68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HTML page that presents HITs to workers</a:t>
            </a:r>
          </a:p>
          <a:p>
            <a:pPr lvl="1"/>
            <a:r>
              <a:rPr lang="en-US" dirty="0" smtClean="0"/>
              <a:t>Non-variable: all workers see the same page</a:t>
            </a:r>
          </a:p>
          <a:p>
            <a:pPr lvl="1"/>
            <a:r>
              <a:rPr lang="en-US" dirty="0" smtClean="0"/>
              <a:t>Variable: every HIT has the same format, but different content</a:t>
            </a:r>
            <a:endParaRPr lang="en-US" dirty="0"/>
          </a:p>
        </p:txBody>
      </p:sp>
      <p:pic>
        <p:nvPicPr>
          <p:cNvPr id="2050" name="Picture 2" descr="Merge HIT template and HIT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71654"/>
            <a:ext cx="5715000" cy="28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 workers with control questions where the answer is known to judge the ability of the worker.</a:t>
            </a:r>
          </a:p>
          <a:p>
            <a:r>
              <a:rPr lang="en-US" dirty="0" smtClean="0"/>
              <a:t>Requires keeping track of workers over time or presenting multiple questions per task</a:t>
            </a:r>
            <a:r>
              <a:rPr lang="en-US" dirty="0" smtClean="0"/>
              <a:t>.</a:t>
            </a:r>
          </a:p>
        </p:txBody>
      </p:sp>
      <p:pic>
        <p:nvPicPr>
          <p:cNvPr id="11266" name="Picture 2" descr="http://www.zawya.com/images/features/large/RF201210160415084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30" y="3531796"/>
            <a:ext cx="4272870" cy="30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27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the responses from multiple </a:t>
            </a:r>
            <a:r>
              <a:rPr lang="en-US" dirty="0" err="1" smtClean="0"/>
              <a:t>turkers</a:t>
            </a:r>
            <a:r>
              <a:rPr lang="en-US" dirty="0" smtClean="0"/>
              <a:t> against each other.</a:t>
            </a:r>
          </a:p>
          <a:p>
            <a:r>
              <a:rPr lang="en-US" dirty="0" smtClean="0"/>
              <a:t>Averaging multiple labels,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96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Welinder</a:t>
            </a:r>
            <a:r>
              <a:rPr lang="en-US" dirty="0" smtClean="0"/>
              <a:t>, et. </a:t>
            </a:r>
            <a:r>
              <a:rPr lang="en-US" dirty="0" smtClean="0"/>
              <a:t>al.] Estimation of annotator reliabilities</a:t>
            </a:r>
          </a:p>
          <a:p>
            <a:pPr lvl="1"/>
            <a:r>
              <a:rPr lang="en-US" dirty="0" smtClean="0"/>
              <a:t>Use the reliability of the annotator to determine how many additional labels are needed to correctly label the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54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humans to improve performance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0" y="2514600"/>
            <a:ext cx="8943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577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876800"/>
            <a:ext cx="81534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Deterministic Users: assumed perfect users</a:t>
            </a:r>
          </a:p>
          <a:p>
            <a:r>
              <a:rPr lang="en-US" dirty="0" err="1" smtClean="0"/>
              <a:t>Turkers</a:t>
            </a:r>
            <a:r>
              <a:rPr lang="en-US" dirty="0" smtClean="0"/>
              <a:t>: subjective answers degrade performance (brown </a:t>
            </a:r>
            <a:r>
              <a:rPr lang="en-US" dirty="0" err="1" smtClean="0"/>
              <a:t>vs</a:t>
            </a:r>
            <a:r>
              <a:rPr lang="en-US" dirty="0" smtClean="0"/>
              <a:t> buff)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3754"/>
            <a:ext cx="8258175" cy="31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anjeev.net/colors/color-bu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mcollision.com/media/catalog/product/cache/1/image/9df78eab33525d08d6e5fb8d27136e95/s/t/striping_color-07-Brown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04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876800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Human answer corrects computer vision’s initial prediction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600200"/>
            <a:ext cx="4695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81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Toolkit for prototyping and exploring algorithmic human computation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925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TurKit</a:t>
            </a:r>
            <a:r>
              <a:rPr lang="en-US" dirty="0" smtClean="0"/>
              <a:t>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extension of JavaScript</a:t>
            </a:r>
          </a:p>
          <a:p>
            <a:r>
              <a:rPr lang="en-US" dirty="0" smtClean="0"/>
              <a:t>wrapper for </a:t>
            </a:r>
            <a:r>
              <a:rPr lang="en-US" dirty="0" err="1" smtClean="0"/>
              <a:t>MTurk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512717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ideas = [] </a:t>
            </a:r>
          </a:p>
          <a:p>
            <a:r>
              <a:rPr lang="en-US" sz="1600" dirty="0"/>
              <a:t>for (</a:t>
            </a:r>
            <a:r>
              <a:rPr lang="en-US" sz="1600" dirty="0" err="1"/>
              <a:t>var</a:t>
            </a:r>
            <a:r>
              <a:rPr lang="en-US" sz="1600" dirty="0"/>
              <a:t> </a:t>
            </a:r>
            <a:r>
              <a:rPr lang="en-US" sz="1600" dirty="0" err="1"/>
              <a:t>i</a:t>
            </a:r>
            <a:r>
              <a:rPr lang="en-US" sz="1600" dirty="0"/>
              <a:t> = 0; </a:t>
            </a:r>
            <a:r>
              <a:rPr lang="en-US" sz="1600" dirty="0" err="1"/>
              <a:t>i</a:t>
            </a:r>
            <a:r>
              <a:rPr lang="en-US" sz="1600" dirty="0"/>
              <a:t> &lt; 5; </a:t>
            </a:r>
            <a:r>
              <a:rPr lang="en-US" sz="1600" dirty="0" err="1"/>
              <a:t>i</a:t>
            </a:r>
            <a:r>
              <a:rPr lang="en-US" sz="1600" dirty="0"/>
              <a:t>++) { </a:t>
            </a:r>
          </a:p>
          <a:p>
            <a:r>
              <a:rPr lang="en-US" sz="1600" dirty="0"/>
              <a:t>    idea = </a:t>
            </a:r>
            <a:r>
              <a:rPr lang="en-US" sz="1600" dirty="0" err="1">
                <a:solidFill>
                  <a:srgbClr val="FF0000"/>
                </a:solidFill>
              </a:rPr>
              <a:t>mturk.prompt</a:t>
            </a:r>
            <a:r>
              <a:rPr lang="en-US" sz="1600" dirty="0"/>
              <a:t>( </a:t>
            </a:r>
          </a:p>
          <a:p>
            <a:r>
              <a:rPr lang="en-US" sz="1600" dirty="0"/>
              <a:t>        "What’s fun to see in New York City?  </a:t>
            </a:r>
          </a:p>
          <a:p>
            <a:r>
              <a:rPr lang="en-US" sz="1600" dirty="0"/>
              <a:t>         Ideas so far: " + </a:t>
            </a:r>
            <a:r>
              <a:rPr lang="en-US" sz="1600" dirty="0" err="1"/>
              <a:t>ideas.join</a:t>
            </a:r>
            <a:r>
              <a:rPr lang="en-US" sz="1600" dirty="0"/>
              <a:t>(", ")) </a:t>
            </a:r>
          </a:p>
          <a:p>
            <a:r>
              <a:rPr lang="en-US" sz="1600" dirty="0"/>
              <a:t>    </a:t>
            </a:r>
            <a:r>
              <a:rPr lang="en-US" sz="1600" dirty="0" err="1"/>
              <a:t>ideas.push</a:t>
            </a:r>
            <a:r>
              <a:rPr lang="en-US" sz="1600" dirty="0"/>
              <a:t>(idea) </a:t>
            </a:r>
          </a:p>
          <a:p>
            <a:r>
              <a:rPr lang="en-US" sz="1600" dirty="0"/>
              <a:t>}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err="1"/>
              <a:t>ideas.sort</a:t>
            </a:r>
            <a:r>
              <a:rPr lang="en-US" sz="1600" dirty="0"/>
              <a:t>(function (a, b) { </a:t>
            </a:r>
          </a:p>
          <a:p>
            <a:r>
              <a:rPr lang="en-US" sz="1600" dirty="0"/>
              <a:t>    v = </a:t>
            </a:r>
            <a:r>
              <a:rPr lang="en-US" sz="1600" dirty="0" err="1">
                <a:solidFill>
                  <a:srgbClr val="FF0000"/>
                </a:solidFill>
              </a:rPr>
              <a:t>mturk.vote</a:t>
            </a:r>
            <a:r>
              <a:rPr lang="en-US" sz="1600" dirty="0"/>
              <a:t>("Which is better?", [a, b]) </a:t>
            </a:r>
          </a:p>
          <a:p>
            <a:r>
              <a:rPr lang="en-US" sz="1600" dirty="0"/>
              <a:t>    return v == a ? ‐1 : 1 </a:t>
            </a:r>
          </a:p>
          <a:p>
            <a:r>
              <a:rPr lang="en-US" sz="1600" dirty="0"/>
              <a:t>})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007393"/>
            <a:ext cx="2866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Generates ideas for things to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see from 5 different workers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getting workers to sort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list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10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Crash-and-rerun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Script is executed until it crashes</a:t>
            </a:r>
          </a:p>
          <a:p>
            <a:r>
              <a:rPr lang="en-US" dirty="0" smtClean="0"/>
              <a:t>Every line that is successfully run is stored in a database </a:t>
            </a:r>
          </a:p>
          <a:p>
            <a:r>
              <a:rPr lang="en-US" dirty="0" smtClean="0"/>
              <a:t>If script needs to be rerun, cost of rerunning human computation task is avoided by looking up the previous result (</a:t>
            </a:r>
            <a:r>
              <a:rPr lang="en-US" dirty="0" smtClean="0">
                <a:solidFill>
                  <a:srgbClr val="FF0000"/>
                </a:solidFill>
              </a:rPr>
              <a:t>use keyword </a:t>
            </a:r>
            <a:r>
              <a:rPr lang="en-US" b="1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waitForHIT</a:t>
            </a:r>
            <a:r>
              <a:rPr lang="en-US" dirty="0" smtClean="0"/>
              <a:t> function that crashes unless results are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80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TurKit</a:t>
            </a:r>
            <a:r>
              <a:rPr lang="en-US" dirty="0" smtClean="0"/>
              <a:t>: Quicksort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2114" y="2819400"/>
            <a:ext cx="41340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once</a:t>
            </a:r>
            <a:r>
              <a:rPr lang="en-US" dirty="0" smtClean="0"/>
              <a:t> if function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deterministic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 err="1" smtClean="0"/>
              <a:t>Math.random</a:t>
            </a:r>
            <a:r>
              <a:rPr lang="en-US" dirty="0" smtClean="0"/>
              <a:t>() would result in</a:t>
            </a:r>
            <a:br>
              <a:rPr lang="en-US" dirty="0" smtClean="0"/>
            </a:br>
            <a:r>
              <a:rPr lang="en-US" dirty="0" smtClean="0"/>
              <a:t>the same value every run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has side-effects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ex: approving results from a HIT </a:t>
            </a:r>
            <a:br>
              <a:rPr lang="en-US" dirty="0" smtClean="0"/>
            </a:br>
            <a:r>
              <a:rPr lang="en-US" dirty="0" smtClean="0"/>
              <a:t>multiple times causes errors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1572904"/>
            <a:ext cx="4563365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quicksort(A) </a:t>
            </a:r>
          </a:p>
          <a:p>
            <a:r>
              <a:rPr lang="en-US" dirty="0"/>
              <a:t>    if </a:t>
            </a:r>
            <a:r>
              <a:rPr lang="en-US" dirty="0" err="1"/>
              <a:t>A.length</a:t>
            </a:r>
            <a:r>
              <a:rPr lang="en-US" dirty="0"/>
              <a:t> &gt; 0 </a:t>
            </a:r>
          </a:p>
          <a:p>
            <a:r>
              <a:rPr lang="en-US" dirty="0"/>
              <a:t>        pivot ← </a:t>
            </a:r>
            <a:r>
              <a:rPr lang="en-US" dirty="0" err="1">
                <a:solidFill>
                  <a:srgbClr val="FF0000"/>
                </a:solidFill>
              </a:rPr>
              <a:t>A.remove</a:t>
            </a:r>
            <a:r>
              <a:rPr lang="en-US" dirty="0">
                <a:solidFill>
                  <a:srgbClr val="FF0000"/>
                </a:solidFill>
              </a:rPr>
              <a:t>(once </a:t>
            </a:r>
            <a:r>
              <a:rPr lang="en-US" dirty="0" err="1">
                <a:solidFill>
                  <a:srgbClr val="FF0000"/>
                </a:solidFill>
              </a:rPr>
              <a:t>A.randomIndex</a:t>
            </a:r>
            <a:r>
              <a:rPr lang="en-US" dirty="0">
                <a:solidFill>
                  <a:srgbClr val="FF0000"/>
                </a:solidFill>
              </a:rPr>
              <a:t>())</a:t>
            </a:r>
            <a:r>
              <a:rPr lang="en-US" dirty="0"/>
              <a:t> </a:t>
            </a:r>
          </a:p>
          <a:p>
            <a:r>
              <a:rPr lang="en-US" dirty="0"/>
              <a:t>        left ← new array </a:t>
            </a:r>
          </a:p>
          <a:p>
            <a:r>
              <a:rPr lang="en-US" dirty="0"/>
              <a:t>        right ← new array </a:t>
            </a:r>
          </a:p>
          <a:p>
            <a:r>
              <a:rPr lang="en-US" dirty="0"/>
              <a:t>        for x in A </a:t>
            </a:r>
          </a:p>
          <a:p>
            <a:r>
              <a:rPr lang="en-US" dirty="0"/>
              <a:t>            if compare(x, pivot) A </a:t>
            </a:r>
          </a:p>
          <a:p>
            <a:r>
              <a:rPr lang="en-US" dirty="0"/>
              <a:t>                </a:t>
            </a:r>
            <a:r>
              <a:rPr lang="en-US" dirty="0" err="1"/>
              <a:t>left.add</a:t>
            </a:r>
            <a:r>
              <a:rPr lang="en-US" dirty="0"/>
              <a:t>(x) </a:t>
            </a:r>
          </a:p>
          <a:p>
            <a:r>
              <a:rPr lang="en-US" dirty="0"/>
              <a:t>            else </a:t>
            </a:r>
          </a:p>
          <a:p>
            <a:r>
              <a:rPr lang="en-US" dirty="0"/>
              <a:t>                </a:t>
            </a:r>
            <a:r>
              <a:rPr lang="en-US" dirty="0" err="1"/>
              <a:t>right.add</a:t>
            </a:r>
            <a:r>
              <a:rPr lang="en-US" dirty="0"/>
              <a:t>(x) </a:t>
            </a:r>
          </a:p>
          <a:p>
            <a:r>
              <a:rPr lang="en-US" dirty="0"/>
              <a:t>        quicksort(left) </a:t>
            </a:r>
          </a:p>
          <a:p>
            <a:r>
              <a:rPr lang="en-US" dirty="0"/>
              <a:t>        quicksort(right) </a:t>
            </a:r>
          </a:p>
          <a:p>
            <a:r>
              <a:rPr lang="en-US" dirty="0"/>
              <a:t>        </a:t>
            </a:r>
            <a:r>
              <a:rPr lang="en-US" dirty="0" err="1"/>
              <a:t>A.set</a:t>
            </a:r>
            <a:r>
              <a:rPr lang="en-US" dirty="0"/>
              <a:t>(left + pivot + right) </a:t>
            </a:r>
          </a:p>
          <a:p>
            <a:r>
              <a:rPr lang="en-US" dirty="0"/>
              <a:t>A </a:t>
            </a:r>
          </a:p>
          <a:p>
            <a:r>
              <a:rPr lang="en-US" dirty="0"/>
              <a:t>compare(a, b) A </a:t>
            </a:r>
          </a:p>
          <a:p>
            <a:r>
              <a:rPr lang="en-US" dirty="0"/>
              <a:t>    </a:t>
            </a:r>
            <a:r>
              <a:rPr lang="en-US" dirty="0" err="1">
                <a:solidFill>
                  <a:srgbClr val="FF0000"/>
                </a:solidFill>
              </a:rPr>
              <a:t>hitId</a:t>
            </a:r>
            <a:r>
              <a:rPr lang="en-US" dirty="0">
                <a:solidFill>
                  <a:srgbClr val="FF0000"/>
                </a:solidFill>
              </a:rPr>
              <a:t> ← once </a:t>
            </a:r>
            <a:r>
              <a:rPr lang="en-US" dirty="0" err="1">
                <a:solidFill>
                  <a:srgbClr val="FF0000"/>
                </a:solidFill>
              </a:rPr>
              <a:t>createHIT</a:t>
            </a:r>
            <a:r>
              <a:rPr lang="en-US" dirty="0">
                <a:solidFill>
                  <a:srgbClr val="FF0000"/>
                </a:solidFill>
              </a:rPr>
              <a:t>(...a...b...) </a:t>
            </a:r>
          </a:p>
          <a:p>
            <a:r>
              <a:rPr lang="en-US" dirty="0">
                <a:solidFill>
                  <a:srgbClr val="FF0000"/>
                </a:solidFill>
              </a:rPr>
              <a:t>    result ← once </a:t>
            </a:r>
            <a:r>
              <a:rPr lang="en-US" dirty="0" err="1">
                <a:solidFill>
                  <a:srgbClr val="FF0000"/>
                </a:solidFill>
              </a:rPr>
              <a:t>getHITResult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hitId</a:t>
            </a:r>
            <a:r>
              <a:rPr lang="en-US" dirty="0">
                <a:solidFill>
                  <a:srgbClr val="FF0000"/>
                </a:solidFill>
              </a:rPr>
              <a:t>) </a:t>
            </a:r>
          </a:p>
          <a:p>
            <a:r>
              <a:rPr lang="en-US" dirty="0"/>
              <a:t>    return (result says a &lt; b) A  </a:t>
            </a:r>
          </a:p>
        </p:txBody>
      </p:sp>
    </p:spTree>
    <p:extLst>
      <p:ext uri="{BB962C8B-B14F-4D97-AF65-F5344CB8AC3E}">
        <p14:creationId xmlns:p14="http://schemas.microsoft.com/office/powerpoint/2010/main" val="149656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 properties</a:t>
            </a:r>
          </a:p>
          <a:p>
            <a:r>
              <a:rPr lang="en-US" dirty="0" smtClean="0"/>
              <a:t>Design layout</a:t>
            </a:r>
          </a:p>
          <a:p>
            <a:r>
              <a:rPr lang="en-US" dirty="0" smtClean="0"/>
              <a:t>Preview</a:t>
            </a:r>
          </a:p>
        </p:txBody>
      </p:sp>
      <p:pic>
        <p:nvPicPr>
          <p:cNvPr id="3074" name="Picture 2" descr="Sample HIT Template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75" y="3166872"/>
            <a:ext cx="6071131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TurKit</a:t>
            </a:r>
            <a:r>
              <a:rPr lang="en-US" dirty="0" smtClean="0"/>
              <a:t>: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7800" y="2209800"/>
            <a:ext cx="3508248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HIT A doesn’t finish, crash that fork and the next fork creates HIT C</a:t>
            </a:r>
          </a:p>
          <a:p>
            <a:r>
              <a:rPr lang="en-US" dirty="0" smtClean="0"/>
              <a:t>Subsequent runs will check each HIT to see if it’s done</a:t>
            </a:r>
          </a:p>
          <a:p>
            <a:r>
              <a:rPr lang="en-US" dirty="0" smtClean="0"/>
              <a:t>join() to ensure previous forks were successful</a:t>
            </a:r>
          </a:p>
          <a:p>
            <a:pPr lvl="1"/>
            <a:r>
              <a:rPr lang="en-US" dirty="0" smtClean="0"/>
              <a:t>if previous forks unsuccessful, join crashes current path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971" y="2852057"/>
            <a:ext cx="4572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fork(function () { </a:t>
            </a:r>
          </a:p>
          <a:p>
            <a:r>
              <a:rPr lang="en-US" dirty="0"/>
              <a:t>    a = </a:t>
            </a:r>
            <a:r>
              <a:rPr lang="en-US" dirty="0" err="1"/>
              <a:t>createHITAndWait</a:t>
            </a:r>
            <a:r>
              <a:rPr lang="en-US" dirty="0"/>
              <a:t>()        // HIT A </a:t>
            </a:r>
          </a:p>
          <a:p>
            <a:r>
              <a:rPr lang="en-US" dirty="0"/>
              <a:t>    b = </a:t>
            </a:r>
            <a:r>
              <a:rPr lang="en-US" dirty="0" err="1"/>
              <a:t>createHITAndWait</a:t>
            </a:r>
            <a:r>
              <a:rPr lang="en-US" dirty="0"/>
              <a:t>(...a...) // HIT B </a:t>
            </a:r>
          </a:p>
          <a:p>
            <a:r>
              <a:rPr lang="en-US" dirty="0"/>
              <a:t>}) </a:t>
            </a:r>
          </a:p>
          <a:p>
            <a:r>
              <a:rPr lang="en-US" dirty="0"/>
              <a:t>fork(function () { </a:t>
            </a:r>
          </a:p>
          <a:p>
            <a:r>
              <a:rPr lang="en-US" dirty="0"/>
              <a:t>    c = </a:t>
            </a:r>
            <a:r>
              <a:rPr lang="en-US" dirty="0" err="1"/>
              <a:t>createHITAndWait</a:t>
            </a:r>
            <a:r>
              <a:rPr lang="en-US" dirty="0"/>
              <a:t>()        // HIT C </a:t>
            </a:r>
          </a:p>
          <a:p>
            <a:r>
              <a:rPr lang="en-US" dirty="0"/>
              <a:t>}) </a:t>
            </a:r>
          </a:p>
        </p:txBody>
      </p:sp>
    </p:spTree>
    <p:extLst>
      <p:ext uri="{BB962C8B-B14F-4D97-AF65-F5344CB8AC3E}">
        <p14:creationId xmlns:p14="http://schemas.microsoft.com/office/powerpoint/2010/main" val="1507615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TurKit</a:t>
            </a:r>
            <a:r>
              <a:rPr lang="en-US" dirty="0"/>
              <a:t> </a:t>
            </a:r>
            <a:r>
              <a:rPr lang="en-US" dirty="0" smtClean="0"/>
              <a:t>IDE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52600"/>
            <a:ext cx="74104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70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Turker</a:t>
            </a:r>
            <a:r>
              <a:rPr lang="en-US" dirty="0" smtClean="0"/>
              <a:t> Forum and Browser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Turkopticon</a:t>
            </a:r>
            <a:r>
              <a:rPr lang="en-US" dirty="0" smtClean="0"/>
              <a:t>: </a:t>
            </a:r>
            <a:r>
              <a:rPr lang="en-US" dirty="0" smtClean="0"/>
              <a:t>(Union 2.0) shows reviews of requestors on Amazon </a:t>
            </a:r>
            <a:r>
              <a:rPr lang="en-US" dirty="0" err="1" smtClean="0"/>
              <a:t>MTurk</a:t>
            </a:r>
            <a:endParaRPr lang="en-US" dirty="0" smtClean="0"/>
          </a:p>
          <a:p>
            <a:r>
              <a:rPr lang="en-US" dirty="0" err="1" smtClean="0"/>
              <a:t>TurkerNation</a:t>
            </a:r>
            <a:endParaRPr lang="en-US" dirty="0" smtClean="0"/>
          </a:p>
          <a:p>
            <a:r>
              <a:rPr lang="en-US" dirty="0" smtClean="0"/>
              <a:t>Helpful Blogs for Requestors:</a:t>
            </a:r>
          </a:p>
          <a:p>
            <a:pPr lvl="1"/>
            <a:r>
              <a:rPr lang="en-US" dirty="0" smtClean="0">
                <a:hlinkClick r:id="rId2"/>
              </a:rPr>
              <a:t>[Tips for Requestors]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[The Mechanical Turk Blog]</a:t>
            </a:r>
            <a:endParaRPr lang="en-US" dirty="0"/>
          </a:p>
        </p:txBody>
      </p:sp>
      <p:pic>
        <p:nvPicPr>
          <p:cNvPr id="9218" name="Picture 2" descr="Turkopticon in 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3676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8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Template Name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Time Allowed</a:t>
            </a:r>
          </a:p>
          <a:p>
            <a:pPr lvl="1"/>
            <a:r>
              <a:rPr lang="en-US" dirty="0" smtClean="0"/>
              <a:t>Expiration Date</a:t>
            </a:r>
          </a:p>
          <a:p>
            <a:pPr lvl="1"/>
            <a:r>
              <a:rPr lang="en-US" dirty="0" smtClean="0"/>
              <a:t>Qualifications</a:t>
            </a:r>
          </a:p>
          <a:p>
            <a:pPr lvl="1"/>
            <a:r>
              <a:rPr lang="en-US" dirty="0" smtClean="0"/>
              <a:t>Reward</a:t>
            </a:r>
          </a:p>
          <a:p>
            <a:pPr lvl="1"/>
            <a:r>
              <a:rPr lang="en-US" dirty="0" smtClean="0"/>
              <a:t>Number of assignments</a:t>
            </a:r>
          </a:p>
          <a:p>
            <a:pPr lvl="1"/>
            <a:r>
              <a:rPr lang="en-US" dirty="0" smtClean="0"/>
              <a:t>Custom options</a:t>
            </a:r>
          </a:p>
        </p:txBody>
      </p:sp>
    </p:spTree>
    <p:extLst>
      <p:ext uri="{BB962C8B-B14F-4D97-AF65-F5344CB8AC3E}">
        <p14:creationId xmlns:p14="http://schemas.microsoft.com/office/powerpoint/2010/main" val="93488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HTML</a:t>
            </a:r>
          </a:p>
        </p:txBody>
      </p:sp>
      <p:pic>
        <p:nvPicPr>
          <p:cNvPr id="4098" name="Picture 2" descr="http://docs.aws.amazon.com/AWSMechTurk/2011-10-01/RequesterUI/images/DesignLayo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4648200" cy="48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0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Template Variables</a:t>
            </a:r>
          </a:p>
          <a:p>
            <a:pPr lvl="2"/>
            <a:r>
              <a:rPr lang="en-US" dirty="0" smtClean="0"/>
              <a:t>Variables are replaced by data from a HIT data </a:t>
            </a:r>
            <a:r>
              <a:rPr lang="en-US" dirty="0" smtClean="0"/>
              <a:t>file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3581400"/>
            <a:ext cx="60197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width="200" height="200" alt="</a:t>
            </a:r>
            <a:r>
              <a:rPr lang="en-US" dirty="0" err="1"/>
              <a:t>imagevariableName</a:t>
            </a:r>
            <a:r>
              <a:rPr lang="en-US" dirty="0"/>
              <a:t>" style="margin-right: 10px;" </a:t>
            </a:r>
            <a:r>
              <a:rPr lang="en-US" dirty="0" err="1"/>
              <a:t>src</a:t>
            </a:r>
            <a:r>
              <a:rPr lang="en-US" dirty="0"/>
              <a:t>="${</a:t>
            </a:r>
            <a:r>
              <a:rPr lang="en-US" i="1" dirty="0" err="1">
                <a:solidFill>
                  <a:srgbClr val="FF0000"/>
                </a:solidFill>
              </a:rPr>
              <a:t>image_url</a:t>
            </a:r>
            <a:r>
              <a:rPr lang="en-US" dirty="0"/>
              <a:t>}" /&gt;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18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16785</TotalTime>
  <Words>1830</Words>
  <Application>Microsoft Office PowerPoint</Application>
  <PresentationFormat>On-screen Show (4:3)</PresentationFormat>
  <Paragraphs>421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Median</vt:lpstr>
      <vt:lpstr>Crowd-Sourcing</vt:lpstr>
      <vt:lpstr>Amazon Mechanical Turk</vt:lpstr>
      <vt:lpstr>Terminology</vt:lpstr>
      <vt:lpstr>Amazon Turk Pipeline</vt:lpstr>
      <vt:lpstr>HIT Template</vt:lpstr>
      <vt:lpstr>HIT Template</vt:lpstr>
      <vt:lpstr>HIT Template</vt:lpstr>
      <vt:lpstr>HIT Template</vt:lpstr>
      <vt:lpstr>HIT Template</vt:lpstr>
      <vt:lpstr>HIT Template</vt:lpstr>
      <vt:lpstr>HIT Template</vt:lpstr>
      <vt:lpstr>HIT Template</vt:lpstr>
      <vt:lpstr>Publishing HITs</vt:lpstr>
      <vt:lpstr>Publishing HITs</vt:lpstr>
      <vt:lpstr>Publishing HITs</vt:lpstr>
      <vt:lpstr>Qualification</vt:lpstr>
      <vt:lpstr>Masters</vt:lpstr>
      <vt:lpstr>Command Line Interface</vt:lpstr>
      <vt:lpstr>*.input</vt:lpstr>
      <vt:lpstr>*.properties</vt:lpstr>
      <vt:lpstr>*.question</vt:lpstr>
      <vt:lpstr>&lt;Question&gt;</vt:lpstr>
      <vt:lpstr>&lt;Question&gt;</vt:lpstr>
      <vt:lpstr>*.success and *.results</vt:lpstr>
      <vt:lpstr>Command Line Operations</vt:lpstr>
      <vt:lpstr>Loading a HIT</vt:lpstr>
      <vt:lpstr>FormattedContent</vt:lpstr>
      <vt:lpstr>FormattedContent</vt:lpstr>
      <vt:lpstr>Qualification Requirements</vt:lpstr>
      <vt:lpstr>*.properties</vt:lpstr>
      <vt:lpstr>External HIT</vt:lpstr>
      <vt:lpstr>External HIT</vt:lpstr>
      <vt:lpstr>Other Useful Options</vt:lpstr>
      <vt:lpstr>Qualification Test</vt:lpstr>
      <vt:lpstr>Qualification Test</vt:lpstr>
      <vt:lpstr>Qualification Test (Question)</vt:lpstr>
      <vt:lpstr>Qualification Test (Answer Key)</vt:lpstr>
      <vt:lpstr>Qualification Test Properties</vt:lpstr>
      <vt:lpstr>Matlab Turk Tool</vt:lpstr>
      <vt:lpstr>Matlab Turk Tool</vt:lpstr>
      <vt:lpstr>Paid By Bonus</vt:lpstr>
      <vt:lpstr>TurkCleaner</vt:lpstr>
      <vt:lpstr>DrawMe</vt:lpstr>
      <vt:lpstr>Demographics</vt:lpstr>
      <vt:lpstr>Demographics</vt:lpstr>
      <vt:lpstr>Best Practice</vt:lpstr>
      <vt:lpstr>Creation Task vs Decision Task</vt:lpstr>
      <vt:lpstr>Iterative and Parallel</vt:lpstr>
      <vt:lpstr>Task Design</vt:lpstr>
      <vt:lpstr>Gold Standard</vt:lpstr>
      <vt:lpstr>Majority Vote</vt:lpstr>
      <vt:lpstr>Cost Effectiveness</vt:lpstr>
      <vt:lpstr>Augmenting Computer Vision</vt:lpstr>
      <vt:lpstr>Augmenting Computer Vision</vt:lpstr>
      <vt:lpstr>Augmenting Computer Vision</vt:lpstr>
      <vt:lpstr>TurKit</vt:lpstr>
      <vt:lpstr>TurKit Script</vt:lpstr>
      <vt:lpstr>Crash-and-rerun programming</vt:lpstr>
      <vt:lpstr>TurKit: Quicksort</vt:lpstr>
      <vt:lpstr>TurKit: Parallelism</vt:lpstr>
      <vt:lpstr>TurKit IDE</vt:lpstr>
      <vt:lpstr>Turker Forum and Browser Plugin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Crowd-Sourcing</dc:title>
  <dc:creator>Administrator</dc:creator>
  <cp:lastModifiedBy>Administrator</cp:lastModifiedBy>
  <cp:revision>80</cp:revision>
  <dcterms:created xsi:type="dcterms:W3CDTF">2014-02-26T18:09:19Z</dcterms:created>
  <dcterms:modified xsi:type="dcterms:W3CDTF">2014-04-16T01:10:31Z</dcterms:modified>
</cp:coreProperties>
</file>