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embeddings/oleObject1.bin" ContentType="application/vnd.openxmlformats-officedocument.oleObject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2"/>
  </p:notesMasterIdLst>
  <p:sldIdLst>
    <p:sldId id="256" r:id="rId2"/>
    <p:sldId id="282" r:id="rId3"/>
    <p:sldId id="410" r:id="rId4"/>
    <p:sldId id="404" r:id="rId5"/>
    <p:sldId id="387" r:id="rId6"/>
    <p:sldId id="283" r:id="rId7"/>
    <p:sldId id="281" r:id="rId8"/>
    <p:sldId id="289" r:id="rId9"/>
    <p:sldId id="290" r:id="rId10"/>
    <p:sldId id="411" r:id="rId11"/>
    <p:sldId id="389" r:id="rId12"/>
    <p:sldId id="390" r:id="rId13"/>
    <p:sldId id="417" r:id="rId14"/>
    <p:sldId id="291" r:id="rId15"/>
    <p:sldId id="416" r:id="rId16"/>
    <p:sldId id="292" r:id="rId17"/>
    <p:sldId id="271" r:id="rId18"/>
    <p:sldId id="272" r:id="rId19"/>
    <p:sldId id="274" r:id="rId20"/>
    <p:sldId id="275" r:id="rId21"/>
    <p:sldId id="277" r:id="rId22"/>
    <p:sldId id="270" r:id="rId23"/>
    <p:sldId id="278" r:id="rId24"/>
    <p:sldId id="300" r:id="rId25"/>
    <p:sldId id="301" r:id="rId26"/>
    <p:sldId id="294" r:id="rId27"/>
    <p:sldId id="296" r:id="rId28"/>
    <p:sldId id="303" r:id="rId29"/>
    <p:sldId id="304" r:id="rId30"/>
    <p:sldId id="305" r:id="rId31"/>
    <p:sldId id="306" r:id="rId32"/>
    <p:sldId id="307" r:id="rId33"/>
    <p:sldId id="308" r:id="rId34"/>
    <p:sldId id="313" r:id="rId35"/>
    <p:sldId id="314" r:id="rId36"/>
    <p:sldId id="309" r:id="rId37"/>
    <p:sldId id="412" r:id="rId38"/>
    <p:sldId id="414" r:id="rId39"/>
    <p:sldId id="415" r:id="rId40"/>
    <p:sldId id="311" r:id="rId41"/>
    <p:sldId id="312" r:id="rId42"/>
    <p:sldId id="310" r:id="rId43"/>
    <p:sldId id="354" r:id="rId44"/>
    <p:sldId id="413" r:id="rId45"/>
    <p:sldId id="315" r:id="rId46"/>
    <p:sldId id="316" r:id="rId47"/>
    <p:sldId id="317" r:id="rId48"/>
    <p:sldId id="318" r:id="rId49"/>
    <p:sldId id="319" r:id="rId50"/>
    <p:sldId id="320" r:id="rId51"/>
    <p:sldId id="346" r:id="rId52"/>
    <p:sldId id="347" r:id="rId53"/>
    <p:sldId id="348" r:id="rId54"/>
    <p:sldId id="321" r:id="rId55"/>
    <p:sldId id="340" r:id="rId56"/>
    <p:sldId id="341" r:id="rId57"/>
    <p:sldId id="342" r:id="rId58"/>
    <p:sldId id="343" r:id="rId59"/>
    <p:sldId id="344" r:id="rId60"/>
    <p:sldId id="345" r:id="rId61"/>
    <p:sldId id="349" r:id="rId62"/>
    <p:sldId id="350" r:id="rId63"/>
    <p:sldId id="351" r:id="rId64"/>
    <p:sldId id="353" r:id="rId65"/>
    <p:sldId id="391" r:id="rId66"/>
    <p:sldId id="392" r:id="rId67"/>
    <p:sldId id="393" r:id="rId68"/>
    <p:sldId id="394" r:id="rId69"/>
    <p:sldId id="395" r:id="rId70"/>
    <p:sldId id="397" r:id="rId71"/>
    <p:sldId id="373" r:id="rId72"/>
    <p:sldId id="396" r:id="rId73"/>
    <p:sldId id="369" r:id="rId74"/>
    <p:sldId id="370" r:id="rId75"/>
    <p:sldId id="371" r:id="rId76"/>
    <p:sldId id="355" r:id="rId77"/>
    <p:sldId id="356" r:id="rId78"/>
    <p:sldId id="357" r:id="rId79"/>
    <p:sldId id="358" r:id="rId80"/>
    <p:sldId id="359" r:id="rId81"/>
    <p:sldId id="360" r:id="rId82"/>
    <p:sldId id="362" r:id="rId83"/>
    <p:sldId id="363" r:id="rId84"/>
    <p:sldId id="364" r:id="rId85"/>
    <p:sldId id="365" r:id="rId86"/>
    <p:sldId id="366" r:id="rId87"/>
    <p:sldId id="367" r:id="rId88"/>
    <p:sldId id="368" r:id="rId89"/>
    <p:sldId id="372" r:id="rId90"/>
    <p:sldId id="352" r:id="rId91"/>
    <p:sldId id="322" r:id="rId92"/>
    <p:sldId id="323" r:id="rId93"/>
    <p:sldId id="325" r:id="rId94"/>
    <p:sldId id="326" r:id="rId95"/>
    <p:sldId id="327" r:id="rId96"/>
    <p:sldId id="405" r:id="rId97"/>
    <p:sldId id="406" r:id="rId98"/>
    <p:sldId id="407" r:id="rId99"/>
    <p:sldId id="337" r:id="rId100"/>
    <p:sldId id="409" r:id="rId101"/>
    <p:sldId id="338" r:id="rId102"/>
    <p:sldId id="339" r:id="rId103"/>
    <p:sldId id="402" r:id="rId104"/>
    <p:sldId id="400" r:id="rId105"/>
    <p:sldId id="401" r:id="rId106"/>
    <p:sldId id="398" r:id="rId107"/>
    <p:sldId id="399" r:id="rId108"/>
    <p:sldId id="418" r:id="rId109"/>
    <p:sldId id="419" r:id="rId110"/>
    <p:sldId id="403" r:id="rId111"/>
    <p:sldId id="408" r:id="rId112"/>
    <p:sldId id="384" r:id="rId113"/>
    <p:sldId id="375" r:id="rId114"/>
    <p:sldId id="376" r:id="rId115"/>
    <p:sldId id="386" r:id="rId116"/>
    <p:sldId id="378" r:id="rId117"/>
    <p:sldId id="380" r:id="rId118"/>
    <p:sldId id="381" r:id="rId119"/>
    <p:sldId id="382" r:id="rId120"/>
    <p:sldId id="388" r:id="rId1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252" autoAdjust="0"/>
  </p:normalViewPr>
  <p:slideViewPr>
    <p:cSldViewPr snapToGrid="0" snapToObjects="1" showGuides="1">
      <p:cViewPr varScale="1">
        <p:scale>
          <a:sx n="216" d="100"/>
          <a:sy n="216" d="100"/>
        </p:scale>
        <p:origin x="-1984" y="-112"/>
      </p:cViewPr>
      <p:guideLst>
        <p:guide orient="horz" pos="4228"/>
        <p:guide pos="1862"/>
      </p:guideLst>
    </p:cSldViewPr>
  </p:slideViewPr>
  <p:notesTextViewPr>
    <p:cViewPr>
      <p:scale>
        <a:sx n="254" d="100"/>
        <a:sy n="254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notesMaster" Target="notesMasters/notesMaster1.xml"/><Relationship Id="rId123" Type="http://schemas.openxmlformats.org/officeDocument/2006/relationships/printerSettings" Target="printerSettings/printerSettings1.bin"/><Relationship Id="rId124" Type="http://schemas.openxmlformats.org/officeDocument/2006/relationships/presProps" Target="presProps.xml"/><Relationship Id="rId125" Type="http://schemas.openxmlformats.org/officeDocument/2006/relationships/viewProps" Target="viewProps.xml"/><Relationship Id="rId126" Type="http://schemas.openxmlformats.org/officeDocument/2006/relationships/theme" Target="theme/theme1.xml"/><Relationship Id="rId12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72DE5-133C-F34F-9CF4-21AC3FF9C75C}" type="datetimeFigureOut">
              <a:rPr lang="en-US" smtClean="0"/>
              <a:t>4/1/14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B1D50-C270-C44A-8EF9-4B07FB3B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6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s-ES_tradnl" dirty="0" err="1" smtClean="0"/>
              <a:t>tructural</a:t>
            </a:r>
            <a:r>
              <a:rPr lang="en-US" dirty="0" smtClean="0"/>
              <a:t> SVM</a:t>
            </a:r>
            <a:endParaRPr lang="es-ES_trad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19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61C96F-7ECA-CF4C-A6A0-6BD4A98F19D5}" type="slidenum">
              <a:rPr lang="en-GB"/>
              <a:pPr/>
              <a:t>73</a:t>
            </a:fld>
            <a:endParaRPr lang="en-GB"/>
          </a:p>
        </p:txBody>
      </p:sp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the idea is to have a large number of these parts, which we call poselets. So even difficult examples can be found because a few of these poselets can be triggered.</a:t>
            </a:r>
          </a:p>
          <a:p>
            <a:r>
              <a:rPr lang="en-US"/>
              <a:t>But there is one problem: In the case face detector, someone had to manually crop out thousands of faces to be able to train a classifier. In our case we have unlimited number of poselets, so we cannot have such a manual step.</a:t>
            </a:r>
          </a:p>
        </p:txBody>
      </p:sp>
      <p:sp>
        <p:nvSpPr>
          <p:cNvPr id="122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9pPr>
          </a:lstStyle>
          <a:p>
            <a:pPr algn="r"/>
            <a:fld id="{69296D94-0FDD-4742-822A-D886D64A34C5}" type="slidenum">
              <a:rPr lang="en-US" sz="1200">
                <a:latin typeface="Arial" charset="0"/>
                <a:cs typeface="Arial" charset="0"/>
              </a:rPr>
              <a:pPr algn="r"/>
              <a:t>73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3FD0-39C2-8B40-A7DE-CD2A930069C2}" type="slidenum">
              <a:rPr lang="en-GB"/>
              <a:pPr/>
              <a:t>74</a:t>
            </a:fld>
            <a:endParaRPr lang="en-GB"/>
          </a:p>
        </p:txBody>
      </p:sp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the idea is to have a large number of these parts, which we call poselets. So even difficult examples can be found because a few of these poselets can be triggered.</a:t>
            </a:r>
          </a:p>
          <a:p>
            <a:r>
              <a:rPr lang="en-US"/>
              <a:t>But there is one problem: In the case face detector, someone had to manually crop out thousands of faces to be able to train a classifier. In our case we have unlimited number of poselets, so we cannot have such a manual step.</a:t>
            </a:r>
          </a:p>
        </p:txBody>
      </p:sp>
      <p:sp>
        <p:nvSpPr>
          <p:cNvPr id="143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9pPr>
          </a:lstStyle>
          <a:p>
            <a:pPr algn="r"/>
            <a:fld id="{FA0076FE-D24B-EE4E-BCA9-E049DB9D4648}" type="slidenum">
              <a:rPr lang="en-US" sz="1200">
                <a:latin typeface="Arial" charset="0"/>
                <a:cs typeface="Arial" charset="0"/>
              </a:rPr>
              <a:pPr algn="r"/>
              <a:t>74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A14F7C-B0FA-0F41-94BF-B49C595A4E88}" type="slidenum">
              <a:rPr lang="en-GB"/>
              <a:pPr/>
              <a:t>75</a:t>
            </a:fld>
            <a:endParaRPr lang="en-GB"/>
          </a:p>
        </p:txBody>
      </p:sp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the idea is to have a large number of these parts, which we call poselets. So even difficult examples can be found because a few of these poselets can be triggered.</a:t>
            </a:r>
          </a:p>
          <a:p>
            <a:r>
              <a:rPr lang="en-US"/>
              <a:t>But there is one problem: In the case face detector, someone had to manually crop out thousands of faces to be able to train a classifier. In our case we have unlimited number of poselets, so we cannot have such a manual step.</a:t>
            </a:r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9pPr>
          </a:lstStyle>
          <a:p>
            <a:pPr algn="r"/>
            <a:fld id="{1712A8CA-A118-5445-A6B3-9270E4E72FB7}" type="slidenum">
              <a:rPr lang="en-US" sz="1200">
                <a:latin typeface="Arial" charset="0"/>
                <a:cs typeface="Arial" charset="0"/>
              </a:rPr>
              <a:pPr algn="r"/>
              <a:t>75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HOG is local or global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20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evaluate a list of global features to see how they works in our SUN</a:t>
            </a:r>
            <a:r>
              <a:rPr lang="en-US" baseline="0" dirty="0" smtClean="0"/>
              <a:t> dataset.</a:t>
            </a:r>
          </a:p>
          <a:p>
            <a:r>
              <a:rPr lang="en-US" baseline="0" dirty="0" smtClean="0"/>
              <a:t>In this list, there are some baseline features, such as tiny image and color histograms.</a:t>
            </a:r>
          </a:p>
          <a:p>
            <a:r>
              <a:rPr lang="en-US" baseline="0" dirty="0" smtClean="0"/>
              <a:t>There are also some strong features that perform very well empirically.</a:t>
            </a:r>
            <a:endParaRPr lang="en-US" dirty="0" smtClean="0"/>
          </a:p>
          <a:p>
            <a:r>
              <a:rPr lang="en-US" dirty="0" smtClean="0"/>
              <a:t>Due to time constraint, I am going to go through</a:t>
            </a:r>
            <a:r>
              <a:rPr lang="en-US" baseline="0" dirty="0" smtClean="0"/>
              <a:t> them very quickly. Please stop me if you have any question.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 we’re going to perform scene categorization</a:t>
            </a:r>
            <a:r>
              <a:rPr lang="en-US" baseline="0" dirty="0" smtClean="0"/>
              <a:t> using various computational features which have no explicit object awareness.</a:t>
            </a:r>
            <a:endParaRPr lang="en-US" dirty="0" smtClean="0"/>
          </a:p>
          <a:p>
            <a:r>
              <a:rPr lang="en-US" dirty="0" smtClean="0"/>
              <a:t>These features encode,</a:t>
            </a:r>
            <a:r>
              <a:rPr lang="en-US" baseline="0" dirty="0" smtClean="0"/>
              <a:t> for each image, statistics of </a:t>
            </a:r>
            <a:r>
              <a:rPr lang="en-US" dirty="0" smtClean="0"/>
              <a:t>color, self similarity,</a:t>
            </a:r>
            <a:r>
              <a:rPr lang="en-US" baseline="0" dirty="0" smtClean="0"/>
              <a:t> </a:t>
            </a:r>
            <a:r>
              <a:rPr lang="en-US" dirty="0" smtClean="0"/>
              <a:t>geometric layout, and </a:t>
            </a:r>
            <a:r>
              <a:rPr lang="en-US" i="1" dirty="0" smtClean="0"/>
              <a:t>texture</a:t>
            </a:r>
            <a:endParaRPr lang="en-US" dirty="0" smtClean="0"/>
          </a:p>
          <a:p>
            <a:r>
              <a:rPr lang="en-US" dirty="0" smtClean="0"/>
              <a:t>most of these features aren't new,</a:t>
            </a:r>
            <a:r>
              <a:rPr lang="en-US" baseline="0" dirty="0" smtClean="0"/>
              <a:t> although a few are improvements of recent approaches.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make </a:t>
            </a:r>
            <a:r>
              <a:rPr lang="en-US" dirty="0" smtClean="0"/>
              <a:t>no claim that these are biologically plausible.</a:t>
            </a:r>
          </a:p>
          <a:p>
            <a:endParaRPr lang="en-US" dirty="0" smtClean="0"/>
          </a:p>
          <a:p>
            <a:r>
              <a:rPr lang="en-US" dirty="0" smtClean="0"/>
              <a:t>Highlight -</a:t>
            </a:r>
            <a:r>
              <a:rPr lang="en-US" baseline="0" dirty="0" smtClean="0"/>
              <a:t> t</a:t>
            </a:r>
            <a:r>
              <a:rPr lang="en-US" dirty="0" smtClean="0"/>
              <a:t>exture</a:t>
            </a:r>
            <a:r>
              <a:rPr lang="en-US" baseline="0" dirty="0" smtClean="0"/>
              <a:t> features: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E1B21-B9FE-4FE1-8AE5-7A635E539483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Bank of </a:t>
            </a:r>
            <a:r>
              <a:rPr lang="en-US" dirty="0" err="1" smtClean="0"/>
              <a:t>gaba</a:t>
            </a:r>
            <a:r>
              <a:rPr lang="en-US" dirty="0" smtClean="0"/>
              <a:t> filter of different </a:t>
            </a:r>
            <a:r>
              <a:rPr lang="en-US" altLang="zh-CN" dirty="0" smtClean="0"/>
              <a:t>scale</a:t>
            </a:r>
            <a:r>
              <a:rPr lang="zh-CN" altLang="en-US" dirty="0" smtClean="0"/>
              <a:t> </a:t>
            </a:r>
            <a:r>
              <a:rPr lang="en-US" dirty="0" smtClean="0"/>
              <a:t>and orientation </a:t>
            </a:r>
          </a:p>
          <a:p>
            <a:r>
              <a:rPr lang="en-US" altLang="zh-CN" dirty="0" smtClean="0"/>
              <a:t>Get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filter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response</a:t>
            </a:r>
          </a:p>
          <a:p>
            <a:r>
              <a:rPr lang="en-US" altLang="zh-CN" dirty="0" smtClean="0"/>
              <a:t>Divide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respones</a:t>
            </a:r>
            <a:r>
              <a:rPr lang="zh-CN" altLang="en-US" dirty="0" smtClean="0"/>
              <a:t> </a:t>
            </a:r>
            <a:r>
              <a:rPr lang="en-US" altLang="zh-CN" dirty="0" smtClean="0"/>
              <a:t>map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4x4</a:t>
            </a:r>
            <a:r>
              <a:rPr lang="zh-CN" altLang="en-US" dirty="0" smtClean="0"/>
              <a:t> </a:t>
            </a:r>
            <a:r>
              <a:rPr lang="en-US" altLang="zh-CN" dirty="0" smtClean="0"/>
              <a:t>grid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grid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</a:t>
            </a:r>
            <a:r>
              <a:rPr lang="zh-CN" altLang="en-US" dirty="0" smtClean="0"/>
              <a:t> </a:t>
            </a:r>
            <a:r>
              <a:rPr lang="en-US" altLang="zh-CN" dirty="0" smtClean="0"/>
              <a:t>mean/</a:t>
            </a:r>
            <a:r>
              <a:rPr lang="zh-CN" altLang="en-US" dirty="0" smtClean="0"/>
              <a:t> </a:t>
            </a:r>
            <a:r>
              <a:rPr lang="en-US" altLang="zh-CN" dirty="0" smtClean="0"/>
              <a:t>max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response</a:t>
            </a:r>
            <a:r>
              <a:rPr lang="zh-CN" altLang="en-US" dirty="0" smtClean="0"/>
              <a:t> </a:t>
            </a:r>
            <a:r>
              <a:rPr lang="en-US" altLang="zh-CN" dirty="0" smtClean="0"/>
              <a:t>value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represent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339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3BEC304-A0B9-EB4C-8E8E-35EF61E2C72C}" type="slidenum">
              <a:rPr lang="en-US" sz="1200"/>
              <a:pPr eaLnBrk="1" hangingPunct="1"/>
              <a:t>94</a:t>
            </a:fld>
            <a:endParaRPr lang="en-US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Divide the examined window to spatial pyramid cells</a:t>
            </a:r>
          </a:p>
          <a:p>
            <a:pPr marL="0" indent="0">
              <a:buNone/>
            </a:pPr>
            <a:r>
              <a:rPr lang="en-US" dirty="0" smtClean="0"/>
              <a:t>For each pixel in a cell, compare the pixel to each of its 8 neighbors (on its left-top, left-middle, left-bottom, right-top, etc.). Follow the pixels along a circle, i.e. clockwise or counter-clockwise.</a:t>
            </a:r>
          </a:p>
          <a:p>
            <a:pPr marL="0" indent="0">
              <a:buNone/>
            </a:pPr>
            <a:r>
              <a:rPr lang="en-US" dirty="0" smtClean="0"/>
              <a:t>Where the center pixel's value is greater than the neighbor, write "1". Otherwise, write "0". This gives an 8-digit binary number (which is usually converted to decimal for convenience).</a:t>
            </a:r>
          </a:p>
          <a:p>
            <a:pPr marL="0" indent="0">
              <a:buNone/>
            </a:pPr>
            <a:r>
              <a:rPr lang="en-US" dirty="0" smtClean="0"/>
              <a:t>Compute the histogram, over the cell, of the frequency of each "number" occurring (i.e., each combination of which pixels are smaller and which are greater than the center).</a:t>
            </a:r>
          </a:p>
          <a:p>
            <a:pPr marL="0" indent="0">
              <a:buNone/>
            </a:pPr>
            <a:r>
              <a:rPr lang="pl-PL" dirty="0" smtClean="0"/>
              <a:t>http://</a:t>
            </a:r>
            <a:r>
              <a:rPr lang="pl-PL" dirty="0" err="1" smtClean="0"/>
              <a:t>citeseerx.ist.psu.edu</a:t>
            </a:r>
            <a:r>
              <a:rPr lang="pl-PL" dirty="0" smtClean="0"/>
              <a:t>/</a:t>
            </a:r>
            <a:r>
              <a:rPr lang="pl-PL" dirty="0" err="1" smtClean="0"/>
              <a:t>viewdoc</a:t>
            </a:r>
            <a:r>
              <a:rPr lang="pl-PL" dirty="0" smtClean="0"/>
              <a:t>/</a:t>
            </a:r>
            <a:r>
              <a:rPr lang="pl-PL" dirty="0" err="1" smtClean="0"/>
              <a:t>download?doi</a:t>
            </a:r>
            <a:r>
              <a:rPr lang="pl-PL" dirty="0" smtClean="0"/>
              <a:t>=10.1.1.95.7277&amp;rep=rep1&amp;type=pdf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www.cs.ucf.edu</a:t>
            </a:r>
            <a:r>
              <a:rPr lang="en-US" dirty="0" smtClean="0"/>
              <a:t>/courses/cap6412/fall2009/papers/Wang_Han_Yan_iccv09.pdf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B96E-5261-1248-B7E8-2A5F62A862D6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999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key</a:t>
            </a:r>
            <a:r>
              <a:rPr lang="zh-CN" altLang="en-US" dirty="0" smtClean="0"/>
              <a:t> </a:t>
            </a:r>
            <a:r>
              <a:rPr lang="en-US" altLang="zh-CN" dirty="0" smtClean="0"/>
              <a:t>point</a:t>
            </a:r>
            <a:r>
              <a:rPr lang="zh-CN" altLang="en-US" dirty="0" smtClean="0"/>
              <a:t> </a:t>
            </a:r>
            <a:r>
              <a:rPr lang="en-US" altLang="zh-CN" dirty="0" smtClean="0"/>
              <a:t>go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it’s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scale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16x</a:t>
            </a:r>
            <a:r>
              <a:rPr lang="zh-CN" altLang="en-US" dirty="0" smtClean="0"/>
              <a:t>1</a:t>
            </a:r>
            <a:r>
              <a:rPr lang="en-US" altLang="zh-CN" dirty="0" smtClean="0"/>
              <a:t>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2x</a:t>
            </a:r>
            <a:r>
              <a:rPr lang="zh-CN" altLang="en-US" dirty="0" smtClean="0"/>
              <a:t> </a:t>
            </a:r>
            <a:r>
              <a:rPr lang="zh-CN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region</a:t>
            </a:r>
            <a:r>
              <a:rPr lang="zh-CN" altLang="en-US" dirty="0" smtClean="0"/>
              <a:t> </a:t>
            </a:r>
            <a:r>
              <a:rPr lang="en-US" sz="1200" dirty="0" smtClean="0"/>
              <a:t>Create array of orientation histograms</a:t>
            </a:r>
          </a:p>
          <a:p>
            <a:endParaRPr lang="en-US" dirty="0" smtClean="0"/>
          </a:p>
          <a:p>
            <a:r>
              <a:rPr lang="en-US" dirty="0" smtClean="0"/>
              <a:t>A set of orientation histograms are created on 4x4 pixel neighborhoods with 8 bins each. </a:t>
            </a:r>
          </a:p>
          <a:p>
            <a:r>
              <a:rPr lang="en-US" dirty="0" smtClean="0"/>
              <a:t>These histograms are computed from magnitude and orientation values of samples in a 16 x 16 region around the </a:t>
            </a:r>
            <a:r>
              <a:rPr lang="en-US" dirty="0" err="1" smtClean="0"/>
              <a:t>keypoint</a:t>
            </a:r>
            <a:r>
              <a:rPr lang="en-US" dirty="0" smtClean="0"/>
              <a:t> such that each histogram contains samples from a 4 x 4 </a:t>
            </a:r>
            <a:r>
              <a:rPr lang="en-US" dirty="0" err="1" smtClean="0"/>
              <a:t>subregion</a:t>
            </a:r>
            <a:r>
              <a:rPr lang="en-US" dirty="0" smtClean="0"/>
              <a:t> of the original neighborhood region. </a:t>
            </a:r>
          </a:p>
          <a:p>
            <a:r>
              <a:rPr lang="en-US" dirty="0" smtClean="0"/>
              <a:t>The magnitudes are further weighted by a Gaussian function with </a:t>
            </a:r>
            <a:r>
              <a:rPr lang="en-US" dirty="0" err="1" smtClean="0"/>
              <a:t>σ</a:t>
            </a:r>
            <a:r>
              <a:rPr lang="en-US" dirty="0" smtClean="0"/>
              <a:t> equal to one half the width of the descriptor window. </a:t>
            </a:r>
          </a:p>
          <a:p>
            <a:r>
              <a:rPr lang="en-US" dirty="0" smtClean="0"/>
              <a:t>The descriptor then becomes a vector of all the values of these histograms. </a:t>
            </a:r>
          </a:p>
          <a:p>
            <a:r>
              <a:rPr lang="en-US" dirty="0" smtClean="0"/>
              <a:t>Since there are 4 x 4 = 16 histograms each with 8 bins the vector has 128 elements. </a:t>
            </a:r>
          </a:p>
          <a:p>
            <a:r>
              <a:rPr lang="en-US" dirty="0" smtClean="0"/>
              <a:t>This vector is then normalized to unit length in order to enhance invariance to affine changes in illumination. </a:t>
            </a:r>
          </a:p>
          <a:p>
            <a:r>
              <a:rPr lang="en-US" dirty="0" smtClean="0"/>
              <a:t>To reduce the effects of non-linear illumination a threshold of 0.2 is applied and the vector is again normalized.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B96E-5261-1248-B7E8-2A5F62A862D6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377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color images we</a:t>
            </a:r>
            <a:r>
              <a:rPr lang="en-US" baseline="0" dirty="0" smtClean="0"/>
              <a:t> </a:t>
            </a:r>
            <a:r>
              <a:rPr lang="en-US" dirty="0" smtClean="0"/>
              <a:t>use the color channel with the largest gradient magnitude to deﬁne gradient</a:t>
            </a:r>
            <a:r>
              <a:rPr lang="en-US" baseline="0" dirty="0" smtClean="0"/>
              <a:t> </a:t>
            </a:r>
            <a:r>
              <a:rPr lang="en-US" dirty="0" smtClean="0"/>
              <a:t>magnitude</a:t>
            </a:r>
            <a:r>
              <a:rPr lang="en-US" baseline="0" dirty="0" smtClean="0"/>
              <a:t> and orientation </a:t>
            </a:r>
            <a:r>
              <a:rPr lang="en-US" dirty="0" smtClean="0"/>
              <a:t>at each pixel.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B96E-5261-1248-B7E8-2A5F62A862D6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264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color images we</a:t>
            </a:r>
            <a:r>
              <a:rPr lang="en-US" baseline="0" dirty="0" smtClean="0"/>
              <a:t> </a:t>
            </a:r>
            <a:r>
              <a:rPr lang="en-US" dirty="0" smtClean="0"/>
              <a:t>use the color channel with the largest gradient magnitude to deﬁne gradient</a:t>
            </a:r>
            <a:r>
              <a:rPr lang="en-US" baseline="0" dirty="0" smtClean="0"/>
              <a:t> </a:t>
            </a:r>
            <a:r>
              <a:rPr lang="en-US" dirty="0" smtClean="0"/>
              <a:t>magnitude</a:t>
            </a:r>
            <a:r>
              <a:rPr lang="en-US" baseline="0" dirty="0" smtClean="0"/>
              <a:t> and orientation </a:t>
            </a:r>
            <a:r>
              <a:rPr lang="en-US" dirty="0" smtClean="0"/>
              <a:t>at each pixel.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B96E-5261-1248-B7E8-2A5F62A862D6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264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AC15B-0596-45C3-83E7-1E9E5007D35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900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Therefore, we want to build the ultimate dataset for scene understanding, </a:t>
            </a:r>
          </a:p>
          <a:p>
            <a:r>
              <a:rPr lang="en-US" baseline="0" dirty="0" smtClean="0"/>
              <a:t>[click] Which spans all scene categories, </a:t>
            </a:r>
          </a:p>
          <a:p>
            <a:r>
              <a:rPr lang="en-US" baseline="0" dirty="0" smtClean="0"/>
              <a:t>[click] And with a large collection of realistic photos. </a:t>
            </a:r>
          </a:p>
          <a:p>
            <a:r>
              <a:rPr lang="en-US" baseline="0" dirty="0" smtClean="0"/>
              <a:t>[click] Which means, we don’t want frame-object snapshot like this one with very clean background.</a:t>
            </a:r>
          </a:p>
          <a:p>
            <a:r>
              <a:rPr lang="en-US" baseline="0" dirty="0" smtClean="0"/>
              <a:t>[click] Instead, we want multi-object scenes like this one that you can typically obtain from real environment.</a:t>
            </a:r>
          </a:p>
          <a:p>
            <a:r>
              <a:rPr lang="en-US" baseline="0" dirty="0" smtClean="0"/>
              <a:t>[click] And we also want to label all objects in each image.</a:t>
            </a:r>
          </a:p>
          <a:p>
            <a:r>
              <a:rPr lang="en-US" baseline="0" dirty="0" smtClean="0"/>
              <a:t>We call our database the Scene Understanding Database.</a:t>
            </a:r>
          </a:p>
          <a:p>
            <a:r>
              <a:rPr lang="en-US" baseline="0" dirty="0" smtClean="0"/>
              <a:t>In short, S  U N, SUN database.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AC15B-0596-45C3-83E7-1E9E5007D35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9008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in the end, we have</a:t>
            </a:r>
            <a:r>
              <a:rPr lang="en-US" baseline="0" dirty="0" smtClean="0"/>
              <a:t> a lot of objects labeled. And each image is both labeled with scene category and object polygons.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Similar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scale</a:t>
            </a:r>
            <a:r>
              <a:rPr lang="zh-CN" altLang="en-US" baseline="0" dirty="0" smtClean="0"/>
              <a:t>, </a:t>
            </a:r>
            <a:r>
              <a:rPr lang="en-US" altLang="zh-CN" baseline="0" dirty="0" smtClean="0"/>
              <a:t>but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what’s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difference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AC15B-0596-45C3-83E7-1E9E5007D35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1343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latin typeface="Myriad Pro"/>
                <a:cs typeface="Myriad Pro"/>
              </a:rPr>
              <a:t>Object Recognition without Scene</a:t>
            </a:r>
            <a:br>
              <a:rPr lang="en-US" sz="1200" b="1" dirty="0" smtClean="0">
                <a:latin typeface="Myriad Pro"/>
                <a:cs typeface="Myriad Pro"/>
              </a:rPr>
            </a:br>
            <a:r>
              <a:rPr lang="en-US" sz="1200" b="1" dirty="0" smtClean="0">
                <a:latin typeface="Myriad Pro"/>
                <a:cs typeface="Myriad Pro"/>
              </a:rPr>
              <a:t>= Toilet without Restroom</a:t>
            </a:r>
          </a:p>
          <a:p>
            <a:endParaRPr lang="en-US" sz="1200" b="1" dirty="0" smtClean="0">
              <a:latin typeface="Myriad Pro"/>
              <a:cs typeface="Myriad Pro"/>
            </a:endParaRPr>
          </a:p>
          <a:p>
            <a:endParaRPr lang="en-US" sz="1200" b="1" dirty="0" smtClean="0">
              <a:latin typeface="Myriad Pro"/>
              <a:cs typeface="Myriad Pro"/>
            </a:endParaRPr>
          </a:p>
          <a:p>
            <a:pPr eaLnBrk="1" hangingPunct="1"/>
            <a:r>
              <a:rPr lang="en-US" sz="1200" dirty="0" smtClean="0"/>
              <a:t>Scene:</a:t>
            </a:r>
          </a:p>
          <a:p>
            <a:pPr marL="457200" indent="-457200" eaLnBrk="1" hangingPunct="1">
              <a:buFont typeface="Arial"/>
              <a:buChar char="•"/>
            </a:pPr>
            <a:r>
              <a:rPr lang="en-US" sz="1200" dirty="0" smtClean="0"/>
              <a:t>a place in which a human can act within.</a:t>
            </a:r>
          </a:p>
          <a:p>
            <a:pPr marL="457200" indent="-457200" eaLnBrk="1" hangingPunct="1">
              <a:buFont typeface="Arial"/>
              <a:buChar char="•"/>
            </a:pPr>
            <a:r>
              <a:rPr lang="en-US" sz="1200" dirty="0" smtClean="0"/>
              <a:t>a place to which a human being could navigate. </a:t>
            </a:r>
          </a:p>
          <a:p>
            <a:pPr marL="457200" indent="-457200" eaLnBrk="1" hangingPunct="1">
              <a:buFont typeface="Arial"/>
              <a:buChar char="•"/>
            </a:pPr>
            <a:r>
              <a:rPr lang="en-US" sz="1200" dirty="0" smtClean="0"/>
              <a:t>a lot more than just a combination of objects.</a:t>
            </a:r>
          </a:p>
          <a:p>
            <a:pPr marL="457200" indent="-457200" eaLnBrk="1" hangingPunct="1">
              <a:buFont typeface="Arial"/>
              <a:buChar char="•"/>
            </a:pPr>
            <a:r>
              <a:rPr lang="en-US" sz="1200" dirty="0" smtClean="0"/>
              <a:t>associated with specific functions and behaviors.</a:t>
            </a:r>
          </a:p>
          <a:p>
            <a:pPr marL="457200" indent="-457200" eaLnBrk="1" hangingPunct="1">
              <a:buFont typeface="Arial"/>
              <a:buChar char="•"/>
            </a:pPr>
            <a:r>
              <a:rPr lang="en-US" sz="1200" dirty="0" smtClean="0"/>
              <a:t>human centric.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AC15B-0596-45C3-83E7-1E9E5007D353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58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Pedro Felipe </a:t>
            </a:r>
            <a:r>
              <a:rPr lang="pl-PL" dirty="0" err="1" smtClean="0"/>
              <a:t>Felzenszwalb</a:t>
            </a:r>
            <a:r>
              <a:rPr lang="pl-PL" dirty="0" smtClean="0"/>
              <a:t>’</a:t>
            </a:r>
            <a:r>
              <a:rPr lang="zh-CN" altLang="en-US" dirty="0" smtClean="0"/>
              <a:t> </a:t>
            </a:r>
            <a:r>
              <a:rPr lang="en-US" altLang="zh-CN" dirty="0" smtClean="0"/>
              <a:t>s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implementation</a:t>
            </a:r>
            <a:r>
              <a:rPr lang="zh-CN" altLang="en-US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r>
              <a:rPr lang="en-US"/>
              <a:t>Shortly explain l2hys</a:t>
            </a: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8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6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27F2B-8151-1843-8ED4-9C74887A0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3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7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6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6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04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3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7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61ADF-3033-6743-BE83-B1DBC4476173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1E53-68DC-4D45-8227-1A3F9A69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4.e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wmf"/><Relationship Id="rId3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18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3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ople.cs.uchicago.edu/~pff/papers/lsvm-pami.pdf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9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91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9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93.png"/><Relationship Id="rId5" Type="http://schemas.openxmlformats.org/officeDocument/2006/relationships/image" Target="../media/image92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98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0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6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Object Detection 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8569" y="3600450"/>
            <a:ext cx="6400800" cy="1752600"/>
          </a:xfrm>
        </p:spPr>
        <p:txBody>
          <a:bodyPr/>
          <a:lstStyle/>
          <a:p>
            <a:r>
              <a:rPr lang="en-US" dirty="0" smtClean="0"/>
              <a:t>Shuran Song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3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3594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800" dirty="0" smtClean="0"/>
              <a:t>1.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Map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image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feature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Space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(HOG)</a:t>
            </a:r>
          </a:p>
          <a:p>
            <a:pPr marL="0" indent="0">
              <a:buNone/>
            </a:pPr>
            <a:r>
              <a:rPr kumimoji="1" lang="zh-CN" altLang="en-US" sz="2800" dirty="0" smtClean="0"/>
              <a:t> </a:t>
            </a:r>
            <a:r>
              <a:rPr kumimoji="1" lang="en-US" altLang="zh-CN" sz="2800" dirty="0" smtClean="0">
                <a:cs typeface="Calibri"/>
              </a:rPr>
              <a:t>2.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Training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with</a:t>
            </a:r>
            <a:r>
              <a:rPr kumimoji="1" lang="zh-CN" altLang="en-US" sz="2800" dirty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positive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and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negative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(linear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SVM)</a:t>
            </a:r>
          </a:p>
          <a:p>
            <a:pPr marL="0" indent="0">
              <a:buNone/>
            </a:pPr>
            <a:r>
              <a:rPr kumimoji="1" lang="en-US" altLang="zh-CN" sz="2800" dirty="0" smtClean="0">
                <a:cs typeface="Calibri"/>
              </a:rPr>
              <a:t>3.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Testing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: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scan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image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in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all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scal</a:t>
            </a:r>
            <a:r>
              <a:rPr kumimoji="1" lang="en-US" altLang="zh-CN" sz="2800" dirty="0">
                <a:cs typeface="Calibri"/>
              </a:rPr>
              <a:t>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and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all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location</a:t>
            </a:r>
          </a:p>
          <a:p>
            <a:pPr marL="0" indent="0">
              <a:buNone/>
            </a:pPr>
            <a:r>
              <a:rPr kumimoji="1" lang="en-US" altLang="zh-CN" sz="2800" dirty="0">
                <a:cs typeface="Calibri"/>
              </a:rPr>
              <a:t>	</a:t>
            </a:r>
            <a:r>
              <a:rPr kumimoji="1" lang="en-US" altLang="zh-CN" sz="2800" dirty="0" smtClean="0">
                <a:cs typeface="Calibri"/>
              </a:rPr>
              <a:t>Binary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classification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on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each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location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2111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/>
              <a:t>Human </a:t>
            </a:r>
            <a:r>
              <a:rPr lang="en-US" altLang="zh-CN" sz="3600" b="1" dirty="0"/>
              <a:t>detection with </a:t>
            </a:r>
            <a:r>
              <a:rPr lang="en-US" altLang="zh-CN" sz="3600" b="1" dirty="0" smtClean="0"/>
              <a:t>HOG: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Basic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Steps</a:t>
            </a:r>
            <a:endParaRPr lang="zh-CN" altLang="en-US" sz="3600" b="1" dirty="0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b="18842"/>
          <a:stretch>
            <a:fillRect/>
          </a:stretch>
        </p:blipFill>
        <p:spPr bwMode="auto">
          <a:xfrm>
            <a:off x="76203" y="3990295"/>
            <a:ext cx="2682875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082" y="3605083"/>
            <a:ext cx="5015292" cy="264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1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Color-SIFT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84123"/>
            <a:ext cx="8300720" cy="5387571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7415835" y="4385286"/>
            <a:ext cx="407332" cy="162950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7104346" y="3977909"/>
            <a:ext cx="299509" cy="31152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2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HOG</a:t>
            </a:r>
            <a:r>
              <a:rPr lang="en-US" dirty="0"/>
              <a:t>: Histogram of oriented 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Compute gradient using ﬁlter: [1; 0; +1]</a:t>
            </a:r>
          </a:p>
          <a:p>
            <a:r>
              <a:rPr lang="en-US" sz="2000" dirty="0"/>
              <a:t>Discretize gradient orientation: contrast </a:t>
            </a:r>
            <a:r>
              <a:rPr lang="en-US" sz="2000" dirty="0" smtClean="0"/>
              <a:t>insensitive </a:t>
            </a:r>
            <a:r>
              <a:rPr lang="en-US" sz="2000" dirty="0"/>
              <a:t>(9bin) &amp; </a:t>
            </a:r>
            <a:r>
              <a:rPr lang="en-US" sz="2000" dirty="0" smtClean="0"/>
              <a:t>sensitive </a:t>
            </a:r>
            <a:r>
              <a:rPr lang="en-US" sz="2000" dirty="0"/>
              <a:t>(18bin)</a:t>
            </a:r>
          </a:p>
          <a:p>
            <a:r>
              <a:rPr lang="en-US" sz="2000" dirty="0"/>
              <a:t>Aggregate into cells with “</a:t>
            </a:r>
            <a:r>
              <a:rPr lang="nl-NL" sz="2000" dirty="0"/>
              <a:t>soft </a:t>
            </a:r>
            <a:r>
              <a:rPr lang="nl-NL" sz="2000" dirty="0" err="1"/>
              <a:t>binning</a:t>
            </a:r>
            <a:r>
              <a:rPr lang="nl-NL" sz="2000" dirty="0"/>
              <a:t>”</a:t>
            </a:r>
          </a:p>
          <a:p>
            <a:r>
              <a:rPr lang="nl-NL" sz="2000" dirty="0" err="1"/>
              <a:t>Normalize</a:t>
            </a:r>
            <a:r>
              <a:rPr lang="nl-NL" sz="2000" dirty="0"/>
              <a:t>                                                       &amp; </a:t>
            </a:r>
            <a:r>
              <a:rPr lang="nl-NL" sz="2000" dirty="0" err="1"/>
              <a:t>Truncate</a:t>
            </a:r>
            <a:r>
              <a:rPr lang="nl-NL" sz="2000" dirty="0"/>
              <a:t>: min(v,0.2)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Dimension reduction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6200" y="6096000"/>
            <a:ext cx="9296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solidFill>
                  <a:srgbClr val="404040"/>
                </a:solidFill>
              </a:rPr>
              <a:t>Navneet</a:t>
            </a:r>
            <a:r>
              <a:rPr lang="en-US" sz="1300" dirty="0">
                <a:solidFill>
                  <a:srgbClr val="404040"/>
                </a:solidFill>
              </a:rPr>
              <a:t> </a:t>
            </a:r>
            <a:r>
              <a:rPr lang="en-US" sz="1300" dirty="0" err="1">
                <a:solidFill>
                  <a:srgbClr val="404040"/>
                </a:solidFill>
              </a:rPr>
              <a:t>Dalal</a:t>
            </a:r>
            <a:r>
              <a:rPr lang="en-US" sz="1300" dirty="0">
                <a:solidFill>
                  <a:srgbClr val="404040"/>
                </a:solidFill>
              </a:rPr>
              <a:t> and Bill </a:t>
            </a:r>
            <a:r>
              <a:rPr lang="en-US" sz="1300" dirty="0" err="1">
                <a:solidFill>
                  <a:srgbClr val="404040"/>
                </a:solidFill>
              </a:rPr>
              <a:t>Triggs</a:t>
            </a:r>
            <a:r>
              <a:rPr lang="en-US" sz="1300" dirty="0">
                <a:solidFill>
                  <a:srgbClr val="404040"/>
                </a:solidFill>
              </a:rPr>
              <a:t>. Histograms of oriented gradients for human detection. </a:t>
            </a:r>
            <a:r>
              <a:rPr lang="en-US" sz="1300" dirty="0" smtClean="0">
                <a:solidFill>
                  <a:srgbClr val="404040"/>
                </a:solidFill>
              </a:rPr>
              <a:t>CVPR 2005.</a:t>
            </a:r>
          </a:p>
          <a:p>
            <a:pPr algn="ctr"/>
            <a:r>
              <a:rPr lang="en-US" sz="1300" dirty="0">
                <a:solidFill>
                  <a:srgbClr val="404040"/>
                </a:solidFill>
              </a:rPr>
              <a:t>P. </a:t>
            </a:r>
            <a:r>
              <a:rPr lang="en-US" sz="1300" dirty="0" err="1">
                <a:solidFill>
                  <a:srgbClr val="404040"/>
                </a:solidFill>
              </a:rPr>
              <a:t>Felzenszwalb</a:t>
            </a:r>
            <a:r>
              <a:rPr lang="en-US" sz="1300" dirty="0">
                <a:solidFill>
                  <a:srgbClr val="404040"/>
                </a:solidFill>
              </a:rPr>
              <a:t>, R. </a:t>
            </a:r>
            <a:r>
              <a:rPr lang="en-US" sz="1300" dirty="0" err="1">
                <a:solidFill>
                  <a:srgbClr val="404040"/>
                </a:solidFill>
              </a:rPr>
              <a:t>Girshick</a:t>
            </a:r>
            <a:r>
              <a:rPr lang="en-US" sz="1300" dirty="0">
                <a:solidFill>
                  <a:srgbClr val="404040"/>
                </a:solidFill>
              </a:rPr>
              <a:t>, D. </a:t>
            </a:r>
            <a:r>
              <a:rPr lang="en-US" sz="1300" dirty="0" err="1">
                <a:solidFill>
                  <a:srgbClr val="404040"/>
                </a:solidFill>
              </a:rPr>
              <a:t>McAllester</a:t>
            </a:r>
            <a:r>
              <a:rPr lang="en-US" sz="1300" dirty="0">
                <a:solidFill>
                  <a:srgbClr val="404040"/>
                </a:solidFill>
              </a:rPr>
              <a:t>, D. </a:t>
            </a:r>
            <a:r>
              <a:rPr lang="en-US" sz="1300" dirty="0" err="1">
                <a:solidFill>
                  <a:srgbClr val="404040"/>
                </a:solidFill>
              </a:rPr>
              <a:t>Ramanan</a:t>
            </a:r>
            <a:r>
              <a:rPr lang="en-US" sz="1300" dirty="0" smtClean="0">
                <a:solidFill>
                  <a:srgbClr val="404040"/>
                </a:solidFill>
              </a:rPr>
              <a:t>. Object </a:t>
            </a:r>
            <a:r>
              <a:rPr lang="en-US" sz="1300" dirty="0">
                <a:solidFill>
                  <a:srgbClr val="404040"/>
                </a:solidFill>
              </a:rPr>
              <a:t>Detection with Discriminatively Trained Part Based Models</a:t>
            </a:r>
            <a:r>
              <a:rPr lang="en-US" sz="1300" dirty="0" smtClean="0">
                <a:solidFill>
                  <a:srgbClr val="404040"/>
                </a:solidFill>
              </a:rPr>
              <a:t>. PAMI2010.</a:t>
            </a:r>
          </a:p>
          <a:p>
            <a:pPr algn="ctr"/>
            <a:r>
              <a:rPr lang="en-US" sz="1300" dirty="0">
                <a:solidFill>
                  <a:srgbClr val="404040"/>
                </a:solidFill>
              </a:rPr>
              <a:t>J. Xiao, J. Hays, K. </a:t>
            </a:r>
            <a:r>
              <a:rPr lang="en-US" sz="1300" dirty="0" err="1">
                <a:solidFill>
                  <a:srgbClr val="404040"/>
                </a:solidFill>
              </a:rPr>
              <a:t>Ehinger</a:t>
            </a:r>
            <a:r>
              <a:rPr lang="en-US" sz="1300" dirty="0">
                <a:solidFill>
                  <a:srgbClr val="404040"/>
                </a:solidFill>
              </a:rPr>
              <a:t>, A. </a:t>
            </a:r>
            <a:r>
              <a:rPr lang="en-US" sz="1300" dirty="0" err="1">
                <a:solidFill>
                  <a:srgbClr val="404040"/>
                </a:solidFill>
              </a:rPr>
              <a:t>Oliva</a:t>
            </a:r>
            <a:r>
              <a:rPr lang="en-US" sz="1300" dirty="0">
                <a:solidFill>
                  <a:srgbClr val="404040"/>
                </a:solidFill>
              </a:rPr>
              <a:t>, and A. </a:t>
            </a:r>
            <a:r>
              <a:rPr lang="en-US" sz="1300" dirty="0" err="1">
                <a:solidFill>
                  <a:srgbClr val="404040"/>
                </a:solidFill>
              </a:rPr>
              <a:t>Torralba</a:t>
            </a:r>
            <a:r>
              <a:rPr lang="en-US" sz="1300" dirty="0">
                <a:solidFill>
                  <a:srgbClr val="404040"/>
                </a:solidFill>
              </a:rPr>
              <a:t>. SUN Database: Large-scale Scene Recognition from Abbey to Zoo. CVPR2010.</a:t>
            </a:r>
          </a:p>
          <a:p>
            <a:pPr algn="ctr"/>
            <a:endParaRPr lang="en-US" sz="1300" dirty="0" smtClean="0">
              <a:solidFill>
                <a:srgbClr val="40404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996832"/>
              </p:ext>
            </p:extLst>
          </p:nvPr>
        </p:nvGraphicFramePr>
        <p:xfrm>
          <a:off x="2057400" y="2743200"/>
          <a:ext cx="624840" cy="609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/>
                <a:gridCol w="208280"/>
                <a:gridCol w="208280"/>
              </a:tblGrid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042163"/>
              </p:ext>
            </p:extLst>
          </p:nvPr>
        </p:nvGraphicFramePr>
        <p:xfrm>
          <a:off x="2834640" y="2743200"/>
          <a:ext cx="624840" cy="609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/>
                <a:gridCol w="208280"/>
                <a:gridCol w="208280"/>
              </a:tblGrid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079026"/>
              </p:ext>
            </p:extLst>
          </p:nvPr>
        </p:nvGraphicFramePr>
        <p:xfrm>
          <a:off x="3581400" y="2743200"/>
          <a:ext cx="624840" cy="609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/>
                <a:gridCol w="208280"/>
                <a:gridCol w="208280"/>
              </a:tblGrid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658054"/>
              </p:ext>
            </p:extLst>
          </p:nvPr>
        </p:nvGraphicFramePr>
        <p:xfrm>
          <a:off x="4343400" y="2730028"/>
          <a:ext cx="624840" cy="609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/>
                <a:gridCol w="208280"/>
                <a:gridCol w="208280"/>
              </a:tblGrid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26" y="3786769"/>
            <a:ext cx="9144000" cy="20806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04882" y="57912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PCA of HOG </a:t>
            </a:r>
            <a:r>
              <a:rPr lang="en-US" dirty="0" smtClean="0"/>
              <a:t>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5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HOG</a:t>
            </a:r>
            <a:r>
              <a:rPr lang="en-US" dirty="0"/>
              <a:t>: Histogram of oriented 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Compute gradient </a:t>
            </a:r>
            <a:r>
              <a:rPr lang="en-US" sz="2000" dirty="0"/>
              <a:t>using </a:t>
            </a:r>
            <a:r>
              <a:rPr lang="en-US" sz="2000" dirty="0" smtClean="0"/>
              <a:t>ﬁlter: </a:t>
            </a:r>
            <a:r>
              <a:rPr lang="en-US" sz="2000" dirty="0"/>
              <a:t>[1; 0; +1</a:t>
            </a:r>
            <a:r>
              <a:rPr lang="en-US" sz="2000" dirty="0" smtClean="0"/>
              <a:t>]</a:t>
            </a:r>
          </a:p>
          <a:p>
            <a:r>
              <a:rPr lang="en-US" sz="2000" dirty="0" smtClean="0"/>
              <a:t>Discretize gradient orientation: contrast insensitive (9bin) </a:t>
            </a:r>
            <a:r>
              <a:rPr lang="en-US" sz="2000" dirty="0"/>
              <a:t>&amp; </a:t>
            </a:r>
            <a:r>
              <a:rPr lang="en-US" sz="2000" dirty="0" smtClean="0"/>
              <a:t>sensitive (18bin)</a:t>
            </a:r>
          </a:p>
          <a:p>
            <a:r>
              <a:rPr lang="en-US" sz="2000" dirty="0" smtClean="0"/>
              <a:t>Aggregate into cells with “</a:t>
            </a:r>
            <a:r>
              <a:rPr lang="nl-NL" sz="2000" dirty="0"/>
              <a:t>soft </a:t>
            </a:r>
            <a:r>
              <a:rPr lang="nl-NL" sz="2000" dirty="0" err="1" smtClean="0"/>
              <a:t>binning</a:t>
            </a:r>
            <a:r>
              <a:rPr lang="nl-NL" sz="2000" dirty="0" smtClean="0"/>
              <a:t>”</a:t>
            </a:r>
          </a:p>
          <a:p>
            <a:r>
              <a:rPr lang="nl-NL" sz="2000" dirty="0" err="1" smtClean="0"/>
              <a:t>Normalize</a:t>
            </a:r>
            <a:r>
              <a:rPr lang="nl-NL" sz="2000" dirty="0" smtClean="0"/>
              <a:t>                                                       &amp; </a:t>
            </a:r>
            <a:r>
              <a:rPr lang="nl-NL" sz="2000" dirty="0" err="1" smtClean="0"/>
              <a:t>Truncate</a:t>
            </a:r>
            <a:r>
              <a:rPr lang="nl-NL" sz="2000" dirty="0" smtClean="0"/>
              <a:t>: min(v,0.2)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Dimension reduction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000" dirty="0" smtClean="0"/>
              <a:t>31dimension feature vector = 9 (insensitive) +18 (sensitive) + 4 (                        )</a:t>
            </a:r>
            <a:endParaRPr lang="en-US" sz="2000" dirty="0"/>
          </a:p>
          <a:p>
            <a:r>
              <a:rPr lang="en-US" sz="2000" dirty="0" smtClean="0"/>
              <a:t>124dimension </a:t>
            </a:r>
            <a:r>
              <a:rPr lang="en-US" sz="2000" dirty="0"/>
              <a:t>feature vector </a:t>
            </a:r>
            <a:r>
              <a:rPr lang="en-US" sz="2000" dirty="0" smtClean="0"/>
              <a:t>= concatenation of 2x2 neighboring feature vectors together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240928"/>
              </p:ext>
            </p:extLst>
          </p:nvPr>
        </p:nvGraphicFramePr>
        <p:xfrm>
          <a:off x="2057400" y="2743200"/>
          <a:ext cx="624840" cy="609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/>
                <a:gridCol w="208280"/>
                <a:gridCol w="208280"/>
              </a:tblGrid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777620"/>
              </p:ext>
            </p:extLst>
          </p:nvPr>
        </p:nvGraphicFramePr>
        <p:xfrm>
          <a:off x="2834640" y="2743200"/>
          <a:ext cx="624840" cy="609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/>
                <a:gridCol w="208280"/>
                <a:gridCol w="208280"/>
              </a:tblGrid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4048"/>
              </p:ext>
            </p:extLst>
          </p:nvPr>
        </p:nvGraphicFramePr>
        <p:xfrm>
          <a:off x="3581400" y="2743200"/>
          <a:ext cx="624840" cy="609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/>
                <a:gridCol w="208280"/>
                <a:gridCol w="208280"/>
              </a:tblGrid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473471"/>
              </p:ext>
            </p:extLst>
          </p:nvPr>
        </p:nvGraphicFramePr>
        <p:xfrm>
          <a:off x="4343400" y="2730028"/>
          <a:ext cx="624840" cy="609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/>
                <a:gridCol w="208280"/>
                <a:gridCol w="208280"/>
              </a:tblGrid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311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84" y="3886200"/>
            <a:ext cx="7595616" cy="341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479800"/>
            <a:ext cx="3328416" cy="3413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0000" y="4419600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24800" y="4419600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29600" y="4419600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34400" y="4419600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76200" y="6096000"/>
            <a:ext cx="9296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solidFill>
                  <a:srgbClr val="404040"/>
                </a:solidFill>
              </a:rPr>
              <a:t>Navneet</a:t>
            </a:r>
            <a:r>
              <a:rPr lang="en-US" sz="1300" dirty="0">
                <a:solidFill>
                  <a:srgbClr val="404040"/>
                </a:solidFill>
              </a:rPr>
              <a:t> </a:t>
            </a:r>
            <a:r>
              <a:rPr lang="en-US" sz="1300" dirty="0" err="1">
                <a:solidFill>
                  <a:srgbClr val="404040"/>
                </a:solidFill>
              </a:rPr>
              <a:t>Dalal</a:t>
            </a:r>
            <a:r>
              <a:rPr lang="en-US" sz="1300" dirty="0">
                <a:solidFill>
                  <a:srgbClr val="404040"/>
                </a:solidFill>
              </a:rPr>
              <a:t> and Bill </a:t>
            </a:r>
            <a:r>
              <a:rPr lang="en-US" sz="1300" dirty="0" err="1">
                <a:solidFill>
                  <a:srgbClr val="404040"/>
                </a:solidFill>
              </a:rPr>
              <a:t>Triggs</a:t>
            </a:r>
            <a:r>
              <a:rPr lang="en-US" sz="1300" dirty="0">
                <a:solidFill>
                  <a:srgbClr val="404040"/>
                </a:solidFill>
              </a:rPr>
              <a:t>. Histograms of oriented gradients for human detection. </a:t>
            </a:r>
            <a:r>
              <a:rPr lang="en-US" sz="1300" dirty="0" smtClean="0">
                <a:solidFill>
                  <a:srgbClr val="404040"/>
                </a:solidFill>
              </a:rPr>
              <a:t>CVPR 2005.</a:t>
            </a:r>
          </a:p>
          <a:p>
            <a:pPr algn="ctr"/>
            <a:r>
              <a:rPr lang="en-US" sz="1300" dirty="0">
                <a:solidFill>
                  <a:srgbClr val="404040"/>
                </a:solidFill>
              </a:rPr>
              <a:t>P. </a:t>
            </a:r>
            <a:r>
              <a:rPr lang="en-US" sz="1300" dirty="0" err="1">
                <a:solidFill>
                  <a:srgbClr val="404040"/>
                </a:solidFill>
              </a:rPr>
              <a:t>Felzenszwalb</a:t>
            </a:r>
            <a:r>
              <a:rPr lang="en-US" sz="1300" dirty="0">
                <a:solidFill>
                  <a:srgbClr val="404040"/>
                </a:solidFill>
              </a:rPr>
              <a:t>, R. </a:t>
            </a:r>
            <a:r>
              <a:rPr lang="en-US" sz="1300" dirty="0" err="1">
                <a:solidFill>
                  <a:srgbClr val="404040"/>
                </a:solidFill>
              </a:rPr>
              <a:t>Girshick</a:t>
            </a:r>
            <a:r>
              <a:rPr lang="en-US" sz="1300" dirty="0">
                <a:solidFill>
                  <a:srgbClr val="404040"/>
                </a:solidFill>
              </a:rPr>
              <a:t>, D. </a:t>
            </a:r>
            <a:r>
              <a:rPr lang="en-US" sz="1300" dirty="0" err="1">
                <a:solidFill>
                  <a:srgbClr val="404040"/>
                </a:solidFill>
              </a:rPr>
              <a:t>McAllester</a:t>
            </a:r>
            <a:r>
              <a:rPr lang="en-US" sz="1300" dirty="0">
                <a:solidFill>
                  <a:srgbClr val="404040"/>
                </a:solidFill>
              </a:rPr>
              <a:t>, D. </a:t>
            </a:r>
            <a:r>
              <a:rPr lang="en-US" sz="1300" dirty="0" err="1">
                <a:solidFill>
                  <a:srgbClr val="404040"/>
                </a:solidFill>
              </a:rPr>
              <a:t>Ramanan</a:t>
            </a:r>
            <a:r>
              <a:rPr lang="en-US" sz="1300" dirty="0" smtClean="0">
                <a:solidFill>
                  <a:srgbClr val="404040"/>
                </a:solidFill>
              </a:rPr>
              <a:t>. Object </a:t>
            </a:r>
            <a:r>
              <a:rPr lang="en-US" sz="1300" dirty="0">
                <a:solidFill>
                  <a:srgbClr val="404040"/>
                </a:solidFill>
              </a:rPr>
              <a:t>Detection with Discriminatively Trained Part Based Models</a:t>
            </a:r>
            <a:r>
              <a:rPr lang="en-US" sz="1300" dirty="0" smtClean="0">
                <a:solidFill>
                  <a:srgbClr val="404040"/>
                </a:solidFill>
              </a:rPr>
              <a:t>. PAMI2010.</a:t>
            </a:r>
          </a:p>
          <a:p>
            <a:pPr algn="ctr"/>
            <a:r>
              <a:rPr lang="en-US" sz="1300" dirty="0">
                <a:solidFill>
                  <a:srgbClr val="404040"/>
                </a:solidFill>
              </a:rPr>
              <a:t>J. Xiao, J. Hays, K. </a:t>
            </a:r>
            <a:r>
              <a:rPr lang="en-US" sz="1300" dirty="0" err="1">
                <a:solidFill>
                  <a:srgbClr val="404040"/>
                </a:solidFill>
              </a:rPr>
              <a:t>Ehinger</a:t>
            </a:r>
            <a:r>
              <a:rPr lang="en-US" sz="1300" dirty="0">
                <a:solidFill>
                  <a:srgbClr val="404040"/>
                </a:solidFill>
              </a:rPr>
              <a:t>, A. </a:t>
            </a:r>
            <a:r>
              <a:rPr lang="en-US" sz="1300" dirty="0" err="1">
                <a:solidFill>
                  <a:srgbClr val="404040"/>
                </a:solidFill>
              </a:rPr>
              <a:t>Oliva</a:t>
            </a:r>
            <a:r>
              <a:rPr lang="en-US" sz="1300" dirty="0">
                <a:solidFill>
                  <a:srgbClr val="404040"/>
                </a:solidFill>
              </a:rPr>
              <a:t>, and A. </a:t>
            </a:r>
            <a:r>
              <a:rPr lang="en-US" sz="1300" dirty="0" err="1">
                <a:solidFill>
                  <a:srgbClr val="404040"/>
                </a:solidFill>
              </a:rPr>
              <a:t>Torralba</a:t>
            </a:r>
            <a:r>
              <a:rPr lang="en-US" sz="1300" dirty="0">
                <a:solidFill>
                  <a:srgbClr val="404040"/>
                </a:solidFill>
              </a:rPr>
              <a:t>. SUN Database: Large-scale Scene Recognition from Abbey to Zoo. CVPR2010.</a:t>
            </a:r>
          </a:p>
          <a:p>
            <a:pPr algn="ctr"/>
            <a:endParaRPr lang="en-US" sz="1300" dirty="0" smtClean="0">
              <a:solidFill>
                <a:srgbClr val="404040"/>
              </a:solidFill>
            </a:endParaRPr>
          </a:p>
        </p:txBody>
      </p:sp>
      <p:sp>
        <p:nvSpPr>
          <p:cNvPr id="18" name="Left Brace 17"/>
          <p:cNvSpPr/>
          <p:nvPr/>
        </p:nvSpPr>
        <p:spPr>
          <a:xfrm>
            <a:off x="228600" y="1752600"/>
            <a:ext cx="228600" cy="4572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/>
          <p:cNvSpPr/>
          <p:nvPr/>
        </p:nvSpPr>
        <p:spPr>
          <a:xfrm>
            <a:off x="228600" y="2501428"/>
            <a:ext cx="228600" cy="4572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/>
          <p:cNvSpPr/>
          <p:nvPr/>
        </p:nvSpPr>
        <p:spPr>
          <a:xfrm>
            <a:off x="228600" y="3592576"/>
            <a:ext cx="228600" cy="9794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>
            <a:off x="228600" y="4800600"/>
            <a:ext cx="228600" cy="4572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7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12" y="933194"/>
            <a:ext cx="8686358" cy="1143000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New</a:t>
            </a:r>
            <a:r>
              <a:rPr lang="zh-CN" altLang="en-US" dirty="0" smtClean="0"/>
              <a:t> </a:t>
            </a:r>
            <a:r>
              <a:rPr lang="en-US" altLang="zh-CN" dirty="0" smtClean="0"/>
              <a:t>techniques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7134" y="2397323"/>
            <a:ext cx="72790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sz="3600" dirty="0"/>
              <a:t>Finding</a:t>
            </a:r>
            <a:r>
              <a:rPr lang="zh-CN" altLang="en-US" sz="3600" dirty="0"/>
              <a:t> </a:t>
            </a:r>
            <a:r>
              <a:rPr lang="en-US" altLang="zh-CN" sz="3600" dirty="0" smtClean="0"/>
              <a:t>things</a:t>
            </a:r>
            <a:r>
              <a:rPr lang="zh-CN" altLang="en-US" sz="3600" smtClean="0"/>
              <a:t> </a:t>
            </a:r>
            <a:endParaRPr lang="en-US" sz="3600" smtClean="0"/>
          </a:p>
          <a:p>
            <a:pPr marL="342900" indent="-342900">
              <a:buFont typeface="Arial"/>
              <a:buChar char="•"/>
            </a:pPr>
            <a:r>
              <a:rPr lang="en-US" sz="3600" dirty="0" smtClean="0"/>
              <a:t>Selective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search</a:t>
            </a:r>
          </a:p>
          <a:p>
            <a:pPr marL="342900" indent="-342900">
              <a:buFont typeface="Arial"/>
              <a:buChar char="•"/>
            </a:pPr>
            <a:r>
              <a:rPr lang="en-US" altLang="zh-CN" sz="3600" dirty="0" smtClean="0"/>
              <a:t>RCNN</a:t>
            </a:r>
            <a:r>
              <a:rPr lang="zh-CN" altLang="en-US" sz="3600" dirty="0" smtClean="0"/>
              <a:t> </a:t>
            </a:r>
            <a:endParaRPr lang="en-US" altLang="zh-CN" sz="3600" dirty="0" smtClean="0"/>
          </a:p>
          <a:p>
            <a:pPr marL="342900" indent="-342900">
              <a:buFont typeface="Arial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018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Finding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Things</a:t>
            </a:r>
            <a:r>
              <a:rPr lang="en-US" sz="3200" dirty="0"/>
              <a:t>: </a:t>
            </a:r>
            <a:r>
              <a:rPr lang="en-US" sz="3200" dirty="0" smtClean="0"/>
              <a:t>Image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Parsing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with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Regions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and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Per</a:t>
            </a:r>
            <a:r>
              <a:rPr lang="en-US" sz="3200" dirty="0"/>
              <a:t>-</a:t>
            </a:r>
            <a:r>
              <a:rPr lang="en-US" sz="3200" dirty="0" smtClean="0"/>
              <a:t>Exemplar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Detectors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06" y="1558757"/>
            <a:ext cx="8214534" cy="50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2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413239"/>
            <a:ext cx="5067300" cy="47244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2702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Finding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Things: Image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Parsing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with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Regions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and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Per-Exemplar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Detectors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828169" y="6167954"/>
            <a:ext cx="5717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Generation </a:t>
            </a:r>
            <a:r>
              <a:rPr lang="en-US" sz="2400" dirty="0"/>
              <a:t>of our detector based data term.</a:t>
            </a:r>
          </a:p>
        </p:txBody>
      </p:sp>
    </p:spTree>
    <p:extLst>
      <p:ext uri="{BB962C8B-B14F-4D97-AF65-F5344CB8AC3E}">
        <p14:creationId xmlns:p14="http://schemas.microsoft.com/office/powerpoint/2010/main" val="114213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4335" b="-24335"/>
          <a:stretch>
            <a:fillRect/>
          </a:stretch>
        </p:blipFill>
        <p:spPr>
          <a:xfrm>
            <a:off x="457200" y="980845"/>
            <a:ext cx="8229600" cy="4525963"/>
          </a:xfrm>
        </p:spPr>
      </p:pic>
      <p:sp>
        <p:nvSpPr>
          <p:cNvPr id="6" name="Rectangle 5"/>
          <p:cNvSpPr/>
          <p:nvPr/>
        </p:nvSpPr>
        <p:spPr>
          <a:xfrm>
            <a:off x="504825" y="522463"/>
            <a:ext cx="8533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Selective Search for Object Recognition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12959" y="5133467"/>
            <a:ext cx="81738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Like segmentation, we use the image structure to guide our sampling process. </a:t>
            </a:r>
            <a:endParaRPr lang="en-US" sz="2400" dirty="0" smtClean="0"/>
          </a:p>
          <a:p>
            <a:r>
              <a:rPr lang="en-US" sz="2400" dirty="0" smtClean="0"/>
              <a:t>Like </a:t>
            </a:r>
            <a:r>
              <a:rPr lang="en-US" sz="2400" dirty="0"/>
              <a:t>exhaustive search, we aim to capture all possible object locations. </a:t>
            </a:r>
          </a:p>
        </p:txBody>
      </p:sp>
    </p:spTree>
    <p:extLst>
      <p:ext uri="{BB962C8B-B14F-4D97-AF65-F5344CB8AC3E}">
        <p14:creationId xmlns:p14="http://schemas.microsoft.com/office/powerpoint/2010/main" val="154786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4" y="1599293"/>
            <a:ext cx="8605853" cy="251687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875046" y="4116169"/>
            <a:ext cx="5880" cy="40536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4335" b="-24335"/>
          <a:stretch>
            <a:fillRect/>
          </a:stretch>
        </p:blipFill>
        <p:spPr>
          <a:xfrm>
            <a:off x="529903" y="4231238"/>
            <a:ext cx="4702045" cy="2585944"/>
          </a:xfrm>
        </p:spPr>
      </p:pic>
    </p:spTree>
    <p:extLst>
      <p:ext uri="{BB962C8B-B14F-4D97-AF65-F5344CB8AC3E}">
        <p14:creationId xmlns:p14="http://schemas.microsoft.com/office/powerpoint/2010/main" val="364495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8908"/>
          </a:xfrm>
        </p:spPr>
        <p:txBody>
          <a:bodyPr/>
          <a:lstStyle/>
          <a:p>
            <a:r>
              <a:rPr lang="en-US" dirty="0" smtClean="0"/>
              <a:t>Training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RCNN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879"/>
          <a:stretch/>
        </p:blipFill>
        <p:spPr>
          <a:xfrm>
            <a:off x="457200" y="1352688"/>
            <a:ext cx="6562852" cy="1587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86916"/>
            <a:ext cx="6552003" cy="1803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25"/>
          <a:stretch/>
        </p:blipFill>
        <p:spPr>
          <a:xfrm>
            <a:off x="544482" y="4933876"/>
            <a:ext cx="7071572" cy="18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9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284"/>
            <a:ext cx="8229600" cy="1143000"/>
          </a:xfrm>
        </p:spPr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63" y="1137510"/>
            <a:ext cx="7550672" cy="5425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8081" y="3359378"/>
            <a:ext cx="553998" cy="151369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400" dirty="0"/>
              <a:t>pre-trained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274" y="5136808"/>
            <a:ext cx="553998" cy="140564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400" dirty="0" smtClean="0"/>
              <a:t>fine-tuned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547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pyramid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89" y="1500908"/>
            <a:ext cx="3636145" cy="32473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54848" y="1500908"/>
            <a:ext cx="1016000" cy="292345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53654" y="1670242"/>
            <a:ext cx="620591" cy="178569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49030" y="2108970"/>
            <a:ext cx="4394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Problem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</a:p>
          <a:p>
            <a:r>
              <a:rPr lang="en-US" altLang="zh-CN" dirty="0" smtClean="0"/>
              <a:t>Bounding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box</a:t>
            </a:r>
            <a:r>
              <a:rPr lang="zh-CN" altLang="en-US" dirty="0" smtClean="0"/>
              <a:t> </a:t>
            </a:r>
            <a:r>
              <a:rPr lang="en-US" altLang="zh-CN" dirty="0" smtClean="0"/>
              <a:t>size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same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object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(different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depth)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Solution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1:</a:t>
            </a:r>
            <a:endParaRPr lang="en-US" altLang="zh-CN" dirty="0"/>
          </a:p>
          <a:p>
            <a:r>
              <a:rPr lang="en-US" altLang="zh-CN" dirty="0" smtClean="0"/>
              <a:t>Resize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box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do</a:t>
            </a:r>
            <a:r>
              <a:rPr lang="zh-CN" altLang="en-US" dirty="0" smtClean="0"/>
              <a:t> </a:t>
            </a:r>
            <a:r>
              <a:rPr lang="en-US" altLang="zh-CN" dirty="0" smtClean="0"/>
              <a:t>multiple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convolution?</a:t>
            </a:r>
          </a:p>
          <a:p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ideal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</a:p>
          <a:p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will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dimension</a:t>
            </a:r>
            <a:r>
              <a:rPr lang="zh-CN" altLang="en-US" dirty="0" smtClean="0"/>
              <a:t>, </a:t>
            </a:r>
            <a:r>
              <a:rPr lang="en-US" altLang="zh-CN" dirty="0" smtClean="0"/>
              <a:t>need</a:t>
            </a:r>
            <a:r>
              <a:rPr lang="zh-CN" altLang="zh-CN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retrain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SVM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scale</a:t>
            </a:r>
            <a:r>
              <a:rPr lang="zh-CN" altLang="en-US" dirty="0"/>
              <a:t>.</a:t>
            </a:r>
            <a:r>
              <a:rPr lang="zh-CN" alt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9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1" y="161229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Observ</a:t>
            </a:r>
            <a:r>
              <a:rPr lang="en-US" altLang="zh-CN" sz="3600" dirty="0" smtClean="0"/>
              <a:t>ation</a:t>
            </a:r>
            <a:r>
              <a:rPr lang="en-US" sz="3600" dirty="0" smtClean="0"/>
              <a:t>:</a:t>
            </a:r>
            <a:endParaRPr lang="en-US" sz="3600" dirty="0"/>
          </a:p>
          <a:p>
            <a:r>
              <a:rPr lang="en-US" sz="3600" dirty="0"/>
              <a:t>sliding windows -&gt; segmentation</a:t>
            </a:r>
          </a:p>
          <a:p>
            <a:r>
              <a:rPr lang="en-US" sz="3600" dirty="0"/>
              <a:t>designed features -&gt; deep learned features</a:t>
            </a:r>
          </a:p>
          <a:p>
            <a:r>
              <a:rPr lang="en-US" sz="3600" dirty="0"/>
              <a:t>parts based models -&gt; linear SVMs</a:t>
            </a:r>
          </a:p>
        </p:txBody>
      </p:sp>
      <p:sp>
        <p:nvSpPr>
          <p:cNvPr id="5" name="Rectangle 4"/>
          <p:cNvSpPr/>
          <p:nvPr/>
        </p:nvSpPr>
        <p:spPr>
          <a:xfrm>
            <a:off x="5538067" y="4211666"/>
            <a:ext cx="2866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-------</a:t>
            </a:r>
            <a:r>
              <a:rPr lang="en-US" sz="2800" dirty="0" smtClean="0"/>
              <a:t>PIOTR’s</a:t>
            </a:r>
            <a:r>
              <a:rPr lang="zh-CN" altLang="en-US" sz="2800" dirty="0" smtClean="0"/>
              <a:t>  </a:t>
            </a:r>
            <a:r>
              <a:rPr lang="en-US" altLang="zh-CN" sz="2800" dirty="0" smtClean="0"/>
              <a:t>Blog</a:t>
            </a:r>
            <a:endParaRPr lang="en-US" sz="2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3832" y="469290"/>
            <a:ext cx="8686358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Next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5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Myriad Pro"/>
                <a:ea typeface="ＭＳ Ｐゴシック" pitchFamily="-106" charset="-128"/>
                <a:cs typeface="Myriad Pro"/>
              </a:rPr>
              <a:t>Data</a:t>
            </a:r>
            <a:r>
              <a:rPr lang="zh-CN" altLang="en-US" sz="5000" b="1" dirty="0" smtClean="0">
                <a:latin typeface="Myriad Pro"/>
                <a:ea typeface="ＭＳ Ｐゴシック" pitchFamily="-106" charset="-128"/>
                <a:cs typeface="Myriad Pro"/>
              </a:rPr>
              <a:t> </a:t>
            </a:r>
            <a:r>
              <a:rPr lang="en-US" altLang="zh-CN" sz="5000" b="1" dirty="0" smtClean="0">
                <a:latin typeface="Myriad Pro"/>
                <a:ea typeface="ＭＳ Ｐゴシック" pitchFamily="-106" charset="-128"/>
                <a:cs typeface="Myriad Pro"/>
              </a:rPr>
              <a:t>Set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6178" cy="41989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Data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set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is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critical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for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the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advance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of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computer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vision.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altLang="zh-CN" sz="3600" dirty="0" smtClean="0"/>
              <a:t>Many</a:t>
            </a:r>
            <a:r>
              <a:rPr lang="zh-CN" altLang="en-US" sz="3600" dirty="0" smtClean="0"/>
              <a:t>  </a:t>
            </a:r>
            <a:r>
              <a:rPr lang="en-US" altLang="zh-CN" sz="3600" dirty="0" smtClean="0"/>
              <a:t>algorithm’s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success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are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based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on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good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data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set</a:t>
            </a:r>
            <a:r>
              <a:rPr lang="zh-CN" altLang="en-US" sz="3600" dirty="0" smtClean="0"/>
              <a:t>.</a:t>
            </a:r>
            <a:endParaRPr lang="en-US" altLang="zh-CN" sz="3600" dirty="0"/>
          </a:p>
          <a:p>
            <a:pPr marL="0" indent="0">
              <a:buNone/>
            </a:pPr>
            <a:r>
              <a:rPr lang="en-US" altLang="zh-CN" sz="3600" dirty="0" smtClean="0"/>
              <a:t>Both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quantity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and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quality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are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important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for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a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dataset</a:t>
            </a:r>
            <a:r>
              <a:rPr lang="zh-CN" altLang="en-US" sz="3600" dirty="0" smtClean="0"/>
              <a:t> </a:t>
            </a:r>
            <a:endParaRPr lang="en-US" altLang="zh-CN" sz="3600" dirty="0" smtClean="0"/>
          </a:p>
        </p:txBody>
      </p:sp>
    </p:spTree>
    <p:extLst>
      <p:ext uri="{BB962C8B-B14F-4D97-AF65-F5344CB8AC3E}">
        <p14:creationId xmlns:p14="http://schemas.microsoft.com/office/powerpoint/2010/main" val="393120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838200" y="3729335"/>
            <a:ext cx="3429000" cy="2671465"/>
            <a:chOff x="9521176" y="-228600"/>
            <a:chExt cx="3429000" cy="2671465"/>
          </a:xfrm>
        </p:grpSpPr>
        <p:sp>
          <p:nvSpPr>
            <p:cNvPr id="11" name="Rounded Rectangle 10"/>
            <p:cNvSpPr/>
            <p:nvPr/>
          </p:nvSpPr>
          <p:spPr>
            <a:xfrm>
              <a:off x="9673576" y="-228600"/>
              <a:ext cx="3124200" cy="26670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789788" y="-121920"/>
              <a:ext cx="2891776" cy="2133600"/>
              <a:chOff x="9531364" y="3286760"/>
              <a:chExt cx="2891776" cy="21336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531364" y="3286760"/>
                <a:ext cx="2891776" cy="2133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78195" y="3290375"/>
                <a:ext cx="2023305" cy="2023305"/>
              </a:xfrm>
              <a:prstGeom prst="rect">
                <a:avLst/>
              </a:prstGeom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9521176" y="1981200"/>
              <a:ext cx="3429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Frame-object Snapshot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00600" y="3729335"/>
            <a:ext cx="3124200" cy="2671465"/>
            <a:chOff x="12924880" y="-228600"/>
            <a:chExt cx="3124200" cy="2671465"/>
          </a:xfrm>
        </p:grpSpPr>
        <p:sp>
          <p:nvSpPr>
            <p:cNvPr id="12" name="Rounded Rectangle 11"/>
            <p:cNvSpPr/>
            <p:nvPr/>
          </p:nvSpPr>
          <p:spPr>
            <a:xfrm>
              <a:off x="12924880" y="-228600"/>
              <a:ext cx="3124200" cy="26670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30200" y="-152400"/>
              <a:ext cx="2913560" cy="21851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3281504" y="1981200"/>
              <a:ext cx="2538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Multi-object Scene</a:t>
              </a: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Myriad Pro"/>
                <a:ea typeface="ＭＳ Ｐゴシック" pitchFamily="-106" charset="-128"/>
                <a:cs typeface="Myriad Pro"/>
              </a:rPr>
              <a:t>Data</a:t>
            </a:r>
            <a:r>
              <a:rPr lang="zh-CN" altLang="en-US" sz="5000" b="1" dirty="0" smtClean="0">
                <a:latin typeface="Myriad Pro"/>
                <a:ea typeface="ＭＳ Ｐゴシック" pitchFamily="-106" charset="-128"/>
                <a:cs typeface="Myriad Pro"/>
              </a:rPr>
              <a:t> </a:t>
            </a:r>
            <a:r>
              <a:rPr lang="en-US" altLang="zh-CN" sz="5000" b="1" dirty="0" smtClean="0">
                <a:latin typeface="Myriad Pro"/>
                <a:ea typeface="ＭＳ Ｐゴシック" pitchFamily="-106" charset="-128"/>
                <a:cs typeface="Myriad Pro"/>
              </a:rPr>
              <a:t>Set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485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 smtClean="0"/>
              <a:t>The Ultimate Dataset</a:t>
            </a:r>
          </a:p>
          <a:p>
            <a:pPr>
              <a:buFont typeface="Wingdings" charset="2"/>
              <a:buChar char="ü"/>
            </a:pPr>
            <a:r>
              <a:rPr lang="en-US" sz="3600" dirty="0" smtClean="0"/>
              <a:t> All scene </a:t>
            </a:r>
            <a:r>
              <a:rPr lang="en-US" sz="3600" dirty="0"/>
              <a:t>categories </a:t>
            </a:r>
          </a:p>
          <a:p>
            <a:pPr>
              <a:buFont typeface="Wingdings" charset="2"/>
              <a:buChar char="ü"/>
            </a:pPr>
            <a:r>
              <a:rPr lang="en-US" sz="3600" dirty="0" smtClean="0"/>
              <a:t> Large collections of realistic </a:t>
            </a:r>
            <a:r>
              <a:rPr lang="en-US" sz="3600" dirty="0"/>
              <a:t>p</a:t>
            </a:r>
            <a:r>
              <a:rPr lang="en-US" sz="3600" dirty="0" smtClean="0"/>
              <a:t>hotos</a:t>
            </a:r>
          </a:p>
          <a:p>
            <a:pPr>
              <a:buFont typeface="Wingdings" charset="2"/>
              <a:buChar char="ü"/>
            </a:pPr>
            <a:r>
              <a:rPr lang="en-US" sz="3600" dirty="0" smtClean="0"/>
              <a:t> Label all objects</a:t>
            </a:r>
            <a:endParaRPr lang="en-US" sz="3600" dirty="0"/>
          </a:p>
          <a:p>
            <a:r>
              <a:rPr lang="zh-CN" altLang="en-US" sz="3600" dirty="0" smtClean="0"/>
              <a:t> 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3454849" y="5149504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4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70144" y="5159707"/>
            <a:ext cx="6493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4800" dirty="0">
              <a:solidFill>
                <a:srgbClr val="00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53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Set:</a:t>
            </a:r>
            <a:r>
              <a:rPr lang="zh-CN" altLang="en-US" dirty="0" smtClean="0"/>
              <a:t> </a:t>
            </a:r>
            <a:r>
              <a:rPr lang="en-US" dirty="0" smtClean="0"/>
              <a:t>PASCAL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968"/>
            <a:ext cx="9144000" cy="199974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355879"/>
            <a:ext cx="8229600" cy="27702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Bounding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box</a:t>
            </a:r>
            <a:r>
              <a:rPr lang="zh-CN" altLang="en-US" dirty="0" smtClean="0"/>
              <a:t> </a:t>
            </a:r>
            <a:r>
              <a:rPr lang="en-US" altLang="zh-CN" dirty="0" smtClean="0"/>
              <a:t>annotation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dirty="0" smtClean="0"/>
              <a:t>Object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scene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dirty="0"/>
              <a:t>realistic photos</a:t>
            </a:r>
          </a:p>
          <a:p>
            <a:r>
              <a:rPr lang="en-US" altLang="zh-CN" dirty="0" smtClean="0"/>
              <a:t>20</a:t>
            </a:r>
            <a:r>
              <a:rPr lang="zh-CN" altLang="en-US" dirty="0" smtClean="0"/>
              <a:t> </a:t>
            </a:r>
            <a:r>
              <a:rPr lang="en-US" altLang="zh-CN" dirty="0" smtClean="0"/>
              <a:t>class</a:t>
            </a:r>
          </a:p>
          <a:p>
            <a:r>
              <a:rPr lang="en-US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PASCAL</a:t>
            </a:r>
            <a:r>
              <a:rPr lang="zh-CN" altLang="en-US" dirty="0"/>
              <a:t>,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DPM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later</a:t>
            </a:r>
            <a:r>
              <a:rPr lang="zh-CN" altLang="en-US" dirty="0"/>
              <a:t> </a:t>
            </a:r>
            <a:r>
              <a:rPr lang="en-US" altLang="zh-CN" dirty="0"/>
              <a:t>object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07875" y="716205"/>
            <a:ext cx="1191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2005-2012</a:t>
            </a:r>
          </a:p>
        </p:txBody>
      </p:sp>
    </p:spTree>
    <p:extLst>
      <p:ext uri="{BB962C8B-B14F-4D97-AF65-F5344CB8AC3E}">
        <p14:creationId xmlns:p14="http://schemas.microsoft.com/office/powerpoint/2010/main" val="2155100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39394"/>
            <a:ext cx="8229600" cy="27702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4400" dirty="0" smtClean="0"/>
              <a:t>Not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large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enough?</a:t>
            </a:r>
          </a:p>
          <a:p>
            <a:pPr marL="0" indent="0" algn="ctr">
              <a:buNone/>
            </a:pPr>
            <a:endParaRPr lang="en-US" altLang="zh-CN" sz="4400" dirty="0"/>
          </a:p>
          <a:p>
            <a:pPr marL="0" indent="0" algn="ctr">
              <a:buNone/>
            </a:pPr>
            <a:r>
              <a:rPr lang="zh-CN" altLang="en-US" sz="4400" dirty="0" smtClean="0"/>
              <a:t>       </a:t>
            </a:r>
            <a:endParaRPr lang="en-US" altLang="zh-CN" sz="4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1" y="2940682"/>
            <a:ext cx="5022269" cy="691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635" y="4025295"/>
            <a:ext cx="4394970" cy="156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52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imageNet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172391"/>
          </a:xfrm>
        </p:spPr>
        <p:txBody>
          <a:bodyPr/>
          <a:lstStyle/>
          <a:p>
            <a:r>
              <a:rPr lang="en-US" dirty="0" smtClean="0"/>
              <a:t>20,000</a:t>
            </a:r>
            <a:r>
              <a:rPr lang="en-US" dirty="0"/>
              <a:t>+ categories </a:t>
            </a:r>
            <a:endParaRPr lang="en-US" dirty="0" smtClean="0"/>
          </a:p>
          <a:p>
            <a:r>
              <a:rPr lang="en-US" dirty="0" smtClean="0"/>
              <a:t> 14,000,000+ images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90029"/>
            <a:ext cx="8174182" cy="40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5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obje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61" y="3433884"/>
            <a:ext cx="7961239" cy="311931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131,072 </a:t>
            </a:r>
            <a:r>
              <a:rPr lang="en-US" dirty="0"/>
              <a:t>images</a:t>
            </a:r>
          </a:p>
          <a:p>
            <a:r>
              <a:rPr lang="en-US" dirty="0"/>
              <a:t>3,819 object categories</a:t>
            </a:r>
          </a:p>
          <a:p>
            <a:r>
              <a:rPr lang="en-US" dirty="0" smtClean="0"/>
              <a:t>249,522 segmented objects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800000"/>
                </a:solidFill>
                <a:latin typeface="Myriad Pro"/>
                <a:ea typeface="ＭＳ Ｐゴシック" pitchFamily="-106" charset="-128"/>
                <a:cs typeface="Myriad Pro"/>
              </a:rPr>
              <a:t>S</a:t>
            </a:r>
            <a:r>
              <a:rPr lang="en-US" sz="5000" b="1" dirty="0">
                <a:latin typeface="Myriad Pro"/>
                <a:ea typeface="ＭＳ Ｐゴシック" pitchFamily="-106" charset="-128"/>
                <a:cs typeface="Myriad Pro"/>
              </a:rPr>
              <a:t>cene </a:t>
            </a:r>
            <a:r>
              <a:rPr lang="en-US" sz="5000" b="1" dirty="0" err="1">
                <a:solidFill>
                  <a:srgbClr val="800000"/>
                </a:solidFill>
                <a:latin typeface="Myriad Pro"/>
                <a:ea typeface="ＭＳ Ｐゴシック" pitchFamily="-106" charset="-128"/>
                <a:cs typeface="Myriad Pro"/>
              </a:rPr>
              <a:t>UN</a:t>
            </a:r>
            <a:r>
              <a:rPr lang="en-US" sz="5000" b="1" dirty="0" err="1">
                <a:latin typeface="Myriad Pro"/>
                <a:ea typeface="ＭＳ Ｐゴシック" pitchFamily="-106" charset="-128"/>
                <a:cs typeface="Myriad Pro"/>
              </a:rPr>
              <a:t>derstanding</a:t>
            </a:r>
            <a:r>
              <a:rPr lang="en-US" sz="5000" b="1" dirty="0">
                <a:latin typeface="Myriad Pro"/>
                <a:ea typeface="ＭＳ Ｐゴシック" pitchFamily="-106" charset="-128"/>
                <a:cs typeface="Myriad Pro"/>
              </a:rPr>
              <a:t> </a:t>
            </a:r>
            <a:r>
              <a:rPr lang="en-US" sz="5000" b="1" dirty="0" smtClean="0">
                <a:latin typeface="Myriad Pro"/>
                <a:ea typeface="ＭＳ Ｐゴシック" pitchFamily="-106" charset="-128"/>
                <a:cs typeface="Myriad Pro"/>
              </a:rPr>
              <a:t>Database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745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Chairs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143000" y="3856037"/>
            <a:ext cx="3354388" cy="2544763"/>
          </a:xfrm>
        </p:spPr>
        <p:txBody>
          <a:bodyPr/>
          <a:lstStyle/>
          <a:p>
            <a:r>
              <a:rPr lang="en-US" sz="2800" dirty="0"/>
              <a:t>Location Bias</a:t>
            </a:r>
          </a:p>
          <a:p>
            <a:r>
              <a:rPr lang="en-US" sz="2800" dirty="0"/>
              <a:t>Size Bias</a:t>
            </a:r>
          </a:p>
          <a:p>
            <a:r>
              <a:rPr lang="en-US" sz="2800" dirty="0"/>
              <a:t>Number Bias</a:t>
            </a:r>
          </a:p>
          <a:p>
            <a:r>
              <a:rPr lang="en-US" sz="2800" dirty="0"/>
              <a:t>Context Bias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800600" y="3856037"/>
            <a:ext cx="3886200" cy="2544763"/>
          </a:xfrm>
        </p:spPr>
        <p:txBody>
          <a:bodyPr>
            <a:normAutofit/>
          </a:bodyPr>
          <a:lstStyle/>
          <a:p>
            <a:r>
              <a:rPr lang="en-US" sz="2800" dirty="0"/>
              <a:t>Occlusion Bias</a:t>
            </a:r>
          </a:p>
          <a:p>
            <a:r>
              <a:rPr lang="en-US" sz="2800" dirty="0"/>
              <a:t>Background Bias</a:t>
            </a:r>
          </a:p>
          <a:p>
            <a:r>
              <a:rPr lang="en-US" sz="2800" dirty="0"/>
              <a:t>Lighting Bias</a:t>
            </a:r>
          </a:p>
          <a:p>
            <a:r>
              <a:rPr lang="en-US" sz="2800" dirty="0"/>
              <a:t>Viewpoint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5" name="Picture 4" descr="chai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8763000" cy="19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3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600" b="1" dirty="0" smtClean="0">
                <a:latin typeface="Myriad Pro"/>
                <a:cs typeface="Myriad Pro"/>
              </a:rPr>
              <a:t>Object-centric vs. Scene-centric</a:t>
            </a:r>
            <a:endParaRPr lang="en-US" sz="4600" b="1" dirty="0">
              <a:latin typeface="Myriad Pro"/>
              <a:cs typeface="Myriad Pro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48200" y="1905000"/>
            <a:ext cx="4434492" cy="4648201"/>
            <a:chOff x="4687991" y="2209800"/>
            <a:chExt cx="4434492" cy="46482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7991" y="2209801"/>
              <a:ext cx="722209" cy="46482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209800"/>
              <a:ext cx="3026483" cy="4648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0200" y="2209801"/>
              <a:ext cx="734211" cy="46482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032000"/>
            <a:ext cx="4452169" cy="44450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572000" y="1447800"/>
            <a:ext cx="0" cy="533400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40865" y="1319597"/>
            <a:ext cx="21228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Myriad Pro"/>
                <a:cs typeface="Myriad Pro"/>
              </a:rPr>
              <a:t>Image-Net</a:t>
            </a:r>
            <a:endParaRPr lang="en-US" sz="3200" b="1" dirty="0">
              <a:latin typeface="Myriad Pro"/>
              <a:cs typeface="Myriad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80801" y="1319597"/>
            <a:ext cx="9692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Myriad Pro"/>
                <a:cs typeface="Myriad Pro"/>
              </a:rPr>
              <a:t>SUN</a:t>
            </a:r>
            <a:endParaRPr lang="en-US" sz="3200" b="1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85731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90800" y="1371600"/>
            <a:ext cx="3810000" cy="5334000"/>
            <a:chOff x="2590800" y="1371600"/>
            <a:chExt cx="3810000" cy="5334000"/>
          </a:xfrm>
        </p:grpSpPr>
        <p:sp>
          <p:nvSpPr>
            <p:cNvPr id="4" name="Rounded Rectangle 3"/>
            <p:cNvSpPr/>
            <p:nvPr/>
          </p:nvSpPr>
          <p:spPr>
            <a:xfrm>
              <a:off x="2590800" y="1371600"/>
              <a:ext cx="3810000" cy="53340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jpeg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522" y="1498433"/>
              <a:ext cx="3627372" cy="483649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9136" y="6324600"/>
              <a:ext cx="26582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Myriad Pro"/>
                  <a:cs typeface="Myriad Pro"/>
                </a:rPr>
                <a:t>Toilet without Restroom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24200" y="4724400"/>
            <a:ext cx="1295400" cy="990600"/>
            <a:chOff x="3124200" y="4724400"/>
            <a:chExt cx="1295400" cy="990600"/>
          </a:xfrm>
        </p:grpSpPr>
        <p:sp>
          <p:nvSpPr>
            <p:cNvPr id="3" name="Rectangle 2"/>
            <p:cNvSpPr/>
            <p:nvPr/>
          </p:nvSpPr>
          <p:spPr>
            <a:xfrm>
              <a:off x="3124200" y="4876800"/>
              <a:ext cx="1295400" cy="8382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124200" y="4724400"/>
              <a:ext cx="838200" cy="152400"/>
            </a:xfrm>
            <a:prstGeom prst="rect">
              <a:avLst/>
            </a:prstGeom>
            <a:solidFill>
              <a:srgbClr val="FFFF00"/>
            </a:solidFill>
            <a:ln w="38100" cmpd="sng">
              <a:solidFill>
                <a:srgbClr val="FFFF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toilet +0.21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Cloud Callout 7"/>
          <p:cNvSpPr/>
          <p:nvPr/>
        </p:nvSpPr>
        <p:spPr>
          <a:xfrm>
            <a:off x="838200" y="1981200"/>
            <a:ext cx="3581400" cy="1143000"/>
          </a:xfrm>
          <a:prstGeom prst="cloudCallout">
            <a:avLst>
              <a:gd name="adj1" fmla="val 50127"/>
              <a:gd name="adj2" fmla="val 60949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Object </a:t>
            </a:r>
            <a:r>
              <a:rPr lang="en-US" dirty="0" smtClean="0">
                <a:solidFill>
                  <a:srgbClr val="000000"/>
                </a:solidFill>
              </a:rPr>
              <a:t>without scene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eally sucks!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Object without Scene</a:t>
            </a:r>
            <a:endParaRPr lang="en-US" sz="5300" b="1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69391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b="18842"/>
          <a:stretch>
            <a:fillRect/>
          </a:stretch>
        </p:blipFill>
        <p:spPr bwMode="auto">
          <a:xfrm>
            <a:off x="0" y="2118051"/>
            <a:ext cx="3842203" cy="323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pyramid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32" y="2057400"/>
            <a:ext cx="2282973" cy="20388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66896" y="2057399"/>
            <a:ext cx="598266" cy="17214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4825" y="1141846"/>
            <a:ext cx="746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2:</a:t>
            </a:r>
            <a:endParaRPr lang="en-US" altLang="zh-CN" dirty="0"/>
          </a:p>
          <a:p>
            <a:r>
              <a:rPr lang="en-US" altLang="zh-CN" dirty="0" smtClean="0"/>
              <a:t>Resize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do</a:t>
            </a:r>
            <a:r>
              <a:rPr lang="zh-CN" altLang="en-US" dirty="0" smtClean="0"/>
              <a:t> </a:t>
            </a:r>
            <a:r>
              <a:rPr lang="en-US" altLang="zh-CN" dirty="0" smtClean="0"/>
              <a:t>multiple</a:t>
            </a:r>
            <a:r>
              <a:rPr lang="zh-CN" altLang="en-US" dirty="0"/>
              <a:t> </a:t>
            </a:r>
            <a:r>
              <a:rPr lang="en-US" altLang="zh-CN" dirty="0" smtClean="0"/>
              <a:t>convolution?</a:t>
            </a:r>
            <a:r>
              <a:rPr lang="zh-CN" altLang="zh-CN" dirty="0" smtClean="0"/>
              <a:t>-</a:t>
            </a:r>
            <a:r>
              <a:rPr lang="en-US" altLang="zh-CN" dirty="0" smtClean="0"/>
              <a:t>&gt;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pyramid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47879" y="2994863"/>
            <a:ext cx="349441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62157" y="2567586"/>
            <a:ext cx="30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smaller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~</a:t>
            </a:r>
            <a:r>
              <a:rPr lang="zh-CN" altLang="en-US" dirty="0" smtClean="0"/>
              <a:t> </a:t>
            </a:r>
            <a:r>
              <a:rPr lang="en-US" altLang="zh-CN" dirty="0" smtClean="0"/>
              <a:t>box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bigger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296" y="4373627"/>
            <a:ext cx="2506944" cy="223889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481461" y="4497285"/>
            <a:ext cx="410677" cy="118168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35743" y="4594213"/>
            <a:ext cx="3494417" cy="7168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53232" y="5172424"/>
            <a:ext cx="305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larger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~</a:t>
            </a:r>
            <a:r>
              <a:rPr lang="zh-CN" altLang="en-US" dirty="0" smtClean="0"/>
              <a:t> </a:t>
            </a:r>
            <a:r>
              <a:rPr lang="en-US" altLang="zh-CN" dirty="0" smtClean="0"/>
              <a:t>box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smaller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5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consider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  <a:endParaRPr lang="en-US" altLang="zh-CN" dirty="0"/>
          </a:p>
          <a:p>
            <a:pPr lvl="1"/>
            <a:r>
              <a:rPr lang="en-US" altLang="zh-CN" dirty="0" smtClean="0"/>
              <a:t>HOG,</a:t>
            </a:r>
            <a:r>
              <a:rPr lang="zh-CN" altLang="en-US" dirty="0" smtClean="0"/>
              <a:t> </a:t>
            </a:r>
            <a:r>
              <a:rPr lang="en-US" altLang="zh-CN" dirty="0" smtClean="0"/>
              <a:t>SIFT</a:t>
            </a:r>
            <a:r>
              <a:rPr lang="zh-CN" altLang="en-US" dirty="0" smtClean="0"/>
              <a:t> </a:t>
            </a:r>
            <a:r>
              <a:rPr lang="en-US" altLang="zh-CN" dirty="0" smtClean="0"/>
              <a:t>…</a:t>
            </a:r>
          </a:p>
          <a:p>
            <a:r>
              <a:rPr lang="en-US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</a:t>
            </a:r>
            <a:r>
              <a:rPr lang="zh-CN" altLang="en-US" dirty="0" smtClean="0"/>
              <a:t>?</a:t>
            </a:r>
            <a:endParaRPr lang="en-US" altLang="zh-CN" dirty="0" smtClean="0"/>
          </a:p>
          <a:p>
            <a:pPr lvl="1"/>
            <a:r>
              <a:rPr lang="en-US" dirty="0" smtClean="0"/>
              <a:t>Rigid</a:t>
            </a:r>
            <a:r>
              <a:rPr lang="zh-CN" altLang="en-US" dirty="0" smtClean="0"/>
              <a:t>,</a:t>
            </a:r>
            <a:r>
              <a:rPr lang="en-US" altLang="zh-CN" dirty="0" smtClean="0"/>
              <a:t>DPM…</a:t>
            </a:r>
          </a:p>
          <a:p>
            <a:r>
              <a:rPr lang="en-US" altLang="zh-CN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</a:p>
          <a:p>
            <a:pPr lvl="1"/>
            <a:r>
              <a:rPr lang="en-US" altLang="zh-CN" dirty="0" smtClean="0"/>
              <a:t>PASCAL,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imageNet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SUN…</a:t>
            </a:r>
            <a:r>
              <a:rPr lang="zh-CN" altLang="en-US" dirty="0" smtClean="0"/>
              <a:t> 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60554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3594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800" dirty="0" smtClean="0"/>
              <a:t>1.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Map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image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feature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Space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(HOG)</a:t>
            </a:r>
          </a:p>
          <a:p>
            <a:pPr marL="0" indent="0">
              <a:buNone/>
            </a:pPr>
            <a:r>
              <a:rPr kumimoji="1" lang="zh-CN" altLang="en-US" sz="2800" dirty="0" smtClean="0"/>
              <a:t> </a:t>
            </a:r>
            <a:r>
              <a:rPr kumimoji="1" lang="en-US" altLang="zh-CN" sz="2800" dirty="0" smtClean="0">
                <a:cs typeface="Calibri"/>
              </a:rPr>
              <a:t>2.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Training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with</a:t>
            </a:r>
            <a:r>
              <a:rPr kumimoji="1" lang="zh-CN" altLang="en-US" sz="2800" dirty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positive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and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negative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(linear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SVM)</a:t>
            </a:r>
          </a:p>
          <a:p>
            <a:pPr marL="0" indent="0">
              <a:buNone/>
            </a:pPr>
            <a:r>
              <a:rPr kumimoji="1" lang="en-US" altLang="zh-CN" sz="2800" dirty="0" smtClean="0">
                <a:cs typeface="Calibri"/>
              </a:rPr>
              <a:t>3.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Testing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: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scan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image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in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all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scal</a:t>
            </a:r>
            <a:r>
              <a:rPr kumimoji="1" lang="en-US" altLang="zh-CN" sz="2800" dirty="0">
                <a:cs typeface="Calibri"/>
              </a:rPr>
              <a:t>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and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all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location</a:t>
            </a:r>
          </a:p>
          <a:p>
            <a:pPr marL="0" indent="0">
              <a:buNone/>
            </a:pPr>
            <a:r>
              <a:rPr kumimoji="1" lang="en-US" altLang="zh-CN" sz="2800" dirty="0">
                <a:cs typeface="Calibri"/>
              </a:rPr>
              <a:t>	</a:t>
            </a:r>
            <a:r>
              <a:rPr kumimoji="1" lang="en-US" altLang="zh-CN" sz="2800" dirty="0" smtClean="0">
                <a:cs typeface="Calibri"/>
              </a:rPr>
              <a:t>Binary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classification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on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each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location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2111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/>
              <a:t>Human </a:t>
            </a:r>
            <a:r>
              <a:rPr lang="en-US" altLang="zh-CN" sz="3600" b="1" dirty="0"/>
              <a:t>detection with </a:t>
            </a:r>
            <a:r>
              <a:rPr lang="en-US" altLang="zh-CN" sz="3600" b="1" dirty="0" smtClean="0"/>
              <a:t>HOG: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Basic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Steps</a:t>
            </a:r>
            <a:endParaRPr lang="zh-CN" altLang="en-US" sz="3600" b="1" dirty="0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b="18842"/>
          <a:stretch>
            <a:fillRect/>
          </a:stretch>
        </p:blipFill>
        <p:spPr bwMode="auto">
          <a:xfrm>
            <a:off x="76203" y="3990295"/>
            <a:ext cx="2682875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082" y="3605083"/>
            <a:ext cx="5015292" cy="264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3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3594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800" dirty="0" smtClean="0"/>
              <a:t>1.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Map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image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feature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Space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(HOG)</a:t>
            </a:r>
          </a:p>
          <a:p>
            <a:pPr marL="0" indent="0">
              <a:buNone/>
            </a:pPr>
            <a:r>
              <a:rPr kumimoji="1" lang="zh-CN" altLang="en-US" sz="2800" dirty="0" smtClean="0"/>
              <a:t> </a:t>
            </a:r>
            <a:r>
              <a:rPr kumimoji="1" lang="en-US" altLang="zh-CN" sz="2800" dirty="0" smtClean="0">
                <a:cs typeface="Calibri"/>
              </a:rPr>
              <a:t>2.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Training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with</a:t>
            </a:r>
            <a:r>
              <a:rPr kumimoji="1" lang="zh-CN" altLang="en-US" sz="2800" dirty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positive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and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negative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(linear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SVM)</a:t>
            </a:r>
          </a:p>
          <a:p>
            <a:pPr marL="0" indent="0">
              <a:buNone/>
            </a:pPr>
            <a:r>
              <a:rPr kumimoji="1" lang="en-US" altLang="zh-CN" sz="2800" dirty="0" smtClean="0">
                <a:cs typeface="Calibri"/>
              </a:rPr>
              <a:t>3.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Testing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: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scan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image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in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all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scal</a:t>
            </a:r>
            <a:r>
              <a:rPr kumimoji="1" lang="en-US" altLang="zh-CN" sz="2800" dirty="0">
                <a:cs typeface="Calibri"/>
              </a:rPr>
              <a:t>e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and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all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location</a:t>
            </a:r>
          </a:p>
          <a:p>
            <a:pPr marL="0" indent="0">
              <a:buNone/>
            </a:pPr>
            <a:r>
              <a:rPr kumimoji="1" lang="zh-CN" altLang="zh-CN" sz="2800" dirty="0" smtClean="0">
                <a:cs typeface="Calibri"/>
              </a:rPr>
              <a:t>4</a:t>
            </a:r>
            <a:r>
              <a:rPr kumimoji="1" lang="en-US" altLang="zh-CN" sz="2800" dirty="0" smtClean="0">
                <a:cs typeface="Calibri"/>
              </a:rPr>
              <a:t>.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Report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box</a:t>
            </a:r>
            <a:r>
              <a:rPr kumimoji="1" lang="en-US" altLang="en-US" sz="2800" dirty="0" smtClean="0">
                <a:cs typeface="Calibri"/>
              </a:rPr>
              <a:t>： non-maximum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zh-CN" sz="2800" dirty="0" smtClean="0">
                <a:cs typeface="Calibri"/>
              </a:rPr>
              <a:t>suppression</a:t>
            </a:r>
            <a:r>
              <a:rPr kumimoji="1" lang="zh-CN" altLang="en-US" sz="2800" dirty="0" smtClean="0">
                <a:cs typeface="Calibri"/>
              </a:rPr>
              <a:t> </a:t>
            </a:r>
            <a:r>
              <a:rPr kumimoji="1" lang="en-US" altLang="en-US" sz="2800" dirty="0" smtClean="0">
                <a:cs typeface="Calibri"/>
              </a:rPr>
              <a:t> </a:t>
            </a:r>
            <a:endParaRPr kumimoji="1" lang="en-US" altLang="zh-CN" sz="2800" dirty="0" smtClean="0">
              <a:cs typeface="Calibri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2111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/>
              <a:t>Human </a:t>
            </a:r>
            <a:r>
              <a:rPr lang="en-US" altLang="zh-CN" sz="3600" b="1" dirty="0"/>
              <a:t>detection with </a:t>
            </a:r>
            <a:r>
              <a:rPr lang="en-US" altLang="zh-CN" sz="3600" b="1" dirty="0" smtClean="0"/>
              <a:t>HOG: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Basic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Steps</a:t>
            </a:r>
            <a:endParaRPr lang="zh-CN" altLang="en-US" sz="3600" b="1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366" y="4136436"/>
            <a:ext cx="2808849" cy="158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"/>
          <p:cNvSpPr/>
          <p:nvPr/>
        </p:nvSpPr>
        <p:spPr>
          <a:xfrm>
            <a:off x="6803747" y="3345532"/>
            <a:ext cx="1582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0" dirty="0" smtClean="0"/>
              <a:t>Final</a:t>
            </a:r>
            <a:r>
              <a:rPr lang="zh-CN" altLang="en-US" sz="2400" b="0" dirty="0" smtClean="0"/>
              <a:t> </a:t>
            </a:r>
            <a:r>
              <a:rPr lang="en-US" altLang="zh-CN" sz="2400" b="0" dirty="0" smtClean="0"/>
              <a:t>Boxes</a:t>
            </a:r>
            <a:endParaRPr lang="en-US" sz="2400" b="0" dirty="0"/>
          </a:p>
        </p:txBody>
      </p:sp>
      <p:pic>
        <p:nvPicPr>
          <p:cNvPr id="25" name="Picture 5" descr="d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59" y="3807197"/>
            <a:ext cx="2580977" cy="210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0"/>
          <p:cNvSpPr/>
          <p:nvPr/>
        </p:nvSpPr>
        <p:spPr>
          <a:xfrm>
            <a:off x="145633" y="3657599"/>
            <a:ext cx="3120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/>
              <a:t>Detector response map</a:t>
            </a:r>
            <a:endParaRPr lang="en-US" sz="24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3457789" y="3824933"/>
            <a:ext cx="2479461" cy="2054110"/>
            <a:chOff x="3457789" y="3824932"/>
            <a:chExt cx="2741612" cy="2236787"/>
          </a:xfrm>
        </p:grpSpPr>
        <p:pic>
          <p:nvPicPr>
            <p:cNvPr id="8" name="Picture 5" descr="det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789" y="3824932"/>
              <a:ext cx="2741612" cy="2236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830595" y="4585730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20956" y="4588247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30595" y="4585730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15719" y="4585730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09998" y="4533414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15719" y="4585730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15719" y="4642022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63319" y="4430584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98349" y="4430584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61953" y="4444057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30770" y="4642022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14353" y="4596457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66753" y="4748857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00383" y="4449721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00383" y="4430584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42000" y="4631811"/>
              <a:ext cx="297734" cy="5381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上弧形箭头 4"/>
          <p:cNvSpPr/>
          <p:nvPr/>
        </p:nvSpPr>
        <p:spPr>
          <a:xfrm>
            <a:off x="1673092" y="5912928"/>
            <a:ext cx="2510479" cy="33910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0" name="Rectangle 10"/>
          <p:cNvSpPr/>
          <p:nvPr/>
        </p:nvSpPr>
        <p:spPr>
          <a:xfrm>
            <a:off x="1559057" y="6264242"/>
            <a:ext cx="2461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0" dirty="0" smtClean="0"/>
              <a:t>After</a:t>
            </a:r>
            <a:r>
              <a:rPr lang="zh-CN" altLang="en-US" sz="2400" b="0" dirty="0" smtClean="0"/>
              <a:t> </a:t>
            </a:r>
            <a:r>
              <a:rPr lang="en-US" altLang="zh-CN" sz="2400" b="0" dirty="0" err="1" smtClean="0"/>
              <a:t>thresholding</a:t>
            </a:r>
            <a:r>
              <a:rPr lang="zh-CN" altLang="en-US" sz="2400" b="0" dirty="0" smtClean="0"/>
              <a:t> </a:t>
            </a:r>
            <a:endParaRPr lang="en-US" sz="2400" b="0" dirty="0"/>
          </a:p>
        </p:txBody>
      </p:sp>
      <p:sp>
        <p:nvSpPr>
          <p:cNvPr id="31" name="上弧形箭头 30"/>
          <p:cNvSpPr/>
          <p:nvPr/>
        </p:nvSpPr>
        <p:spPr>
          <a:xfrm>
            <a:off x="5128875" y="5977625"/>
            <a:ext cx="2510479" cy="33910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2" name="Rectangle 10"/>
          <p:cNvSpPr/>
          <p:nvPr/>
        </p:nvSpPr>
        <p:spPr>
          <a:xfrm>
            <a:off x="4579970" y="6280096"/>
            <a:ext cx="4283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0" dirty="0" smtClean="0"/>
              <a:t>After</a:t>
            </a:r>
            <a:r>
              <a:rPr lang="zh-CN" altLang="en-US" sz="2400" b="0" dirty="0" smtClean="0"/>
              <a:t> </a:t>
            </a:r>
            <a:r>
              <a:rPr lang="en-US" altLang="zh-CN" sz="2400" b="0" dirty="0" smtClean="0"/>
              <a:t>non-maximum</a:t>
            </a:r>
            <a:r>
              <a:rPr lang="zh-CN" altLang="en-US" sz="2400" b="0" dirty="0" smtClean="0"/>
              <a:t> </a:t>
            </a:r>
            <a:r>
              <a:rPr lang="en-US" altLang="zh-CN" sz="2400" b="0" dirty="0" smtClean="0"/>
              <a:t>suppression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208544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67953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3600" dirty="0" smtClean="0">
                <a:cs typeface="Calibri"/>
              </a:rPr>
              <a:t>Training:</a:t>
            </a:r>
          </a:p>
          <a:p>
            <a:pPr marL="0" indent="0">
              <a:buNone/>
            </a:pP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Train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a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classifier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describe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the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detection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target</a:t>
            </a:r>
            <a:r>
              <a:rPr kumimoji="1" lang="zh-CN" altLang="en-US" sz="3600" dirty="0" smtClean="0">
                <a:cs typeface="Calibri"/>
              </a:rPr>
              <a:t>  </a:t>
            </a:r>
            <a:endParaRPr kumimoji="1" lang="en-US" altLang="zh-CN" sz="3600" dirty="0">
              <a:cs typeface="Calibri"/>
            </a:endParaRPr>
          </a:p>
          <a:p>
            <a:pPr marL="0" indent="0" algn="ctr">
              <a:buNone/>
            </a:pPr>
            <a:endParaRPr kumimoji="1" lang="en-US" altLang="zh-CN" sz="3600" dirty="0" smtClean="0">
              <a:cs typeface="Calibri"/>
            </a:endParaRPr>
          </a:p>
          <a:p>
            <a:pPr marL="0" indent="0" algn="ctr">
              <a:buNone/>
            </a:pPr>
            <a:r>
              <a:rPr kumimoji="1" lang="en-US" altLang="zh-CN" sz="3600" dirty="0" smtClean="0">
                <a:cs typeface="Calibri"/>
              </a:rPr>
              <a:t>Testing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:</a:t>
            </a:r>
          </a:p>
          <a:p>
            <a:pPr marL="0" indent="0">
              <a:buNone/>
            </a:pPr>
            <a:r>
              <a:rPr kumimoji="1" lang="en-US" altLang="zh-CN" sz="3600" dirty="0" smtClean="0">
                <a:cs typeface="Calibri"/>
              </a:rPr>
              <a:t>Detection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by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binary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classification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on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all</a:t>
            </a:r>
            <a:r>
              <a:rPr kumimoji="1" lang="zh-CN" altLang="en-US" sz="3600" dirty="0" smtClean="0">
                <a:cs typeface="Calibri"/>
              </a:rPr>
              <a:t> </a:t>
            </a:r>
            <a:r>
              <a:rPr kumimoji="1" lang="en-US" altLang="zh-CN" sz="3600" dirty="0" smtClean="0">
                <a:cs typeface="Calibri"/>
              </a:rPr>
              <a:t>location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53435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/>
              <a:t>Summary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of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Basic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object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detection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Steps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9204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19658" y="2699302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HOG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descriptor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108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 smtClean="0"/>
              <a:t>HOG</a:t>
            </a:r>
            <a:r>
              <a:rPr lang="zh-CN" altLang="en-US" b="1" dirty="0" smtClean="0"/>
              <a:t>: </a:t>
            </a:r>
            <a:r>
              <a:rPr lang="en-US" b="1" dirty="0" smtClean="0"/>
              <a:t>Gradients</a:t>
            </a:r>
            <a:endParaRPr lang="en-US" b="1" dirty="0"/>
          </a:p>
        </p:txBody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1438"/>
            <a:ext cx="7772400" cy="4618037"/>
          </a:xfrm>
        </p:spPr>
        <p:txBody>
          <a:bodyPr/>
          <a:lstStyle/>
          <a:p>
            <a:r>
              <a:rPr lang="en-US" dirty="0" smtClean="0"/>
              <a:t>Compress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dirty="0" smtClean="0"/>
              <a:t>64x128 pixels</a:t>
            </a:r>
          </a:p>
          <a:p>
            <a:r>
              <a:rPr lang="en-US" dirty="0"/>
              <a:t>Convolution with [-1 0 1</a:t>
            </a:r>
            <a:r>
              <a:rPr lang="en-US" dirty="0" smtClean="0"/>
              <a:t>]</a:t>
            </a:r>
            <a:r>
              <a:rPr lang="zh-CN" altLang="en-US" dirty="0" smtClean="0"/>
              <a:t> </a:t>
            </a:r>
            <a:r>
              <a:rPr lang="en-US" dirty="0"/>
              <a:t>[-</a:t>
            </a:r>
            <a:r>
              <a:rPr lang="en-US" dirty="0" smtClean="0"/>
              <a:t>1</a:t>
            </a:r>
            <a:r>
              <a:rPr lang="zh-CN" altLang="en-US" dirty="0" smtClean="0"/>
              <a:t>;</a:t>
            </a:r>
            <a:r>
              <a:rPr lang="en-US" dirty="0" smtClean="0"/>
              <a:t>0</a:t>
            </a:r>
            <a:r>
              <a:rPr lang="en-US" altLang="zh-CN" dirty="0" smtClean="0"/>
              <a:t>;</a:t>
            </a:r>
            <a:r>
              <a:rPr lang="en-US" dirty="0" smtClean="0"/>
              <a:t> </a:t>
            </a:r>
            <a:r>
              <a:rPr lang="en-US" dirty="0"/>
              <a:t>1]</a:t>
            </a:r>
            <a:r>
              <a:rPr lang="zh-CN" altLang="en-US" dirty="0"/>
              <a:t> </a:t>
            </a:r>
            <a:r>
              <a:rPr lang="en-US" dirty="0" smtClean="0"/>
              <a:t>filters</a:t>
            </a:r>
            <a:endParaRPr lang="en-US" dirty="0"/>
          </a:p>
          <a:p>
            <a:r>
              <a:rPr lang="en-US" dirty="0" smtClean="0"/>
              <a:t>Compute </a:t>
            </a:r>
            <a:r>
              <a:rPr lang="en-US" dirty="0"/>
              <a:t>gradient </a:t>
            </a:r>
            <a:r>
              <a:rPr lang="en-US" dirty="0" smtClean="0"/>
              <a:t>magnitude</a:t>
            </a:r>
            <a:r>
              <a:rPr lang="zh-CN" altLang="en-US" dirty="0" smtClean="0"/>
              <a:t> </a:t>
            </a:r>
            <a:r>
              <a:rPr lang="en-US" dirty="0" smtClean="0"/>
              <a:t>+</a:t>
            </a:r>
            <a:r>
              <a:rPr lang="zh-CN" altLang="en-US" dirty="0" smtClean="0"/>
              <a:t> </a:t>
            </a:r>
            <a:r>
              <a:rPr lang="en-US" dirty="0" smtClean="0"/>
              <a:t>direction </a:t>
            </a:r>
            <a:endParaRPr lang="en-US" dirty="0"/>
          </a:p>
          <a:p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pixel</a:t>
            </a:r>
            <a:r>
              <a:rPr lang="zh-CN" altLang="en-US" dirty="0" smtClean="0"/>
              <a:t>: </a:t>
            </a:r>
            <a:r>
              <a:rPr lang="en-US" altLang="zh-CN" dirty="0" smtClean="0"/>
              <a:t>take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</a:t>
            </a:r>
            <a:r>
              <a:rPr lang="en-US" dirty="0" smtClean="0"/>
              <a:t>olor </a:t>
            </a:r>
            <a:r>
              <a:rPr lang="en-US" dirty="0"/>
              <a:t>channel with greatest magnitude </a:t>
            </a:r>
            <a:r>
              <a:rPr lang="en-US" dirty="0" smtClean="0"/>
              <a:t> as</a:t>
            </a:r>
            <a:r>
              <a:rPr lang="zh-CN" altLang="en-US" dirty="0" smtClean="0"/>
              <a:t> </a:t>
            </a:r>
            <a:r>
              <a:rPr lang="en-US" dirty="0" smtClean="0"/>
              <a:t>final </a:t>
            </a:r>
            <a:r>
              <a:rPr lang="en-US" dirty="0"/>
              <a:t>gradient </a:t>
            </a:r>
          </a:p>
        </p:txBody>
      </p:sp>
      <p:pic>
        <p:nvPicPr>
          <p:cNvPr id="1485828" name="Picture 4" descr="descriptor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26" y="5361304"/>
            <a:ext cx="36068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5829" name="Picture 5" descr="descriptordetai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26" y="4237354"/>
            <a:ext cx="36068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5830" name="Picture 6" descr="crop001083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70" y="4800600"/>
            <a:ext cx="857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5831" name="Picture 7" descr="crop001083eb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70" y="4800600"/>
            <a:ext cx="857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5832" name="Picture 8" descr="crop001083er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70" y="4800600"/>
            <a:ext cx="857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5833" name="Picture 9" descr="crop001083egre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70" y="4800600"/>
            <a:ext cx="857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5834" name="Picture 10" descr="crop001083eblu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0" y="4800600"/>
            <a:ext cx="857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87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582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HOG: Cell </a:t>
            </a:r>
            <a:r>
              <a:rPr lang="en-US" b="1" dirty="0"/>
              <a:t>histograms</a:t>
            </a:r>
          </a:p>
        </p:txBody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Divide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cells</a:t>
            </a:r>
            <a:r>
              <a:rPr lang="zh-CN" altLang="en-US" dirty="0" smtClean="0"/>
              <a:t>,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8x8</a:t>
            </a:r>
            <a:r>
              <a:rPr lang="zh-CN" altLang="en-US" dirty="0" smtClean="0"/>
              <a:t> </a:t>
            </a:r>
            <a:r>
              <a:rPr lang="en-US" altLang="zh-CN" dirty="0" smtClean="0"/>
              <a:t>pixels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Snap each pixel’s </a:t>
            </a:r>
            <a:r>
              <a:rPr lang="en-US" dirty="0" smtClean="0"/>
              <a:t>direction </a:t>
            </a:r>
            <a:r>
              <a:rPr lang="en-US" altLang="zh-CN" dirty="0" smtClean="0"/>
              <a:t>to </a:t>
            </a:r>
            <a:r>
              <a:rPr lang="en-US" altLang="zh-CN" dirty="0"/>
              <a:t>one of 18 </a:t>
            </a:r>
            <a:r>
              <a:rPr lang="en-US" dirty="0"/>
              <a:t>gradient </a:t>
            </a:r>
            <a:r>
              <a:rPr lang="zh-CN" altLang="en-US" dirty="0" smtClean="0"/>
              <a:t> </a:t>
            </a:r>
            <a:r>
              <a:rPr lang="en-US" altLang="zh-CN" dirty="0" smtClean="0"/>
              <a:t>orientations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Build</a:t>
            </a:r>
            <a:r>
              <a:rPr lang="zh-CN" altLang="en-US" dirty="0" smtClean="0"/>
              <a:t> </a:t>
            </a:r>
            <a:r>
              <a:rPr lang="en-US" altLang="zh-CN" dirty="0" smtClean="0"/>
              <a:t>histogram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pre-cell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using</a:t>
            </a:r>
            <a:r>
              <a:rPr lang="zh-CN" altLang="en-US" dirty="0" smtClean="0"/>
              <a:t> </a:t>
            </a:r>
            <a:r>
              <a:rPr lang="en-US" dirty="0" smtClean="0"/>
              <a:t>magnitudes</a:t>
            </a:r>
            <a:r>
              <a:rPr lang="zh-CN" altLang="en-US" dirty="0" smtClean="0"/>
              <a:t> 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487876" name="Picture 4" descr="descriptor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87" y="4606429"/>
            <a:ext cx="3582988" cy="140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escriptordetai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0441"/>
            <a:ext cx="36068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in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47" y="3996320"/>
            <a:ext cx="2890159" cy="23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90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787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Histogram interpolation example</a:t>
            </a:r>
          </a:p>
        </p:txBody>
      </p:sp>
      <p:sp>
        <p:nvSpPr>
          <p:cNvPr id="152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085643" cy="4895850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</a:rPr>
              <a:t>Interpolated </a:t>
            </a:r>
            <a:r>
              <a:rPr lang="en-US" dirty="0" err="1">
                <a:latin typeface="Times New Roman" charset="0"/>
                <a:ea typeface="ＭＳ Ｐゴシック" charset="0"/>
              </a:rPr>
              <a:t>trilinearly</a:t>
            </a:r>
            <a:r>
              <a:rPr lang="en-US" dirty="0">
                <a:latin typeface="Times New Roman" charset="0"/>
                <a:ea typeface="ＭＳ Ｐゴシック" charset="0"/>
              </a:rPr>
              <a:t>: </a:t>
            </a:r>
          </a:p>
          <a:p>
            <a:pPr lvl="1"/>
            <a:r>
              <a:rPr lang="en-US" dirty="0" err="1">
                <a:latin typeface="Times New Roman" charset="0"/>
                <a:ea typeface="ＭＳ Ｐゴシック" charset="0"/>
              </a:rPr>
              <a:t>Bilinearly</a:t>
            </a:r>
            <a:r>
              <a:rPr lang="en-US" dirty="0">
                <a:latin typeface="Times New Roman" charset="0"/>
                <a:ea typeface="ＭＳ Ｐゴシック" charset="0"/>
              </a:rPr>
              <a:t> into spatial cells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Linearly into orientation bins</a:t>
            </a:r>
          </a:p>
        </p:txBody>
      </p:sp>
      <p:pic>
        <p:nvPicPr>
          <p:cNvPr id="1524740" name="Picture 4" descr="lin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60" y="3707225"/>
            <a:ext cx="3070931" cy="253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4741" name="Picture 5" descr="bilin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92" y="3750515"/>
            <a:ext cx="2320925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48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Task: Generic object detection</a:t>
            </a:r>
            <a:endParaRPr lang="en-US" b="1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497" y="1264768"/>
            <a:ext cx="7369680" cy="539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752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b="1" dirty="0" smtClean="0"/>
              <a:t>Normalization</a:t>
            </a:r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1720850" y="1561994"/>
            <a:ext cx="1970891" cy="2019405"/>
            <a:chOff x="873108" y="1561994"/>
            <a:chExt cx="1970891" cy="2019405"/>
          </a:xfrm>
        </p:grpSpPr>
        <p:sp>
          <p:nvSpPr>
            <p:cNvPr id="3" name="Rectangle 2"/>
            <p:cNvSpPr/>
            <p:nvPr/>
          </p:nvSpPr>
          <p:spPr>
            <a:xfrm>
              <a:off x="873108" y="1561994"/>
              <a:ext cx="652337" cy="673135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32385" y="1561994"/>
              <a:ext cx="652337" cy="673135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91662" y="1561994"/>
              <a:ext cx="652337" cy="673135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3108" y="2908264"/>
              <a:ext cx="652337" cy="673135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32385" y="2908264"/>
              <a:ext cx="652337" cy="673135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91662" y="2908264"/>
              <a:ext cx="652337" cy="673135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3108" y="2235129"/>
              <a:ext cx="652337" cy="673135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532385" y="2235129"/>
              <a:ext cx="652337" cy="673135"/>
            </a:xfrm>
            <a:prstGeom prst="rect">
              <a:avLst/>
            </a:prstGeom>
            <a:ln w="28575" cmpd="sng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Cell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191662" y="2235129"/>
              <a:ext cx="652337" cy="673135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720850" y="1561994"/>
            <a:ext cx="1318554" cy="1346270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475321" y="1561994"/>
            <a:ext cx="652337" cy="67313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Cell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204819" y="1681131"/>
            <a:ext cx="289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1x18</a:t>
            </a:r>
            <a:r>
              <a:rPr lang="zh-CN" altLang="en-US" dirty="0" smtClean="0"/>
              <a:t> </a:t>
            </a:r>
            <a:r>
              <a:rPr lang="en-US" altLang="zh-CN" dirty="0" smtClean="0"/>
              <a:t>histogram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551318" y="2404627"/>
            <a:ext cx="520821" cy="531769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80881" y="2404627"/>
            <a:ext cx="2932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2x2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</a:t>
            </a:r>
          </a:p>
          <a:p>
            <a:r>
              <a:rPr lang="zh-CN" altLang="en-US" dirty="0" smtClean="0"/>
              <a:t> </a:t>
            </a:r>
            <a:r>
              <a:rPr lang="en-US" altLang="zh-CN" dirty="0" smtClean="0"/>
              <a:t>overlapping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372754" y="1561994"/>
            <a:ext cx="1318554" cy="1346270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380127" y="2235129"/>
            <a:ext cx="1318554" cy="1346270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720850" y="2233201"/>
            <a:ext cx="1318554" cy="1346270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99044" y="3981985"/>
            <a:ext cx="80086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contrast</a:t>
            </a:r>
            <a:r>
              <a:rPr lang="zh-CN" altLang="en-US" b="1" dirty="0" smtClean="0"/>
              <a:t> </a:t>
            </a:r>
            <a:r>
              <a:rPr lang="en-US" b="1" dirty="0" smtClean="0"/>
              <a:t>sensitive features</a:t>
            </a:r>
            <a:r>
              <a:rPr lang="en-US" altLang="zh-CN" b="1" dirty="0" smtClean="0"/>
              <a:t>:</a:t>
            </a:r>
            <a:r>
              <a:rPr lang="zh-CN" altLang="en-US" b="1" dirty="0" smtClean="0"/>
              <a:t> </a:t>
            </a:r>
            <a:r>
              <a:rPr lang="en-US" altLang="zh-CN" dirty="0" smtClean="0"/>
              <a:t>18</a:t>
            </a:r>
            <a:r>
              <a:rPr lang="zh-CN" altLang="en-US" dirty="0" smtClean="0"/>
              <a:t> </a:t>
            </a:r>
            <a:r>
              <a:rPr lang="en-US" altLang="zh-CN" dirty="0" smtClean="0"/>
              <a:t>orientation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-&gt;</a:t>
            </a:r>
            <a:r>
              <a:rPr lang="zh-CN" altLang="en-US" dirty="0" smtClean="0"/>
              <a:t> </a:t>
            </a:r>
            <a:r>
              <a:rPr lang="en-US" altLang="zh-CN" dirty="0" smtClean="0"/>
              <a:t>18</a:t>
            </a:r>
            <a:r>
              <a:rPr lang="zh-CN" altLang="en-US" dirty="0" smtClean="0"/>
              <a:t> </a:t>
            </a:r>
            <a:r>
              <a:rPr lang="en-US" altLang="zh-CN" dirty="0" smtClean="0"/>
              <a:t>dim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contrast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</a:t>
            </a:r>
            <a:r>
              <a:rPr lang="en-US" b="1" dirty="0" smtClean="0"/>
              <a:t>sensitive </a:t>
            </a:r>
            <a:r>
              <a:rPr lang="en-US" b="1" dirty="0"/>
              <a:t>features</a:t>
            </a:r>
            <a:r>
              <a:rPr lang="en-US" altLang="zh-CN" b="1" dirty="0"/>
              <a:t>:</a:t>
            </a:r>
            <a:r>
              <a:rPr lang="zh-CN" altLang="en-US" b="1" dirty="0"/>
              <a:t> </a:t>
            </a:r>
            <a:r>
              <a:rPr lang="en-US" altLang="zh-CN" dirty="0" smtClean="0"/>
              <a:t>9</a:t>
            </a:r>
            <a:r>
              <a:rPr lang="zh-CN" altLang="en-US" dirty="0" smtClean="0"/>
              <a:t> </a:t>
            </a:r>
            <a:r>
              <a:rPr lang="en-US" altLang="zh-CN" dirty="0"/>
              <a:t>orientation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 smtClean="0"/>
              <a:t>9</a:t>
            </a:r>
            <a:r>
              <a:rPr lang="zh-CN" altLang="en-US" dirty="0" smtClean="0"/>
              <a:t> </a:t>
            </a:r>
            <a:r>
              <a:rPr lang="en-US" altLang="zh-CN" dirty="0" smtClean="0"/>
              <a:t>dim</a:t>
            </a:r>
          </a:p>
          <a:p>
            <a:r>
              <a:rPr lang="en-US" dirty="0"/>
              <a:t>Normalize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neighbor</a:t>
            </a:r>
            <a:r>
              <a:rPr lang="zh-CN" altLang="en-US" dirty="0"/>
              <a:t> </a:t>
            </a:r>
            <a:r>
              <a:rPr lang="en-US" altLang="zh-CN" dirty="0"/>
              <a:t>blocks,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 </a:t>
            </a:r>
            <a:endParaRPr lang="en-US" dirty="0"/>
          </a:p>
          <a:p>
            <a:pPr marL="342900" indent="-342900">
              <a:buAutoNum type="arabicPeriod"/>
            </a:pPr>
            <a:endParaRPr lang="en-US" altLang="zh-CN" dirty="0"/>
          </a:p>
          <a:p>
            <a:r>
              <a:rPr lang="en-US" altLang="zh-CN" dirty="0" smtClean="0"/>
              <a:t>3</a:t>
            </a:r>
            <a:r>
              <a:rPr lang="en-US" altLang="zh-CN" b="1" dirty="0" smtClean="0"/>
              <a:t>.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texture features:</a:t>
            </a:r>
            <a:r>
              <a:rPr lang="zh-CN" altLang="en-US" dirty="0" smtClean="0"/>
              <a:t> </a:t>
            </a:r>
            <a:r>
              <a:rPr lang="en-US" altLang="zh-CN" dirty="0" smtClean="0"/>
              <a:t>sum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magnitude</a:t>
            </a:r>
            <a:r>
              <a:rPr lang="zh-CN" altLang="en-US" dirty="0" smtClean="0"/>
              <a:t> </a:t>
            </a:r>
            <a:r>
              <a:rPr lang="en-US" altLang="zh-CN" dirty="0" smtClean="0"/>
              <a:t>over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orientation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normalize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time</a:t>
            </a:r>
            <a:r>
              <a:rPr lang="zh-CN" altLang="en-US" dirty="0" smtClean="0"/>
              <a:t>,</a:t>
            </a:r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average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-&gt;</a:t>
            </a: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 smtClean="0"/>
              <a:t>dim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endParaRPr lang="en-US" dirty="0"/>
          </a:p>
          <a:p>
            <a:r>
              <a:rPr lang="en-US" b="1" dirty="0" smtClean="0"/>
              <a:t>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total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each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cell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:</a:t>
            </a:r>
            <a:r>
              <a:rPr lang="zh-CN" altLang="en-US" b="1" dirty="0" smtClean="0"/>
              <a:t> </a:t>
            </a:r>
            <a:r>
              <a:rPr lang="zh-CN" altLang="zh-CN" dirty="0" smtClean="0"/>
              <a:t>1</a:t>
            </a:r>
            <a:r>
              <a:rPr lang="en-US" altLang="zh-CN" dirty="0" smtClean="0"/>
              <a:t>8+9+4</a:t>
            </a:r>
            <a:r>
              <a:rPr lang="zh-CN" altLang="en-US" dirty="0" smtClean="0"/>
              <a:t> </a:t>
            </a:r>
            <a:r>
              <a:rPr lang="en-US" altLang="zh-CN" dirty="0" smtClean="0"/>
              <a:t>dimension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</a:t>
            </a:r>
            <a:r>
              <a:rPr lang="zh-CN" alt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Final Descriptor</a:t>
            </a:r>
          </a:p>
        </p:txBody>
      </p:sp>
      <p:sp>
        <p:nvSpPr>
          <p:cNvPr id="149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050769"/>
          </a:xfrm>
        </p:spPr>
        <p:txBody>
          <a:bodyPr/>
          <a:lstStyle/>
          <a:p>
            <a:r>
              <a:rPr lang="en-US" dirty="0"/>
              <a:t>Concatenation </a:t>
            </a:r>
            <a:r>
              <a:rPr lang="en-US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normalized</a:t>
            </a:r>
            <a:r>
              <a:rPr lang="zh-CN" altLang="en-US" dirty="0" smtClean="0"/>
              <a:t> </a:t>
            </a:r>
            <a:r>
              <a:rPr lang="en-US" altLang="zh-CN" dirty="0" smtClean="0"/>
              <a:t>histogram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Visualization</a:t>
            </a:r>
            <a:r>
              <a:rPr lang="en-US" dirty="0"/>
              <a:t>:</a:t>
            </a:r>
          </a:p>
        </p:txBody>
      </p:sp>
      <p:pic>
        <p:nvPicPr>
          <p:cNvPr id="1491972" name="Picture 4" descr="crop_00060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86" y="4077507"/>
            <a:ext cx="955742" cy="15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1973" name="Picture 5" descr="HOGcrop_000608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652" y="4039568"/>
            <a:ext cx="1143351" cy="196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1974" name="Picture 6" descr="crop001027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86" y="4077141"/>
            <a:ext cx="955742" cy="15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1975" name="Picture 7" descr="HOGcrop001027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35" y="4039568"/>
            <a:ext cx="1141581" cy="19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1976" name="Picture 8" descr="crop001083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186" y="4077141"/>
            <a:ext cx="955742" cy="15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1977" name="Picture 9" descr="HOGcrop001083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635" y="4039568"/>
            <a:ext cx="1141581" cy="19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1978" name="Picture 10" descr="finaldescrip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8"/>
          <a:stretch/>
        </p:blipFill>
        <p:spPr bwMode="auto">
          <a:xfrm>
            <a:off x="457200" y="2382124"/>
            <a:ext cx="7720016" cy="90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89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7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 smtClean="0"/>
              <a:t>HOG</a:t>
            </a:r>
            <a:r>
              <a:rPr lang="zh-CN" altLang="en-US" b="1" dirty="0" smtClean="0"/>
              <a:t> </a:t>
            </a:r>
            <a:r>
              <a:rPr lang="en-US" b="1" dirty="0" smtClean="0"/>
              <a:t>Descriptor</a:t>
            </a:r>
            <a:r>
              <a:rPr lang="en-US" altLang="zh-CN" b="1" dirty="0" smtClean="0"/>
              <a:t>:</a:t>
            </a:r>
            <a:endParaRPr lang="en-US" b="1" dirty="0"/>
          </a:p>
        </p:txBody>
      </p:sp>
      <p:sp>
        <p:nvSpPr>
          <p:cNvPr id="148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1360" y="1325563"/>
            <a:ext cx="7772400" cy="4618037"/>
          </a:xfrm>
        </p:spPr>
        <p:txBody>
          <a:bodyPr>
            <a:noAutofit/>
          </a:bodyPr>
          <a:lstStyle/>
          <a:p>
            <a:pPr marL="533400" indent="-533400">
              <a:buFont typeface="Wingdings" charset="0"/>
              <a:buAutoNum type="arabicPeriod"/>
            </a:pPr>
            <a:r>
              <a:rPr lang="en-US" sz="2400" b="1" dirty="0"/>
              <a:t>Compute gradients </a:t>
            </a:r>
            <a:r>
              <a:rPr lang="en-US" sz="2400" dirty="0" smtClean="0"/>
              <a:t>on </a:t>
            </a:r>
            <a:r>
              <a:rPr lang="en-US" sz="2400" dirty="0"/>
              <a:t>an image</a:t>
            </a:r>
            <a:br>
              <a:rPr lang="en-US" sz="2400" dirty="0"/>
            </a:br>
            <a:r>
              <a:rPr lang="en-US" sz="2400" dirty="0"/>
              <a:t>region of 64x128 pixels</a:t>
            </a:r>
          </a:p>
          <a:p>
            <a:pPr marL="533400" indent="-533400">
              <a:buFont typeface="Wingdings" charset="0"/>
              <a:buAutoNum type="arabicPeriod"/>
            </a:pPr>
            <a:endParaRPr lang="en-US" sz="2400" dirty="0"/>
          </a:p>
          <a:p>
            <a:pPr marL="533400" indent="-533400">
              <a:buFont typeface="Wingdings" charset="0"/>
              <a:buAutoNum type="arabicPeriod"/>
            </a:pPr>
            <a:endParaRPr lang="en-US" sz="2400" dirty="0"/>
          </a:p>
          <a:p>
            <a:pPr marL="533400" indent="-533400">
              <a:buFont typeface="Wingdings" charset="0"/>
              <a:buAutoNum type="arabicPeriod"/>
            </a:pPr>
            <a:r>
              <a:rPr lang="en-US" sz="2400" b="1" dirty="0"/>
              <a:t>Compute histograms </a:t>
            </a:r>
            <a:r>
              <a:rPr lang="en-US" sz="2400" dirty="0"/>
              <a:t>on </a:t>
            </a:r>
            <a:r>
              <a:rPr lang="ja-JP" altLang="en-US" sz="2400" dirty="0"/>
              <a:t>‘</a:t>
            </a:r>
            <a:r>
              <a:rPr lang="en-US" sz="2400" dirty="0"/>
              <a:t>cells</a:t>
            </a:r>
            <a:r>
              <a:rPr lang="ja-JP" altLang="en-US" sz="2400" dirty="0"/>
              <a:t>’</a:t>
            </a:r>
            <a:r>
              <a:rPr lang="en-US" sz="2400" dirty="0"/>
              <a:t> of</a:t>
            </a:r>
            <a:br>
              <a:rPr lang="en-US" sz="2400" dirty="0"/>
            </a:br>
            <a:r>
              <a:rPr lang="en-US" sz="2400" dirty="0"/>
              <a:t>typically 8x8 pixels (i.e. 8x16 cells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endParaRPr lang="en-US" sz="2400" dirty="0" smtClean="0"/>
          </a:p>
          <a:p>
            <a:pPr marL="533400" indent="-533400">
              <a:buFont typeface="Wingdings" charset="0"/>
              <a:buAutoNum type="arabicPeriod"/>
            </a:pPr>
            <a:r>
              <a:rPr lang="en-US" sz="2400" b="1" dirty="0" smtClean="0"/>
              <a:t>Normalize </a:t>
            </a:r>
            <a:r>
              <a:rPr lang="en-US" sz="2400" b="1" dirty="0"/>
              <a:t>histograms </a:t>
            </a:r>
            <a:r>
              <a:rPr lang="en-US" sz="2400" dirty="0"/>
              <a:t>within</a:t>
            </a:r>
            <a:br>
              <a:rPr lang="en-US" sz="2400" dirty="0"/>
            </a:br>
            <a:r>
              <a:rPr lang="en-US" sz="2400" dirty="0"/>
              <a:t>overlapping blocks of </a:t>
            </a:r>
            <a:r>
              <a:rPr lang="en-US" sz="2400" dirty="0" smtClean="0"/>
              <a:t>cells</a:t>
            </a:r>
          </a:p>
          <a:p>
            <a:pPr marL="0" indent="0">
              <a:buNone/>
            </a:pPr>
            <a:endParaRPr lang="en-US" sz="2400" dirty="0"/>
          </a:p>
          <a:p>
            <a:pPr marL="533400" indent="-533400">
              <a:buFont typeface="Wingdings" charset="0"/>
              <a:buAutoNum type="arabicPeriod"/>
            </a:pPr>
            <a:r>
              <a:rPr lang="en-US" sz="2400" b="1" dirty="0"/>
              <a:t>Concatenate </a:t>
            </a:r>
            <a:r>
              <a:rPr lang="en-US" sz="2400" b="1" dirty="0" smtClean="0"/>
              <a:t>histograms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It is a typical procedure of 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feature extraction !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1483780" name="Picture 4" descr="descriptor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4408488"/>
            <a:ext cx="3729037" cy="15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3781" name="Picture 5" descr="descriptordetai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2819400"/>
            <a:ext cx="3582988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3782" name="Picture 6" descr="descriptordetai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1676400"/>
            <a:ext cx="36068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3783" name="Picture 7" descr="descriptordetai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552450"/>
            <a:ext cx="36068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1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77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Feature</a:t>
            </a:r>
            <a:r>
              <a:rPr lang="zh-CN" altLang="en-US" b="1" dirty="0" smtClean="0"/>
              <a:t> </a:t>
            </a:r>
            <a:r>
              <a:rPr lang="en-US" b="1" dirty="0" smtClean="0"/>
              <a:t>Engineering</a:t>
            </a:r>
            <a:endParaRPr lang="en-US" b="1" dirty="0"/>
          </a:p>
        </p:txBody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341438"/>
            <a:ext cx="7772400" cy="4895850"/>
          </a:xfrm>
        </p:spPr>
        <p:txBody>
          <a:bodyPr>
            <a:normAutofit/>
          </a:bodyPr>
          <a:lstStyle/>
          <a:p>
            <a:r>
              <a:rPr lang="en-US" dirty="0"/>
              <a:t>Developing a feature descriptor requires a lot of engineering</a:t>
            </a:r>
          </a:p>
          <a:p>
            <a:pPr lvl="1"/>
            <a:r>
              <a:rPr lang="en-US" dirty="0"/>
              <a:t>Testing of parameters (e.g. size of cells, blocks, number of cells in a block, size of overlap)</a:t>
            </a:r>
          </a:p>
          <a:p>
            <a:pPr lvl="1"/>
            <a:r>
              <a:rPr lang="en-US" dirty="0"/>
              <a:t>Normalization schemes </a:t>
            </a:r>
            <a:endParaRPr lang="en-US" dirty="0" smtClean="0"/>
          </a:p>
          <a:p>
            <a:r>
              <a:rPr lang="en-US" dirty="0" smtClean="0"/>
              <a:t>An </a:t>
            </a:r>
            <a:r>
              <a:rPr lang="en-US" dirty="0"/>
              <a:t>extensive evaluation was </a:t>
            </a:r>
            <a:r>
              <a:rPr lang="en-US" dirty="0" smtClean="0"/>
              <a:t>performed</a:t>
            </a:r>
            <a:r>
              <a:rPr lang="zh-CN" altLang="en-US" dirty="0" smtClean="0"/>
              <a:t> </a:t>
            </a:r>
            <a:r>
              <a:rPr lang="en-US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make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these</a:t>
            </a:r>
            <a:r>
              <a:rPr lang="en-US" dirty="0" smtClean="0"/>
              <a:t> design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desiccations</a:t>
            </a:r>
          </a:p>
          <a:p>
            <a:r>
              <a:rPr lang="en-US" dirty="0" smtClean="0"/>
              <a:t>It</a:t>
            </a:r>
            <a:r>
              <a:rPr lang="ja-JP" altLang="en-US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not only the idea, but also </a:t>
            </a:r>
            <a:r>
              <a:rPr lang="en-US" dirty="0" smtClean="0"/>
              <a:t>the</a:t>
            </a:r>
            <a:r>
              <a:rPr lang="zh-CN" altLang="en-US" dirty="0" smtClean="0"/>
              <a:t> </a:t>
            </a:r>
            <a:r>
              <a:rPr lang="en-US" dirty="0" smtClean="0"/>
              <a:t>engineering </a:t>
            </a:r>
            <a:r>
              <a:rPr lang="en-US" dirty="0"/>
              <a:t>effort</a:t>
            </a:r>
          </a:p>
        </p:txBody>
      </p:sp>
    </p:spTree>
    <p:extLst>
      <p:ext uri="{BB962C8B-B14F-4D97-AF65-F5344CB8AC3E}">
        <p14:creationId xmlns:p14="http://schemas.microsoft.com/office/powerpoint/2010/main" val="38421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921"/>
            <a:ext cx="8229600" cy="747346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Problem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318" y="819091"/>
            <a:ext cx="7839472" cy="5560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Single</a:t>
            </a:r>
            <a:r>
              <a:rPr lang="en-US" dirty="0"/>
              <a:t>, rigid template usually not enough to represent a </a:t>
            </a:r>
            <a:r>
              <a:rPr lang="en-US" dirty="0" smtClean="0"/>
              <a:t>category</a:t>
            </a:r>
            <a:r>
              <a:rPr lang="en-US" altLang="zh-CN" dirty="0" smtClean="0"/>
              <a:t>.</a:t>
            </a:r>
          </a:p>
          <a:p>
            <a:r>
              <a:rPr lang="en-US" sz="2800" dirty="0"/>
              <a:t>Many object categories look very different from different viewpoints</a:t>
            </a:r>
            <a:r>
              <a:rPr lang="en-US" sz="2800" dirty="0" smtClean="0"/>
              <a:t>, </a:t>
            </a:r>
            <a:r>
              <a:rPr lang="en-US" sz="2800" dirty="0"/>
              <a:t>or </a:t>
            </a:r>
            <a:r>
              <a:rPr lang="en-US" sz="2800" dirty="0" smtClean="0"/>
              <a:t>style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Many </a:t>
            </a:r>
            <a:r>
              <a:rPr lang="en-US" sz="2800" dirty="0"/>
              <a:t>objects (e.g. humans) are articulated, or have parts that can vary in configuration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35" y="2924213"/>
            <a:ext cx="5305661" cy="1368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223" y="5363376"/>
            <a:ext cx="3389313" cy="130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2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Solution</a:t>
            </a:r>
            <a:r>
              <a:rPr lang="zh-CN" altLang="en-US" b="1" dirty="0"/>
              <a:t> </a:t>
            </a:r>
            <a:r>
              <a:rPr lang="en-US" altLang="zh-CN" b="1" dirty="0" smtClean="0"/>
              <a:t>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u="sng" dirty="0" smtClean="0"/>
              <a:t>Exemplar</a:t>
            </a:r>
            <a:r>
              <a:rPr lang="zh-CN" altLang="en-US" u="sng" dirty="0" smtClean="0"/>
              <a:t> </a:t>
            </a:r>
            <a:r>
              <a:rPr lang="en-US" altLang="zh-CN" u="sng" dirty="0" smtClean="0"/>
              <a:t>SVM:</a:t>
            </a:r>
            <a:r>
              <a:rPr lang="zh-CN" altLang="en-US" u="sng" dirty="0" smtClean="0"/>
              <a:t> </a:t>
            </a:r>
            <a:r>
              <a:rPr lang="en-US" u="sng" dirty="0" smtClean="0"/>
              <a:t>Ensemble </a:t>
            </a:r>
            <a:r>
              <a:rPr lang="en-US" u="sng" dirty="0"/>
              <a:t>of Exemplar-SVMs for Object Detection and </a:t>
            </a:r>
            <a:r>
              <a:rPr lang="en-US" u="sng" dirty="0" smtClean="0"/>
              <a:t>Beyond</a:t>
            </a:r>
          </a:p>
          <a:p>
            <a:endParaRPr lang="en-US" dirty="0" smtClean="0"/>
          </a:p>
          <a:p>
            <a:r>
              <a:rPr lang="en-US" altLang="zh-CN" dirty="0" smtClean="0"/>
              <a:t>Part</a:t>
            </a:r>
            <a:r>
              <a:rPr lang="zh-CN" altLang="en-US" dirty="0" smtClean="0"/>
              <a:t> </a:t>
            </a:r>
            <a:r>
              <a:rPr lang="en-US" altLang="zh-CN" dirty="0" smtClean="0"/>
              <a:t>Based</a:t>
            </a:r>
            <a:r>
              <a:rPr lang="zh-CN" altLang="en-US" dirty="0"/>
              <a:t> </a:t>
            </a:r>
            <a:r>
              <a:rPr lang="en-US" altLang="zh-CN" dirty="0" smtClean="0"/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55721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4625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/>
              <a:t>Exemplar</a:t>
            </a:r>
            <a:r>
              <a:rPr lang="zh-CN" altLang="en-US" sz="3600" b="1" dirty="0" smtClean="0"/>
              <a:t>-</a:t>
            </a:r>
            <a:r>
              <a:rPr lang="en-US" altLang="zh-CN" sz="3600" b="1" dirty="0" smtClean="0"/>
              <a:t>SVM</a:t>
            </a:r>
            <a:endParaRPr lang="zh-CN" alt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1" y="3000277"/>
            <a:ext cx="9144000" cy="189514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7139" y="1542040"/>
            <a:ext cx="8229600" cy="1458237"/>
          </a:xfrm>
        </p:spPr>
        <p:txBody>
          <a:bodyPr/>
          <a:lstStyle/>
          <a:p>
            <a:r>
              <a:rPr lang="en-US" dirty="0" smtClean="0"/>
              <a:t>Still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rigid</a:t>
            </a:r>
            <a:r>
              <a:rPr lang="zh-CN" altLang="en-US" dirty="0" smtClean="0"/>
              <a:t> </a:t>
            </a:r>
            <a:r>
              <a:rPr lang="en-US" altLang="zh-CN" dirty="0" smtClean="0"/>
              <a:t>template</a:t>
            </a:r>
            <a:r>
              <a:rPr lang="zh-CN" altLang="en-US" dirty="0" smtClean="0"/>
              <a:t>,</a:t>
            </a:r>
            <a:r>
              <a:rPr lang="en-US" altLang="zh-CN" dirty="0" smtClean="0"/>
              <a:t>but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separate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SVM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positive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instance</a:t>
            </a:r>
            <a:endParaRPr 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25848" y="5377702"/>
            <a:ext cx="876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For each category it can has exemplar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en-US" altLang="en-US" sz="2400" dirty="0"/>
              <a:t> </a:t>
            </a:r>
            <a:r>
              <a:rPr kumimoji="1" lang="en-US" altLang="en-US" sz="2400" dirty="0" smtClean="0"/>
              <a:t>d</a:t>
            </a:r>
            <a:r>
              <a:rPr kumimoji="1" lang="en-US" altLang="zh-CN" sz="2400" dirty="0" smtClean="0"/>
              <a:t>ifferent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size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aspect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ratio 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6138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1988" y="1322568"/>
            <a:ext cx="8229600" cy="4463664"/>
          </a:xfrm>
        </p:spPr>
        <p:txBody>
          <a:bodyPr>
            <a:noAutofit/>
          </a:bodyPr>
          <a:lstStyle/>
          <a:p>
            <a:r>
              <a:rPr lang="en-US" dirty="0" smtClean="0"/>
              <a:t>Handel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intra-category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naturally</a:t>
            </a:r>
            <a:r>
              <a:rPr lang="zh-CN" altLang="en-US" dirty="0" smtClean="0"/>
              <a:t>, </a:t>
            </a:r>
            <a:r>
              <a:rPr lang="en-US" altLang="zh-CN" dirty="0" smtClean="0"/>
              <a:t>without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using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complicated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model.</a:t>
            </a:r>
            <a:endParaRPr lang="en-US" dirty="0" smtClean="0"/>
          </a:p>
          <a:p>
            <a:r>
              <a:rPr lang="en-US" dirty="0" smtClean="0"/>
              <a:t>Compare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nearest</a:t>
            </a:r>
            <a:r>
              <a:rPr lang="zh-CN" altLang="en-US" dirty="0" smtClean="0"/>
              <a:t> </a:t>
            </a:r>
            <a:r>
              <a:rPr lang="en-US" altLang="zh-CN" dirty="0" smtClean="0"/>
              <a:t>neighbor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approach</a:t>
            </a:r>
            <a:r>
              <a:rPr lang="zh-CN" altLang="en-US" dirty="0" smtClean="0"/>
              <a:t>: </a:t>
            </a:r>
            <a:r>
              <a:rPr lang="en-US" altLang="zh-CN" dirty="0" smtClean="0"/>
              <a:t>make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negative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/>
              <a:t>t</a:t>
            </a:r>
            <a:r>
              <a:rPr lang="en-US" dirty="0" smtClean="0"/>
              <a:t>rain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dirty="0" smtClean="0"/>
              <a:t>discriminative</a:t>
            </a:r>
            <a:r>
              <a:rPr lang="zh-CN" altLang="en-US" dirty="0" smtClean="0"/>
              <a:t> </a:t>
            </a:r>
            <a:r>
              <a:rPr lang="en-US" dirty="0" smtClean="0"/>
              <a:t>object</a:t>
            </a:r>
            <a:r>
              <a:rPr lang="zh-CN" altLang="en-US" dirty="0" smtClean="0"/>
              <a:t> </a:t>
            </a:r>
            <a:r>
              <a:rPr lang="es-ES_tradnl" dirty="0" smtClean="0"/>
              <a:t>detector</a:t>
            </a:r>
            <a:endParaRPr lang="es-ES_tradnl" dirty="0"/>
          </a:p>
          <a:p>
            <a:r>
              <a:rPr lang="en-US" dirty="0"/>
              <a:t>Explicit </a:t>
            </a:r>
            <a:r>
              <a:rPr lang="en-US" dirty="0" smtClean="0"/>
              <a:t>correspondence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result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exemplar</a:t>
            </a:r>
            <a:r>
              <a:rPr lang="zh-CN" altLang="en-US" dirty="0" smtClean="0"/>
              <a:t> </a:t>
            </a:r>
            <a:endParaRPr kumimoji="1" lang="en-US" altLang="zh-CN" dirty="0" smtClean="0">
              <a:cs typeface="Calibri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332898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/>
              <a:t>Benefit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from</a:t>
            </a:r>
            <a:r>
              <a:rPr lang="zh-CN" altLang="en-US" sz="3600" b="1" dirty="0" smtClean="0"/>
              <a:t> </a:t>
            </a:r>
            <a:r>
              <a:rPr lang="en-US" altLang="zh-CN" sz="4400" b="1" dirty="0" smtClean="0"/>
              <a:t>Exemplar</a:t>
            </a:r>
            <a:r>
              <a:rPr lang="zh-CN" altLang="en-US" sz="3600" b="1" dirty="0" smtClean="0"/>
              <a:t>-</a:t>
            </a:r>
            <a:r>
              <a:rPr lang="en-US" altLang="zh-CN" sz="3600" b="1" dirty="0" smtClean="0"/>
              <a:t>SVM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?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8019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1988" y="1112160"/>
            <a:ext cx="8229600" cy="4463664"/>
          </a:xfrm>
        </p:spPr>
        <p:txBody>
          <a:bodyPr>
            <a:noAutofit/>
          </a:bodyPr>
          <a:lstStyle/>
          <a:p>
            <a:r>
              <a:rPr lang="en-US" dirty="0" smtClean="0"/>
              <a:t>Explicit correspondence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result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exemplar</a:t>
            </a:r>
            <a:r>
              <a:rPr lang="zh-CN" altLang="en-US" dirty="0" smtClean="0"/>
              <a:t> </a:t>
            </a:r>
            <a:endParaRPr kumimoji="1" lang="en-US" altLang="zh-CN" dirty="0" smtClean="0">
              <a:cs typeface="Calibri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21119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/>
              <a:t>Benefit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from</a:t>
            </a:r>
            <a:r>
              <a:rPr lang="zh-CN" altLang="en-US" sz="3600" b="1" dirty="0" smtClean="0"/>
              <a:t> </a:t>
            </a:r>
            <a:r>
              <a:rPr lang="en-US" altLang="zh-CN" sz="4400" b="1" dirty="0" smtClean="0"/>
              <a:t>Exemplar</a:t>
            </a:r>
            <a:r>
              <a:rPr lang="zh-CN" altLang="en-US" sz="3600" b="1" dirty="0" smtClean="0"/>
              <a:t>-</a:t>
            </a:r>
            <a:r>
              <a:rPr lang="en-US" altLang="zh-CN" sz="3600" b="1" dirty="0" smtClean="0"/>
              <a:t>SVM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?</a:t>
            </a:r>
            <a:endParaRPr lang="zh-CN" alt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79" y="2437892"/>
            <a:ext cx="7432436" cy="26697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618" y="5373408"/>
            <a:ext cx="88513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We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not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only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know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train</a:t>
            </a:r>
            <a:r>
              <a:rPr lang="zh-CN" altLang="en-US" sz="3200" dirty="0" smtClean="0"/>
              <a:t>,</a:t>
            </a:r>
            <a:r>
              <a:rPr lang="en-US" altLang="zh-CN" sz="3200" dirty="0" smtClean="0"/>
              <a:t>but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also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its</a:t>
            </a:r>
            <a:r>
              <a:rPr lang="zh-CN" altLang="en-US" sz="3200" dirty="0"/>
              <a:t> </a:t>
            </a:r>
            <a:r>
              <a:rPr lang="en-US" sz="3200" dirty="0" smtClean="0"/>
              <a:t>orientation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and</a:t>
            </a:r>
            <a:r>
              <a:rPr lang="en-US" sz="3200" dirty="0" smtClean="0"/>
              <a:t> type</a:t>
            </a:r>
            <a:r>
              <a:rPr lang="en-US" altLang="zh-CN" sz="3200" dirty="0" smtClean="0"/>
              <a:t>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13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231377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/>
              <a:t>Benefit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from</a:t>
            </a:r>
            <a:r>
              <a:rPr lang="zh-CN" altLang="en-US" sz="3600" b="1" dirty="0" smtClean="0"/>
              <a:t> </a:t>
            </a:r>
            <a:r>
              <a:rPr lang="en-US" altLang="zh-CN" sz="4400" b="1" dirty="0" smtClean="0"/>
              <a:t>Exemplar</a:t>
            </a:r>
            <a:r>
              <a:rPr lang="zh-CN" altLang="en-US" sz="3600" b="1" dirty="0" smtClean="0"/>
              <a:t>-</a:t>
            </a:r>
            <a:r>
              <a:rPr lang="en-US" altLang="zh-CN" sz="3600" b="1" dirty="0" smtClean="0"/>
              <a:t>SVM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?</a:t>
            </a:r>
            <a:endParaRPr lang="zh-CN" alt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231747" y="5859386"/>
            <a:ext cx="88513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smtClean="0"/>
              <a:t>We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can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do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even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more</a:t>
            </a:r>
            <a:r>
              <a:rPr lang="zh-CN" altLang="en-US" sz="3200" dirty="0" smtClean="0"/>
              <a:t> 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95" y="1182495"/>
            <a:ext cx="7939566" cy="459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0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track3dmovespeed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24" y="967405"/>
            <a:ext cx="5873239" cy="503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06634" y="26685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Task: Generic object detection</a:t>
            </a:r>
            <a:endParaRPr 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166272" y="5773109"/>
            <a:ext cx="888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In this lecture we focus on 2D image object detection but object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detection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can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also</a:t>
            </a:r>
            <a:r>
              <a:rPr kumimoji="1" lang="zh-CN" altLang="en-US" sz="2800" dirty="0"/>
              <a:t> </a:t>
            </a:r>
            <a:r>
              <a:rPr kumimoji="1" lang="en-US" altLang="zh-CN" sz="2800" dirty="0" smtClean="0"/>
              <a:t>in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3D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5662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42911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/>
              <a:t>Training</a:t>
            </a:r>
            <a:r>
              <a:rPr lang="zh-CN" altLang="en-US" sz="4400" b="1" dirty="0" smtClean="0"/>
              <a:t> </a:t>
            </a:r>
            <a:r>
              <a:rPr lang="en-US" altLang="zh-CN" sz="4400" b="1" dirty="0" smtClean="0"/>
              <a:t>Exemplar</a:t>
            </a:r>
            <a:r>
              <a:rPr lang="zh-CN" altLang="en-US" sz="4400" b="1" dirty="0" smtClean="0"/>
              <a:t>-</a:t>
            </a:r>
            <a:r>
              <a:rPr lang="en-US" altLang="zh-CN" sz="4400" b="1" dirty="0" smtClean="0"/>
              <a:t>SVM</a:t>
            </a:r>
            <a:r>
              <a:rPr lang="zh-CN" altLang="en-US" sz="4400" b="1" dirty="0" smtClean="0"/>
              <a:t> </a:t>
            </a:r>
            <a:endParaRPr lang="zh-CN" alt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12" y="1991464"/>
            <a:ext cx="7938842" cy="857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12" y="3019269"/>
            <a:ext cx="3177090" cy="30260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012" y="1406688"/>
            <a:ext cx="34225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Objective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Function:</a:t>
            </a:r>
            <a:r>
              <a:rPr lang="zh-CN" altLang="en-US" sz="3200" dirty="0" smtClean="0"/>
              <a:t>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069946" y="3097695"/>
            <a:ext cx="3775393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/>
              <a:t>h(x) = </a:t>
            </a:r>
            <a:r>
              <a:rPr lang="de-DE" sz="2400" dirty="0" err="1"/>
              <a:t>max</a:t>
            </a:r>
            <a:r>
              <a:rPr lang="de-DE" sz="2400" dirty="0"/>
              <a:t>(1-x,0</a:t>
            </a:r>
            <a:r>
              <a:rPr lang="de-DE" sz="2400" dirty="0" smtClean="0"/>
              <a:t>)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pPr marL="342900" indent="-342900">
              <a:buFontTx/>
              <a:buChar char="-"/>
            </a:pPr>
            <a:r>
              <a:rPr lang="en-US" altLang="zh-CN" sz="2400" dirty="0" smtClean="0"/>
              <a:t>distance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margin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support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vectors</a:t>
            </a:r>
            <a:r>
              <a:rPr lang="zh-CN" altLang="en-US" sz="2400" dirty="0" smtClean="0"/>
              <a:t> </a:t>
            </a:r>
            <a:r>
              <a:rPr lang="de-DE" sz="2400" dirty="0" smtClean="0"/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68922" y="429477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3880967" y="4441444"/>
            <a:ext cx="3222246" cy="2106644"/>
            <a:chOff x="3880967" y="4441444"/>
            <a:chExt cx="3222246" cy="2106644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4388056" y="4441444"/>
              <a:ext cx="1475359" cy="1087545"/>
            </a:xfrm>
            <a:prstGeom prst="line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5251519" y="5528989"/>
              <a:ext cx="1418022" cy="1019099"/>
            </a:xfrm>
            <a:prstGeom prst="line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601296" y="4744855"/>
              <a:ext cx="1962076" cy="1429780"/>
            </a:xfrm>
            <a:prstGeom prst="line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lus 12"/>
            <p:cNvSpPr/>
            <p:nvPr/>
          </p:nvSpPr>
          <p:spPr>
            <a:xfrm>
              <a:off x="5251519" y="5200873"/>
              <a:ext cx="330815" cy="258872"/>
            </a:xfrm>
            <a:prstGeom prst="mathPl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5121978" y="4990981"/>
              <a:ext cx="259081" cy="33129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730883" y="5322274"/>
              <a:ext cx="37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-1</a:t>
              </a:r>
              <a:endParaRPr lang="en-US" dirty="0"/>
            </a:p>
          </p:txBody>
        </p:sp>
        <p:sp>
          <p:nvSpPr>
            <p:cNvPr id="37" name="Minus 36"/>
            <p:cNvSpPr/>
            <p:nvPr/>
          </p:nvSpPr>
          <p:spPr>
            <a:xfrm>
              <a:off x="5718921" y="5681093"/>
              <a:ext cx="266174" cy="147984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37"/>
            <p:cNvSpPr/>
            <p:nvPr/>
          </p:nvSpPr>
          <p:spPr>
            <a:xfrm>
              <a:off x="6004408" y="5459745"/>
              <a:ext cx="266174" cy="147984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Minus 38"/>
            <p:cNvSpPr/>
            <p:nvPr/>
          </p:nvSpPr>
          <p:spPr>
            <a:xfrm>
              <a:off x="6305104" y="6143417"/>
              <a:ext cx="266174" cy="147984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 flipV="1">
              <a:off x="6132168" y="5517035"/>
              <a:ext cx="172936" cy="25545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37" idx="1"/>
            </p:cNvCxnSpPr>
            <p:nvPr/>
          </p:nvCxnSpPr>
          <p:spPr>
            <a:xfrm flipH="1" flipV="1">
              <a:off x="5852008" y="5772488"/>
              <a:ext cx="152400" cy="27268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9" idx="1"/>
            </p:cNvCxnSpPr>
            <p:nvPr/>
          </p:nvCxnSpPr>
          <p:spPr>
            <a:xfrm flipH="1" flipV="1">
              <a:off x="6175131" y="5906997"/>
              <a:ext cx="263060" cy="32781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880967" y="4493245"/>
              <a:ext cx="83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h</a:t>
              </a:r>
              <a:r>
                <a:rPr lang="en-US" altLang="zh-CN" dirty="0" smtClean="0"/>
                <a:t>(x)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=0</a:t>
              </a:r>
              <a:endParaRPr lang="en-US" dirty="0"/>
            </a:p>
          </p:txBody>
        </p:sp>
      </p:grpSp>
      <p:cxnSp>
        <p:nvCxnSpPr>
          <p:cNvPr id="7" name="Straight Arrow Connector 6"/>
          <p:cNvCxnSpPr/>
          <p:nvPr/>
        </p:nvCxnSpPr>
        <p:spPr>
          <a:xfrm>
            <a:off x="3625102" y="2429209"/>
            <a:ext cx="819827" cy="8039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lus 23"/>
          <p:cNvSpPr/>
          <p:nvPr/>
        </p:nvSpPr>
        <p:spPr>
          <a:xfrm>
            <a:off x="4734320" y="4419039"/>
            <a:ext cx="330815" cy="258872"/>
          </a:xfrm>
          <a:prstGeom prst="mathPl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4941390" y="4548476"/>
            <a:ext cx="260867" cy="3623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59732" y="517564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</a:t>
            </a:r>
            <a:r>
              <a:rPr lang="en-US" altLang="zh-CN" dirty="0" smtClean="0"/>
              <a:t>(x)</a:t>
            </a:r>
            <a:r>
              <a:rPr lang="zh-CN" altLang="en-US" dirty="0" smtClean="0"/>
              <a:t> </a:t>
            </a:r>
            <a:r>
              <a:rPr lang="en-US" altLang="zh-CN" dirty="0" smtClean="0"/>
              <a:t>=1-x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16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42911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/>
              <a:t>Training</a:t>
            </a:r>
            <a:r>
              <a:rPr lang="zh-CN" altLang="en-US" sz="4400" b="1" dirty="0" smtClean="0"/>
              <a:t> </a:t>
            </a:r>
            <a:r>
              <a:rPr lang="en-US" altLang="zh-CN" sz="4400" b="1" dirty="0" smtClean="0"/>
              <a:t>Exemplar</a:t>
            </a:r>
            <a:r>
              <a:rPr lang="zh-CN" altLang="en-US" sz="4400" b="1" dirty="0" smtClean="0"/>
              <a:t>-</a:t>
            </a:r>
            <a:r>
              <a:rPr lang="en-US" altLang="zh-CN" sz="4400" b="1" dirty="0" smtClean="0"/>
              <a:t>SVM</a:t>
            </a:r>
            <a:r>
              <a:rPr lang="zh-CN" altLang="en-US" sz="4400" b="1" dirty="0" smtClean="0"/>
              <a:t> </a:t>
            </a:r>
            <a:endParaRPr lang="zh-CN" alt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12" y="1991464"/>
            <a:ext cx="7938842" cy="857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12" y="3019269"/>
            <a:ext cx="3177090" cy="30260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012" y="1406688"/>
            <a:ext cx="34225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Objective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Function:</a:t>
            </a:r>
            <a:r>
              <a:rPr lang="zh-CN" altLang="en-US" sz="3200" dirty="0" smtClean="0"/>
              <a:t>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186473" y="1938228"/>
            <a:ext cx="2152202" cy="746413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19928" y="3318428"/>
            <a:ext cx="4938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Exemplar represented by ~</a:t>
            </a:r>
            <a:r>
              <a:rPr lang="en-US" sz="3200" dirty="0" smtClean="0"/>
              <a:t>100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HOG Cells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793" y="3019270"/>
            <a:ext cx="740769" cy="4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0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42911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/>
              <a:t>Training</a:t>
            </a:r>
            <a:r>
              <a:rPr lang="zh-CN" altLang="en-US" sz="4400" b="1" dirty="0" smtClean="0"/>
              <a:t> </a:t>
            </a:r>
            <a:r>
              <a:rPr lang="en-US" altLang="zh-CN" sz="4400" b="1" dirty="0" smtClean="0"/>
              <a:t>Exemplar</a:t>
            </a:r>
            <a:r>
              <a:rPr lang="zh-CN" altLang="en-US" sz="4400" b="1" dirty="0" smtClean="0"/>
              <a:t>-</a:t>
            </a:r>
            <a:r>
              <a:rPr lang="en-US" altLang="zh-CN" sz="4400" b="1" dirty="0" smtClean="0"/>
              <a:t>SVM</a:t>
            </a:r>
            <a:r>
              <a:rPr lang="zh-CN" altLang="en-US" sz="4400" b="1" dirty="0" smtClean="0"/>
              <a:t> </a:t>
            </a:r>
            <a:endParaRPr lang="zh-CN" alt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12" y="1991464"/>
            <a:ext cx="7938842" cy="857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12" y="2722666"/>
            <a:ext cx="3177090" cy="30260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012" y="1406688"/>
            <a:ext cx="34225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Objective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Function:</a:t>
            </a:r>
            <a:r>
              <a:rPr lang="zh-CN" altLang="en-US" sz="3200" dirty="0" smtClean="0"/>
              <a:t>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5620058" y="1991464"/>
            <a:ext cx="2766796" cy="85709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19928" y="3318428"/>
            <a:ext cx="4938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Exemplar represented by ~</a:t>
            </a:r>
            <a:r>
              <a:rPr lang="en-US" sz="3200" dirty="0" smtClean="0"/>
              <a:t>100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HOG Cells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793" y="3019270"/>
            <a:ext cx="740769" cy="409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8589" y="4395646"/>
            <a:ext cx="720973" cy="4656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19928" y="4861274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Windows from images </a:t>
            </a:r>
            <a:r>
              <a:rPr lang="en-US" sz="3600" dirty="0" smtClean="0"/>
              <a:t>not</a:t>
            </a:r>
            <a:r>
              <a:rPr lang="zh-CN" altLang="en-US" sz="3600" dirty="0" smtClean="0"/>
              <a:t> </a:t>
            </a:r>
            <a:r>
              <a:rPr lang="en-US" sz="3600" dirty="0" smtClean="0"/>
              <a:t>containing </a:t>
            </a:r>
            <a:r>
              <a:rPr lang="en-US" sz="3600" dirty="0"/>
              <a:t>any in-class </a:t>
            </a:r>
            <a:r>
              <a:rPr lang="en-US" sz="3600" dirty="0" smtClean="0"/>
              <a:t>instances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540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42911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/>
              <a:t>Training</a:t>
            </a:r>
            <a:r>
              <a:rPr lang="zh-CN" altLang="en-US" sz="4400" b="1" dirty="0" smtClean="0"/>
              <a:t> </a:t>
            </a:r>
            <a:r>
              <a:rPr lang="en-US" altLang="zh-CN" sz="4400" b="1" dirty="0" smtClean="0"/>
              <a:t>Exemplar</a:t>
            </a:r>
            <a:r>
              <a:rPr lang="zh-CN" altLang="en-US" sz="4400" b="1" dirty="0" smtClean="0"/>
              <a:t>-</a:t>
            </a:r>
            <a:r>
              <a:rPr lang="en-US" altLang="zh-CN" sz="4400" b="1" dirty="0" smtClean="0"/>
              <a:t>SVM</a:t>
            </a:r>
            <a:r>
              <a:rPr lang="zh-CN" altLang="en-US" sz="4400" b="1" dirty="0" smtClean="0"/>
              <a:t> </a:t>
            </a:r>
            <a:endParaRPr lang="zh-CN" alt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12" y="1991464"/>
            <a:ext cx="7938842" cy="857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01" y="2502993"/>
            <a:ext cx="2562265" cy="2440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012" y="1406688"/>
            <a:ext cx="34225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Objective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Function:</a:t>
            </a:r>
            <a:r>
              <a:rPr lang="zh-CN" altLang="en-US" sz="3200" dirty="0" smtClean="0"/>
              <a:t>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077551" y="3097695"/>
            <a:ext cx="1846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152302" y="3353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84901" y="4871612"/>
            <a:ext cx="78019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Learn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minimize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 </a:t>
            </a:r>
            <a:r>
              <a:rPr lang="en-US" altLang="zh-CN" sz="3200" dirty="0" smtClean="0"/>
              <a:t>objective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function</a:t>
            </a:r>
            <a:r>
              <a:rPr lang="zh-CN" altLang="en-US" sz="3200" dirty="0" smtClean="0"/>
              <a:t>, </a:t>
            </a:r>
            <a:r>
              <a:rPr lang="en-US" altLang="zh-CN" sz="3200" dirty="0" smtClean="0"/>
              <a:t>equivalent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maximize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margin</a:t>
            </a:r>
            <a:r>
              <a:rPr lang="zh-CN" altLang="en-US" sz="3200" dirty="0" smtClean="0"/>
              <a:t>  </a:t>
            </a:r>
            <a:endParaRPr lang="en-US" altLang="zh-CN" sz="3200" dirty="0" smtClean="0"/>
          </a:p>
          <a:p>
            <a:endParaRPr lang="en-US" altLang="zh-CN" sz="3200" dirty="0" smtClean="0"/>
          </a:p>
          <a:p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528842" y="2848559"/>
            <a:ext cx="2689606" cy="2094910"/>
            <a:chOff x="4388056" y="4441444"/>
            <a:chExt cx="3172877" cy="247132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4388056" y="4441444"/>
              <a:ext cx="1475359" cy="1087545"/>
            </a:xfrm>
            <a:prstGeom prst="line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51519" y="5528989"/>
              <a:ext cx="1418022" cy="1019099"/>
            </a:xfrm>
            <a:prstGeom prst="line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601296" y="4744855"/>
              <a:ext cx="1962076" cy="1429780"/>
            </a:xfrm>
            <a:prstGeom prst="line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lus 12"/>
            <p:cNvSpPr/>
            <p:nvPr/>
          </p:nvSpPr>
          <p:spPr>
            <a:xfrm>
              <a:off x="5251519" y="5200873"/>
              <a:ext cx="330815" cy="258872"/>
            </a:xfrm>
            <a:prstGeom prst="mathPl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 flipV="1">
              <a:off x="5121978" y="4990981"/>
              <a:ext cx="259081" cy="33129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749648" y="6543438"/>
              <a:ext cx="37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-1</a:t>
              </a:r>
              <a:endParaRPr lang="en-US" dirty="0"/>
            </a:p>
          </p:txBody>
        </p:sp>
        <p:sp>
          <p:nvSpPr>
            <p:cNvPr id="16" name="Minus 15"/>
            <p:cNvSpPr/>
            <p:nvPr/>
          </p:nvSpPr>
          <p:spPr>
            <a:xfrm>
              <a:off x="5718921" y="5681093"/>
              <a:ext cx="266174" cy="147984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inus 17"/>
            <p:cNvSpPr/>
            <p:nvPr/>
          </p:nvSpPr>
          <p:spPr>
            <a:xfrm>
              <a:off x="6004408" y="5459745"/>
              <a:ext cx="266174" cy="147984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inus 18"/>
            <p:cNvSpPr/>
            <p:nvPr/>
          </p:nvSpPr>
          <p:spPr>
            <a:xfrm>
              <a:off x="6305104" y="6143417"/>
              <a:ext cx="266174" cy="147984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endCxn id="18" idx="1"/>
            </p:cNvCxnSpPr>
            <p:nvPr/>
          </p:nvCxnSpPr>
          <p:spPr>
            <a:xfrm flipH="1" flipV="1">
              <a:off x="6137495" y="5551139"/>
              <a:ext cx="167609" cy="22223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5855554" y="5773376"/>
              <a:ext cx="148853" cy="21980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9" idx="1"/>
            </p:cNvCxnSpPr>
            <p:nvPr/>
          </p:nvCxnSpPr>
          <p:spPr>
            <a:xfrm flipH="1" flipV="1">
              <a:off x="6137495" y="5829077"/>
              <a:ext cx="300696" cy="40573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730883" y="6106735"/>
              <a:ext cx="83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h</a:t>
              </a:r>
              <a:r>
                <a:rPr lang="en-US" altLang="zh-CN" dirty="0" smtClean="0"/>
                <a:t>(x)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=0</a:t>
              </a:r>
              <a:endParaRPr lang="en-US" dirty="0"/>
            </a:p>
          </p:txBody>
        </p:sp>
      </p:grpSp>
      <p:sp>
        <p:nvSpPr>
          <p:cNvPr id="24" name="TextBox 14"/>
          <p:cNvSpPr txBox="1"/>
          <p:nvPr/>
        </p:nvSpPr>
        <p:spPr>
          <a:xfrm>
            <a:off x="4179158" y="3682471"/>
            <a:ext cx="315619" cy="31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0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Negative Mining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45" y="1562916"/>
            <a:ext cx="7938842" cy="8570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35391" y="1562916"/>
            <a:ext cx="2766796" cy="85709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2531278"/>
            <a:ext cx="642023" cy="414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4825" y="3021693"/>
            <a:ext cx="78449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Windows from images </a:t>
            </a:r>
            <a:r>
              <a:rPr lang="en-US" sz="3200" dirty="0" smtClean="0"/>
              <a:t>not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containing </a:t>
            </a:r>
            <a:r>
              <a:rPr lang="en-US" sz="3200" dirty="0"/>
              <a:t>any in-class </a:t>
            </a:r>
            <a:r>
              <a:rPr lang="en-US" sz="3200" dirty="0" smtClean="0"/>
              <a:t>instances</a:t>
            </a:r>
            <a:r>
              <a:rPr lang="en-US" altLang="zh-CN" sz="3200" dirty="0" smtClean="0"/>
              <a:t>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but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there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too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many</a:t>
            </a:r>
            <a:r>
              <a:rPr lang="zh-CN" altLang="en-US" sz="3200" dirty="0" smtClean="0"/>
              <a:t>!</a:t>
            </a:r>
            <a:endParaRPr lang="en-US" altLang="zh-CN" sz="3200" dirty="0" smtClean="0"/>
          </a:p>
          <a:p>
            <a:r>
              <a:rPr lang="en-US" sz="3200" dirty="0" smtClean="0"/>
              <a:t>2,000 </a:t>
            </a:r>
            <a:r>
              <a:rPr lang="en-US" sz="3200" dirty="0"/>
              <a:t>images x 10,000 </a:t>
            </a:r>
            <a:r>
              <a:rPr lang="en-US" sz="3200" dirty="0" smtClean="0"/>
              <a:t>windows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per </a:t>
            </a:r>
            <a:r>
              <a:rPr lang="en-US" sz="3200" dirty="0"/>
              <a:t>image = 20M negatives </a:t>
            </a:r>
          </a:p>
          <a:p>
            <a:endParaRPr lang="en-US" altLang="zh-CN" sz="32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57200" y="534182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Find </a:t>
            </a:r>
            <a:r>
              <a:rPr lang="en-US" sz="3200" dirty="0"/>
              <a:t>ones that you get wrong by a </a:t>
            </a:r>
            <a:r>
              <a:rPr lang="en-US" sz="3200" dirty="0" smtClean="0"/>
              <a:t>search</a:t>
            </a:r>
            <a:r>
              <a:rPr lang="en-US" altLang="zh-CN" sz="3200" dirty="0" smtClean="0"/>
              <a:t>,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and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train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these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hard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ones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027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Negative Mining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78134" y="3623519"/>
            <a:ext cx="5328314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While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zh-CN" altLang="zh-CN" dirty="0"/>
              <a:t> </a:t>
            </a:r>
            <a:r>
              <a:rPr lang="en-US" altLang="zh-CN" dirty="0"/>
              <a:t>i</a:t>
            </a:r>
            <a:r>
              <a:rPr lang="zh-CN" altLang="en-US" dirty="0" smtClean="0"/>
              <a:t> </a:t>
            </a:r>
            <a:r>
              <a:rPr lang="en-US" altLang="zh-CN" dirty="0" smtClean="0"/>
              <a:t>!=</a:t>
            </a:r>
            <a:r>
              <a:rPr lang="zh-CN" altLang="en-US" dirty="0" smtClean="0"/>
              <a:t> </a:t>
            </a:r>
            <a:r>
              <a:rPr lang="en-US" altLang="zh-CN" dirty="0" smtClean="0"/>
              <a:t>m</a:t>
            </a:r>
            <a:r>
              <a:rPr lang="zh-CN" altLang="en-US" dirty="0" smtClean="0"/>
              <a:t> </a:t>
            </a:r>
            <a:r>
              <a:rPr lang="en-US" altLang="zh-CN" dirty="0" smtClean="0"/>
              <a:t>or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hard</a:t>
            </a:r>
            <a:r>
              <a:rPr lang="zh-CN" altLang="en-US" dirty="0" smtClean="0"/>
              <a:t> </a:t>
            </a:r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empty</a:t>
            </a:r>
          </a:p>
          <a:p>
            <a:r>
              <a:rPr lang="en-US" altLang="zh-CN" dirty="0"/>
              <a:t>	</a:t>
            </a:r>
            <a:r>
              <a:rPr lang="en-US" altLang="zh-CN" b="1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i</a:t>
            </a:r>
            <a:r>
              <a:rPr lang="en-US" altLang="zh-CN" dirty="0" smtClean="0"/>
              <a:t>=</a:t>
            </a:r>
            <a:r>
              <a:rPr lang="zh-CN" altLang="en-US" dirty="0" smtClean="0"/>
              <a:t> </a:t>
            </a:r>
            <a:r>
              <a:rPr lang="en-US" altLang="zh-CN" dirty="0" smtClean="0"/>
              <a:t>1to</a:t>
            </a:r>
            <a:r>
              <a:rPr lang="zh-CN" altLang="en-US" dirty="0" smtClean="0"/>
              <a:t> </a:t>
            </a:r>
            <a:r>
              <a:rPr lang="en-US" altLang="zh-CN" dirty="0" smtClean="0"/>
              <a:t>n</a:t>
            </a:r>
            <a:r>
              <a:rPr lang="zh-CN" altLang="en-US" dirty="0" smtClean="0"/>
              <a:t> </a:t>
            </a:r>
            <a:r>
              <a:rPr lang="en-US" altLang="zh-CN" dirty="0" smtClean="0"/>
              <a:t>do</a:t>
            </a:r>
          </a:p>
          <a:p>
            <a:r>
              <a:rPr lang="en-US" altLang="zh-CN" dirty="0"/>
              <a:t>	</a:t>
            </a:r>
            <a:r>
              <a:rPr lang="zh-CN" altLang="zh-CN" dirty="0"/>
              <a:t> </a:t>
            </a:r>
            <a:r>
              <a:rPr lang="zh-CN" altLang="en-US" dirty="0" smtClean="0"/>
              <a:t>  </a:t>
            </a:r>
            <a:r>
              <a:rPr lang="en-US" altLang="zh-CN" dirty="0" smtClean="0"/>
              <a:t>D</a:t>
            </a:r>
            <a:r>
              <a:rPr lang="zh-CN" altLang="en-US" dirty="0" smtClean="0"/>
              <a:t> </a:t>
            </a:r>
            <a:r>
              <a:rPr lang="en-US" altLang="zh-CN" dirty="0" smtClean="0"/>
              <a:t>=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detect(</a:t>
            </a:r>
            <a:r>
              <a:rPr lang="en-US" altLang="zh-CN" dirty="0" err="1" smtClean="0"/>
              <a:t>b,w,J</a:t>
            </a:r>
            <a:r>
              <a:rPr lang="en-US" altLang="zh-CN" baseline="-25000" dirty="0" err="1" smtClean="0"/>
              <a:t>i</a:t>
            </a:r>
            <a:r>
              <a:rPr lang="en-US" altLang="zh-CN" dirty="0" smtClean="0"/>
              <a:t>)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dirty="0"/>
              <a:t>	</a:t>
            </a:r>
            <a:r>
              <a:rPr lang="zh-CN" altLang="en-US" dirty="0"/>
              <a:t> </a:t>
            </a:r>
            <a:r>
              <a:rPr lang="zh-CN" altLang="en-US" dirty="0" smtClean="0"/>
              <a:t>  </a:t>
            </a:r>
            <a:r>
              <a:rPr lang="en-US" altLang="zh-CN" b="1" dirty="0" smtClean="0">
                <a:solidFill>
                  <a:srgbClr val="000090"/>
                </a:solidFill>
              </a:rPr>
              <a:t>N</a:t>
            </a:r>
            <a:r>
              <a:rPr lang="en-US" altLang="zh-CN" b="1" baseline="-25000" dirty="0" smtClean="0">
                <a:solidFill>
                  <a:srgbClr val="000090"/>
                </a:solidFill>
              </a:rPr>
              <a:t>i</a:t>
            </a:r>
            <a:r>
              <a:rPr lang="en-US" altLang="zh-CN" b="1" dirty="0" smtClean="0">
                <a:solidFill>
                  <a:srgbClr val="000090"/>
                </a:solidFill>
              </a:rPr>
              <a:t>=</a:t>
            </a:r>
            <a:r>
              <a:rPr lang="zh-CN" altLang="en-US" b="1" dirty="0" smtClean="0">
                <a:solidFill>
                  <a:srgbClr val="000090"/>
                </a:solidFill>
              </a:rPr>
              <a:t> </a:t>
            </a:r>
            <a:r>
              <a:rPr lang="en-US" altLang="zh-CN" b="1" dirty="0" err="1" smtClean="0">
                <a:solidFill>
                  <a:srgbClr val="000090"/>
                </a:solidFill>
              </a:rPr>
              <a:t>D.conf</a:t>
            </a:r>
            <a:r>
              <a:rPr lang="zh-CN" altLang="en-US" b="1" dirty="0" smtClean="0">
                <a:solidFill>
                  <a:srgbClr val="000090"/>
                </a:solidFill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</a:rPr>
              <a:t>&gt;</a:t>
            </a:r>
            <a:r>
              <a:rPr lang="zh-CN" altLang="en-US" b="1" dirty="0" smtClean="0">
                <a:solidFill>
                  <a:srgbClr val="000090"/>
                </a:solidFill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</a:rPr>
              <a:t>threshold</a:t>
            </a:r>
            <a:r>
              <a:rPr lang="zh-CN" altLang="en-US" b="1" dirty="0">
                <a:solidFill>
                  <a:srgbClr val="000090"/>
                </a:solidFill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</a:rPr>
              <a:t>&amp;</a:t>
            </a:r>
            <a:r>
              <a:rPr lang="zh-CN" altLang="en-US" b="1" dirty="0" smtClean="0">
                <a:solidFill>
                  <a:srgbClr val="000090"/>
                </a:solidFill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</a:rPr>
              <a:t>D</a:t>
            </a:r>
            <a:r>
              <a:rPr lang="zh-CN" altLang="en-US" b="1" dirty="0">
                <a:solidFill>
                  <a:srgbClr val="000090"/>
                </a:solidFill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</a:rPr>
              <a:t>not</a:t>
            </a:r>
            <a:r>
              <a:rPr lang="zh-CN" altLang="en-US" b="1" dirty="0" smtClean="0">
                <a:solidFill>
                  <a:srgbClr val="000090"/>
                </a:solidFill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</a:rPr>
              <a:t>overlap</a:t>
            </a:r>
            <a:r>
              <a:rPr lang="zh-CN" altLang="en-US" b="1" dirty="0" smtClean="0">
                <a:solidFill>
                  <a:srgbClr val="000090"/>
                </a:solidFill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</a:rPr>
              <a:t>with</a:t>
            </a:r>
            <a:r>
              <a:rPr lang="zh-CN" altLang="en-US" b="1" dirty="0" smtClean="0">
                <a:solidFill>
                  <a:srgbClr val="000090"/>
                </a:solidFill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</a:rPr>
              <a:t>B</a:t>
            </a:r>
            <a:r>
              <a:rPr lang="en-US" altLang="zh-CN" b="1" baseline="-25000" dirty="0" smtClean="0">
                <a:solidFill>
                  <a:srgbClr val="000090"/>
                </a:solidFill>
              </a:rPr>
              <a:t>i</a:t>
            </a:r>
          </a:p>
          <a:p>
            <a:r>
              <a:rPr lang="en-US" baseline="-25000" dirty="0"/>
              <a:t>	</a:t>
            </a:r>
            <a:r>
              <a:rPr lang="zh-CN" altLang="en-US" baseline="-25000" dirty="0" smtClean="0"/>
              <a:t>    </a:t>
            </a:r>
            <a:r>
              <a:rPr lang="zh-CN" altLang="zh-CN" dirty="0"/>
              <a:t> </a:t>
            </a:r>
            <a:r>
              <a:rPr lang="en-US" altLang="zh-CN" dirty="0" smtClean="0"/>
              <a:t>Add</a:t>
            </a:r>
            <a:r>
              <a:rPr lang="zh-CN" altLang="en-US" dirty="0" smtClean="0"/>
              <a:t> </a:t>
            </a:r>
            <a:r>
              <a:rPr lang="en-US" altLang="zh-CN" dirty="0" smtClean="0"/>
              <a:t>Ni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hard</a:t>
            </a:r>
            <a:endParaRPr lang="en-US" altLang="zh-CN" baseline="-25000" dirty="0" smtClean="0"/>
          </a:p>
          <a:p>
            <a:r>
              <a:rPr lang="en-US" altLang="zh-CN" dirty="0"/>
              <a:t>	</a:t>
            </a:r>
            <a:r>
              <a:rPr lang="zh-CN" altLang="en-US" dirty="0" smtClean="0"/>
              <a:t>   </a:t>
            </a:r>
            <a:r>
              <a:rPr lang="en-US" altLang="zh-CN" b="1" dirty="0" smtClean="0"/>
              <a:t>if</a:t>
            </a:r>
            <a:r>
              <a:rPr lang="zh-CN" altLang="en-US" dirty="0" smtClean="0"/>
              <a:t> </a:t>
            </a:r>
            <a:r>
              <a:rPr lang="en-US" altLang="zh-CN" dirty="0" smtClean="0"/>
              <a:t>|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hard</a:t>
            </a:r>
            <a:r>
              <a:rPr lang="en-US" altLang="zh-CN" dirty="0" smtClean="0"/>
              <a:t>|</a:t>
            </a:r>
            <a:r>
              <a:rPr lang="zh-CN" altLang="en-US" dirty="0" smtClean="0"/>
              <a:t> </a:t>
            </a:r>
            <a:r>
              <a:rPr lang="en-US" altLang="zh-CN" dirty="0" smtClean="0"/>
              <a:t>&gt;</a:t>
            </a:r>
            <a:r>
              <a:rPr lang="zh-CN" altLang="en-US" dirty="0" smtClean="0"/>
              <a:t> </a:t>
            </a:r>
            <a:r>
              <a:rPr lang="en-US" altLang="zh-CN" dirty="0" smtClean="0"/>
              <a:t>memory</a:t>
            </a:r>
            <a:r>
              <a:rPr lang="zh-CN" altLang="en-US" dirty="0"/>
              <a:t>-</a:t>
            </a:r>
            <a:r>
              <a:rPr lang="en-US" altLang="zh-CN" dirty="0" smtClean="0"/>
              <a:t>limit,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then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break;</a:t>
            </a:r>
          </a:p>
          <a:p>
            <a:r>
              <a:rPr lang="en-US" baseline="-25000" dirty="0"/>
              <a:t>	</a:t>
            </a:r>
            <a:r>
              <a:rPr lang="en-US" b="1" dirty="0" smtClean="0"/>
              <a:t>end</a:t>
            </a:r>
          </a:p>
          <a:p>
            <a:r>
              <a:rPr lang="en-US" dirty="0" smtClean="0"/>
              <a:t>	</a:t>
            </a:r>
            <a:r>
              <a:rPr lang="en-US" altLang="zh-CN" dirty="0"/>
              <a:t>[</a:t>
            </a:r>
            <a:r>
              <a:rPr lang="en-US" altLang="zh-CN" dirty="0" err="1" smtClean="0"/>
              <a:t>SV</a:t>
            </a:r>
            <a:r>
              <a:rPr lang="en-US" altLang="zh-CN" baseline="30000" dirty="0" err="1" smtClean="0"/>
              <a:t>new</a:t>
            </a:r>
            <a:r>
              <a:rPr lang="en-US" altLang="zh-CN" dirty="0" err="1" smtClean="0"/>
              <a:t>,b</a:t>
            </a:r>
            <a:r>
              <a:rPr lang="en-US" altLang="zh-CN" baseline="30000" dirty="0" err="1" smtClean="0"/>
              <a:t>new</a:t>
            </a:r>
            <a:r>
              <a:rPr lang="en-US" altLang="zh-CN" dirty="0" err="1" smtClean="0"/>
              <a:t>,w</a:t>
            </a:r>
            <a:r>
              <a:rPr lang="en-US" altLang="zh-CN" baseline="30000" dirty="0" err="1" smtClean="0"/>
              <a:t>new</a:t>
            </a:r>
            <a:r>
              <a:rPr lang="en-US" altLang="zh-CN" dirty="0" smtClean="0"/>
              <a:t>]</a:t>
            </a:r>
            <a:r>
              <a:rPr lang="en-US" altLang="zh-CN" dirty="0"/>
              <a:t>=</a:t>
            </a:r>
            <a:r>
              <a:rPr lang="en-US" dirty="0" err="1"/>
              <a:t>train</a:t>
            </a:r>
            <a:r>
              <a:rPr lang="en-US" altLang="zh-CN" dirty="0" err="1"/>
              <a:t>SVM</a:t>
            </a:r>
            <a:r>
              <a:rPr lang="en-US" altLang="zh-CN" dirty="0"/>
              <a:t>(E, </a:t>
            </a:r>
            <a:r>
              <a:rPr lang="en-US" altLang="zh-CN" dirty="0" smtClean="0"/>
              <a:t>[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random,</a:t>
            </a:r>
            <a:r>
              <a:rPr lang="en-US" altLang="zh-CN" dirty="0" err="1" smtClean="0"/>
              <a:t>SV</a:t>
            </a:r>
            <a:r>
              <a:rPr lang="en-US" altLang="zh-CN" dirty="0" smtClean="0"/>
              <a:t>])</a:t>
            </a:r>
            <a:endParaRPr lang="en-US" dirty="0"/>
          </a:p>
          <a:p>
            <a:r>
              <a:rPr lang="en-US" dirty="0" smtClean="0"/>
              <a:t>	</a:t>
            </a:r>
            <a:r>
              <a:rPr lang="en-US" altLang="zh-CN" dirty="0" smtClean="0"/>
              <a:t>SV</a:t>
            </a:r>
            <a:r>
              <a:rPr lang="zh-CN" altLang="en-US" dirty="0" smtClean="0"/>
              <a:t> </a:t>
            </a:r>
            <a:r>
              <a:rPr lang="en-US" altLang="zh-CN" dirty="0" smtClean="0"/>
              <a:t>=</a:t>
            </a:r>
            <a:r>
              <a:rPr lang="zh-CN" altLang="en-US" dirty="0" smtClean="0"/>
              <a:t> </a:t>
            </a:r>
            <a:r>
              <a:rPr lang="en-US" altLang="zh-CN" dirty="0" smtClean="0"/>
              <a:t>[SV;</a:t>
            </a:r>
            <a:r>
              <a:rPr lang="en-US" altLang="zh-CN" dirty="0"/>
              <a:t> </a:t>
            </a:r>
            <a:r>
              <a:rPr lang="en-US" altLang="zh-CN" dirty="0" err="1"/>
              <a:t>SV</a:t>
            </a:r>
            <a:r>
              <a:rPr lang="en-US" altLang="zh-CN" baseline="30000" dirty="0" err="1"/>
              <a:t>new</a:t>
            </a:r>
            <a:r>
              <a:rPr lang="en-US" altLang="zh-CN" dirty="0" smtClean="0"/>
              <a:t>]</a:t>
            </a:r>
          </a:p>
          <a:p>
            <a:r>
              <a:rPr lang="en-US" b="1" dirty="0" smtClean="0"/>
              <a:t>end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00545" y="1376341"/>
            <a:ext cx="6071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Input</a:t>
            </a:r>
            <a:r>
              <a:rPr lang="zh-CN" altLang="en-US" b="1" i="1" dirty="0" smtClean="0"/>
              <a:t> </a:t>
            </a:r>
            <a:r>
              <a:rPr lang="en-US" altLang="zh-CN" b="1" i="1" dirty="0" smtClean="0"/>
              <a:t>:</a:t>
            </a:r>
            <a:r>
              <a:rPr lang="zh-CN" altLang="en-US" b="1" i="1" dirty="0" smtClean="0"/>
              <a:t> </a:t>
            </a:r>
            <a:r>
              <a:rPr lang="en-US" altLang="zh-CN" dirty="0" smtClean="0"/>
              <a:t>Positive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exemplar</a:t>
            </a:r>
            <a:r>
              <a:rPr lang="zh-CN" altLang="en-US" dirty="0" smtClean="0"/>
              <a:t> </a:t>
            </a:r>
            <a:r>
              <a:rPr lang="en-US" altLang="zh-CN" dirty="0" smtClean="0"/>
              <a:t>E</a:t>
            </a:r>
          </a:p>
          <a:p>
            <a:r>
              <a:rPr lang="en-US" altLang="zh-CN" dirty="0"/>
              <a:t>	</a:t>
            </a:r>
            <a:r>
              <a:rPr lang="zh-CN" altLang="zh-CN" dirty="0"/>
              <a:t> </a:t>
            </a:r>
            <a:r>
              <a:rPr lang="zh-CN" altLang="en-US" dirty="0" smtClean="0"/>
              <a:t> </a:t>
            </a:r>
            <a:r>
              <a:rPr lang="en-US" altLang="zh-CN" dirty="0" smtClean="0"/>
              <a:t> Negative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bounding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boxes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dirty="0" smtClean="0"/>
              <a:t> </a:t>
            </a:r>
            <a:r>
              <a:rPr lang="en-US" altLang="zh-CN" dirty="0" smtClean="0"/>
              <a:t>category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	</a:t>
            </a:r>
            <a:r>
              <a:rPr lang="zh-CN" altLang="zh-CN" dirty="0" smtClean="0"/>
              <a:t> </a:t>
            </a:r>
            <a:r>
              <a:rPr lang="zh-CN" altLang="en-US" dirty="0" smtClean="0"/>
              <a:t>    </a:t>
            </a:r>
            <a:r>
              <a:rPr lang="en-US" altLang="zh-CN" dirty="0" smtClean="0"/>
              <a:t>N={(J</a:t>
            </a:r>
            <a:r>
              <a:rPr lang="en-US" altLang="zh-CN" baseline="-25000" dirty="0" smtClean="0"/>
              <a:t>1</a:t>
            </a:r>
            <a:r>
              <a:rPr lang="en-US" altLang="zh-CN" dirty="0" smtClean="0"/>
              <a:t>,B</a:t>
            </a:r>
            <a:r>
              <a:rPr lang="en-US" altLang="zh-CN" baseline="-25000" dirty="0" smtClean="0"/>
              <a:t>1</a:t>
            </a:r>
            <a:r>
              <a:rPr lang="en-US" altLang="zh-CN" dirty="0" smtClean="0"/>
              <a:t>), (J</a:t>
            </a:r>
            <a:r>
              <a:rPr lang="zh-CN" altLang="zh-CN" baseline="-25000" dirty="0" smtClean="0"/>
              <a:t>2</a:t>
            </a:r>
            <a:r>
              <a:rPr lang="en-US" altLang="zh-CN" dirty="0" smtClean="0"/>
              <a:t>,B</a:t>
            </a:r>
            <a:r>
              <a:rPr lang="zh-CN" altLang="zh-CN" baseline="-25000" dirty="0"/>
              <a:t>2</a:t>
            </a:r>
            <a:r>
              <a:rPr lang="en-US" altLang="zh-CN" dirty="0" smtClean="0"/>
              <a:t>),…(</a:t>
            </a:r>
            <a:r>
              <a:rPr lang="en-US" altLang="zh-CN" dirty="0" err="1" smtClean="0"/>
              <a:t>J</a:t>
            </a:r>
            <a:r>
              <a:rPr lang="en-US" altLang="zh-CN" baseline="-25000" dirty="0" err="1"/>
              <a:t>m</a:t>
            </a:r>
            <a:r>
              <a:rPr lang="en-US" altLang="zh-CN" dirty="0" err="1" smtClean="0"/>
              <a:t>,B</a:t>
            </a:r>
            <a:r>
              <a:rPr lang="en-US" altLang="zh-CN" baseline="-25000" dirty="0" err="1"/>
              <a:t>m</a:t>
            </a:r>
            <a:r>
              <a:rPr lang="en-US" altLang="zh-CN" dirty="0" smtClean="0"/>
              <a:t>)}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0545" y="2415323"/>
            <a:ext cx="6832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Initialize</a:t>
            </a:r>
            <a:r>
              <a:rPr lang="zh-CN" altLang="en-US" b="1" i="1" dirty="0" smtClean="0"/>
              <a:t>: </a:t>
            </a:r>
            <a:r>
              <a:rPr lang="en-US" altLang="zh-CN" dirty="0" smtClean="0"/>
              <a:t>random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pick</a:t>
            </a:r>
            <a:r>
              <a:rPr lang="zh-CN" altLang="en-US" dirty="0" smtClean="0"/>
              <a:t> </a:t>
            </a:r>
            <a:r>
              <a:rPr lang="en-US" altLang="zh-CN" dirty="0" smtClean="0"/>
              <a:t>m</a:t>
            </a:r>
            <a:r>
              <a:rPr lang="zh-CN" altLang="en-US" dirty="0" smtClean="0"/>
              <a:t> </a:t>
            </a:r>
            <a:r>
              <a:rPr lang="en-US" altLang="zh-CN" dirty="0" smtClean="0"/>
              <a:t>patches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random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overlap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zh-CN" altLang="en-US" dirty="0" smtClean="0"/>
              <a:t>  </a:t>
            </a:r>
            <a:r>
              <a:rPr lang="en-US" altLang="zh-CN" dirty="0" smtClean="0"/>
              <a:t>[</a:t>
            </a:r>
            <a:r>
              <a:rPr lang="en-US" altLang="zh-CN" dirty="0" err="1" smtClean="0"/>
              <a:t>SV,b,w</a:t>
            </a:r>
            <a:r>
              <a:rPr lang="en-US" altLang="zh-CN" dirty="0" smtClean="0"/>
              <a:t>]=</a:t>
            </a:r>
            <a:r>
              <a:rPr lang="en-US" dirty="0" err="1" smtClean="0"/>
              <a:t>train</a:t>
            </a:r>
            <a:r>
              <a:rPr lang="en-US" altLang="zh-CN" dirty="0" err="1" smtClean="0"/>
              <a:t>SVM</a:t>
            </a:r>
            <a:r>
              <a:rPr lang="en-US" altLang="zh-CN" dirty="0" smtClean="0"/>
              <a:t>(E,</a:t>
            </a:r>
            <a:r>
              <a:rPr lang="en-US" altLang="zh-CN" dirty="0"/>
              <a:t> </a:t>
            </a:r>
            <a:r>
              <a:rPr lang="en-US" altLang="zh-CN" dirty="0" err="1"/>
              <a:t>N</a:t>
            </a:r>
            <a:r>
              <a:rPr lang="en-US" altLang="zh-CN" baseline="-25000" dirty="0" err="1"/>
              <a:t>random</a:t>
            </a:r>
            <a:r>
              <a:rPr lang="en-US" altLang="zh-CN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00545" y="3281682"/>
            <a:ext cx="231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Hard</a:t>
            </a:r>
            <a:r>
              <a:rPr lang="zh-CN" altLang="en-US" b="1" i="1" dirty="0" smtClean="0"/>
              <a:t> </a:t>
            </a:r>
            <a:r>
              <a:rPr lang="en-US" altLang="zh-CN" b="1" i="1" dirty="0" smtClean="0"/>
              <a:t>negative</a:t>
            </a:r>
            <a:r>
              <a:rPr lang="zh-CN" altLang="en-US" b="1" i="1" dirty="0" smtClean="0"/>
              <a:t> </a:t>
            </a:r>
            <a:r>
              <a:rPr lang="en-US" altLang="zh-CN" b="1" i="1" dirty="0" smtClean="0"/>
              <a:t>mining</a:t>
            </a:r>
            <a:r>
              <a:rPr lang="zh-CN" altLang="en-US" b="1" i="1" dirty="0" smtClean="0"/>
              <a:t> 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55806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Embarrassingly Parallel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49" y="1273139"/>
            <a:ext cx="8131699" cy="526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29" y="2378289"/>
            <a:ext cx="5478996" cy="29057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Calibration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400" y="1232429"/>
            <a:ext cx="8229600" cy="1145860"/>
          </a:xfrm>
        </p:spPr>
        <p:txBody>
          <a:bodyPr/>
          <a:lstStyle/>
          <a:p>
            <a:r>
              <a:rPr kumimoji="1" lang="en-US" altLang="zh-CN" dirty="0" smtClean="0"/>
              <a:t>Idea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exemplar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detector's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score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compatible.</a:t>
            </a:r>
            <a:endParaRPr kumimoji="1" lang="zh-CN" altLang="en-US" dirty="0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406400" y="5060338"/>
            <a:ext cx="8229600" cy="114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/>
              <a:t>Good exemplar </a:t>
            </a:r>
            <a:r>
              <a:rPr kumimoji="1" lang="en-US" altLang="zh-CN" dirty="0" err="1" smtClean="0"/>
              <a:t>vs</a:t>
            </a:r>
            <a:r>
              <a:rPr kumimoji="1" lang="en-US" altLang="zh-CN" dirty="0" smtClean="0"/>
              <a:t> Bad exemplar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352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Calibration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400" y="1232429"/>
            <a:ext cx="8229600" cy="1145860"/>
          </a:xfrm>
        </p:spPr>
        <p:txBody>
          <a:bodyPr/>
          <a:lstStyle/>
          <a:p>
            <a:r>
              <a:rPr kumimoji="1" lang="en-US" altLang="zh-CN" dirty="0" smtClean="0"/>
              <a:t>Idea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exemplar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detector's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score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compatible.</a:t>
            </a:r>
            <a:endParaRPr kumimoji="1" lang="zh-CN" alt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08884" y="5338016"/>
            <a:ext cx="29670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lus 10"/>
          <p:cNvSpPr/>
          <p:nvPr/>
        </p:nvSpPr>
        <p:spPr>
          <a:xfrm>
            <a:off x="3212887" y="5060726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61481" y="5482794"/>
            <a:ext cx="167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</a:t>
            </a:r>
            <a:r>
              <a:rPr lang="zh-CN" altLang="en-US" dirty="0" smtClean="0"/>
              <a:t> </a:t>
            </a:r>
            <a:r>
              <a:rPr lang="en-US" dirty="0" smtClean="0"/>
              <a:t>Score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2216" y="2378289"/>
            <a:ext cx="3620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 </a:t>
            </a:r>
            <a:r>
              <a:rPr lang="en-US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Validation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dirty="0" smtClean="0"/>
              <a:t>Sort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score,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classify</a:t>
            </a:r>
            <a:r>
              <a:rPr lang="zh-CN" altLang="en-US" dirty="0" smtClean="0"/>
              <a:t> </a:t>
            </a:r>
            <a:r>
              <a:rPr lang="en-US" altLang="zh-CN" dirty="0" smtClean="0"/>
              <a:t>true</a:t>
            </a:r>
            <a:r>
              <a:rPr lang="zh-CN" altLang="en-US" dirty="0" smtClean="0"/>
              <a:t>/</a:t>
            </a:r>
            <a:r>
              <a:rPr lang="en-US" altLang="zh-CN" dirty="0" smtClean="0"/>
              <a:t>false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endParaRPr lang="en-US" dirty="0"/>
          </a:p>
        </p:txBody>
      </p:sp>
      <p:sp>
        <p:nvSpPr>
          <p:cNvPr id="14" name="Plus 13"/>
          <p:cNvSpPr/>
          <p:nvPr/>
        </p:nvSpPr>
        <p:spPr>
          <a:xfrm>
            <a:off x="2832417" y="4967592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3273742" y="4948542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lus 15"/>
          <p:cNvSpPr/>
          <p:nvPr/>
        </p:nvSpPr>
        <p:spPr>
          <a:xfrm>
            <a:off x="3091178" y="4975001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/>
          <p:cNvSpPr/>
          <p:nvPr/>
        </p:nvSpPr>
        <p:spPr>
          <a:xfrm>
            <a:off x="1003616" y="506072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1095161" y="503786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>
            <a:off x="973452" y="496547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1308415" y="4952141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22"/>
          <p:cNvSpPr/>
          <p:nvPr/>
        </p:nvSpPr>
        <p:spPr>
          <a:xfrm>
            <a:off x="1247561" y="5015007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1247561" y="519026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1125852" y="511787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inus 26"/>
          <p:cNvSpPr/>
          <p:nvPr/>
        </p:nvSpPr>
        <p:spPr>
          <a:xfrm>
            <a:off x="1460815" y="5104541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27"/>
          <p:cNvSpPr/>
          <p:nvPr/>
        </p:nvSpPr>
        <p:spPr>
          <a:xfrm>
            <a:off x="1399961" y="5167407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33"/>
          <p:cNvSpPr/>
          <p:nvPr/>
        </p:nvSpPr>
        <p:spPr>
          <a:xfrm>
            <a:off x="1460816" y="5034054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34"/>
          <p:cNvSpPr/>
          <p:nvPr/>
        </p:nvSpPr>
        <p:spPr>
          <a:xfrm>
            <a:off x="1552361" y="5011194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35"/>
          <p:cNvSpPr/>
          <p:nvPr/>
        </p:nvSpPr>
        <p:spPr>
          <a:xfrm>
            <a:off x="1430652" y="4938804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inus 37"/>
          <p:cNvSpPr/>
          <p:nvPr/>
        </p:nvSpPr>
        <p:spPr>
          <a:xfrm>
            <a:off x="1704761" y="4988335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inus 23"/>
          <p:cNvSpPr/>
          <p:nvPr/>
        </p:nvSpPr>
        <p:spPr>
          <a:xfrm>
            <a:off x="2253562" y="4828310"/>
            <a:ext cx="116678" cy="110494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inus 28"/>
          <p:cNvSpPr/>
          <p:nvPr/>
        </p:nvSpPr>
        <p:spPr>
          <a:xfrm>
            <a:off x="2256682" y="506432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29"/>
          <p:cNvSpPr/>
          <p:nvPr/>
        </p:nvSpPr>
        <p:spPr>
          <a:xfrm>
            <a:off x="2348227" y="504146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inus 30"/>
          <p:cNvSpPr/>
          <p:nvPr/>
        </p:nvSpPr>
        <p:spPr>
          <a:xfrm>
            <a:off x="2226518" y="496907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inus 31"/>
          <p:cNvSpPr/>
          <p:nvPr/>
        </p:nvSpPr>
        <p:spPr>
          <a:xfrm>
            <a:off x="2561481" y="4955741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32"/>
          <p:cNvSpPr/>
          <p:nvPr/>
        </p:nvSpPr>
        <p:spPr>
          <a:xfrm>
            <a:off x="2425486" y="4982622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36"/>
          <p:cNvSpPr/>
          <p:nvPr/>
        </p:nvSpPr>
        <p:spPr>
          <a:xfrm>
            <a:off x="1914895" y="4841853"/>
            <a:ext cx="116678" cy="110494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组 5"/>
          <p:cNvGrpSpPr/>
          <p:nvPr/>
        </p:nvGrpSpPr>
        <p:grpSpPr>
          <a:xfrm>
            <a:off x="1891028" y="4967592"/>
            <a:ext cx="568851" cy="252095"/>
            <a:chOff x="1891028" y="4967592"/>
            <a:chExt cx="568851" cy="252095"/>
          </a:xfrm>
        </p:grpSpPr>
        <p:sp>
          <p:nvSpPr>
            <p:cNvPr id="17" name="Plus 16"/>
            <p:cNvSpPr/>
            <p:nvPr/>
          </p:nvSpPr>
          <p:spPr>
            <a:xfrm>
              <a:off x="2338170" y="5061784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lus 17"/>
            <p:cNvSpPr/>
            <p:nvPr/>
          </p:nvSpPr>
          <p:spPr>
            <a:xfrm>
              <a:off x="1975166" y="4967592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Plus 43"/>
            <p:cNvSpPr/>
            <p:nvPr/>
          </p:nvSpPr>
          <p:spPr>
            <a:xfrm>
              <a:off x="1891028" y="5107503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ight Brace 45"/>
          <p:cNvSpPr/>
          <p:nvPr/>
        </p:nvSpPr>
        <p:spPr>
          <a:xfrm rot="16200000">
            <a:off x="3031915" y="4175124"/>
            <a:ext cx="250296" cy="64929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174801" y="3700900"/>
            <a:ext cx="1984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Good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positive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:</a:t>
            </a:r>
            <a:r>
              <a:rPr lang="zh-CN" altLang="en-US" sz="1600" dirty="0" smtClean="0"/>
              <a:t> </a:t>
            </a:r>
          </a:p>
          <a:p>
            <a:r>
              <a:rPr lang="en-US" altLang="zh-CN" sz="1600" dirty="0" smtClean="0"/>
              <a:t>Similar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with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exemplar</a:t>
            </a:r>
            <a:endParaRPr lang="en-US" sz="1600" dirty="0"/>
          </a:p>
        </p:txBody>
      </p:sp>
      <p:sp>
        <p:nvSpPr>
          <p:cNvPr id="48" name="Right Brace 47"/>
          <p:cNvSpPr/>
          <p:nvPr/>
        </p:nvSpPr>
        <p:spPr>
          <a:xfrm rot="16200000">
            <a:off x="1698834" y="3737816"/>
            <a:ext cx="250296" cy="171841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105822" y="4093746"/>
            <a:ext cx="95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negative:</a:t>
            </a:r>
            <a:r>
              <a:rPr lang="zh-CN" altLang="en-US" sz="1600" dirty="0" smtClean="0"/>
              <a:t> </a:t>
            </a:r>
            <a:endParaRPr lang="en-US" altLang="zh-CN" sz="1600" dirty="0" smtClean="0"/>
          </a:p>
        </p:txBody>
      </p:sp>
      <p:grpSp>
        <p:nvGrpSpPr>
          <p:cNvPr id="88" name="Group 87"/>
          <p:cNvGrpSpPr/>
          <p:nvPr/>
        </p:nvGrpSpPr>
        <p:grpSpPr>
          <a:xfrm>
            <a:off x="4585745" y="3116953"/>
            <a:ext cx="3670663" cy="2813490"/>
            <a:chOff x="4585745" y="3116953"/>
            <a:chExt cx="3670663" cy="2813490"/>
          </a:xfrm>
        </p:grpSpPr>
        <p:cxnSp>
          <p:nvCxnSpPr>
            <p:cNvPr id="51" name="Straight Arrow Connector 50"/>
            <p:cNvCxnSpPr/>
            <p:nvPr/>
          </p:nvCxnSpPr>
          <p:spPr>
            <a:xfrm>
              <a:off x="5004117" y="5427132"/>
              <a:ext cx="29670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Plus 51"/>
            <p:cNvSpPr/>
            <p:nvPr/>
          </p:nvSpPr>
          <p:spPr>
            <a:xfrm>
              <a:off x="7296782" y="3981562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lus 52"/>
            <p:cNvSpPr/>
            <p:nvPr/>
          </p:nvSpPr>
          <p:spPr>
            <a:xfrm>
              <a:off x="6916312" y="3888428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lus 53"/>
            <p:cNvSpPr/>
            <p:nvPr/>
          </p:nvSpPr>
          <p:spPr>
            <a:xfrm>
              <a:off x="7357637" y="3869378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lus 54"/>
            <p:cNvSpPr/>
            <p:nvPr/>
          </p:nvSpPr>
          <p:spPr>
            <a:xfrm>
              <a:off x="7175073" y="3895837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Minus 55"/>
            <p:cNvSpPr/>
            <p:nvPr/>
          </p:nvSpPr>
          <p:spPr>
            <a:xfrm>
              <a:off x="5198849" y="514984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Minus 56"/>
            <p:cNvSpPr/>
            <p:nvPr/>
          </p:nvSpPr>
          <p:spPr>
            <a:xfrm>
              <a:off x="5290394" y="512698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Minus 57"/>
            <p:cNvSpPr/>
            <p:nvPr/>
          </p:nvSpPr>
          <p:spPr>
            <a:xfrm>
              <a:off x="5168685" y="505459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Minus 58"/>
            <p:cNvSpPr/>
            <p:nvPr/>
          </p:nvSpPr>
          <p:spPr>
            <a:xfrm>
              <a:off x="5503648" y="5041257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Minus 59"/>
            <p:cNvSpPr/>
            <p:nvPr/>
          </p:nvSpPr>
          <p:spPr>
            <a:xfrm>
              <a:off x="5442794" y="5104123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Minus 60"/>
            <p:cNvSpPr/>
            <p:nvPr/>
          </p:nvSpPr>
          <p:spPr>
            <a:xfrm>
              <a:off x="5442794" y="527938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Minus 61"/>
            <p:cNvSpPr/>
            <p:nvPr/>
          </p:nvSpPr>
          <p:spPr>
            <a:xfrm>
              <a:off x="5321085" y="520699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Minus 62"/>
            <p:cNvSpPr/>
            <p:nvPr/>
          </p:nvSpPr>
          <p:spPr>
            <a:xfrm>
              <a:off x="5656048" y="5193657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Minus 63"/>
            <p:cNvSpPr/>
            <p:nvPr/>
          </p:nvSpPr>
          <p:spPr>
            <a:xfrm>
              <a:off x="5595194" y="5256523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inus 64"/>
            <p:cNvSpPr/>
            <p:nvPr/>
          </p:nvSpPr>
          <p:spPr>
            <a:xfrm>
              <a:off x="5656049" y="5123170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Minus 65"/>
            <p:cNvSpPr/>
            <p:nvPr/>
          </p:nvSpPr>
          <p:spPr>
            <a:xfrm>
              <a:off x="5747594" y="5100310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Minus 66"/>
            <p:cNvSpPr/>
            <p:nvPr/>
          </p:nvSpPr>
          <p:spPr>
            <a:xfrm>
              <a:off x="5625885" y="5027920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Minus 67"/>
            <p:cNvSpPr/>
            <p:nvPr/>
          </p:nvSpPr>
          <p:spPr>
            <a:xfrm>
              <a:off x="5899994" y="5077451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V="1">
              <a:off x="5004117" y="3595801"/>
              <a:ext cx="0" cy="18313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6580574" y="5561111"/>
              <a:ext cx="1675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Detection</a:t>
              </a:r>
              <a:r>
                <a:rPr lang="zh-CN" altLang="en-US" dirty="0" smtClean="0"/>
                <a:t> </a:t>
              </a:r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731136" y="3116953"/>
              <a:ext cx="1361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Target</a:t>
              </a:r>
              <a:r>
                <a:rPr lang="zh-CN" altLang="en-US" dirty="0" smtClean="0"/>
                <a:t> </a:t>
              </a:r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627419" y="3642003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85745" y="5015842"/>
              <a:ext cx="37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-1</a:t>
              </a:r>
              <a:endParaRPr lang="en-US" dirty="0"/>
            </a:p>
          </p:txBody>
        </p:sp>
      </p:grpSp>
      <p:sp>
        <p:nvSpPr>
          <p:cNvPr id="90" name="Freeform 89"/>
          <p:cNvSpPr/>
          <p:nvPr/>
        </p:nvSpPr>
        <p:spPr>
          <a:xfrm>
            <a:off x="5122496" y="3908328"/>
            <a:ext cx="2344046" cy="1313598"/>
          </a:xfrm>
          <a:custGeom>
            <a:avLst/>
            <a:gdLst>
              <a:gd name="connsiteX0" fmla="*/ 2344046 w 2344046"/>
              <a:gd name="connsiteY0" fmla="*/ 18089 h 1313598"/>
              <a:gd name="connsiteX1" fmla="*/ 1814879 w 2344046"/>
              <a:gd name="connsiteY1" fmla="*/ 28672 h 1313598"/>
              <a:gd name="connsiteX2" fmla="*/ 1486796 w 2344046"/>
              <a:gd name="connsiteY2" fmla="*/ 287964 h 1313598"/>
              <a:gd name="connsiteX3" fmla="*/ 867671 w 2344046"/>
              <a:gd name="connsiteY3" fmla="*/ 1049964 h 1313598"/>
              <a:gd name="connsiteX4" fmla="*/ 126837 w 2344046"/>
              <a:gd name="connsiteY4" fmla="*/ 1288089 h 1313598"/>
              <a:gd name="connsiteX5" fmla="*/ 5129 w 2344046"/>
              <a:gd name="connsiteY5" fmla="*/ 1309255 h 1313598"/>
              <a:gd name="connsiteX6" fmla="*/ 21004 w 2344046"/>
              <a:gd name="connsiteY6" fmla="*/ 1309255 h 131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4046" h="1313598">
                <a:moveTo>
                  <a:pt x="2344046" y="18089"/>
                </a:moveTo>
                <a:cubicBezTo>
                  <a:pt x="2150900" y="891"/>
                  <a:pt x="1957754" y="-16307"/>
                  <a:pt x="1814879" y="28672"/>
                </a:cubicBezTo>
                <a:cubicBezTo>
                  <a:pt x="1672004" y="73651"/>
                  <a:pt x="1644664" y="117749"/>
                  <a:pt x="1486796" y="287964"/>
                </a:cubicBezTo>
                <a:cubicBezTo>
                  <a:pt x="1328928" y="458179"/>
                  <a:pt x="1094331" y="883277"/>
                  <a:pt x="867671" y="1049964"/>
                </a:cubicBezTo>
                <a:cubicBezTo>
                  <a:pt x="641011" y="1216651"/>
                  <a:pt x="270594" y="1244874"/>
                  <a:pt x="126837" y="1288089"/>
                </a:cubicBezTo>
                <a:cubicBezTo>
                  <a:pt x="-16920" y="1331304"/>
                  <a:pt x="22768" y="1305727"/>
                  <a:pt x="5129" y="1309255"/>
                </a:cubicBezTo>
                <a:cubicBezTo>
                  <a:pt x="-12510" y="1312783"/>
                  <a:pt x="21004" y="1309255"/>
                  <a:pt x="21004" y="1309255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4780373" y="2378289"/>
            <a:ext cx="19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2. sigmoid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function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42111" y="5904893"/>
            <a:ext cx="8294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All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/>
              <a:t>detector’s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scores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from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0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to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1</a:t>
            </a:r>
            <a:r>
              <a:rPr kumimoji="1" lang="zh-CN" altLang="en-US" sz="2400" dirty="0"/>
              <a:t>.</a:t>
            </a: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r>
              <a:rPr kumimoji="1" lang="zh-CN" altLang="zh-CN" sz="2400" dirty="0" smtClean="0"/>
              <a:t>T</a:t>
            </a:r>
            <a:r>
              <a:rPr kumimoji="1" lang="en-US" altLang="zh-CN" sz="2400" dirty="0" smtClean="0"/>
              <a:t>he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/>
              <a:t>calibrated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score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reflects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each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detector’s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 smtClean="0"/>
              <a:t>presicion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6589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Calibration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400" y="1232429"/>
            <a:ext cx="8229600" cy="1145860"/>
          </a:xfrm>
        </p:spPr>
        <p:txBody>
          <a:bodyPr/>
          <a:lstStyle/>
          <a:p>
            <a:r>
              <a:rPr kumimoji="1" lang="en-US" altLang="zh-CN" dirty="0" smtClean="0"/>
              <a:t>Idea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exemplar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detector's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score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compatible.</a:t>
            </a:r>
            <a:endParaRPr kumimoji="1" lang="zh-CN" altLang="en-US" dirty="0"/>
          </a:p>
        </p:txBody>
      </p:sp>
      <p:grpSp>
        <p:nvGrpSpPr>
          <p:cNvPr id="88" name="Group 87"/>
          <p:cNvGrpSpPr/>
          <p:nvPr/>
        </p:nvGrpSpPr>
        <p:grpSpPr>
          <a:xfrm>
            <a:off x="4585745" y="2881614"/>
            <a:ext cx="3670663" cy="3048829"/>
            <a:chOff x="4585745" y="3116953"/>
            <a:chExt cx="3670663" cy="2813490"/>
          </a:xfrm>
        </p:grpSpPr>
        <p:cxnSp>
          <p:nvCxnSpPr>
            <p:cNvPr id="51" name="Straight Arrow Connector 50"/>
            <p:cNvCxnSpPr/>
            <p:nvPr/>
          </p:nvCxnSpPr>
          <p:spPr>
            <a:xfrm>
              <a:off x="5004117" y="5427132"/>
              <a:ext cx="29670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Plus 51"/>
            <p:cNvSpPr/>
            <p:nvPr/>
          </p:nvSpPr>
          <p:spPr>
            <a:xfrm>
              <a:off x="7296782" y="3981562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lus 52"/>
            <p:cNvSpPr/>
            <p:nvPr/>
          </p:nvSpPr>
          <p:spPr>
            <a:xfrm>
              <a:off x="6916312" y="3888428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lus 53"/>
            <p:cNvSpPr/>
            <p:nvPr/>
          </p:nvSpPr>
          <p:spPr>
            <a:xfrm>
              <a:off x="7357637" y="3869378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lus 54"/>
            <p:cNvSpPr/>
            <p:nvPr/>
          </p:nvSpPr>
          <p:spPr>
            <a:xfrm>
              <a:off x="7175073" y="3895837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Minus 55"/>
            <p:cNvSpPr/>
            <p:nvPr/>
          </p:nvSpPr>
          <p:spPr>
            <a:xfrm>
              <a:off x="5198849" y="514984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Minus 56"/>
            <p:cNvSpPr/>
            <p:nvPr/>
          </p:nvSpPr>
          <p:spPr>
            <a:xfrm>
              <a:off x="5290394" y="512698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Minus 57"/>
            <p:cNvSpPr/>
            <p:nvPr/>
          </p:nvSpPr>
          <p:spPr>
            <a:xfrm>
              <a:off x="5168685" y="505459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Minus 58"/>
            <p:cNvSpPr/>
            <p:nvPr/>
          </p:nvSpPr>
          <p:spPr>
            <a:xfrm>
              <a:off x="5503648" y="5041257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Minus 59"/>
            <p:cNvSpPr/>
            <p:nvPr/>
          </p:nvSpPr>
          <p:spPr>
            <a:xfrm>
              <a:off x="5442794" y="5104123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Minus 60"/>
            <p:cNvSpPr/>
            <p:nvPr/>
          </p:nvSpPr>
          <p:spPr>
            <a:xfrm>
              <a:off x="5442794" y="527938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Minus 61"/>
            <p:cNvSpPr/>
            <p:nvPr/>
          </p:nvSpPr>
          <p:spPr>
            <a:xfrm>
              <a:off x="5321085" y="520699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Minus 62"/>
            <p:cNvSpPr/>
            <p:nvPr/>
          </p:nvSpPr>
          <p:spPr>
            <a:xfrm>
              <a:off x="5656048" y="5193657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Minus 63"/>
            <p:cNvSpPr/>
            <p:nvPr/>
          </p:nvSpPr>
          <p:spPr>
            <a:xfrm>
              <a:off x="5595194" y="5256523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inus 64"/>
            <p:cNvSpPr/>
            <p:nvPr/>
          </p:nvSpPr>
          <p:spPr>
            <a:xfrm>
              <a:off x="5656049" y="5123170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Minus 65"/>
            <p:cNvSpPr/>
            <p:nvPr/>
          </p:nvSpPr>
          <p:spPr>
            <a:xfrm>
              <a:off x="5747594" y="5100310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Minus 66"/>
            <p:cNvSpPr/>
            <p:nvPr/>
          </p:nvSpPr>
          <p:spPr>
            <a:xfrm>
              <a:off x="5625885" y="5027920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Minus 67"/>
            <p:cNvSpPr/>
            <p:nvPr/>
          </p:nvSpPr>
          <p:spPr>
            <a:xfrm>
              <a:off x="5899994" y="5077451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V="1">
              <a:off x="5004117" y="3595801"/>
              <a:ext cx="0" cy="18313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6580574" y="5561111"/>
              <a:ext cx="1675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Detection</a:t>
              </a:r>
              <a:r>
                <a:rPr lang="zh-CN" altLang="en-US" dirty="0" smtClean="0"/>
                <a:t> </a:t>
              </a:r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731136" y="3116953"/>
              <a:ext cx="1361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Target</a:t>
              </a:r>
              <a:r>
                <a:rPr lang="zh-CN" altLang="en-US" dirty="0" smtClean="0"/>
                <a:t> </a:t>
              </a:r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627419" y="3642003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85745" y="5015842"/>
              <a:ext cx="37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-1</a:t>
              </a:r>
              <a:endParaRPr lang="en-US" dirty="0"/>
            </a:p>
          </p:txBody>
        </p:sp>
      </p:grpSp>
      <p:sp>
        <p:nvSpPr>
          <p:cNvPr id="90" name="Freeform 89"/>
          <p:cNvSpPr/>
          <p:nvPr/>
        </p:nvSpPr>
        <p:spPr>
          <a:xfrm>
            <a:off x="5412102" y="3768681"/>
            <a:ext cx="2054439" cy="1453245"/>
          </a:xfrm>
          <a:custGeom>
            <a:avLst/>
            <a:gdLst>
              <a:gd name="connsiteX0" fmla="*/ 2344046 w 2344046"/>
              <a:gd name="connsiteY0" fmla="*/ 18089 h 1313598"/>
              <a:gd name="connsiteX1" fmla="*/ 1814879 w 2344046"/>
              <a:gd name="connsiteY1" fmla="*/ 28672 h 1313598"/>
              <a:gd name="connsiteX2" fmla="*/ 1486796 w 2344046"/>
              <a:gd name="connsiteY2" fmla="*/ 287964 h 1313598"/>
              <a:gd name="connsiteX3" fmla="*/ 867671 w 2344046"/>
              <a:gd name="connsiteY3" fmla="*/ 1049964 h 1313598"/>
              <a:gd name="connsiteX4" fmla="*/ 126837 w 2344046"/>
              <a:gd name="connsiteY4" fmla="*/ 1288089 h 1313598"/>
              <a:gd name="connsiteX5" fmla="*/ 5129 w 2344046"/>
              <a:gd name="connsiteY5" fmla="*/ 1309255 h 1313598"/>
              <a:gd name="connsiteX6" fmla="*/ 21004 w 2344046"/>
              <a:gd name="connsiteY6" fmla="*/ 1309255 h 131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4046" h="1313598">
                <a:moveTo>
                  <a:pt x="2344046" y="18089"/>
                </a:moveTo>
                <a:cubicBezTo>
                  <a:pt x="2150900" y="891"/>
                  <a:pt x="1957754" y="-16307"/>
                  <a:pt x="1814879" y="28672"/>
                </a:cubicBezTo>
                <a:cubicBezTo>
                  <a:pt x="1672004" y="73651"/>
                  <a:pt x="1644664" y="117749"/>
                  <a:pt x="1486796" y="287964"/>
                </a:cubicBezTo>
                <a:cubicBezTo>
                  <a:pt x="1328928" y="458179"/>
                  <a:pt x="1094331" y="883277"/>
                  <a:pt x="867671" y="1049964"/>
                </a:cubicBezTo>
                <a:cubicBezTo>
                  <a:pt x="641011" y="1216651"/>
                  <a:pt x="270594" y="1244874"/>
                  <a:pt x="126837" y="1288089"/>
                </a:cubicBezTo>
                <a:cubicBezTo>
                  <a:pt x="-16920" y="1331304"/>
                  <a:pt x="22768" y="1305727"/>
                  <a:pt x="5129" y="1309255"/>
                </a:cubicBezTo>
                <a:cubicBezTo>
                  <a:pt x="-12510" y="1312783"/>
                  <a:pt x="21004" y="1309255"/>
                  <a:pt x="21004" y="1309255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50"/>
          <p:cNvCxnSpPr/>
          <p:nvPr/>
        </p:nvCxnSpPr>
        <p:spPr>
          <a:xfrm>
            <a:off x="1065378" y="5320099"/>
            <a:ext cx="29670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Plus 51"/>
          <p:cNvSpPr/>
          <p:nvPr/>
        </p:nvSpPr>
        <p:spPr>
          <a:xfrm>
            <a:off x="2869563" y="3471566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lus 52"/>
          <p:cNvSpPr/>
          <p:nvPr/>
        </p:nvSpPr>
        <p:spPr>
          <a:xfrm>
            <a:off x="2977573" y="3549386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lus 53"/>
          <p:cNvSpPr/>
          <p:nvPr/>
        </p:nvSpPr>
        <p:spPr>
          <a:xfrm>
            <a:off x="3418898" y="3530336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lus 54"/>
          <p:cNvSpPr/>
          <p:nvPr/>
        </p:nvSpPr>
        <p:spPr>
          <a:xfrm>
            <a:off x="3236334" y="3556795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inus 55"/>
          <p:cNvSpPr/>
          <p:nvPr/>
        </p:nvSpPr>
        <p:spPr>
          <a:xfrm>
            <a:off x="1260110" y="5042809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inus 56"/>
          <p:cNvSpPr/>
          <p:nvPr/>
        </p:nvSpPr>
        <p:spPr>
          <a:xfrm>
            <a:off x="1351655" y="5019949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Minus 57"/>
          <p:cNvSpPr/>
          <p:nvPr/>
        </p:nvSpPr>
        <p:spPr>
          <a:xfrm>
            <a:off x="1229946" y="4947559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Minus 58"/>
          <p:cNvSpPr/>
          <p:nvPr/>
        </p:nvSpPr>
        <p:spPr>
          <a:xfrm>
            <a:off x="1564909" y="4934224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inus 59"/>
          <p:cNvSpPr/>
          <p:nvPr/>
        </p:nvSpPr>
        <p:spPr>
          <a:xfrm>
            <a:off x="1504055" y="4997090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Minus 60"/>
          <p:cNvSpPr/>
          <p:nvPr/>
        </p:nvSpPr>
        <p:spPr>
          <a:xfrm>
            <a:off x="1504055" y="5172349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Minus 61"/>
          <p:cNvSpPr/>
          <p:nvPr/>
        </p:nvSpPr>
        <p:spPr>
          <a:xfrm>
            <a:off x="1382346" y="5099959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Minus 62"/>
          <p:cNvSpPr/>
          <p:nvPr/>
        </p:nvSpPr>
        <p:spPr>
          <a:xfrm>
            <a:off x="1717309" y="5086624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Minus 63"/>
          <p:cNvSpPr/>
          <p:nvPr/>
        </p:nvSpPr>
        <p:spPr>
          <a:xfrm>
            <a:off x="1656455" y="5149490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Minus 64"/>
          <p:cNvSpPr/>
          <p:nvPr/>
        </p:nvSpPr>
        <p:spPr>
          <a:xfrm>
            <a:off x="1717310" y="5016137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Minus 65"/>
          <p:cNvSpPr/>
          <p:nvPr/>
        </p:nvSpPr>
        <p:spPr>
          <a:xfrm>
            <a:off x="1808855" y="4993277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Minus 66"/>
          <p:cNvSpPr/>
          <p:nvPr/>
        </p:nvSpPr>
        <p:spPr>
          <a:xfrm>
            <a:off x="1687146" y="4920887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Minus 67"/>
          <p:cNvSpPr/>
          <p:nvPr/>
        </p:nvSpPr>
        <p:spPr>
          <a:xfrm>
            <a:off x="1961255" y="4970418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Arrow Connector 79"/>
          <p:cNvCxnSpPr/>
          <p:nvPr/>
        </p:nvCxnSpPr>
        <p:spPr>
          <a:xfrm flipV="1">
            <a:off x="1065378" y="3488768"/>
            <a:ext cx="0" cy="1831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82"/>
          <p:cNvSpPr txBox="1"/>
          <p:nvPr/>
        </p:nvSpPr>
        <p:spPr>
          <a:xfrm>
            <a:off x="2641835" y="5454078"/>
            <a:ext cx="167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</a:t>
            </a:r>
            <a:r>
              <a:rPr lang="zh-CN" altLang="en-US" dirty="0" smtClean="0"/>
              <a:t> </a:t>
            </a:r>
            <a:r>
              <a:rPr lang="en-US" dirty="0" smtClean="0"/>
              <a:t>Score</a:t>
            </a:r>
            <a:endParaRPr lang="en-US" dirty="0"/>
          </a:p>
        </p:txBody>
      </p:sp>
      <p:sp>
        <p:nvSpPr>
          <p:cNvPr id="97" name="TextBox 83"/>
          <p:cNvSpPr txBox="1"/>
          <p:nvPr/>
        </p:nvSpPr>
        <p:spPr>
          <a:xfrm>
            <a:off x="792397" y="3009920"/>
            <a:ext cx="136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  <a:r>
              <a:rPr lang="zh-CN" altLang="en-US" dirty="0" smtClean="0"/>
              <a:t> </a:t>
            </a:r>
            <a:r>
              <a:rPr lang="en-US" dirty="0" smtClean="0"/>
              <a:t>Score</a:t>
            </a:r>
            <a:endParaRPr lang="en-US" dirty="0"/>
          </a:p>
        </p:txBody>
      </p:sp>
      <p:sp>
        <p:nvSpPr>
          <p:cNvPr id="98" name="TextBox 84"/>
          <p:cNvSpPr txBox="1"/>
          <p:nvPr/>
        </p:nvSpPr>
        <p:spPr>
          <a:xfrm>
            <a:off x="688680" y="353497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</a:t>
            </a:r>
            <a:endParaRPr lang="en-US" dirty="0"/>
          </a:p>
        </p:txBody>
      </p:sp>
      <p:sp>
        <p:nvSpPr>
          <p:cNvPr id="99" name="TextBox 86"/>
          <p:cNvSpPr txBox="1"/>
          <p:nvPr/>
        </p:nvSpPr>
        <p:spPr>
          <a:xfrm>
            <a:off x="647006" y="4908809"/>
            <a:ext cx="37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-1</a:t>
            </a:r>
            <a:endParaRPr lang="en-US" dirty="0"/>
          </a:p>
        </p:txBody>
      </p:sp>
      <p:sp>
        <p:nvSpPr>
          <p:cNvPr id="101" name="矩形 100"/>
          <p:cNvSpPr/>
          <p:nvPr/>
        </p:nvSpPr>
        <p:spPr>
          <a:xfrm>
            <a:off x="787972" y="2512282"/>
            <a:ext cx="1226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Exemplar 1</a:t>
            </a:r>
            <a:endParaRPr lang="zh-CN" altLang="en-US" dirty="0"/>
          </a:p>
        </p:txBody>
      </p:sp>
      <p:sp>
        <p:nvSpPr>
          <p:cNvPr id="102" name="矩形 101"/>
          <p:cNvSpPr/>
          <p:nvPr/>
        </p:nvSpPr>
        <p:spPr>
          <a:xfrm>
            <a:off x="4798706" y="2512282"/>
            <a:ext cx="1231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Exemplar 2</a:t>
            </a:r>
            <a:endParaRPr lang="zh-CN" altLang="en-US" dirty="0"/>
          </a:p>
        </p:txBody>
      </p:sp>
      <p:sp>
        <p:nvSpPr>
          <p:cNvPr id="103" name="Plus 51"/>
          <p:cNvSpPr/>
          <p:nvPr/>
        </p:nvSpPr>
        <p:spPr>
          <a:xfrm>
            <a:off x="2795009" y="3569848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Plus 51"/>
          <p:cNvSpPr/>
          <p:nvPr/>
        </p:nvSpPr>
        <p:spPr>
          <a:xfrm>
            <a:off x="3259481" y="3501282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Plus 51"/>
          <p:cNvSpPr/>
          <p:nvPr/>
        </p:nvSpPr>
        <p:spPr>
          <a:xfrm>
            <a:off x="3137772" y="3504097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Plus 51"/>
          <p:cNvSpPr/>
          <p:nvPr/>
        </p:nvSpPr>
        <p:spPr>
          <a:xfrm>
            <a:off x="2984461" y="3482728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Plus 51"/>
          <p:cNvSpPr/>
          <p:nvPr/>
        </p:nvSpPr>
        <p:spPr>
          <a:xfrm>
            <a:off x="2752844" y="3485543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任意形状 38"/>
          <p:cNvSpPr/>
          <p:nvPr/>
        </p:nvSpPr>
        <p:spPr>
          <a:xfrm>
            <a:off x="1283766" y="3569848"/>
            <a:ext cx="2195986" cy="1557587"/>
          </a:xfrm>
          <a:custGeom>
            <a:avLst/>
            <a:gdLst>
              <a:gd name="connsiteX0" fmla="*/ 2248599 w 2248599"/>
              <a:gd name="connsiteY0" fmla="*/ 29375 h 1348262"/>
              <a:gd name="connsiteX1" fmla="*/ 1540283 w 2248599"/>
              <a:gd name="connsiteY1" fmla="*/ 29375 h 1348262"/>
              <a:gd name="connsiteX2" fmla="*/ 1271611 w 2248599"/>
              <a:gd name="connsiteY2" fmla="*/ 334650 h 1348262"/>
              <a:gd name="connsiteX3" fmla="*/ 880816 w 2248599"/>
              <a:gd name="connsiteY3" fmla="*/ 1055099 h 1348262"/>
              <a:gd name="connsiteX4" fmla="*/ 123650 w 2248599"/>
              <a:gd name="connsiteY4" fmla="*/ 1323741 h 1348262"/>
              <a:gd name="connsiteX5" fmla="*/ 1526 w 2248599"/>
              <a:gd name="connsiteY5" fmla="*/ 1335952 h 134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599" h="1348262">
                <a:moveTo>
                  <a:pt x="2248599" y="29375"/>
                </a:moveTo>
                <a:cubicBezTo>
                  <a:pt x="1975856" y="3935"/>
                  <a:pt x="1703114" y="-21504"/>
                  <a:pt x="1540283" y="29375"/>
                </a:cubicBezTo>
                <a:cubicBezTo>
                  <a:pt x="1377452" y="80254"/>
                  <a:pt x="1381522" y="163696"/>
                  <a:pt x="1271611" y="334650"/>
                </a:cubicBezTo>
                <a:cubicBezTo>
                  <a:pt x="1161700" y="505604"/>
                  <a:pt x="1072143" y="890251"/>
                  <a:pt x="880816" y="1055099"/>
                </a:cubicBezTo>
                <a:cubicBezTo>
                  <a:pt x="689489" y="1219947"/>
                  <a:pt x="270198" y="1276932"/>
                  <a:pt x="123650" y="1323741"/>
                </a:cubicBezTo>
                <a:cubicBezTo>
                  <a:pt x="-22898" y="1370550"/>
                  <a:pt x="1526" y="1335952"/>
                  <a:pt x="1526" y="1335952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9" name="矩形 108"/>
          <p:cNvSpPr/>
          <p:nvPr/>
        </p:nvSpPr>
        <p:spPr>
          <a:xfrm>
            <a:off x="2641835" y="5976456"/>
            <a:ext cx="5018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Which one is “better”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Exemplar?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5026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</a:t>
            </a:r>
            <a:r>
              <a:rPr lang="zh-CN" altLang="en-US" dirty="0" smtClean="0"/>
              <a:t> </a:t>
            </a:r>
            <a:r>
              <a:rPr lang="en-US" altLang="zh-CN" dirty="0"/>
              <a:t>o</a:t>
            </a:r>
            <a:r>
              <a:rPr lang="en-US" dirty="0" smtClean="0"/>
              <a:t>bject </a:t>
            </a:r>
            <a:r>
              <a:rPr lang="en-US" dirty="0"/>
              <a:t>detection </a:t>
            </a:r>
            <a:r>
              <a:rPr lang="en-US" dirty="0" smtClean="0"/>
              <a:t>algorithms</a:t>
            </a:r>
          </a:p>
          <a:p>
            <a:pPr lvl="1"/>
            <a:r>
              <a:rPr kumimoji="1" lang="en-US" altLang="zh-CN" dirty="0"/>
              <a:t>Rigid Template </a:t>
            </a:r>
          </a:p>
          <a:p>
            <a:pPr lvl="1"/>
            <a:r>
              <a:rPr kumimoji="1" lang="en-US" altLang="zh-CN" dirty="0" smtClean="0"/>
              <a:t>Part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endParaRPr lang="en-US" dirty="0" smtClean="0"/>
          </a:p>
          <a:p>
            <a:r>
              <a:rPr lang="en-US" altLang="zh-CN" dirty="0" smtClean="0"/>
              <a:t>Features</a:t>
            </a:r>
          </a:p>
          <a:p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</a:p>
          <a:p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techniques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object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35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57"/>
            <a:ext cx="9144000" cy="3837369"/>
          </a:xfrm>
          <a:prstGeom prst="rect">
            <a:avLst/>
          </a:prstGeom>
        </p:spPr>
      </p:pic>
      <p:sp>
        <p:nvSpPr>
          <p:cNvPr id="5" name="Curved Left Arrow 4"/>
          <p:cNvSpPr/>
          <p:nvPr/>
        </p:nvSpPr>
        <p:spPr>
          <a:xfrm>
            <a:off x="8439639" y="3620081"/>
            <a:ext cx="494322" cy="1049518"/>
          </a:xfrm>
          <a:prstGeom prst="curvedLeftArrow">
            <a:avLst>
              <a:gd name="adj1" fmla="val 48008"/>
              <a:gd name="adj2" fmla="val 154607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16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57"/>
            <a:ext cx="9144000" cy="3837369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1140743" y="5425905"/>
            <a:ext cx="410667" cy="57039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150" y="5996296"/>
            <a:ext cx="30772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We can do better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21679" y="4738047"/>
            <a:ext cx="6798824" cy="600812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8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Part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Based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detector</a:t>
            </a:r>
            <a:r>
              <a:rPr lang="zh-CN" alt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Pictorial </a:t>
            </a:r>
            <a:r>
              <a:rPr lang="en-US" dirty="0"/>
              <a:t>Structures </a:t>
            </a:r>
            <a:endParaRPr lang="en-US" altLang="zh-CN" dirty="0" smtClean="0"/>
          </a:p>
          <a:p>
            <a:r>
              <a:rPr lang="en-US" altLang="zh-CN" dirty="0" smtClean="0"/>
              <a:t>Without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</a:t>
            </a:r>
            <a:r>
              <a:rPr lang="zh-CN" altLang="en-US" dirty="0" smtClean="0"/>
              <a:t> </a:t>
            </a:r>
            <a:r>
              <a:rPr lang="en-US" altLang="zh-CN" dirty="0" smtClean="0"/>
              <a:t>label</a:t>
            </a:r>
          </a:p>
          <a:p>
            <a:pPr lvl="1"/>
            <a:r>
              <a:rPr lang="en-US" altLang="zh-CN" dirty="0" smtClean="0"/>
              <a:t>Deformable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</a:t>
            </a:r>
            <a:endParaRPr lang="en-US" dirty="0" smtClean="0"/>
          </a:p>
          <a:p>
            <a:r>
              <a:rPr lang="en-US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</a:t>
            </a:r>
            <a:r>
              <a:rPr lang="zh-CN" altLang="en-US" dirty="0" smtClean="0"/>
              <a:t> </a:t>
            </a:r>
            <a:r>
              <a:rPr lang="en-US" altLang="zh-CN" dirty="0" smtClean="0"/>
              <a:t>labeled</a:t>
            </a:r>
            <a:endParaRPr lang="hu-HU" dirty="0" smtClean="0"/>
          </a:p>
          <a:p>
            <a:pPr lvl="1"/>
            <a:r>
              <a:rPr lang="hu-HU" dirty="0" smtClean="0"/>
              <a:t>Poselets</a:t>
            </a:r>
            <a:endParaRPr lang="hu-HU" dirty="0"/>
          </a:p>
          <a:p>
            <a:pPr lvl="1"/>
            <a:r>
              <a:rPr lang="ro-RO" dirty="0"/>
              <a:t>3D Cuboid</a:t>
            </a:r>
            <a:r>
              <a:rPr lang="zh-CN" altLang="en-US" dirty="0"/>
              <a:t> </a:t>
            </a:r>
            <a:r>
              <a:rPr lang="en-US" altLang="zh-CN" dirty="0" smtClean="0"/>
              <a:t>detector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0246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Objects </a:t>
            </a:r>
            <a:r>
              <a:rPr lang="en-US" dirty="0"/>
              <a:t>are represented by features of parts and spatial relations between </a:t>
            </a:r>
            <a:r>
              <a:rPr lang="en-US" dirty="0" smtClean="0"/>
              <a:t>parts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90" y="2816451"/>
            <a:ext cx="3529735" cy="2780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75" y="5694825"/>
            <a:ext cx="3809998" cy="25942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Part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Based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detector</a:t>
            </a:r>
            <a:r>
              <a:rPr lang="zh-CN" altLang="en-US" b="1" dirty="0" smtClean="0"/>
              <a:t> 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758" y="2816451"/>
            <a:ext cx="3346107" cy="294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0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defined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category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represent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their</a:t>
            </a:r>
            <a:r>
              <a:rPr lang="zh-CN" altLang="en-US" dirty="0" smtClean="0"/>
              <a:t> </a:t>
            </a:r>
            <a:r>
              <a:rPr lang="en-US" dirty="0"/>
              <a:t>spatial </a:t>
            </a:r>
            <a:r>
              <a:rPr lang="en-US" dirty="0" smtClean="0"/>
              <a:t>relation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shape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combine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 </a:t>
            </a:r>
            <a:r>
              <a:rPr lang="en-US" dirty="0"/>
              <a:t>spatial relations </a:t>
            </a:r>
            <a:r>
              <a:rPr lang="en-US" dirty="0" smtClean="0"/>
              <a:t>to obtained the final detection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Part</a:t>
            </a:r>
            <a:r>
              <a:rPr lang="zh-CN" altLang="en-US" b="1" smtClean="0"/>
              <a:t> </a:t>
            </a:r>
            <a:r>
              <a:rPr lang="en-US" altLang="zh-CN" b="1" smtClean="0"/>
              <a:t>Based</a:t>
            </a:r>
            <a:r>
              <a:rPr lang="zh-CN" altLang="en-US" b="1" smtClean="0"/>
              <a:t> </a:t>
            </a:r>
            <a:r>
              <a:rPr lang="en-US" altLang="zh-CN" b="1" smtClean="0"/>
              <a:t>detector</a:t>
            </a:r>
            <a:r>
              <a:rPr lang="zh-CN" altLang="en-US" b="1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840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5557982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 smtClean="0"/>
              <a:t>P. </a:t>
            </a:r>
            <a:r>
              <a:rPr lang="en-US" sz="1800" b="0" dirty="0" err="1" smtClean="0"/>
              <a:t>Felzenszwalb</a:t>
            </a:r>
            <a:r>
              <a:rPr lang="en-US" sz="1800" b="0" dirty="0" smtClean="0"/>
              <a:t>, R. </a:t>
            </a:r>
            <a:r>
              <a:rPr lang="en-US" sz="1800" b="0" dirty="0" err="1" smtClean="0"/>
              <a:t>Girshick</a:t>
            </a:r>
            <a:r>
              <a:rPr lang="en-US" sz="1800" b="0" dirty="0" smtClean="0"/>
              <a:t>, D. </a:t>
            </a:r>
            <a:r>
              <a:rPr lang="en-US" sz="1800" b="0" dirty="0" err="1" smtClean="0"/>
              <a:t>McAllester</a:t>
            </a:r>
            <a:r>
              <a:rPr lang="en-US" sz="1800" b="0" dirty="0" smtClean="0"/>
              <a:t>, D. </a:t>
            </a:r>
            <a:r>
              <a:rPr lang="en-US" sz="1800" b="0" dirty="0" err="1" smtClean="0"/>
              <a:t>Ramanan</a:t>
            </a:r>
            <a:r>
              <a:rPr lang="en-US" sz="1800" b="0" dirty="0" smtClean="0"/>
              <a:t>, </a:t>
            </a:r>
            <a:r>
              <a:rPr lang="en-US" sz="1800" b="0" dirty="0" smtClean="0">
                <a:hlinkClick r:id="rId2"/>
              </a:rPr>
              <a:t>Object Detection with Discriminatively Trained Part Based Models</a:t>
            </a:r>
            <a:r>
              <a:rPr lang="en-US" sz="1800" b="0" dirty="0" smtClean="0"/>
              <a:t>, PAMI 32(9), 2010</a:t>
            </a:r>
            <a:endParaRPr lang="en-US" sz="1800" b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825" y="407168"/>
            <a:ext cx="8029575" cy="175567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DPM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:</a:t>
            </a:r>
            <a:r>
              <a:rPr lang="zh-CN" altLang="en-US" sz="3200" b="1" dirty="0" smtClean="0"/>
              <a:t> </a:t>
            </a:r>
            <a:r>
              <a:rPr lang="en-US" sz="3200" b="1" dirty="0" smtClean="0"/>
              <a:t>Object </a:t>
            </a:r>
            <a:r>
              <a:rPr lang="en-US" sz="3200" b="1" dirty="0"/>
              <a:t>Detection </a:t>
            </a:r>
            <a:r>
              <a:rPr lang="en-US" sz="3200" b="1" dirty="0" smtClean="0"/>
              <a:t>with</a:t>
            </a:r>
            <a:br>
              <a:rPr lang="en-US" sz="3200" b="1" dirty="0" smtClean="0"/>
            </a:br>
            <a:r>
              <a:rPr lang="en-US" sz="3200" b="1" dirty="0" smtClean="0"/>
              <a:t>Discriminatively </a:t>
            </a:r>
            <a:r>
              <a:rPr lang="en-US" sz="3200" b="1" dirty="0"/>
              <a:t>Trained </a:t>
            </a:r>
            <a:r>
              <a:rPr lang="en-US" sz="3200" b="1" dirty="0" smtClean="0"/>
              <a:t>Part</a:t>
            </a:r>
            <a:r>
              <a:rPr lang="zh-CN" altLang="en-US" sz="3200" b="1" dirty="0" smtClean="0"/>
              <a:t> </a:t>
            </a:r>
            <a:r>
              <a:rPr lang="en-US" sz="3200" b="1" dirty="0" smtClean="0"/>
              <a:t>Based </a:t>
            </a:r>
            <a:r>
              <a:rPr lang="en-US" sz="3200" b="1" dirty="0"/>
              <a:t>Models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631648"/>
            <a:ext cx="3351212" cy="249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656346"/>
            <a:ext cx="3732557" cy="246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862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DPM: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category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has</a:t>
            </a:r>
            <a:r>
              <a:rPr lang="zh-CN" altLang="en-US" dirty="0" smtClean="0"/>
              <a:t> </a:t>
            </a:r>
            <a:r>
              <a:rPr lang="en-US" altLang="zh-CN" dirty="0" smtClean="0"/>
              <a:t>m</a:t>
            </a:r>
            <a:r>
              <a:rPr lang="en-US" dirty="0" smtClean="0"/>
              <a:t>ixture </a:t>
            </a:r>
            <a:r>
              <a:rPr lang="en-US" dirty="0"/>
              <a:t>of deformable part </a:t>
            </a:r>
            <a:r>
              <a:rPr lang="en-US" dirty="0" smtClean="0"/>
              <a:t>models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dirty="0" smtClean="0"/>
              <a:t>components</a:t>
            </a:r>
            <a:r>
              <a:rPr lang="en-US" altLang="zh-CN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Each component has global template + deformable parts</a:t>
            </a:r>
          </a:p>
          <a:p>
            <a:pPr marL="0" indent="0">
              <a:buNone/>
            </a:pPr>
            <a:r>
              <a:rPr lang="en-US" dirty="0"/>
              <a:t>• Fully trained from bounding boxes </a:t>
            </a:r>
            <a:r>
              <a:rPr lang="en-US" dirty="0" smtClean="0"/>
              <a:t>alone</a:t>
            </a:r>
          </a:p>
          <a:p>
            <a:pPr marL="0" indent="0">
              <a:buNone/>
            </a:pPr>
            <a:r>
              <a:rPr lang="en-US" altLang="zh-CN" dirty="0" smtClean="0"/>
              <a:t>(Latent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SVM)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2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DPM: component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00" y="1417638"/>
            <a:ext cx="3828569" cy="259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851" y="1417638"/>
            <a:ext cx="2808523" cy="259248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4326322"/>
            <a:ext cx="8229600" cy="2185313"/>
          </a:xfrm>
        </p:spPr>
        <p:txBody>
          <a:bodyPr>
            <a:noAutofit/>
          </a:bodyPr>
          <a:lstStyle/>
          <a:p>
            <a:r>
              <a:rPr lang="en-US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category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has</a:t>
            </a:r>
            <a:r>
              <a:rPr lang="zh-CN" altLang="en-US" dirty="0" smtClean="0"/>
              <a:t> </a:t>
            </a:r>
            <a:r>
              <a:rPr lang="en-US" altLang="zh-CN" dirty="0" smtClean="0"/>
              <a:t>m</a:t>
            </a:r>
            <a:r>
              <a:rPr lang="en-US" dirty="0" smtClean="0"/>
              <a:t>ixture of component</a:t>
            </a:r>
            <a:r>
              <a:rPr lang="zh-CN" altLang="en-US" dirty="0" smtClean="0"/>
              <a:t> 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aspect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ratio</a:t>
            </a:r>
            <a:r>
              <a:rPr lang="en-US" dirty="0" smtClean="0"/>
              <a:t> (handle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intra-class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variance</a:t>
            </a:r>
            <a:r>
              <a:rPr lang="en-US" dirty="0" smtClean="0"/>
              <a:t>)</a:t>
            </a:r>
            <a:endParaRPr lang="en-US" altLang="zh-CN" dirty="0" smtClean="0"/>
          </a:p>
          <a:p>
            <a:r>
              <a:rPr lang="en-US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component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has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it’s own DPM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304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91" y="1331594"/>
            <a:ext cx="7130847" cy="55264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7176" y="1936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DPM: component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7176" y="1936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DPM:</a:t>
            </a:r>
            <a:r>
              <a:rPr lang="zh-CN" altLang="en-US" dirty="0" smtClean="0"/>
              <a:t> </a:t>
            </a:r>
            <a:r>
              <a:rPr lang="en-US" altLang="zh-CN" dirty="0" smtClean="0"/>
              <a:t>Initialization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47535"/>
            <a:ext cx="8229600" cy="638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 smtClean="0"/>
              <a:t>Root</a:t>
            </a:r>
            <a:r>
              <a:rPr lang="zh-CN" altLang="en-US" dirty="0" smtClean="0"/>
              <a:t> </a:t>
            </a:r>
            <a:r>
              <a:rPr lang="en-US" altLang="zh-CN" dirty="0" smtClean="0"/>
              <a:t>filter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component</a:t>
            </a:r>
            <a:r>
              <a:rPr lang="zh-CN" altLang="en-US" dirty="0" smtClean="0"/>
              <a:t> 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33" y="2354115"/>
            <a:ext cx="2426471" cy="1698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874" y="1958108"/>
            <a:ext cx="1732974" cy="246615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454137"/>
            <a:ext cx="8229600" cy="2288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each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component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warp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positives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have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same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size</a:t>
            </a:r>
          </a:p>
          <a:p>
            <a:r>
              <a:rPr lang="en-US" altLang="zh-CN" sz="2400" dirty="0" smtClean="0"/>
              <a:t>Random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pick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negatives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same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size</a:t>
            </a:r>
          </a:p>
          <a:p>
            <a:r>
              <a:rPr lang="en-US" sz="2400" dirty="0" smtClean="0"/>
              <a:t>Standard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SVM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latent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information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134701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2591426"/>
            <a:ext cx="8229600" cy="1143000"/>
          </a:xfrm>
        </p:spPr>
        <p:txBody>
          <a:bodyPr/>
          <a:lstStyle/>
          <a:p>
            <a:r>
              <a:rPr lang="en-US" dirty="0" smtClean="0"/>
              <a:t>Object detection algorithms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91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7176" y="1936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DPM:</a:t>
            </a:r>
            <a:r>
              <a:rPr lang="zh-CN" altLang="en-US" dirty="0" smtClean="0"/>
              <a:t> </a:t>
            </a:r>
            <a:r>
              <a:rPr lang="en-US" altLang="zh-CN" dirty="0" smtClean="0"/>
              <a:t>Initialization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47535"/>
            <a:ext cx="8229600" cy="638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Initializing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</a:t>
            </a:r>
            <a:r>
              <a:rPr lang="zh-CN" altLang="en-US" dirty="0" smtClean="0"/>
              <a:t> </a:t>
            </a:r>
            <a:r>
              <a:rPr lang="en-US" altLang="zh-CN" dirty="0" smtClean="0"/>
              <a:t>Filter</a:t>
            </a:r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454137"/>
            <a:ext cx="8229600" cy="2288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Fixed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number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6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parts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component</a:t>
            </a:r>
          </a:p>
          <a:p>
            <a:r>
              <a:rPr lang="en-US" altLang="zh-CN" sz="2400" dirty="0" smtClean="0"/>
              <a:t>Choose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high-energy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regions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root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filter</a:t>
            </a:r>
          </a:p>
          <a:p>
            <a:pPr marL="0" indent="0">
              <a:buNone/>
            </a:pPr>
            <a:r>
              <a:rPr lang="zh-CN" altLang="zh-CN" sz="2400" dirty="0" smtClean="0"/>
              <a:t> </a:t>
            </a:r>
            <a:r>
              <a:rPr lang="zh-CN" altLang="en-US" sz="2400" dirty="0" smtClean="0"/>
              <a:t>   </a:t>
            </a:r>
            <a:r>
              <a:rPr lang="en-US" altLang="zh-CN" sz="2400" dirty="0" smtClean="0"/>
              <a:t>(Energy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norm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positive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weight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subwindow</a:t>
            </a:r>
            <a:r>
              <a:rPr lang="en-US" altLang="zh-CN" sz="2400" dirty="0" smtClean="0"/>
              <a:t>)</a:t>
            </a:r>
          </a:p>
          <a:p>
            <a:r>
              <a:rPr lang="en-US" altLang="zh-CN" sz="2400" dirty="0" smtClean="0"/>
              <a:t>Greedy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approach</a:t>
            </a:r>
            <a:r>
              <a:rPr lang="zh-CN" altLang="en-US" sz="2400" dirty="0" smtClean="0"/>
              <a:t>: </a:t>
            </a:r>
            <a:r>
              <a:rPr lang="en-US" altLang="zh-CN" sz="2400" dirty="0" smtClean="0"/>
              <a:t>once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part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placed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set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zero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find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next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high</a:t>
            </a:r>
            <a:r>
              <a:rPr lang="zh-CN" altLang="en-US" sz="2400" dirty="0" smtClean="0"/>
              <a:t>-</a:t>
            </a:r>
            <a:r>
              <a:rPr lang="en-US" altLang="zh-CN" sz="2400" dirty="0" smtClean="0"/>
              <a:t>energy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92" y="2227888"/>
            <a:ext cx="2717800" cy="195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819" y="1588170"/>
            <a:ext cx="2221680" cy="28659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01091" y="3009516"/>
            <a:ext cx="800485" cy="105448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04285" y="2630055"/>
            <a:ext cx="800485" cy="64115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9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280"/>
            <a:ext cx="8229600" cy="1003514"/>
          </a:xfrm>
        </p:spPr>
        <p:txBody>
          <a:bodyPr/>
          <a:lstStyle/>
          <a:p>
            <a:r>
              <a:rPr lang="en-US" dirty="0"/>
              <a:t>DPM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 smtClean="0"/>
              <a:t>Training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00096"/>
          </a:xfrm>
        </p:spPr>
        <p:txBody>
          <a:bodyPr>
            <a:normAutofit/>
          </a:bodyPr>
          <a:lstStyle/>
          <a:p>
            <a:r>
              <a:rPr lang="en-US" dirty="0" smtClean="0"/>
              <a:t>Training </a:t>
            </a:r>
            <a:r>
              <a:rPr lang="en-US" dirty="0"/>
              <a:t>data consists of images with labeled bounding boxes.</a:t>
            </a:r>
          </a:p>
          <a:p>
            <a:r>
              <a:rPr lang="en-US" dirty="0" smtClean="0"/>
              <a:t>Need </a:t>
            </a:r>
            <a:r>
              <a:rPr lang="en-US" dirty="0"/>
              <a:t>to learn the model structure, filters and deformation costs.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478"/>
            <a:ext cx="9144000" cy="587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6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440"/>
            <a:ext cx="8229600" cy="1003514"/>
          </a:xfrm>
        </p:spPr>
        <p:txBody>
          <a:bodyPr/>
          <a:lstStyle/>
          <a:p>
            <a:r>
              <a:rPr lang="en-US" dirty="0" smtClean="0"/>
              <a:t>DPM</a:t>
            </a:r>
            <a:r>
              <a:rPr lang="zh-CN" altLang="en-US" dirty="0" smtClean="0"/>
              <a:t>: </a:t>
            </a:r>
            <a:r>
              <a:rPr lang="en-US" dirty="0" smtClean="0"/>
              <a:t>Latent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SVM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7" y="1034875"/>
            <a:ext cx="9006427" cy="553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0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0335"/>
          <a:stretch/>
        </p:blipFill>
        <p:spPr>
          <a:xfrm>
            <a:off x="188151" y="1188555"/>
            <a:ext cx="8850993" cy="18533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5440"/>
            <a:ext cx="8229600" cy="1003514"/>
          </a:xfrm>
        </p:spPr>
        <p:txBody>
          <a:bodyPr/>
          <a:lstStyle/>
          <a:p>
            <a:r>
              <a:rPr lang="en-US" dirty="0" smtClean="0"/>
              <a:t>DPM</a:t>
            </a:r>
            <a:r>
              <a:rPr lang="zh-CN" altLang="en-US" dirty="0" smtClean="0"/>
              <a:t>: </a:t>
            </a:r>
            <a:r>
              <a:rPr lang="en-US" dirty="0" smtClean="0"/>
              <a:t>Latent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SVM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training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203832" y="3041903"/>
            <a:ext cx="9347831" cy="1308576"/>
            <a:chOff x="-203832" y="3041903"/>
            <a:chExt cx="9347831" cy="1308576"/>
          </a:xfrm>
        </p:grpSpPr>
        <p:sp>
          <p:nvSpPr>
            <p:cNvPr id="6" name="Rectangle 5"/>
            <p:cNvSpPr/>
            <p:nvPr/>
          </p:nvSpPr>
          <p:spPr>
            <a:xfrm>
              <a:off x="-203832" y="3041903"/>
              <a:ext cx="9347831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2800" dirty="0"/>
                <a:t>Initialize </a:t>
              </a:r>
              <a:r>
                <a:rPr lang="en-US" sz="2800" dirty="0" smtClean="0"/>
                <a:t> </a:t>
              </a:r>
              <a:r>
                <a:rPr lang="zh-CN" altLang="en-US" sz="2800" dirty="0" smtClean="0"/>
                <a:t>   </a:t>
              </a:r>
              <a:r>
                <a:rPr lang="en-US" sz="2800" dirty="0" smtClean="0"/>
                <a:t>and </a:t>
              </a:r>
              <a:r>
                <a:rPr lang="en-US" sz="2800" dirty="0"/>
                <a:t>iterate: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n-US" sz="2400" dirty="0"/>
                <a:t>Fix </a:t>
              </a:r>
              <a:r>
                <a:rPr lang="en-US" sz="2400" dirty="0" smtClean="0"/>
                <a:t>  </a:t>
              </a:r>
              <a:r>
                <a:rPr lang="zh-CN" altLang="en-US" sz="2400" dirty="0" smtClean="0"/>
                <a:t> </a:t>
              </a:r>
              <a:r>
                <a:rPr lang="en-US" sz="2400" dirty="0" smtClean="0"/>
                <a:t>and </a:t>
              </a:r>
              <a:r>
                <a:rPr lang="en-US" sz="2400" dirty="0"/>
                <a:t>find the best </a:t>
              </a:r>
              <a:r>
                <a:rPr lang="en-US" sz="2400" i="1" dirty="0"/>
                <a:t>z</a:t>
              </a:r>
              <a:r>
                <a:rPr lang="en-US" sz="2400" dirty="0"/>
                <a:t> for each training example (detection)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n-US" sz="2400" dirty="0"/>
                <a:t>Fix </a:t>
              </a:r>
              <a:r>
                <a:rPr lang="en-US" sz="2400" i="1" dirty="0"/>
                <a:t>z</a:t>
              </a:r>
              <a:r>
                <a:rPr lang="en-US" sz="2400" dirty="0"/>
                <a:t> and solve for </a:t>
              </a:r>
              <a:r>
                <a:rPr lang="zh-CN" altLang="en-US" sz="2400" dirty="0" smtClean="0"/>
                <a:t>    </a:t>
              </a:r>
              <a:r>
                <a:rPr lang="en-US" sz="2400" dirty="0" smtClean="0"/>
                <a:t>(</a:t>
              </a:r>
              <a:r>
                <a:rPr lang="en-US" sz="2400" dirty="0"/>
                <a:t>standard SVM training)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5284" y="3151171"/>
              <a:ext cx="210247" cy="36336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3154" y="3938034"/>
              <a:ext cx="238647" cy="41244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1386" y="3578617"/>
              <a:ext cx="217238" cy="37544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408" y="4484105"/>
            <a:ext cx="7220339" cy="20766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151" y="5117762"/>
            <a:ext cx="1552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positive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/>
              <a:t>f</a:t>
            </a:r>
            <a:r>
              <a:rPr lang="en-US" altLang="zh-CN" dirty="0" smtClean="0"/>
              <a:t>or</a:t>
            </a:r>
            <a:r>
              <a:rPr lang="zh-CN" altLang="en-US" dirty="0" smtClean="0"/>
              <a:t> </a:t>
            </a:r>
            <a:r>
              <a:rPr lang="en-US" dirty="0" smtClean="0"/>
              <a:t>root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10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dirty="0" smtClean="0"/>
              <a:t>Detection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6" b="856"/>
          <a:stretch>
            <a:fillRect/>
          </a:stretch>
        </p:blipFill>
        <p:spPr>
          <a:xfrm>
            <a:off x="638848" y="1417638"/>
            <a:ext cx="8047952" cy="2280564"/>
          </a:xfrm>
        </p:spPr>
      </p:pic>
      <p:sp>
        <p:nvSpPr>
          <p:cNvPr id="5" name="TextBox 4"/>
          <p:cNvSpPr txBox="1"/>
          <p:nvPr/>
        </p:nvSpPr>
        <p:spPr>
          <a:xfrm>
            <a:off x="384848" y="4048606"/>
            <a:ext cx="85886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Score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for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one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part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certain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location</a:t>
            </a:r>
            <a:r>
              <a:rPr lang="zh-CN" altLang="en-US" sz="3200" dirty="0" smtClean="0"/>
              <a:t> </a:t>
            </a:r>
            <a:r>
              <a:rPr lang="zh-CN" altLang="zh-CN" sz="3200" dirty="0" smtClean="0"/>
              <a:t>:</a:t>
            </a:r>
            <a:endParaRPr lang="en-US" altLang="zh-CN" sz="3200" dirty="0" smtClean="0"/>
          </a:p>
          <a:p>
            <a:r>
              <a:rPr lang="en-US" altLang="zh-CN" sz="3200" dirty="0" smtClean="0"/>
              <a:t>filter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response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score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–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deform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cost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relative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root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40063" y="3698202"/>
            <a:ext cx="1554785" cy="107391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50788" y="3771515"/>
            <a:ext cx="0" cy="90054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8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dirty="0" smtClean="0"/>
              <a:t>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an overall score for each root </a:t>
            </a:r>
            <a:r>
              <a:rPr lang="en-US" dirty="0" smtClean="0"/>
              <a:t>location</a:t>
            </a:r>
          </a:p>
          <a:p>
            <a:pPr lvl="1"/>
            <a:r>
              <a:rPr lang="en-US" dirty="0"/>
              <a:t>Based on best placement of </a:t>
            </a:r>
            <a:r>
              <a:rPr lang="en-US" dirty="0" smtClean="0"/>
              <a:t>parts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/>
              <a:t>High scoring root locations define </a:t>
            </a:r>
            <a:r>
              <a:rPr lang="en-US" dirty="0" smtClean="0"/>
              <a:t>detections</a:t>
            </a:r>
          </a:p>
          <a:p>
            <a:r>
              <a:rPr lang="en-US" dirty="0"/>
              <a:t>Efficient computation: dynamic programming </a:t>
            </a:r>
            <a:r>
              <a:rPr lang="en-US" dirty="0" smtClean="0"/>
              <a:t>+</a:t>
            </a:r>
            <a:r>
              <a:rPr lang="zh-CN" altLang="en-US" dirty="0" smtClean="0"/>
              <a:t> </a:t>
            </a:r>
            <a:r>
              <a:rPr lang="en-US" dirty="0" smtClean="0"/>
              <a:t>generalized </a:t>
            </a:r>
            <a:r>
              <a:rPr lang="en-US" dirty="0"/>
              <a:t>distance </a:t>
            </a:r>
            <a:r>
              <a:rPr lang="en-US" dirty="0" smtClean="0"/>
              <a:t>transforms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514" y="2696248"/>
            <a:ext cx="5051542" cy="7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7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DPM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Detection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335061"/>
            <a:ext cx="1107881" cy="922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7774" y="1335061"/>
            <a:ext cx="1152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head filter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48" y="1235519"/>
            <a:ext cx="2723632" cy="13649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53152" y="2641562"/>
            <a:ext cx="1302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input image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172" y="3673883"/>
            <a:ext cx="5210465" cy="29705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746" y="2600465"/>
            <a:ext cx="5729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Response of filter in l-</a:t>
            </a:r>
            <a:r>
              <a:rPr lang="en-US" sz="2800" dirty="0" err="1"/>
              <a:t>th</a:t>
            </a:r>
            <a:r>
              <a:rPr lang="en-US" sz="2800" dirty="0"/>
              <a:t> pyramid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5" y="3136706"/>
            <a:ext cx="3600077" cy="51546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97604" y="3240547"/>
            <a:ext cx="1766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cross-correlation</a:t>
            </a:r>
          </a:p>
        </p:txBody>
      </p:sp>
    </p:spTree>
    <p:extLst>
      <p:ext uri="{BB962C8B-B14F-4D97-AF65-F5344CB8AC3E}">
        <p14:creationId xmlns:p14="http://schemas.microsoft.com/office/powerpoint/2010/main" val="84470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975" y="2868933"/>
            <a:ext cx="3817197" cy="2441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DPM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Detection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49" y="2501514"/>
            <a:ext cx="5238474" cy="29865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5013" y="1267161"/>
            <a:ext cx="5407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Transformed </a:t>
            </a:r>
            <a:r>
              <a:rPr lang="en-US" sz="2400" dirty="0" smtClean="0"/>
              <a:t>response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sz="2400" dirty="0"/>
              <a:t>max-</a:t>
            </a:r>
            <a:r>
              <a:rPr lang="en-US" sz="2400" dirty="0" smtClean="0"/>
              <a:t>convolution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13" y="1866424"/>
            <a:ext cx="4978241" cy="413854"/>
          </a:xfrm>
          <a:prstGeom prst="rect">
            <a:avLst/>
          </a:prstGeom>
        </p:spPr>
      </p:pic>
      <p:sp>
        <p:nvSpPr>
          <p:cNvPr id="3" name="Plus 2"/>
          <p:cNvSpPr/>
          <p:nvPr/>
        </p:nvSpPr>
        <p:spPr>
          <a:xfrm>
            <a:off x="1926550" y="3475949"/>
            <a:ext cx="146243" cy="184727"/>
          </a:xfrm>
          <a:prstGeom prst="mathPl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1926550" y="3660668"/>
            <a:ext cx="146243" cy="184727"/>
          </a:xfrm>
          <a:prstGeom prst="mathPl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3" idx="0"/>
          </p:cNvCxnSpPr>
          <p:nvPr/>
        </p:nvCxnSpPr>
        <p:spPr>
          <a:xfrm>
            <a:off x="2053408" y="3568313"/>
            <a:ext cx="4373562" cy="11884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0"/>
          </p:cNvCxnSpPr>
          <p:nvPr/>
        </p:nvCxnSpPr>
        <p:spPr>
          <a:xfrm>
            <a:off x="2053408" y="3753032"/>
            <a:ext cx="470453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lus 20"/>
          <p:cNvSpPr/>
          <p:nvPr/>
        </p:nvSpPr>
        <p:spPr>
          <a:xfrm>
            <a:off x="2109595" y="3803835"/>
            <a:ext cx="146243" cy="184727"/>
          </a:xfrm>
          <a:prstGeom prst="mathPlus">
            <a:avLst/>
          </a:prstGeom>
          <a:solidFill>
            <a:srgbClr val="FFFF00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lus 21"/>
          <p:cNvSpPr/>
          <p:nvPr/>
        </p:nvSpPr>
        <p:spPr>
          <a:xfrm>
            <a:off x="2109595" y="4082466"/>
            <a:ext cx="146243" cy="184727"/>
          </a:xfrm>
          <a:prstGeom prst="mathPlus">
            <a:avLst/>
          </a:prstGeom>
          <a:solidFill>
            <a:srgbClr val="FFFF00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36453" y="3876191"/>
            <a:ext cx="4606153" cy="118071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2" idx="0"/>
          </p:cNvCxnSpPr>
          <p:nvPr/>
        </p:nvCxnSpPr>
        <p:spPr>
          <a:xfrm>
            <a:off x="2236453" y="4174830"/>
            <a:ext cx="4128941" cy="882079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574823" y="2607297"/>
            <a:ext cx="161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cost</a:t>
            </a:r>
            <a:r>
              <a:rPr lang="zh-CN" altLang="en-US" dirty="0" smtClean="0"/>
              <a:t> </a:t>
            </a:r>
            <a:r>
              <a:rPr lang="en-US" altLang="zh-CN" dirty="0" smtClean="0"/>
              <a:t>-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response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706550" y="5303379"/>
            <a:ext cx="143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Root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</a:t>
            </a:r>
            <a:endParaRPr lang="en-US" dirty="0"/>
          </a:p>
        </p:txBody>
      </p:sp>
      <p:sp>
        <p:nvSpPr>
          <p:cNvPr id="18" name="Rectangle 8"/>
          <p:cNvSpPr/>
          <p:nvPr/>
        </p:nvSpPr>
        <p:spPr>
          <a:xfrm>
            <a:off x="231835" y="5536412"/>
            <a:ext cx="5729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Response of filter in l-</a:t>
            </a:r>
            <a:r>
              <a:rPr lang="en-US" sz="2800" dirty="0" err="1"/>
              <a:t>th</a:t>
            </a:r>
            <a:r>
              <a:rPr lang="en-US" sz="2800" dirty="0"/>
              <a:t> pyramid level</a:t>
            </a:r>
          </a:p>
        </p:txBody>
      </p:sp>
    </p:spTree>
    <p:extLst>
      <p:ext uri="{BB962C8B-B14F-4D97-AF65-F5344CB8AC3E}">
        <p14:creationId xmlns:p14="http://schemas.microsoft.com/office/powerpoint/2010/main" val="419035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430" y="2861403"/>
            <a:ext cx="3817197" cy="2441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DPM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Detection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5013" y="1267161"/>
            <a:ext cx="5407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Transformed </a:t>
            </a:r>
            <a:r>
              <a:rPr lang="en-US" sz="2400" dirty="0" smtClean="0"/>
              <a:t>response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sz="2400" dirty="0"/>
              <a:t>max-</a:t>
            </a:r>
            <a:r>
              <a:rPr lang="en-US" sz="2400" dirty="0" smtClean="0"/>
              <a:t>convolution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13" y="1866424"/>
            <a:ext cx="4978241" cy="41385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370992" y="2607297"/>
            <a:ext cx="161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cost</a:t>
            </a:r>
            <a:r>
              <a:rPr lang="zh-CN" altLang="en-US" dirty="0" smtClean="0"/>
              <a:t> </a:t>
            </a:r>
            <a:r>
              <a:rPr lang="en-US" altLang="zh-CN" dirty="0" smtClean="0"/>
              <a:t>-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response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640894" y="5189951"/>
            <a:ext cx="143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Root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607297"/>
            <a:ext cx="4853969" cy="2767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870" y="5684318"/>
            <a:ext cx="8827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each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root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location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its’</a:t>
            </a:r>
            <a:r>
              <a:rPr lang="zh-CN" altLang="en-US" sz="2000" dirty="0"/>
              <a:t> </a:t>
            </a:r>
            <a:r>
              <a:rPr lang="en-US" sz="2000" dirty="0"/>
              <a:t>best placement of </a:t>
            </a:r>
            <a:r>
              <a:rPr lang="en-US" sz="2000" dirty="0" smtClean="0">
                <a:solidFill>
                  <a:srgbClr val="FF0000"/>
                </a:solidFill>
              </a:rPr>
              <a:t>this</a:t>
            </a:r>
            <a:r>
              <a:rPr lang="zh-CN" altLang="en-US" sz="2000" dirty="0" smtClean="0"/>
              <a:t> </a:t>
            </a:r>
            <a:r>
              <a:rPr lang="en-US" sz="2000" dirty="0" smtClean="0"/>
              <a:t>part </a:t>
            </a:r>
            <a:r>
              <a:rPr lang="en-US" altLang="zh-CN" sz="2000" dirty="0" smtClean="0"/>
              <a:t>can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be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read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from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the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</a:t>
            </a:r>
            <a:r>
              <a:rPr lang="en-US" sz="2000" dirty="0" smtClean="0"/>
              <a:t>ransformed response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directly</a:t>
            </a:r>
          </a:p>
        </p:txBody>
      </p:sp>
      <p:sp>
        <p:nvSpPr>
          <p:cNvPr id="10" name="Freeform 9"/>
          <p:cNvSpPr/>
          <p:nvPr/>
        </p:nvSpPr>
        <p:spPr>
          <a:xfrm>
            <a:off x="5464253" y="3002758"/>
            <a:ext cx="3378900" cy="1781288"/>
          </a:xfrm>
          <a:custGeom>
            <a:avLst/>
            <a:gdLst>
              <a:gd name="connsiteX0" fmla="*/ 0 w 3378900"/>
              <a:gd name="connsiteY0" fmla="*/ 31304 h 1781288"/>
              <a:gd name="connsiteX1" fmla="*/ 133274 w 3378900"/>
              <a:gd name="connsiteY1" fmla="*/ 830980 h 1781288"/>
              <a:gd name="connsiteX2" fmla="*/ 415503 w 3378900"/>
              <a:gd name="connsiteY2" fmla="*/ 1567935 h 1781288"/>
              <a:gd name="connsiteX3" fmla="*/ 799647 w 3378900"/>
              <a:gd name="connsiteY3" fmla="*/ 1748254 h 1781288"/>
              <a:gd name="connsiteX4" fmla="*/ 1222989 w 3378900"/>
              <a:gd name="connsiteY4" fmla="*/ 1003459 h 1781288"/>
              <a:gd name="connsiteX5" fmla="*/ 1254348 w 3378900"/>
              <a:gd name="connsiteY5" fmla="*/ 1011299 h 1781288"/>
              <a:gd name="connsiteX6" fmla="*/ 1387622 w 3378900"/>
              <a:gd name="connsiteY6" fmla="*/ 1081858 h 1781288"/>
              <a:gd name="connsiteX7" fmla="*/ 1622812 w 3378900"/>
              <a:gd name="connsiteY7" fmla="*/ 925059 h 1781288"/>
              <a:gd name="connsiteX8" fmla="*/ 1881522 w 3378900"/>
              <a:gd name="connsiteY8" fmla="*/ 384102 h 1781288"/>
              <a:gd name="connsiteX9" fmla="*/ 1959918 w 3378900"/>
              <a:gd name="connsiteY9" fmla="*/ 31304 h 1781288"/>
              <a:gd name="connsiteX10" fmla="*/ 2093193 w 3378900"/>
              <a:gd name="connsiteY10" fmla="*/ 15624 h 1781288"/>
              <a:gd name="connsiteX11" fmla="*/ 2085353 w 3378900"/>
              <a:gd name="connsiteY11" fmla="*/ 15624 h 1781288"/>
              <a:gd name="connsiteX12" fmla="*/ 2093193 w 3378900"/>
              <a:gd name="connsiteY12" fmla="*/ 156744 h 1781288"/>
              <a:gd name="connsiteX13" fmla="*/ 2265666 w 3378900"/>
              <a:gd name="connsiteY13" fmla="*/ 854500 h 1781288"/>
              <a:gd name="connsiteX14" fmla="*/ 2587092 w 3378900"/>
              <a:gd name="connsiteY14" fmla="*/ 1379776 h 1781288"/>
              <a:gd name="connsiteX15" fmla="*/ 2963397 w 3378900"/>
              <a:gd name="connsiteY15" fmla="*/ 1285697 h 1781288"/>
              <a:gd name="connsiteX16" fmla="*/ 3300503 w 3378900"/>
              <a:gd name="connsiteY16" fmla="*/ 486022 h 1781288"/>
              <a:gd name="connsiteX17" fmla="*/ 3378900 w 3378900"/>
              <a:gd name="connsiteY17" fmla="*/ 31304 h 178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78900" h="1781288">
                <a:moveTo>
                  <a:pt x="0" y="31304"/>
                </a:moveTo>
                <a:cubicBezTo>
                  <a:pt x="32012" y="303089"/>
                  <a:pt x="64024" y="574875"/>
                  <a:pt x="133274" y="830980"/>
                </a:cubicBezTo>
                <a:cubicBezTo>
                  <a:pt x="202524" y="1087085"/>
                  <a:pt x="304441" y="1415056"/>
                  <a:pt x="415503" y="1567935"/>
                </a:cubicBezTo>
                <a:cubicBezTo>
                  <a:pt x="526565" y="1720814"/>
                  <a:pt x="665066" y="1842333"/>
                  <a:pt x="799647" y="1748254"/>
                </a:cubicBezTo>
                <a:cubicBezTo>
                  <a:pt x="934228" y="1654175"/>
                  <a:pt x="1147206" y="1126285"/>
                  <a:pt x="1222989" y="1003459"/>
                </a:cubicBezTo>
                <a:cubicBezTo>
                  <a:pt x="1298772" y="880633"/>
                  <a:pt x="1226909" y="998233"/>
                  <a:pt x="1254348" y="1011299"/>
                </a:cubicBezTo>
                <a:cubicBezTo>
                  <a:pt x="1281787" y="1024365"/>
                  <a:pt x="1326211" y="1096231"/>
                  <a:pt x="1387622" y="1081858"/>
                </a:cubicBezTo>
                <a:cubicBezTo>
                  <a:pt x="1449033" y="1067485"/>
                  <a:pt x="1540495" y="1041352"/>
                  <a:pt x="1622812" y="925059"/>
                </a:cubicBezTo>
                <a:cubicBezTo>
                  <a:pt x="1705129" y="808766"/>
                  <a:pt x="1825338" y="533061"/>
                  <a:pt x="1881522" y="384102"/>
                </a:cubicBezTo>
                <a:cubicBezTo>
                  <a:pt x="1937706" y="235143"/>
                  <a:pt x="1924640" y="92717"/>
                  <a:pt x="1959918" y="31304"/>
                </a:cubicBezTo>
                <a:cubicBezTo>
                  <a:pt x="1995196" y="-30109"/>
                  <a:pt x="2072287" y="18237"/>
                  <a:pt x="2093193" y="15624"/>
                </a:cubicBezTo>
                <a:cubicBezTo>
                  <a:pt x="2114099" y="13011"/>
                  <a:pt x="2085353" y="-7896"/>
                  <a:pt x="2085353" y="15624"/>
                </a:cubicBezTo>
                <a:cubicBezTo>
                  <a:pt x="2085353" y="39144"/>
                  <a:pt x="2063141" y="16931"/>
                  <a:pt x="2093193" y="156744"/>
                </a:cubicBezTo>
                <a:cubicBezTo>
                  <a:pt x="2123245" y="296557"/>
                  <a:pt x="2183350" y="650661"/>
                  <a:pt x="2265666" y="854500"/>
                </a:cubicBezTo>
                <a:cubicBezTo>
                  <a:pt x="2347982" y="1058339"/>
                  <a:pt x="2470804" y="1307910"/>
                  <a:pt x="2587092" y="1379776"/>
                </a:cubicBezTo>
                <a:cubicBezTo>
                  <a:pt x="2703381" y="1451642"/>
                  <a:pt x="2844495" y="1434656"/>
                  <a:pt x="2963397" y="1285697"/>
                </a:cubicBezTo>
                <a:cubicBezTo>
                  <a:pt x="3082299" y="1136738"/>
                  <a:pt x="3231253" y="695087"/>
                  <a:pt x="3300503" y="486022"/>
                </a:cubicBezTo>
                <a:cubicBezTo>
                  <a:pt x="3369753" y="276957"/>
                  <a:pt x="3359301" y="112317"/>
                  <a:pt x="3378900" y="31304"/>
                </a:cubicBezTo>
              </a:path>
            </a:pathLst>
          </a:cu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014797" y="3543660"/>
            <a:ext cx="4131508" cy="157583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7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-54880"/>
            <a:ext cx="6526145" cy="69128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56060" y="879481"/>
            <a:ext cx="24694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Combine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Many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Parts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5320454"/>
            <a:ext cx="4318000" cy="6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2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1" dirty="0" smtClean="0"/>
              <a:t>Outline</a:t>
            </a:r>
            <a:endParaRPr kumimoji="1" lang="zh-CN" altLang="en-US" sz="40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Rigid Template </a:t>
            </a:r>
          </a:p>
          <a:p>
            <a:pPr lvl="1"/>
            <a:r>
              <a:rPr lang="en-US" altLang="zh-CN" dirty="0" smtClean="0"/>
              <a:t>HOG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 </a:t>
            </a:r>
            <a:r>
              <a:rPr lang="en-US" altLang="zh-CN" dirty="0"/>
              <a:t>human detection</a:t>
            </a:r>
            <a:r>
              <a:rPr lang="zh-CN" altLang="en-US" dirty="0"/>
              <a:t> </a:t>
            </a:r>
            <a:r>
              <a:rPr lang="en-US" altLang="zh-CN" dirty="0"/>
              <a:t>[</a:t>
            </a:r>
            <a:r>
              <a:rPr lang="en-US" altLang="zh-CN" dirty="0" err="1" smtClean="0"/>
              <a:t>Dalal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Triggs</a:t>
            </a:r>
            <a:r>
              <a:rPr lang="en-US" altLang="zh-CN" dirty="0"/>
              <a:t>] </a:t>
            </a:r>
            <a:endParaRPr lang="zh-CN" altLang="en-US" dirty="0"/>
          </a:p>
          <a:p>
            <a:pPr lvl="1"/>
            <a:r>
              <a:rPr kumimoji="1" lang="en-US" altLang="zh-CN" dirty="0" smtClean="0"/>
              <a:t>Exemplar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SVM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detector</a:t>
            </a:r>
          </a:p>
          <a:p>
            <a:r>
              <a:rPr kumimoji="1" lang="en-US" altLang="zh-CN" dirty="0" smtClean="0"/>
              <a:t>Part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detector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Deformable Part Model</a:t>
            </a:r>
          </a:p>
          <a:p>
            <a:pPr lvl="1"/>
            <a:r>
              <a:rPr lang="hu-HU" dirty="0" smtClean="0"/>
              <a:t>Poselets</a:t>
            </a:r>
          </a:p>
          <a:p>
            <a:pPr lvl="1"/>
            <a:r>
              <a:rPr lang="ro-RO" dirty="0"/>
              <a:t>3D </a:t>
            </a:r>
            <a:r>
              <a:rPr lang="ro-RO" dirty="0" smtClean="0"/>
              <a:t>Cuboid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detector</a:t>
            </a:r>
            <a:endParaRPr lang="hu-HU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0189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DPM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Detection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95" y="1309273"/>
            <a:ext cx="5485338" cy="366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705" y="2257907"/>
            <a:ext cx="3134602" cy="23347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44886" y="52226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(after non-maximum suppression)</a:t>
            </a:r>
          </a:p>
          <a:p>
            <a:r>
              <a:rPr lang="en-US" b="1" dirty="0"/>
              <a:t>~1 second to search all scales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 model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33600"/>
            <a:ext cx="8001000" cy="110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399" y="3962400"/>
            <a:ext cx="801356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31987" y="1611868"/>
            <a:ext cx="1702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 smtClean="0"/>
              <a:t>Component 1</a:t>
            </a:r>
            <a:endParaRPr lang="en-US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3631987" y="3516868"/>
            <a:ext cx="1702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 smtClean="0"/>
              <a:t>Component 2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23383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 detections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1436688"/>
            <a:ext cx="91630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782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" y="1143000"/>
            <a:ext cx="88011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182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92" y="114607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 smtClean="0"/>
              <a:t>DPM: </a:t>
            </a:r>
            <a:r>
              <a:rPr lang="en-US" sz="3600" dirty="0"/>
              <a:t>Learning from weakly-labeled </a:t>
            </a:r>
            <a:r>
              <a:rPr lang="en-US" sz="3600" dirty="0" smtClean="0"/>
              <a:t>data</a:t>
            </a:r>
            <a:r>
              <a:rPr lang="zh-CN" altLang="en-US" sz="3600" dirty="0" smtClean="0"/>
              <a:t> </a:t>
            </a:r>
            <a:endParaRPr lang="en-US" altLang="zh-CN" sz="3600" dirty="0" smtClean="0"/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</a:t>
            </a:r>
            <a:r>
              <a:rPr lang="en-US" altLang="zh-CN" sz="3600" dirty="0" smtClean="0"/>
              <a:t>Only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bounding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box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no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part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label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need</a:t>
            </a:r>
            <a:r>
              <a:rPr lang="zh-CN" altLang="en-US" sz="3600" dirty="0" smtClean="0"/>
              <a:t> </a:t>
            </a:r>
            <a:endParaRPr lang="en-US" altLang="zh-CN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Can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we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do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better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with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part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labeled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?</a:t>
            </a:r>
          </a:p>
          <a:p>
            <a:pPr lvl="1"/>
            <a:r>
              <a:rPr lang="en-US" altLang="zh-CN" dirty="0"/>
              <a:t>Articulated Human Detection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Flexible </a:t>
            </a:r>
            <a:r>
              <a:rPr lang="en-US" altLang="zh-CN" dirty="0"/>
              <a:t>Mixtures-of-</a:t>
            </a:r>
            <a:r>
              <a:rPr lang="en-US" altLang="zh-CN" dirty="0" smtClean="0"/>
              <a:t>Parts</a:t>
            </a:r>
          </a:p>
          <a:p>
            <a:pPr lvl="1"/>
            <a:r>
              <a:rPr lang="en-US" dirty="0"/>
              <a:t>Cuboid detection</a:t>
            </a:r>
            <a:r>
              <a:rPr lang="zh-CN" altLang="en-US" dirty="0"/>
              <a:t> </a:t>
            </a:r>
            <a:endParaRPr lang="en-US" altLang="zh-CN" dirty="0" smtClean="0"/>
          </a:p>
          <a:p>
            <a:pPr lvl="1"/>
            <a:r>
              <a:rPr lang="en-US" dirty="0" err="1" smtClean="0"/>
              <a:t>Poselet</a:t>
            </a:r>
            <a:endParaRPr lang="en-US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30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altLang="zh-CN" sz="3600" dirty="0" smtClean="0"/>
              <a:t>Articulated Human Detection with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Flexible Mixtures-of-Parts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491"/>
            <a:ext cx="9144000" cy="1968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836"/>
          <a:stretch/>
        </p:blipFill>
        <p:spPr>
          <a:xfrm>
            <a:off x="188152" y="3668295"/>
            <a:ext cx="8701848" cy="1932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4825" y="5815122"/>
            <a:ext cx="739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Manually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labeled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part,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and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defined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tree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structure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778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800" dirty="0"/>
              <a:t>F</a:t>
            </a:r>
            <a:r>
              <a:rPr lang="en-US" altLang="zh-CN" sz="4800" dirty="0" smtClean="0"/>
              <a:t>ind part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type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(component)</a:t>
            </a:r>
            <a:br>
              <a:rPr lang="en-US" altLang="zh-CN" sz="4800" dirty="0" smtClean="0"/>
            </a:br>
            <a:r>
              <a:rPr lang="en-US" altLang="zh-CN" sz="4800" dirty="0" smtClean="0"/>
              <a:t> for each part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76" y="1813790"/>
            <a:ext cx="8167666" cy="2627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791151"/>
            <a:ext cx="8464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Clustering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by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part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label’s</a:t>
            </a:r>
            <a:r>
              <a:rPr lang="zh-CN" altLang="en-US" sz="3200" dirty="0" smtClean="0"/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location</a:t>
            </a:r>
            <a:r>
              <a:rPr lang="zh-CN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err="1" smtClean="0"/>
              <a:t>wrt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it’s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parent</a:t>
            </a:r>
            <a:r>
              <a:rPr lang="zh-CN" altLang="en-US" sz="3200" dirty="0" smtClean="0"/>
              <a:t> </a:t>
            </a:r>
            <a:endParaRPr lang="en-US" altLang="zh-CN" sz="3200" dirty="0"/>
          </a:p>
          <a:p>
            <a:r>
              <a:rPr lang="en-US" altLang="zh-CN" sz="3200" dirty="0" smtClean="0"/>
              <a:t>(</a:t>
            </a:r>
            <a:r>
              <a:rPr lang="en-US" sz="3200" dirty="0" smtClean="0"/>
              <a:t>Not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by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their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aspect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ratio)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8772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Learning- </a:t>
            </a:r>
            <a:r>
              <a:rPr lang="en-US" dirty="0"/>
              <a:t>Structural </a:t>
            </a:r>
            <a:r>
              <a:rPr lang="en-US" dirty="0" smtClean="0"/>
              <a:t>SVM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90" y="1654230"/>
            <a:ext cx="5890280" cy="1927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693" y="4351175"/>
            <a:ext cx="79206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Positive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:</a:t>
            </a:r>
            <a:r>
              <a:rPr lang="zh-CN" altLang="en-US" sz="2800" dirty="0" smtClean="0"/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image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with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human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,</a:t>
            </a:r>
            <a:r>
              <a:rPr lang="zh-CN" alt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z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pose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–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from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label</a:t>
            </a:r>
          </a:p>
          <a:p>
            <a:r>
              <a:rPr lang="en-US" altLang="zh-CN" sz="2800" dirty="0" smtClean="0"/>
              <a:t>Negative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:</a:t>
            </a:r>
            <a:r>
              <a:rPr lang="zh-CN" alt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image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without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human</a:t>
            </a:r>
            <a:r>
              <a:rPr lang="zh-CN" altLang="en-US" sz="2800" dirty="0" smtClean="0"/>
              <a:t>, </a:t>
            </a:r>
            <a:r>
              <a:rPr lang="en-US" altLang="zh-CN" sz="2800" dirty="0" smtClean="0">
                <a:solidFill>
                  <a:srgbClr val="FF0000"/>
                </a:solidFill>
              </a:rPr>
              <a:t>z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pose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any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pose</a:t>
            </a:r>
            <a:r>
              <a:rPr lang="zh-CN" altLang="en-US" sz="2800" dirty="0" smtClean="0"/>
              <a:t> </a:t>
            </a:r>
            <a:endParaRPr lang="en-US" altLang="zh-CN" sz="2800" dirty="0" smtClean="0"/>
          </a:p>
          <a:p>
            <a:r>
              <a:rPr lang="zh-CN" altLang="en-US" sz="2800" dirty="0" smtClean="0"/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625" y="3841755"/>
            <a:ext cx="1371600" cy="368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0693" y="5347527"/>
            <a:ext cx="7698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</a:rPr>
              <a:t>Detection</a:t>
            </a:r>
            <a:r>
              <a:rPr lang="zh-CN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</a:rPr>
              <a:t>and</a:t>
            </a:r>
            <a:r>
              <a:rPr lang="zh-CN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</a:rPr>
              <a:t>pose</a:t>
            </a:r>
            <a:r>
              <a:rPr lang="zh-CN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</a:rPr>
              <a:t>estimation</a:t>
            </a:r>
            <a:r>
              <a:rPr lang="zh-CN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</a:rPr>
              <a:t>at</a:t>
            </a:r>
            <a:r>
              <a:rPr lang="zh-CN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</a:rPr>
              <a:t>same</a:t>
            </a:r>
            <a:r>
              <a:rPr lang="zh-CN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</a:rPr>
              <a:t>time</a:t>
            </a:r>
            <a:r>
              <a:rPr lang="zh-CN" alt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>
            <a:endCxn id="10" idx="0"/>
          </p:cNvCxnSpPr>
          <p:nvPr/>
        </p:nvCxnSpPr>
        <p:spPr>
          <a:xfrm flipH="1">
            <a:off x="3931425" y="3582107"/>
            <a:ext cx="184404" cy="2596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28239" y="3580196"/>
            <a:ext cx="260534" cy="261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58506" y="3841755"/>
            <a:ext cx="154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(HOG)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3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4294"/>
            <a:ext cx="9144000" cy="40736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070" y="1650555"/>
            <a:ext cx="8639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Tree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structure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e</a:t>
            </a:r>
            <a:r>
              <a:rPr lang="en-US" sz="2400" dirty="0" smtClean="0"/>
              <a:t>xample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4 </a:t>
            </a:r>
            <a:r>
              <a:rPr lang="en-US" sz="2400" dirty="0"/>
              <a:t>parts </a:t>
            </a:r>
            <a:r>
              <a:rPr lang="en-US" sz="2400" dirty="0" smtClean="0"/>
              <a:t>head </a:t>
            </a:r>
            <a:r>
              <a:rPr lang="en-US" sz="2400" dirty="0"/>
              <a:t>as </a:t>
            </a:r>
            <a:r>
              <a:rPr lang="en-US" sz="2400" dirty="0" smtClean="0"/>
              <a:t>root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neck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body’s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parent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305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0"/>
            <a:ext cx="9144000" cy="6845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9783" y="4406054"/>
            <a:ext cx="296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</a:t>
            </a:r>
            <a:r>
              <a:rPr lang="en-US" altLang="zh-CN" dirty="0" smtClean="0"/>
              <a:t>(all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</a:t>
            </a:r>
            <a:r>
              <a:rPr lang="zh-CN" altLang="en-US" dirty="0" smtClean="0"/>
              <a:t> </a:t>
            </a:r>
            <a:r>
              <a:rPr lang="en-US" altLang="zh-CN" dirty="0" smtClean="0"/>
              <a:t>type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dirty="0" smtClean="0"/>
              <a:t> </a:t>
            </a:r>
            <a:r>
              <a:rPr lang="en-US" altLang="zh-CN" dirty="0" smtClean="0"/>
              <a:t>type)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69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4284" y="2668889"/>
            <a:ext cx="805668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smtClean="0"/>
              <a:t>Histograms </a:t>
            </a:r>
            <a:r>
              <a:rPr lang="en-US" altLang="zh-CN" sz="4000" b="1" dirty="0"/>
              <a:t>of oriented gradients for human </a:t>
            </a:r>
            <a:r>
              <a:rPr lang="en-US" altLang="zh-CN" sz="4000" b="1" dirty="0" smtClean="0"/>
              <a:t>detection</a:t>
            </a:r>
            <a:r>
              <a:rPr lang="zh-CN" altLang="en-US" sz="4000" b="1" dirty="0" smtClean="0"/>
              <a:t> </a:t>
            </a:r>
            <a:endParaRPr lang="en-US" altLang="zh-CN" sz="4000" b="1" dirty="0" smtClean="0"/>
          </a:p>
          <a:p>
            <a:pPr algn="ctr"/>
            <a:r>
              <a:rPr lang="en-US" altLang="zh-CN" sz="2800" b="1" dirty="0" smtClean="0"/>
              <a:t>[</a:t>
            </a:r>
            <a:r>
              <a:rPr lang="en-US" altLang="zh-CN" sz="2800" b="1" dirty="0" err="1"/>
              <a:t>DalalTriggs</a:t>
            </a:r>
            <a:r>
              <a:rPr lang="en-US" altLang="zh-CN" sz="2800" b="1" dirty="0"/>
              <a:t>] 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7833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631" y="1020844"/>
            <a:ext cx="6876355" cy="5609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5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3D Cuboid Detector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76400"/>
            <a:ext cx="3554585" cy="26721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1143000"/>
            <a:ext cx="1931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rPr>
              <a:t>Input image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76400"/>
            <a:ext cx="3581400" cy="26798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7400" y="1143000"/>
            <a:ext cx="2846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rPr>
              <a:t>Output detections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401" y="3429000"/>
            <a:ext cx="121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rPr>
              <a:t>detect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685011" y="4113212"/>
            <a:ext cx="1752600" cy="1588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2438400" y="4495801"/>
            <a:ext cx="4138885" cy="2286000"/>
            <a:chOff x="2514600" y="4505980"/>
            <a:chExt cx="3877949" cy="2141879"/>
          </a:xfrm>
        </p:grpSpPr>
        <p:sp>
          <p:nvSpPr>
            <p:cNvPr id="13" name="TextBox 12"/>
            <p:cNvSpPr txBox="1"/>
            <p:nvPr/>
          </p:nvSpPr>
          <p:spPr>
            <a:xfrm>
              <a:off x="2582470" y="4505980"/>
              <a:ext cx="3742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Calibri"/>
                  <a:ea typeface="Arial" pitchFamily="-65" charset="0"/>
                  <a:cs typeface="Arial" pitchFamily="-65" charset="0"/>
                </a:rPr>
                <a:t>Synthesized New Views</a:t>
              </a:r>
            </a:p>
          </p:txBody>
        </p:sp>
        <p:pic>
          <p:nvPicPr>
            <p:cNvPr id="16" name="Picture 15" descr="cuboi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5029200"/>
              <a:ext cx="3877949" cy="1618659"/>
            </a:xfrm>
            <a:prstGeom prst="rect">
              <a:avLst/>
            </a:prstGeom>
          </p:spPr>
        </p:pic>
      </p:grpSp>
      <p:pic>
        <p:nvPicPr>
          <p:cNvPr id="18" name="Picture 17" descr="cuboid_hog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0800" b="17245"/>
          <a:stretch/>
        </p:blipFill>
        <p:spPr>
          <a:xfrm>
            <a:off x="3747096" y="1903595"/>
            <a:ext cx="1603005" cy="1586913"/>
          </a:xfrm>
          <a:prstGeom prst="rect">
            <a:avLst/>
          </a:prstGeom>
        </p:spPr>
      </p:pic>
      <p:pic>
        <p:nvPicPr>
          <p:cNvPr id="19" name="Picture 18" descr="cuboid_hog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0800" b="17245"/>
          <a:stretch/>
        </p:blipFill>
        <p:spPr>
          <a:xfrm>
            <a:off x="76200" y="1676400"/>
            <a:ext cx="846699" cy="838199"/>
          </a:xfrm>
          <a:prstGeom prst="rect">
            <a:avLst/>
          </a:prstGeom>
        </p:spPr>
      </p:pic>
      <p:pic>
        <p:nvPicPr>
          <p:cNvPr id="21" name="Picture 20" descr="cuboid_hog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0800" b="17245"/>
          <a:stretch/>
        </p:blipFill>
        <p:spPr>
          <a:xfrm>
            <a:off x="3733800" y="1905000"/>
            <a:ext cx="1603005" cy="15869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3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13 -0.04883 L -0.18076 -0.048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76 -0.04883 L -0.41413 0.0400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9" y="44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13 0.04004 L -0.18076 0.0400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76 0.04004 L -0.41413 0.12891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9" y="44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13 0.12891 L -0.18076 0.1289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241E-6 -1.92682E-6 L 0.29294 -0.0011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94 -0.00116 L 0.00382 0.08337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4" y="4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08337 L 0.29676 0.0833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76 0.08337 L 0.00504 0.1611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6" y="38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16118 L 0.29676 0.16118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76 0.16118 L 0.00504 0.2612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6" y="50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26123 L 0.28842 0.26123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0463"/>
            <a:ext cx="8229600" cy="1143000"/>
          </a:xfrm>
        </p:spPr>
        <p:txBody>
          <a:bodyPr/>
          <a:lstStyle/>
          <a:p>
            <a:r>
              <a:rPr lang="en-US" altLang="zh-CN" dirty="0" err="1" smtClean="0"/>
              <a:t>Poselet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07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</a:rPr>
              <a:t>What is a </a:t>
            </a:r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</a:rPr>
              <a:t>Poselet </a:t>
            </a: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</a:rPr>
              <a:t>?</a:t>
            </a:r>
          </a:p>
        </p:txBody>
      </p:sp>
      <p:pic>
        <p:nvPicPr>
          <p:cNvPr id="10243" name="Picture 5" descr="query_ans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/>
          <a:stretch>
            <a:fillRect/>
          </a:stretch>
        </p:blipFill>
        <p:spPr bwMode="auto">
          <a:xfrm>
            <a:off x="762000" y="1371600"/>
            <a:ext cx="762000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90550" y="5983288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60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Poselets capture part of the pose from a given viewpoint</a:t>
            </a:r>
            <a:endParaRPr lang="en-US" sz="2600" b="1"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718175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[Bourdev &amp; Malik, ICCV09]</a:t>
            </a: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0404562"/>
      </p:ext>
    </p:extLst>
  </p:cSld>
  <p:clrMapOvr>
    <a:masterClrMapping/>
  </p:clrMapOvr>
  <p:transition xmlns:p14="http://schemas.microsoft.com/office/powerpoint/2010/main" advTm="45799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</a:rPr>
              <a:t>Poselets</a:t>
            </a:r>
          </a:p>
        </p:txBody>
      </p:sp>
      <p:pic>
        <p:nvPicPr>
          <p:cNvPr id="13315" name="Picture 5" descr="query_ans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/>
          <a:stretch>
            <a:fillRect/>
          </a:stretch>
        </p:blipFill>
        <p:spPr bwMode="auto">
          <a:xfrm>
            <a:off x="762000" y="1371600"/>
            <a:ext cx="762000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19113" y="58674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60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Examples may differ visually but have common semantics</a:t>
            </a:r>
            <a:endParaRPr lang="en-US" sz="2600" b="1"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grpSp>
        <p:nvGrpSpPr>
          <p:cNvPr id="13317" name="Group 8"/>
          <p:cNvGrpSpPr>
            <a:grpSpLocks/>
          </p:cNvGrpSpPr>
          <p:nvPr/>
        </p:nvGrpSpPr>
        <p:grpSpPr bwMode="auto">
          <a:xfrm>
            <a:off x="1828800" y="3429000"/>
            <a:ext cx="3276600" cy="1371600"/>
            <a:chOff x="1828800" y="3429000"/>
            <a:chExt cx="3276600" cy="1371600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1828800" y="3429000"/>
              <a:ext cx="1066800" cy="1371600"/>
            </a:xfrm>
            <a:prstGeom prst="rect">
              <a:avLst/>
            </a:prstGeom>
            <a:noFill/>
            <a:ln w="1270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6940" dir="5400000" algn="b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38600" y="3429000"/>
              <a:ext cx="1066800" cy="1371600"/>
            </a:xfrm>
            <a:prstGeom prst="rect">
              <a:avLst/>
            </a:prstGeom>
            <a:noFill/>
            <a:ln w="1270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6940" dir="5400000" algn="b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718175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[Bourdev &amp; Malik, ICCV09]</a:t>
            </a: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7815775"/>
      </p:ext>
    </p:extLst>
  </p:cSld>
  <p:clrMapOvr>
    <a:masterClrMapping/>
  </p:clrMapOvr>
  <p:transition xmlns:p14="http://schemas.microsoft.com/office/powerpoint/2010/main" advTm="45799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</a:rPr>
              <a:t>Poselets</a:t>
            </a:r>
          </a:p>
        </p:txBody>
      </p:sp>
      <p:pic>
        <p:nvPicPr>
          <p:cNvPr id="15363" name="Picture 5" descr="query_ans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/>
          <a:stretch>
            <a:fillRect/>
          </a:stretch>
        </p:blipFill>
        <p:spPr bwMode="auto">
          <a:xfrm>
            <a:off x="762000" y="1371600"/>
            <a:ext cx="762000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1363" y="5994674"/>
            <a:ext cx="9366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One</a:t>
            </a:r>
            <a:r>
              <a:rPr lang="zh-CN" altLang="en-US" sz="2800" b="1" dirty="0" smtClean="0"/>
              <a:t> </a:t>
            </a:r>
            <a:r>
              <a:rPr lang="en-US" altLang="zh-CN" sz="2800" b="1" dirty="0" err="1" smtClean="0"/>
              <a:t>poselet</a:t>
            </a:r>
            <a:r>
              <a:rPr lang="zh-CN" altLang="en-US" sz="2800" b="1" dirty="0"/>
              <a:t> </a:t>
            </a:r>
            <a:r>
              <a:rPr lang="en-US" altLang="zh-CN" sz="2800" b="1" dirty="0" smtClean="0"/>
              <a:t>one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classifier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not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a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model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for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whole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human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body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754251"/>
      </p:ext>
    </p:extLst>
  </p:cSld>
  <p:clrMapOvr>
    <a:masterClrMapping/>
  </p:clrMapOvr>
  <p:transition xmlns:p14="http://schemas.microsoft.com/office/powerpoint/2010/main" advTm="45799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How do we train a poselet?</a:t>
            </a:r>
            <a:endParaRPr lang="en-US" sz="4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-37975" t="-23927" r="-10127" b="-6748"/>
          <a:stretch>
            <a:fillRect/>
          </a:stretch>
        </p:blipFill>
        <p:spPr>
          <a:xfrm>
            <a:off x="609600" y="838200"/>
            <a:ext cx="5943600" cy="5410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362200" y="2946400"/>
            <a:ext cx="1752600" cy="152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2556"/>
      </p:ext>
    </p:extLst>
  </p:cSld>
  <p:clrMapOvr>
    <a:masterClrMapping/>
  </p:clrMapOvr>
  <p:transition xmlns:p14="http://schemas.microsoft.com/office/powerpoint/2010/main" advTm="16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Finding correspondences at training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grayscl/>
          </a:blip>
          <a:srcRect l="-37975" t="-23927" r="-10127" b="-6748"/>
          <a:stretch>
            <a:fillRect/>
          </a:stretch>
        </p:blipFill>
        <p:spPr>
          <a:xfrm>
            <a:off x="-1295400" y="304800"/>
            <a:ext cx="5943600" cy="541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grayscl/>
          </a:blip>
          <a:srcRect l="-13832" t="-9202" r="-8933" b="-23313"/>
          <a:stretch>
            <a:fillRect/>
          </a:stretch>
        </p:blipFill>
        <p:spPr>
          <a:xfrm>
            <a:off x="3962400" y="914400"/>
            <a:ext cx="5410200" cy="548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57200" y="2413000"/>
            <a:ext cx="1752600" cy="152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/>
          </a:p>
        </p:txBody>
      </p:sp>
      <p:sp>
        <p:nvSpPr>
          <p:cNvPr id="12" name="Rectangle 11"/>
          <p:cNvSpPr/>
          <p:nvPr/>
        </p:nvSpPr>
        <p:spPr bwMode="auto">
          <a:xfrm>
            <a:off x="7467600" y="1803400"/>
            <a:ext cx="9144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/>
          </a:p>
        </p:txBody>
      </p:sp>
      <p:sp>
        <p:nvSpPr>
          <p:cNvPr id="17" name="Rectangle 16"/>
          <p:cNvSpPr/>
          <p:nvPr/>
        </p:nvSpPr>
        <p:spPr>
          <a:xfrm>
            <a:off x="0" y="5410200"/>
            <a:ext cx="4343400" cy="374461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000" dirty="0"/>
              <a:t>	Given part of a human pose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91000" y="5462107"/>
            <a:ext cx="4953000" cy="651460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000" dirty="0"/>
              <a:t>	How do we find a similar pose configuration in the training set?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226152"/>
      </p:ext>
    </p:extLst>
  </p:cSld>
  <p:clrMapOvr>
    <a:masterClrMapping/>
  </p:clrMapOvr>
  <p:transition xmlns:p14="http://schemas.microsoft.com/office/powerpoint/2010/main" advTm="118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  <p:bldP spid="1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28600" y="1295400"/>
            <a:ext cx="4013200" cy="414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572000" y="1295400"/>
            <a:ext cx="4406900" cy="4140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8600" y="5462107"/>
            <a:ext cx="8686800" cy="875111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800" b="1" dirty="0"/>
              <a:t>We use </a:t>
            </a:r>
            <a:r>
              <a:rPr lang="en-US" sz="2800" b="1" dirty="0" smtClean="0"/>
              <a:t>key points </a:t>
            </a:r>
            <a:r>
              <a:rPr lang="en-US" sz="2800" b="1" dirty="0"/>
              <a:t>to annotate the joints, eyes, nose, etc. of people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568393" y="1676400"/>
            <a:ext cx="710392" cy="1556014"/>
            <a:chOff x="7568393" y="1676400"/>
            <a:chExt cx="710392" cy="1556014"/>
          </a:xfrm>
        </p:grpSpPr>
        <p:sp>
          <p:nvSpPr>
            <p:cNvPr id="21" name="Oval 64"/>
            <p:cNvSpPr>
              <a:spLocks noChangeArrowheads="1"/>
            </p:cNvSpPr>
            <p:nvPr/>
          </p:nvSpPr>
          <p:spPr bwMode="auto">
            <a:xfrm>
              <a:off x="7568393" y="1916180"/>
              <a:ext cx="49185" cy="4471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65"/>
            <p:cNvSpPr>
              <a:spLocks noChangeArrowheads="1"/>
            </p:cNvSpPr>
            <p:nvPr/>
          </p:nvSpPr>
          <p:spPr bwMode="auto">
            <a:xfrm>
              <a:off x="8153400" y="1905000"/>
              <a:ext cx="49185" cy="44714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66"/>
            <p:cNvSpPr>
              <a:spLocks noChangeArrowheads="1"/>
            </p:cNvSpPr>
            <p:nvPr/>
          </p:nvSpPr>
          <p:spPr bwMode="auto">
            <a:xfrm>
              <a:off x="7696200" y="2209800"/>
              <a:ext cx="49185" cy="44714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67"/>
            <p:cNvSpPr>
              <a:spLocks noChangeArrowheads="1"/>
            </p:cNvSpPr>
            <p:nvPr/>
          </p:nvSpPr>
          <p:spPr bwMode="auto">
            <a:xfrm flipV="1">
              <a:off x="8229600" y="2286000"/>
              <a:ext cx="49185" cy="4571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68"/>
            <p:cNvSpPr>
              <a:spLocks noChangeArrowheads="1"/>
            </p:cNvSpPr>
            <p:nvPr/>
          </p:nvSpPr>
          <p:spPr bwMode="auto">
            <a:xfrm>
              <a:off x="8077200" y="2209800"/>
              <a:ext cx="49185" cy="44714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auto">
            <a:xfrm>
              <a:off x="7848600" y="2286000"/>
              <a:ext cx="49185" cy="44714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65"/>
            <p:cNvSpPr>
              <a:spLocks noChangeArrowheads="1"/>
            </p:cNvSpPr>
            <p:nvPr/>
          </p:nvSpPr>
          <p:spPr bwMode="auto">
            <a:xfrm>
              <a:off x="7951815" y="1676400"/>
              <a:ext cx="49185" cy="44714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65"/>
            <p:cNvSpPr>
              <a:spLocks noChangeArrowheads="1"/>
            </p:cNvSpPr>
            <p:nvPr/>
          </p:nvSpPr>
          <p:spPr bwMode="auto">
            <a:xfrm>
              <a:off x="7848600" y="1676400"/>
              <a:ext cx="49185" cy="44714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65"/>
            <p:cNvSpPr>
              <a:spLocks noChangeArrowheads="1"/>
            </p:cNvSpPr>
            <p:nvPr/>
          </p:nvSpPr>
          <p:spPr bwMode="auto">
            <a:xfrm>
              <a:off x="8077200" y="2667000"/>
              <a:ext cx="49185" cy="447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7654925" y="2647950"/>
              <a:ext cx="49185" cy="44714"/>
            </a:xfrm>
            <a:prstGeom prst="ellipse">
              <a:avLst/>
            </a:prstGeom>
            <a:solidFill>
              <a:srgbClr val="27A5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65"/>
            <p:cNvSpPr>
              <a:spLocks noChangeArrowheads="1"/>
            </p:cNvSpPr>
            <p:nvPr/>
          </p:nvSpPr>
          <p:spPr bwMode="auto">
            <a:xfrm>
              <a:off x="8089900" y="3171825"/>
              <a:ext cx="49185" cy="44714"/>
            </a:xfrm>
            <a:prstGeom prst="ellipse">
              <a:avLst/>
            </a:prstGeom>
            <a:solidFill>
              <a:srgbClr val="FF6E7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65"/>
            <p:cNvSpPr>
              <a:spLocks noChangeArrowheads="1"/>
            </p:cNvSpPr>
            <p:nvPr/>
          </p:nvSpPr>
          <p:spPr bwMode="auto">
            <a:xfrm>
              <a:off x="7699375" y="3187700"/>
              <a:ext cx="49185" cy="44714"/>
            </a:xfrm>
            <a:prstGeom prst="ellipse">
              <a:avLst/>
            </a:prstGeom>
            <a:solidFill>
              <a:srgbClr val="FFC773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Oval 64"/>
          <p:cNvSpPr>
            <a:spLocks noChangeArrowheads="1"/>
          </p:cNvSpPr>
          <p:nvPr/>
        </p:nvSpPr>
        <p:spPr bwMode="auto">
          <a:xfrm>
            <a:off x="787400" y="2674678"/>
            <a:ext cx="126620" cy="11511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65"/>
          <p:cNvSpPr>
            <a:spLocks noChangeArrowheads="1"/>
          </p:cNvSpPr>
          <p:nvPr/>
        </p:nvSpPr>
        <p:spPr bwMode="auto">
          <a:xfrm>
            <a:off x="1827748" y="2569697"/>
            <a:ext cx="126620" cy="11511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66"/>
          <p:cNvSpPr>
            <a:spLocks noChangeArrowheads="1"/>
          </p:cNvSpPr>
          <p:nvPr/>
        </p:nvSpPr>
        <p:spPr bwMode="auto">
          <a:xfrm>
            <a:off x="710020" y="3591427"/>
            <a:ext cx="126620" cy="115110"/>
          </a:xfrm>
          <a:prstGeom prst="ellipse">
            <a:avLst/>
          </a:prstGeom>
          <a:solidFill>
            <a:srgbClr val="00CC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67"/>
          <p:cNvSpPr>
            <a:spLocks noChangeArrowheads="1"/>
          </p:cNvSpPr>
          <p:nvPr/>
        </p:nvSpPr>
        <p:spPr bwMode="auto">
          <a:xfrm flipV="1">
            <a:off x="1888447" y="3448926"/>
            <a:ext cx="126620" cy="11769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68"/>
          <p:cNvSpPr>
            <a:spLocks noChangeArrowheads="1"/>
          </p:cNvSpPr>
          <p:nvPr/>
        </p:nvSpPr>
        <p:spPr bwMode="auto">
          <a:xfrm>
            <a:off x="1707783" y="3337426"/>
            <a:ext cx="126620" cy="115110"/>
          </a:xfrm>
          <a:prstGeom prst="ellipse">
            <a:avLst/>
          </a:prstGeom>
          <a:solidFill>
            <a:srgbClr val="993366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69"/>
          <p:cNvSpPr>
            <a:spLocks noChangeArrowheads="1"/>
          </p:cNvSpPr>
          <p:nvPr/>
        </p:nvSpPr>
        <p:spPr bwMode="auto">
          <a:xfrm>
            <a:off x="983819" y="3279593"/>
            <a:ext cx="126620" cy="11511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65"/>
          <p:cNvSpPr>
            <a:spLocks noChangeArrowheads="1"/>
          </p:cNvSpPr>
          <p:nvPr/>
        </p:nvSpPr>
        <p:spPr bwMode="auto">
          <a:xfrm>
            <a:off x="1486597" y="2040466"/>
            <a:ext cx="126620" cy="115110"/>
          </a:xfrm>
          <a:prstGeom prst="ellipse">
            <a:avLst/>
          </a:prstGeom>
          <a:solidFill>
            <a:schemeClr val="accent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65"/>
          <p:cNvSpPr>
            <a:spLocks noChangeArrowheads="1"/>
          </p:cNvSpPr>
          <p:nvPr/>
        </p:nvSpPr>
        <p:spPr bwMode="auto">
          <a:xfrm>
            <a:off x="1229352" y="2057400"/>
            <a:ext cx="126620" cy="115110"/>
          </a:xfrm>
          <a:prstGeom prst="ellipse">
            <a:avLst/>
          </a:prstGeom>
          <a:solidFill>
            <a:srgbClr val="8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65"/>
          <p:cNvSpPr>
            <a:spLocks noChangeArrowheads="1"/>
          </p:cNvSpPr>
          <p:nvPr/>
        </p:nvSpPr>
        <p:spPr bwMode="auto">
          <a:xfrm>
            <a:off x="1752600" y="4419600"/>
            <a:ext cx="126620" cy="11511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914400" y="4419600"/>
            <a:ext cx="126620" cy="115110"/>
          </a:xfrm>
          <a:prstGeom prst="ellipse">
            <a:avLst/>
          </a:prstGeom>
          <a:solidFill>
            <a:srgbClr val="27A5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1905000" y="2711714"/>
            <a:ext cx="6196793" cy="1784086"/>
            <a:chOff x="1905000" y="2711714"/>
            <a:chExt cx="6196793" cy="1784086"/>
          </a:xfrm>
        </p:grpSpPr>
        <p:sp>
          <p:nvSpPr>
            <p:cNvPr id="35" name="TextBox 34"/>
            <p:cNvSpPr txBox="1"/>
            <p:nvPr/>
          </p:nvSpPr>
          <p:spPr>
            <a:xfrm>
              <a:off x="3200400" y="3733800"/>
              <a:ext cx="1732641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6">
                      <a:lumMod val="75000"/>
                    </a:schemeClr>
                  </a:solidFill>
                </a:rPr>
                <a:t>Left Hip</a:t>
              </a:r>
              <a:endParaRPr lang="en-US" sz="3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47" name="Straight Arrow Connector 46"/>
            <p:cNvCxnSpPr>
              <a:stCxn id="35" idx="3"/>
              <a:endCxn id="30" idx="4"/>
            </p:cNvCxnSpPr>
            <p:nvPr/>
          </p:nvCxnSpPr>
          <p:spPr bwMode="auto">
            <a:xfrm flipV="1">
              <a:off x="4933041" y="2711714"/>
              <a:ext cx="3168752" cy="13452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rot="10800000" flipV="1">
              <a:off x="1905000" y="4133166"/>
              <a:ext cx="1295400" cy="36263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6" name="Group 55"/>
          <p:cNvGrpSpPr/>
          <p:nvPr/>
        </p:nvGrpSpPr>
        <p:grpSpPr>
          <a:xfrm>
            <a:off x="1981200" y="1905000"/>
            <a:ext cx="6172200" cy="1408331"/>
            <a:chOff x="1981200" y="1905000"/>
            <a:chExt cx="6172200" cy="1408331"/>
          </a:xfrm>
        </p:grpSpPr>
        <p:sp>
          <p:nvSpPr>
            <p:cNvPr id="51" name="TextBox 50"/>
            <p:cNvSpPr txBox="1"/>
            <p:nvPr/>
          </p:nvSpPr>
          <p:spPr>
            <a:xfrm>
              <a:off x="3200400" y="2667000"/>
              <a:ext cx="2646878" cy="646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2EE306"/>
                  </a:solidFill>
                </a:rPr>
                <a:t>Left Shoulder</a:t>
              </a:r>
              <a:endParaRPr lang="en-US" sz="3600" dirty="0">
                <a:solidFill>
                  <a:srgbClr val="2EE306"/>
                </a:solidFill>
              </a:endParaRPr>
            </a:p>
          </p:txBody>
        </p:sp>
        <p:cxnSp>
          <p:nvCxnSpPr>
            <p:cNvPr id="52" name="Straight Arrow Connector 51"/>
            <p:cNvCxnSpPr>
              <a:stCxn id="51" idx="3"/>
            </p:cNvCxnSpPr>
            <p:nvPr/>
          </p:nvCxnSpPr>
          <p:spPr bwMode="auto">
            <a:xfrm flipV="1">
              <a:off x="5847278" y="1905000"/>
              <a:ext cx="2306122" cy="10851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2EE30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rot="10800000">
              <a:off x="1981200" y="2667000"/>
              <a:ext cx="1219200" cy="3993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2EE30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15400" cy="1143000"/>
          </a:xfrm>
        </p:spPr>
        <p:txBody>
          <a:bodyPr/>
          <a:lstStyle/>
          <a:p>
            <a:r>
              <a:rPr lang="en-US" sz="4000" dirty="0" smtClean="0"/>
              <a:t>Finding correspondences at training time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891827"/>
      </p:ext>
    </p:extLst>
  </p:cSld>
  <p:clrMapOvr>
    <a:masterClrMapping/>
  </p:clrMapOvr>
  <p:transition xmlns:p14="http://schemas.microsoft.com/office/powerpoint/2010/main" advTm="66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572000" y="1295400"/>
            <a:ext cx="4406900" cy="41402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grayscl/>
          </a:blip>
          <a:srcRect l="5696" t="27607" r="50633" b="35583"/>
          <a:stretch>
            <a:fillRect/>
          </a:stretch>
        </p:blipFill>
        <p:spPr>
          <a:xfrm>
            <a:off x="450850" y="2413000"/>
            <a:ext cx="1752600" cy="1524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1" name="Rectangle 10"/>
          <p:cNvSpPr/>
          <p:nvPr/>
        </p:nvSpPr>
        <p:spPr bwMode="auto">
          <a:xfrm>
            <a:off x="457200" y="2413000"/>
            <a:ext cx="1752600" cy="1524000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4600" y="4114800"/>
            <a:ext cx="1981200" cy="430887"/>
          </a:xfrm>
          <a:prstGeom prst="rect">
            <a:avLst/>
          </a:prstGeom>
          <a:ln>
            <a:noFill/>
          </a:ln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Residual Error</a:t>
            </a:r>
          </a:p>
        </p:txBody>
      </p:sp>
      <p:grpSp>
        <p:nvGrpSpPr>
          <p:cNvPr id="3" name="Group 34"/>
          <p:cNvGrpSpPr/>
          <p:nvPr/>
        </p:nvGrpSpPr>
        <p:grpSpPr>
          <a:xfrm>
            <a:off x="710020" y="2569697"/>
            <a:ext cx="1305047" cy="1136840"/>
            <a:chOff x="710020" y="2569697"/>
            <a:chExt cx="1305047" cy="1136840"/>
          </a:xfrm>
        </p:grpSpPr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787400" y="2674678"/>
              <a:ext cx="126620" cy="11511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65"/>
            <p:cNvSpPr>
              <a:spLocks noChangeArrowheads="1"/>
            </p:cNvSpPr>
            <p:nvPr/>
          </p:nvSpPr>
          <p:spPr bwMode="auto">
            <a:xfrm>
              <a:off x="1827748" y="2569697"/>
              <a:ext cx="126620" cy="11511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710020" y="3591427"/>
              <a:ext cx="126620" cy="115110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 flipV="1">
              <a:off x="1888447" y="3448926"/>
              <a:ext cx="126620" cy="11769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68"/>
            <p:cNvSpPr>
              <a:spLocks noChangeArrowheads="1"/>
            </p:cNvSpPr>
            <p:nvPr/>
          </p:nvSpPr>
          <p:spPr bwMode="auto">
            <a:xfrm>
              <a:off x="1707783" y="3337426"/>
              <a:ext cx="126620" cy="115110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69"/>
            <p:cNvSpPr>
              <a:spLocks noChangeArrowheads="1"/>
            </p:cNvSpPr>
            <p:nvPr/>
          </p:nvSpPr>
          <p:spPr bwMode="auto">
            <a:xfrm>
              <a:off x="983819" y="3279593"/>
              <a:ext cx="126620" cy="115110"/>
            </a:xfrm>
            <a:prstGeom prst="ellipse">
              <a:avLst/>
            </a:prstGeom>
            <a:solidFill>
              <a:srgbClr val="00009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45"/>
          <p:cNvGrpSpPr/>
          <p:nvPr/>
        </p:nvGrpSpPr>
        <p:grpSpPr>
          <a:xfrm>
            <a:off x="711200" y="2571559"/>
            <a:ext cx="1305047" cy="1136840"/>
            <a:chOff x="710020" y="2569697"/>
            <a:chExt cx="1305047" cy="1136840"/>
          </a:xfrm>
        </p:grpSpPr>
        <p:sp>
          <p:nvSpPr>
            <p:cNvPr id="47" name="Oval 64"/>
            <p:cNvSpPr>
              <a:spLocks noChangeArrowheads="1"/>
            </p:cNvSpPr>
            <p:nvPr/>
          </p:nvSpPr>
          <p:spPr bwMode="auto">
            <a:xfrm>
              <a:off x="787400" y="2674678"/>
              <a:ext cx="126620" cy="11511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65"/>
            <p:cNvSpPr>
              <a:spLocks noChangeArrowheads="1"/>
            </p:cNvSpPr>
            <p:nvPr/>
          </p:nvSpPr>
          <p:spPr bwMode="auto">
            <a:xfrm>
              <a:off x="1827748" y="2569697"/>
              <a:ext cx="126620" cy="11511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66"/>
            <p:cNvSpPr>
              <a:spLocks noChangeArrowheads="1"/>
            </p:cNvSpPr>
            <p:nvPr/>
          </p:nvSpPr>
          <p:spPr bwMode="auto">
            <a:xfrm>
              <a:off x="710020" y="3591427"/>
              <a:ext cx="126620" cy="115110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67"/>
            <p:cNvSpPr>
              <a:spLocks noChangeArrowheads="1"/>
            </p:cNvSpPr>
            <p:nvPr/>
          </p:nvSpPr>
          <p:spPr bwMode="auto">
            <a:xfrm flipV="1">
              <a:off x="1888447" y="3448926"/>
              <a:ext cx="126620" cy="11769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68"/>
            <p:cNvSpPr>
              <a:spLocks noChangeArrowheads="1"/>
            </p:cNvSpPr>
            <p:nvPr/>
          </p:nvSpPr>
          <p:spPr bwMode="auto">
            <a:xfrm>
              <a:off x="1707783" y="3337426"/>
              <a:ext cx="126620" cy="115110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69"/>
            <p:cNvSpPr>
              <a:spLocks noChangeArrowheads="1"/>
            </p:cNvSpPr>
            <p:nvPr/>
          </p:nvSpPr>
          <p:spPr bwMode="auto">
            <a:xfrm>
              <a:off x="983819" y="3279593"/>
              <a:ext cx="126620" cy="115110"/>
            </a:xfrm>
            <a:prstGeom prst="ellipse">
              <a:avLst/>
            </a:prstGeom>
            <a:solidFill>
              <a:srgbClr val="00009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grayscl/>
          </a:blip>
          <a:srcRect l="65706" t="11043" r="13545" b="70552"/>
          <a:stretch>
            <a:fillRect/>
          </a:stretch>
        </p:blipFill>
        <p:spPr>
          <a:xfrm>
            <a:off x="2514600" y="2438400"/>
            <a:ext cx="1752600" cy="14605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5" name="Group 33"/>
          <p:cNvGrpSpPr/>
          <p:nvPr/>
        </p:nvGrpSpPr>
        <p:grpSpPr>
          <a:xfrm>
            <a:off x="7568393" y="1905000"/>
            <a:ext cx="710392" cy="426719"/>
            <a:chOff x="7568393" y="1905000"/>
            <a:chExt cx="710392" cy="426719"/>
          </a:xfrm>
        </p:grpSpPr>
        <p:sp>
          <p:nvSpPr>
            <p:cNvPr id="21" name="Oval 64"/>
            <p:cNvSpPr>
              <a:spLocks noChangeArrowheads="1"/>
            </p:cNvSpPr>
            <p:nvPr/>
          </p:nvSpPr>
          <p:spPr bwMode="auto">
            <a:xfrm>
              <a:off x="7568393" y="1916180"/>
              <a:ext cx="49185" cy="4471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65"/>
            <p:cNvSpPr>
              <a:spLocks noChangeArrowheads="1"/>
            </p:cNvSpPr>
            <p:nvPr/>
          </p:nvSpPr>
          <p:spPr bwMode="auto">
            <a:xfrm>
              <a:off x="8153400" y="1905000"/>
              <a:ext cx="49185" cy="44714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66"/>
            <p:cNvSpPr>
              <a:spLocks noChangeArrowheads="1"/>
            </p:cNvSpPr>
            <p:nvPr/>
          </p:nvSpPr>
          <p:spPr bwMode="auto">
            <a:xfrm>
              <a:off x="7696200" y="2209800"/>
              <a:ext cx="49185" cy="44714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67"/>
            <p:cNvSpPr>
              <a:spLocks noChangeArrowheads="1"/>
            </p:cNvSpPr>
            <p:nvPr/>
          </p:nvSpPr>
          <p:spPr bwMode="auto">
            <a:xfrm flipV="1">
              <a:off x="8229600" y="2286000"/>
              <a:ext cx="49185" cy="4571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68"/>
            <p:cNvSpPr>
              <a:spLocks noChangeArrowheads="1"/>
            </p:cNvSpPr>
            <p:nvPr/>
          </p:nvSpPr>
          <p:spPr bwMode="auto">
            <a:xfrm>
              <a:off x="8077200" y="2209799"/>
              <a:ext cx="45719" cy="45719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auto">
            <a:xfrm>
              <a:off x="7848600" y="2286000"/>
              <a:ext cx="49185" cy="44714"/>
            </a:xfrm>
            <a:prstGeom prst="ellipse">
              <a:avLst/>
            </a:prstGeom>
            <a:solidFill>
              <a:srgbClr val="00009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2667000" y="2604294"/>
            <a:ext cx="1358900" cy="1072356"/>
            <a:chOff x="2667000" y="2604294"/>
            <a:chExt cx="1358900" cy="1072356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flipV="1">
              <a:off x="2667000" y="2730500"/>
              <a:ext cx="184150" cy="127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2670175" y="3394075"/>
              <a:ext cx="342900" cy="2222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3003550" y="3352800"/>
              <a:ext cx="215900" cy="127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rot="5400000">
              <a:off x="3768724" y="2682875"/>
              <a:ext cx="157956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rot="16200000" flipH="1">
              <a:off x="3657600" y="3321050"/>
              <a:ext cx="152400" cy="76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 rot="10800000" flipV="1">
              <a:off x="3886200" y="3505200"/>
              <a:ext cx="139700" cy="50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stealth"/>
              <a:tailEnd type="stealth"/>
            </a:ln>
            <a:effectLst/>
          </p:spPr>
        </p:cxnSp>
      </p:grp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152400" y="-20100"/>
            <a:ext cx="8915400" cy="1143000"/>
          </a:xfrm>
          <a:ln>
            <a:noFill/>
          </a:ln>
        </p:spPr>
        <p:txBody>
          <a:bodyPr/>
          <a:lstStyle/>
          <a:p>
            <a:r>
              <a:rPr lang="en-US" sz="4000" dirty="0" smtClean="0"/>
              <a:t>Finding correspondences at training time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179440"/>
      </p:ext>
    </p:extLst>
  </p:cSld>
  <p:clrMapOvr>
    <a:masterClrMapping/>
  </p:clrMapOvr>
  <p:transition xmlns:p14="http://schemas.microsoft.com/office/powerpoint/2010/main" advTm="274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21667 4.07407E-6 " pathEditMode="relative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4.81481E-6 L -0.49999 0.14445 " pathEditMode="relative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4518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800" dirty="0" smtClean="0"/>
              <a:t>1.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Map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image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feature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Space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(HOG)</a:t>
            </a:r>
            <a:endParaRPr kumimoji="1"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0" y="2111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smtClean="0"/>
              <a:t>Huma</a:t>
            </a:r>
            <a:r>
              <a:rPr lang="en-US" altLang="zh-CN" sz="3600" dirty="0"/>
              <a:t>n</a:t>
            </a:r>
            <a:r>
              <a:rPr lang="en-US" altLang="zh-CN" sz="3600" dirty="0" smtClean="0"/>
              <a:t> </a:t>
            </a:r>
            <a:r>
              <a:rPr lang="en-US" altLang="zh-CN" sz="3600" dirty="0"/>
              <a:t>detection with </a:t>
            </a:r>
            <a:r>
              <a:rPr lang="en-US" altLang="zh-CN" sz="3600" dirty="0" smtClean="0"/>
              <a:t>HOG: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Basic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Steps</a:t>
            </a:r>
            <a:endParaRPr lang="zh-CN" altLang="en-US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35" y="3667491"/>
            <a:ext cx="353695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98" y="3665903"/>
            <a:ext cx="3424237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18"/>
          <p:cNvSpPr/>
          <p:nvPr/>
        </p:nvSpPr>
        <p:spPr>
          <a:xfrm>
            <a:off x="4185270" y="4292908"/>
            <a:ext cx="926757" cy="86497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2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rcRect l="5696" t="27607" r="50633" b="35583"/>
          <a:stretch>
            <a:fillRect/>
          </a:stretch>
        </p:blipFill>
        <p:spPr>
          <a:xfrm>
            <a:off x="381000" y="1676400"/>
            <a:ext cx="1066800" cy="927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Training </a:t>
            </a:r>
            <a:r>
              <a:rPr lang="en-US" sz="4800" dirty="0" err="1"/>
              <a:t>poselet</a:t>
            </a:r>
            <a:r>
              <a:rPr lang="en-US" sz="4800" dirty="0"/>
              <a:t> classifiers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87350" y="1676400"/>
            <a:ext cx="1060450" cy="939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/>
          </a:p>
        </p:txBody>
      </p:sp>
      <p:sp>
        <p:nvSpPr>
          <p:cNvPr id="18" name="Rectangle 17"/>
          <p:cNvSpPr/>
          <p:nvPr/>
        </p:nvSpPr>
        <p:spPr>
          <a:xfrm>
            <a:off x="0" y="2692399"/>
            <a:ext cx="1676400" cy="651460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000" dirty="0"/>
              <a:t>	Residual Error: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539751" y="1701799"/>
            <a:ext cx="794376" cy="691989"/>
            <a:chOff x="710020" y="2569697"/>
            <a:chExt cx="1305047" cy="1136840"/>
          </a:xfrm>
        </p:grpSpPr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787400" y="2674678"/>
              <a:ext cx="126620" cy="11511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7" name="Oval 65"/>
            <p:cNvSpPr>
              <a:spLocks noChangeArrowheads="1"/>
            </p:cNvSpPr>
            <p:nvPr/>
          </p:nvSpPr>
          <p:spPr bwMode="auto">
            <a:xfrm>
              <a:off x="1827748" y="2569697"/>
              <a:ext cx="126620" cy="11511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710020" y="3591427"/>
              <a:ext cx="126620" cy="115110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 flipV="1">
              <a:off x="1888447" y="3448926"/>
              <a:ext cx="126620" cy="11769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0" name="Oval 68"/>
            <p:cNvSpPr>
              <a:spLocks noChangeArrowheads="1"/>
            </p:cNvSpPr>
            <p:nvPr/>
          </p:nvSpPr>
          <p:spPr bwMode="auto">
            <a:xfrm>
              <a:off x="1707783" y="3337426"/>
              <a:ext cx="126620" cy="115110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" name="Oval 69"/>
            <p:cNvSpPr>
              <a:spLocks noChangeArrowheads="1"/>
            </p:cNvSpPr>
            <p:nvPr/>
          </p:nvSpPr>
          <p:spPr bwMode="auto">
            <a:xfrm>
              <a:off x="983819" y="3279593"/>
              <a:ext cx="126620" cy="11511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676400" y="1701799"/>
            <a:ext cx="1066800" cy="1517461"/>
            <a:chOff x="1676400" y="2438400"/>
            <a:chExt cx="1066800" cy="151746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/>
            <a:srcRect l="65706" t="11043" r="13545" b="70552"/>
            <a:stretch>
              <a:fillRect/>
            </a:stretch>
          </p:blipFill>
          <p:spPr>
            <a:xfrm>
              <a:off x="1676400" y="2438400"/>
              <a:ext cx="1066800" cy="914399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1905000" y="3581400"/>
              <a:ext cx="685800" cy="374461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000" dirty="0"/>
                <a:t>0.15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819400" y="1701799"/>
            <a:ext cx="1106906" cy="1517461"/>
            <a:chOff x="2819400" y="2438400"/>
            <a:chExt cx="1106906" cy="1517461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rcRect l="5381" t="16071" r="9533" b="13954"/>
            <a:stretch>
              <a:fillRect/>
            </a:stretch>
          </p:blipFill>
          <p:spPr>
            <a:xfrm>
              <a:off x="2819400" y="2438400"/>
              <a:ext cx="1106906" cy="914400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>
              <a:off x="3048000" y="3581400"/>
              <a:ext cx="685800" cy="374461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000" dirty="0"/>
                <a:t>0.20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995057" y="1701799"/>
            <a:ext cx="1110343" cy="1517461"/>
            <a:chOff x="3995057" y="2438400"/>
            <a:chExt cx="1110343" cy="1517461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/>
            <a:srcRect l="5381" r="3139" b="25000"/>
            <a:stretch>
              <a:fillRect/>
            </a:stretch>
          </p:blipFill>
          <p:spPr>
            <a:xfrm>
              <a:off x="3995057" y="2438400"/>
              <a:ext cx="1110343" cy="914400"/>
            </a:xfrm>
            <a:prstGeom prst="rect">
              <a:avLst/>
            </a:prstGeom>
          </p:spPr>
        </p:pic>
        <p:sp>
          <p:nvSpPr>
            <p:cNvPr id="75" name="Rectangle 74"/>
            <p:cNvSpPr/>
            <p:nvPr/>
          </p:nvSpPr>
          <p:spPr>
            <a:xfrm>
              <a:off x="4191000" y="3581400"/>
              <a:ext cx="685800" cy="374461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000" dirty="0"/>
                <a:t>0.10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620000" y="1701799"/>
            <a:ext cx="1120392" cy="1517461"/>
            <a:chOff x="5181600" y="2438400"/>
            <a:chExt cx="1120392" cy="1517461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/>
            <a:srcRect b="18750"/>
            <a:stretch>
              <a:fillRect/>
            </a:stretch>
          </p:blipFill>
          <p:spPr>
            <a:xfrm>
              <a:off x="5181600" y="2438400"/>
              <a:ext cx="1120392" cy="914400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5410200" y="3581400"/>
              <a:ext cx="685800" cy="374461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000" dirty="0"/>
                <a:t>0.35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400800" y="1701799"/>
            <a:ext cx="1143000" cy="1517461"/>
            <a:chOff x="6400800" y="2438400"/>
            <a:chExt cx="1143000" cy="1517461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/>
            <a:srcRect t="6250" b="12500"/>
            <a:stretch>
              <a:fillRect/>
            </a:stretch>
          </p:blipFill>
          <p:spPr>
            <a:xfrm>
              <a:off x="6400800" y="2438400"/>
              <a:ext cx="1143000" cy="932853"/>
            </a:xfrm>
            <a:prstGeom prst="rect">
              <a:avLst/>
            </a:prstGeom>
          </p:spPr>
        </p:pic>
        <p:sp>
          <p:nvSpPr>
            <p:cNvPr id="77" name="Rectangle 76"/>
            <p:cNvSpPr/>
            <p:nvPr/>
          </p:nvSpPr>
          <p:spPr>
            <a:xfrm>
              <a:off x="6629400" y="3581400"/>
              <a:ext cx="685800" cy="374461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000" dirty="0"/>
                <a:t>0.15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181600" y="1701799"/>
            <a:ext cx="1143000" cy="1517461"/>
            <a:chOff x="7620000" y="2438400"/>
            <a:chExt cx="1143000" cy="1517461"/>
          </a:xfrm>
        </p:grpSpPr>
        <p:pic>
          <p:nvPicPr>
            <p:cNvPr id="73" name="Picture 15" descr="weak_answer"/>
            <p:cNvPicPr>
              <a:picLocks noChangeAspect="1" noChangeArrowheads="1"/>
            </p:cNvPicPr>
            <p:nvPr/>
          </p:nvPicPr>
          <p:blipFill>
            <a:blip r:embed="rId10"/>
            <a:srcRect l="8000" t="13740" r="4000" b="4389"/>
            <a:stretch>
              <a:fillRect/>
            </a:stretch>
          </p:blipFill>
          <p:spPr bwMode="auto">
            <a:xfrm>
              <a:off x="7620000" y="2438400"/>
              <a:ext cx="1143000" cy="928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" name="Rectangle 77"/>
            <p:cNvSpPr/>
            <p:nvPr/>
          </p:nvSpPr>
          <p:spPr>
            <a:xfrm>
              <a:off x="7848600" y="3581400"/>
              <a:ext cx="685800" cy="374461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000" dirty="0"/>
                <a:t>0.85</a:t>
              </a:r>
            </a:p>
          </p:txBody>
        </p:sp>
      </p:grpSp>
      <p:sp>
        <p:nvSpPr>
          <p:cNvPr id="92" name="Rectangle 91"/>
          <p:cNvSpPr/>
          <p:nvPr/>
        </p:nvSpPr>
        <p:spPr>
          <a:xfrm>
            <a:off x="304800" y="3581400"/>
            <a:ext cx="8458200" cy="2168799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200" dirty="0"/>
              <a:t>Given a seed patch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200" dirty="0"/>
              <a:t>Find the closest patch for every other person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200" dirty="0"/>
              <a:t>Sort them by residual error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200" dirty="0"/>
              <a:t>Threshold them</a:t>
            </a:r>
          </a:p>
        </p:txBody>
      </p:sp>
      <p:cxnSp>
        <p:nvCxnSpPr>
          <p:cNvPr id="94" name="Straight Connector 93"/>
          <p:cNvCxnSpPr/>
          <p:nvPr/>
        </p:nvCxnSpPr>
        <p:spPr bwMode="auto">
          <a:xfrm rot="16200000" flipH="1">
            <a:off x="6346956" y="2515546"/>
            <a:ext cx="2468001" cy="125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641647417"/>
      </p:ext>
    </p:extLst>
  </p:cSld>
  <p:clrMapOvr>
    <a:masterClrMapping/>
  </p:clrMapOvr>
  <p:transition xmlns:p14="http://schemas.microsoft.com/office/powerpoint/2010/main" advTm="173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324 L -0.2559 -0.0032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324 L -0.26493 -0.00324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324 L 0.26458 -0.00324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0.26788 3.33333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17261E-7 L -0.12795 -7.17261E-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24 L 0.125 -0.0032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rcRect l="5696" t="27607" r="50633" b="35583"/>
          <a:stretch>
            <a:fillRect/>
          </a:stretch>
        </p:blipFill>
        <p:spPr>
          <a:xfrm>
            <a:off x="533400" y="1693334"/>
            <a:ext cx="1066800" cy="927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Training </a:t>
            </a:r>
            <a:r>
              <a:rPr lang="en-US" dirty="0" err="1" smtClean="0">
                <a:solidFill>
                  <a:srgbClr val="000000"/>
                </a:solidFill>
              </a:rPr>
              <a:t>poselet</a:t>
            </a:r>
            <a:r>
              <a:rPr lang="en-US" dirty="0" smtClean="0">
                <a:solidFill>
                  <a:srgbClr val="000000"/>
                </a:solidFill>
              </a:rPr>
              <a:t> classifiers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rcRect l="65706" t="11043" r="13545" b="70552"/>
          <a:stretch>
            <a:fillRect/>
          </a:stretch>
        </p:blipFill>
        <p:spPr>
          <a:xfrm>
            <a:off x="2855494" y="1701799"/>
            <a:ext cx="1066800" cy="91439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/>
          <a:srcRect l="5381" t="16071" r="9533" b="13954"/>
          <a:stretch>
            <a:fillRect/>
          </a:stretch>
        </p:blipFill>
        <p:spPr>
          <a:xfrm>
            <a:off x="5164102" y="1701799"/>
            <a:ext cx="1106906" cy="9144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rcRect l="5381" r="3139" b="25000"/>
          <a:stretch>
            <a:fillRect/>
          </a:stretch>
        </p:blipFill>
        <p:spPr>
          <a:xfrm>
            <a:off x="1668951" y="1701799"/>
            <a:ext cx="1110343" cy="9144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rcRect b="18750"/>
          <a:stretch>
            <a:fillRect/>
          </a:stretch>
        </p:blipFill>
        <p:spPr>
          <a:xfrm>
            <a:off x="6347208" y="1701799"/>
            <a:ext cx="1120392" cy="9144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/>
          <a:srcRect t="6250" b="12500"/>
          <a:stretch>
            <a:fillRect/>
          </a:stretch>
        </p:blipFill>
        <p:spPr>
          <a:xfrm>
            <a:off x="3962400" y="1701799"/>
            <a:ext cx="1143000" cy="932853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304800" y="2764782"/>
            <a:ext cx="8458200" cy="3153684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200" dirty="0"/>
              <a:t>Given a seed patch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200" dirty="0"/>
              <a:t>Find the closest patch for every other person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200" dirty="0"/>
              <a:t>Sort them by residual error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200" dirty="0"/>
              <a:t>Threshold them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200" dirty="0"/>
              <a:t>Use them as positive training examples to train a linear SVM with HOG features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1363" y="5994674"/>
            <a:ext cx="9366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One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</a:rPr>
              <a:t>poselet</a:t>
            </a:r>
            <a:r>
              <a:rPr lang="zh-CN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one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classifier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not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a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model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for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whole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human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276198717"/>
      </p:ext>
    </p:extLst>
  </p:cSld>
  <p:clrMapOvr>
    <a:masterClrMapping/>
  </p:clrMapOvr>
  <p:transition xmlns:p14="http://schemas.microsoft.com/office/powerpoint/2010/main" advTm="22483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-37975" t="-23927" r="-10127" b="-6748"/>
          <a:stretch>
            <a:fillRect/>
          </a:stretch>
        </p:blipFill>
        <p:spPr>
          <a:xfrm>
            <a:off x="990600" y="381000"/>
            <a:ext cx="5943600" cy="54102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504825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altLang="zh-CN" sz="4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Test</a:t>
            </a:r>
            <a:r>
              <a:rPr lang="zh-CN" altLang="en-US" sz="4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sz="4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time</a:t>
            </a:r>
            <a:endParaRPr lang="en-US" sz="4400" kern="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038600" y="1828800"/>
            <a:ext cx="1066800" cy="36576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038600" y="1828800"/>
            <a:ext cx="1066800" cy="36576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86081"/>
      </p:ext>
    </p:extLst>
  </p:cSld>
  <p:clrMapOvr>
    <a:masterClrMapping/>
  </p:clrMapOvr>
  <p:transition xmlns:p14="http://schemas.microsoft.com/office/powerpoint/2010/main" advTm="5033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-37975" t="-23927" r="-10127" b="-6748"/>
          <a:stretch>
            <a:fillRect/>
          </a:stretch>
        </p:blipFill>
        <p:spPr>
          <a:xfrm>
            <a:off x="990600" y="381000"/>
            <a:ext cx="5943600" cy="54102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Goal: Extract attributes of this person</a:t>
            </a:r>
            <a:endParaRPr lang="en-US" sz="4400" kern="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038600" y="1828800"/>
            <a:ext cx="1066800" cy="36576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038600" y="1828800"/>
            <a:ext cx="1066800" cy="36576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257800" y="1981200"/>
            <a:ext cx="1244600" cy="35052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895599" y="1752599"/>
            <a:ext cx="1464733" cy="372533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3" name="Text Placeholder 2"/>
          <p:cNvSpPr txBox="1">
            <a:spLocks/>
          </p:cNvSpPr>
          <p:nvPr/>
        </p:nvSpPr>
        <p:spPr bwMode="auto">
          <a:xfrm>
            <a:off x="3200400" y="5867400"/>
            <a:ext cx="510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Target person bounds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lang="en-US" sz="2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Garamond"/>
              </a:rPr>
              <a:t>Bounds of other nearby people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00200" y="5943600"/>
            <a:ext cx="1182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Input: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24391"/>
      </p:ext>
    </p:extLst>
  </p:cSld>
  <p:clrMapOvr>
    <a:masterClrMapping/>
  </p:clrMapOvr>
  <p:transition xmlns:p14="http://schemas.microsoft.com/office/powerpoint/2010/main" advTm="8032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</a:blip>
          <a:srcRect l="-37975" t="-23927" r="-10127" b="-6748"/>
          <a:stretch>
            <a:fillRect/>
          </a:stretch>
        </p:blipFill>
        <p:spPr>
          <a:xfrm>
            <a:off x="990600" y="381000"/>
            <a:ext cx="5943600" cy="5410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67000" y="1676400"/>
            <a:ext cx="3810000" cy="3505200"/>
            <a:chOff x="609600" y="1676400"/>
            <a:chExt cx="3810000" cy="3505200"/>
          </a:xfrm>
        </p:grpSpPr>
        <p:sp>
          <p:nvSpPr>
            <p:cNvPr id="9" name="Rectangle 8"/>
            <p:cNvSpPr/>
            <p:nvPr/>
          </p:nvSpPr>
          <p:spPr bwMode="auto">
            <a:xfrm>
              <a:off x="609600" y="2133600"/>
              <a:ext cx="1905000" cy="30480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219200" y="1905000"/>
              <a:ext cx="685800" cy="914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581400" y="1981200"/>
              <a:ext cx="685800" cy="914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81200" y="1676400"/>
              <a:ext cx="685800" cy="914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133600" y="2286000"/>
              <a:ext cx="1066800" cy="19812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76600" y="1828800"/>
              <a:ext cx="1143000" cy="22860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Step 1: Detect poselet activations</a:t>
            </a:r>
            <a:endParaRPr lang="en-US" sz="4400" kern="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800600" y="6096000"/>
            <a:ext cx="426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[Bourdev et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 al, ECCV10]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267200" y="3962400"/>
            <a:ext cx="914400" cy="1524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343400" y="1600200"/>
            <a:ext cx="990600" cy="1447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69148"/>
      </p:ext>
    </p:extLst>
  </p:cSld>
  <p:clrMapOvr>
    <a:masterClrMapping/>
  </p:clrMapOvr>
  <p:transition xmlns:p14="http://schemas.microsoft.com/office/powerpoint/2010/main" advTm="67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Step 2: Cluster the activations</a:t>
            </a:r>
            <a:endParaRPr lang="en-US" sz="4400" kern="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514600" y="1371600"/>
            <a:ext cx="4013200" cy="4148667"/>
            <a:chOff x="457200" y="1371600"/>
            <a:chExt cx="4013200" cy="41486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grayscl/>
            </a:blip>
            <a:srcRect t="-1" b="-204"/>
            <a:stretch>
              <a:fillRect/>
            </a:stretch>
          </p:blipFill>
          <p:spPr>
            <a:xfrm>
              <a:off x="457200" y="1371600"/>
              <a:ext cx="4013200" cy="4148667"/>
            </a:xfrm>
            <a:prstGeom prst="rect">
              <a:avLst/>
            </a:prstGeom>
            <a:ln w="50800">
              <a:noFill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609600" y="2133600"/>
              <a:ext cx="1905000" cy="3048000"/>
            </a:xfrm>
            <a:prstGeom prst="rect">
              <a:avLst/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219200" y="1905000"/>
              <a:ext cx="685800" cy="914400"/>
            </a:xfrm>
            <a:prstGeom prst="rect">
              <a:avLst/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581400" y="1981200"/>
              <a:ext cx="685800" cy="914400"/>
            </a:xfrm>
            <a:prstGeom prst="rect">
              <a:avLst/>
            </a:prstGeom>
            <a:noFill/>
            <a:ln w="508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81200" y="1676400"/>
              <a:ext cx="685800" cy="914400"/>
            </a:xfrm>
            <a:prstGeom prst="rect">
              <a:avLst/>
            </a:prstGeom>
            <a:noFill/>
            <a:ln w="508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133600" y="2286000"/>
              <a:ext cx="1066800" cy="1981200"/>
            </a:xfrm>
            <a:prstGeom prst="rect">
              <a:avLst/>
            </a:prstGeom>
            <a:noFill/>
            <a:ln w="508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76600" y="1828800"/>
              <a:ext cx="1143000" cy="2286000"/>
            </a:xfrm>
            <a:prstGeom prst="rect">
              <a:avLst/>
            </a:prstGeom>
            <a:noFill/>
            <a:ln w="508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4267200" y="3962400"/>
            <a:ext cx="914400" cy="1524000"/>
          </a:xfrm>
          <a:prstGeom prst="rect">
            <a:avLst/>
          </a:prstGeom>
          <a:noFill/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343400" y="1600200"/>
            <a:ext cx="990600" cy="1447800"/>
          </a:xfrm>
          <a:prstGeom prst="rect">
            <a:avLst/>
          </a:prstGeom>
          <a:noFill/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636" y="5710959"/>
            <a:ext cx="7447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Because we know the joint for each </a:t>
            </a:r>
            <a:r>
              <a:rPr lang="en-US" sz="3200" dirty="0" err="1" smtClean="0"/>
              <a:t>poselet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0787016"/>
      </p:ext>
    </p:extLst>
  </p:cSld>
  <p:clrMapOvr>
    <a:masterClrMapping/>
  </p:clrMapOvr>
  <p:transition xmlns:p14="http://schemas.microsoft.com/office/powerpoint/2010/main" advTm="97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Step 3: Predict person bounds</a:t>
            </a:r>
            <a:endParaRPr lang="en-US" sz="4400" kern="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</a:blip>
          <a:srcRect t="-1" b="-204"/>
          <a:stretch>
            <a:fillRect/>
          </a:stretch>
        </p:blipFill>
        <p:spPr>
          <a:xfrm>
            <a:off x="2514600" y="1371600"/>
            <a:ext cx="4013200" cy="4148667"/>
          </a:xfrm>
          <a:prstGeom prst="rect">
            <a:avLst/>
          </a:prstGeom>
          <a:ln w="50800">
            <a:noFill/>
          </a:ln>
        </p:spPr>
      </p:pic>
      <p:sp>
        <p:nvSpPr>
          <p:cNvPr id="19" name="Rectangle 18"/>
          <p:cNvSpPr/>
          <p:nvPr/>
        </p:nvSpPr>
        <p:spPr bwMode="auto">
          <a:xfrm>
            <a:off x="4114800" y="1828800"/>
            <a:ext cx="1066800" cy="3124200"/>
          </a:xfrm>
          <a:prstGeom prst="rect">
            <a:avLst/>
          </a:prstGeom>
          <a:noFill/>
          <a:ln w="63500" cap="flat" cmpd="sng" algn="ctr">
            <a:solidFill>
              <a:srgbClr val="2EE3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410200" y="1981200"/>
            <a:ext cx="1066800" cy="3124200"/>
          </a:xfrm>
          <a:prstGeom prst="rect">
            <a:avLst/>
          </a:prstGeom>
          <a:noFill/>
          <a:ln w="635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895600" y="1752600"/>
            <a:ext cx="1447800" cy="3733800"/>
          </a:xfrm>
          <a:prstGeom prst="rect">
            <a:avLst/>
          </a:prstGeom>
          <a:noFill/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800600" y="6096000"/>
            <a:ext cx="426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[Bourdev et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 al, ECCV10]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12292254"/>
      </p:ext>
    </p:extLst>
  </p:cSld>
  <p:clrMapOvr>
    <a:masterClrMapping/>
  </p:clrMapOvr>
  <p:transition xmlns:p14="http://schemas.microsoft.com/office/powerpoint/2010/main" advTm="47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Step 4: Identify the correct cluster</a:t>
            </a:r>
            <a:endParaRPr lang="en-US" sz="4400" kern="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</a:blip>
          <a:srcRect t="-1" b="-204"/>
          <a:stretch>
            <a:fillRect/>
          </a:stretch>
        </p:blipFill>
        <p:spPr>
          <a:xfrm>
            <a:off x="2514600" y="1371600"/>
            <a:ext cx="4013200" cy="4148667"/>
          </a:xfrm>
          <a:prstGeom prst="rect">
            <a:avLst/>
          </a:prstGeom>
          <a:ln w="50800">
            <a:noFill/>
          </a:ln>
        </p:spPr>
      </p:pic>
      <p:sp>
        <p:nvSpPr>
          <p:cNvPr id="19" name="Rectangle 18"/>
          <p:cNvSpPr/>
          <p:nvPr/>
        </p:nvSpPr>
        <p:spPr bwMode="auto">
          <a:xfrm>
            <a:off x="4114800" y="1828800"/>
            <a:ext cx="1066800" cy="3124200"/>
          </a:xfrm>
          <a:prstGeom prst="rect">
            <a:avLst/>
          </a:prstGeom>
          <a:noFill/>
          <a:ln w="63500" cap="flat" cmpd="sng" algn="ctr">
            <a:solidFill>
              <a:srgbClr val="2EE3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19600" y="60960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lang="en-US" sz="3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Garamond"/>
              </a:rPr>
              <a:t>Max-flow in bipartite graph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038600" y="1828800"/>
            <a:ext cx="1066800" cy="36576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257800" y="1981200"/>
            <a:ext cx="1244600" cy="35052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895599" y="1752599"/>
            <a:ext cx="1464733" cy="372533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37016"/>
      </p:ext>
    </p:extLst>
  </p:cSld>
  <p:clrMapOvr>
    <a:masterClrMapping/>
  </p:clrMapOvr>
  <p:transition xmlns:p14="http://schemas.microsoft.com/office/powerpoint/2010/main" advTm="122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rcRect t="-1" b="-204"/>
          <a:stretch>
            <a:fillRect/>
          </a:stretch>
        </p:blipFill>
        <p:spPr>
          <a:xfrm>
            <a:off x="2514600" y="1219200"/>
            <a:ext cx="4013200" cy="4148667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76200" y="5452533"/>
            <a:ext cx="8991600" cy="1113367"/>
            <a:chOff x="76200" y="5452533"/>
            <a:chExt cx="8991600" cy="1113367"/>
          </a:xfrm>
        </p:grpSpPr>
        <p:pic>
          <p:nvPicPr>
            <p:cNvPr id="4" name="Picture 2" descr="Screen shot 2010-11-15 at 12.06.48 AM.png"/>
            <p:cNvPicPr>
              <a:picLocks noChangeAspect="1"/>
            </p:cNvPicPr>
            <p:nvPr/>
          </p:nvPicPr>
          <p:blipFill>
            <a:blip r:embed="rId4"/>
            <a:srcRect l="18889" t="79468"/>
            <a:stretch>
              <a:fillRect/>
            </a:stretch>
          </p:blipFill>
          <p:spPr bwMode="auto">
            <a:xfrm>
              <a:off x="1806323" y="5452533"/>
              <a:ext cx="7261477" cy="111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76200" y="5707559"/>
              <a:ext cx="1600200" cy="769441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200" dirty="0" err="1" smtClean="0">
                  <a:solidFill>
                    <a:srgbClr val="000000"/>
                  </a:solidFill>
                </a:rPr>
                <a:t>Poselet</a:t>
              </a:r>
              <a:endParaRPr lang="en-US" sz="2200" dirty="0" smtClean="0">
                <a:solidFill>
                  <a:srgbClr val="000000"/>
                </a:solidFill>
              </a:endParaRPr>
            </a:p>
            <a:p>
              <a:r>
                <a:rPr lang="en-US" sz="2200" dirty="0" smtClean="0">
                  <a:solidFill>
                    <a:srgbClr val="000000"/>
                  </a:solidFill>
                </a:rPr>
                <a:t>Activations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Start with its poselet activations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" name="Group 8"/>
          <p:cNvGrpSpPr/>
          <p:nvPr/>
        </p:nvGrpSpPr>
        <p:grpSpPr>
          <a:xfrm>
            <a:off x="4038600" y="1524000"/>
            <a:ext cx="1219200" cy="2590800"/>
            <a:chOff x="1981200" y="1676400"/>
            <a:chExt cx="1219200" cy="25908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981200" y="1676400"/>
              <a:ext cx="685800" cy="914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133600" y="2286000"/>
              <a:ext cx="1066800" cy="19812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</a:endParaRPr>
            </a:p>
          </p:txBody>
        </p:sp>
      </p:grpSp>
      <p:sp>
        <p:nvSpPr>
          <p:cNvPr id="28" name="Rectangle 27"/>
          <p:cNvSpPr/>
          <p:nvPr/>
        </p:nvSpPr>
        <p:spPr bwMode="auto">
          <a:xfrm>
            <a:off x="4267200" y="3810000"/>
            <a:ext cx="914400" cy="1524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35200" y="5486400"/>
            <a:ext cx="6299200" cy="1066801"/>
            <a:chOff x="2235200" y="5486400"/>
            <a:chExt cx="6299200" cy="1066801"/>
          </a:xfrm>
        </p:grpSpPr>
        <p:sp>
          <p:nvSpPr>
            <p:cNvPr id="26" name="Rectangle 25"/>
            <p:cNvSpPr/>
            <p:nvPr/>
          </p:nvSpPr>
          <p:spPr>
            <a:xfrm>
              <a:off x="2235200" y="5486400"/>
              <a:ext cx="62992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rcRect l="37975" t="8901" r="44936" b="70553"/>
            <a:stretch>
              <a:fillRect/>
            </a:stretch>
          </p:blipFill>
          <p:spPr>
            <a:xfrm>
              <a:off x="2379133" y="5486401"/>
              <a:ext cx="880533" cy="1066800"/>
            </a:xfrm>
            <a:prstGeom prst="rect">
              <a:avLst/>
            </a:prstGeom>
            <a:ln w="50800"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rcRect l="41772" t="22085" r="31646" b="30062"/>
            <a:stretch>
              <a:fillRect/>
            </a:stretch>
          </p:blipFill>
          <p:spPr>
            <a:xfrm>
              <a:off x="4267200" y="5511801"/>
              <a:ext cx="533400" cy="9906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rcRect l="45570" t="5519" r="29746" b="59510"/>
            <a:stretch>
              <a:fillRect/>
            </a:stretch>
          </p:blipFill>
          <p:spPr>
            <a:xfrm>
              <a:off x="7696200" y="5494867"/>
              <a:ext cx="724122" cy="10583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rcRect l="43671" t="61553" r="33544" b="1636"/>
            <a:stretch>
              <a:fillRect/>
            </a:stretch>
          </p:blipFill>
          <p:spPr>
            <a:xfrm>
              <a:off x="6019800" y="5511799"/>
              <a:ext cx="609600" cy="101600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 bwMode="auto">
          <a:xfrm>
            <a:off x="4343400" y="1447800"/>
            <a:ext cx="990600" cy="1447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aramond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11867" y="5423749"/>
            <a:ext cx="7255933" cy="79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08664"/>
      </p:ext>
    </p:extLst>
  </p:cSld>
  <p:clrMapOvr>
    <a:masterClrMapping/>
  </p:clrMapOvr>
  <p:transition xmlns:p14="http://schemas.microsoft.com/office/powerpoint/2010/main" advTm="67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reen shot 2010-11-15 at 12.06.48 AM.png"/>
          <p:cNvPicPr>
            <a:picLocks noChangeAspect="1"/>
          </p:cNvPicPr>
          <p:nvPr/>
        </p:nvPicPr>
        <p:blipFill>
          <a:blip r:embed="rId3"/>
          <a:srcRect l="18889"/>
          <a:stretch>
            <a:fillRect/>
          </a:stretch>
        </p:blipFill>
        <p:spPr bwMode="auto">
          <a:xfrm>
            <a:off x="1806323" y="1143000"/>
            <a:ext cx="7261477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5707559"/>
            <a:ext cx="1600200" cy="76944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</a:rPr>
              <a:t>Poselet</a:t>
            </a:r>
            <a:endParaRPr lang="en-US" sz="22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Activations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931448"/>
            <a:ext cx="1600200" cy="4001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Features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3581400"/>
            <a:ext cx="1600200" cy="110799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</a:rPr>
              <a:t>Poselet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-level</a:t>
            </a: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Attribute</a:t>
            </a: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Classifiers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321004"/>
            <a:ext cx="1600200" cy="110799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Person-level</a:t>
            </a: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Attribute</a:t>
            </a: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Classifiers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1101804"/>
            <a:ext cx="1676400" cy="110799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Context-level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Attribute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Classifiers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6800" cy="114300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Beyond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detection</a:t>
            </a:r>
            <a:r>
              <a:rPr lang="zh-CN" altLang="en-US" sz="3600" dirty="0" smtClean="0"/>
              <a:t>： </a:t>
            </a:r>
            <a:r>
              <a:rPr lang="en-US" sz="3600" dirty="0" smtClean="0"/>
              <a:t>Attribute Classification</a:t>
            </a:r>
            <a:endParaRPr lang="en-US" sz="3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235200" y="5486400"/>
            <a:ext cx="6299200" cy="1066801"/>
            <a:chOff x="2235200" y="5486400"/>
            <a:chExt cx="6299200" cy="1066801"/>
          </a:xfrm>
        </p:grpSpPr>
        <p:sp>
          <p:nvSpPr>
            <p:cNvPr id="12" name="Rectangle 11"/>
            <p:cNvSpPr/>
            <p:nvPr/>
          </p:nvSpPr>
          <p:spPr>
            <a:xfrm>
              <a:off x="2235200" y="5486400"/>
              <a:ext cx="62992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rcRect l="37975" t="8901" r="44936" b="70553"/>
            <a:stretch>
              <a:fillRect/>
            </a:stretch>
          </p:blipFill>
          <p:spPr>
            <a:xfrm>
              <a:off x="2379133" y="5486401"/>
              <a:ext cx="880533" cy="1066800"/>
            </a:xfrm>
            <a:prstGeom prst="rect">
              <a:avLst/>
            </a:prstGeom>
            <a:ln w="50800"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rcRect l="41772" t="22085" r="31646" b="30062"/>
            <a:stretch>
              <a:fillRect/>
            </a:stretch>
          </p:blipFill>
          <p:spPr>
            <a:xfrm>
              <a:off x="4267200" y="5511801"/>
              <a:ext cx="533400" cy="9906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rcRect l="45570" t="5519" r="29746" b="59510"/>
            <a:stretch>
              <a:fillRect/>
            </a:stretch>
          </p:blipFill>
          <p:spPr>
            <a:xfrm>
              <a:off x="7696200" y="5494867"/>
              <a:ext cx="724122" cy="10583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rcRect l="43671" t="61553" r="33544" b="1636"/>
            <a:stretch>
              <a:fillRect/>
            </a:stretch>
          </p:blipFill>
          <p:spPr>
            <a:xfrm>
              <a:off x="6019800" y="5511799"/>
              <a:ext cx="609600" cy="1016000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811867" y="1066803"/>
            <a:ext cx="7255933" cy="79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33903"/>
      </p:ext>
    </p:extLst>
  </p:cSld>
  <p:clrMapOvr>
    <a:masterClrMapping/>
  </p:clrMapOvr>
  <p:transition xmlns:p14="http://schemas.microsoft.com/office/powerpoint/2010/main" advTm="152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3594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800" dirty="0" smtClean="0"/>
              <a:t>1.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Map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image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feature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Space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(HOG)</a:t>
            </a:r>
          </a:p>
          <a:p>
            <a:pPr marL="0" indent="0">
              <a:buNone/>
            </a:pP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2.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Training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with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positive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and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negative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(linear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SVM)</a:t>
            </a:r>
            <a:endParaRPr kumimoji="1" lang="zh-CN" altLang="en-US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4"/>
          <a:stretch/>
        </p:blipFill>
        <p:spPr bwMode="auto">
          <a:xfrm>
            <a:off x="339451" y="2410252"/>
            <a:ext cx="8686771" cy="171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2535494" y="4046885"/>
            <a:ext cx="4008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/>
              <a:t>p</a:t>
            </a:r>
            <a:r>
              <a:rPr lang="en-US" sz="2800" dirty="0" smtClean="0"/>
              <a:t>ositive training examples</a:t>
            </a:r>
            <a:endParaRPr lang="en-US" sz="2800" dirty="0"/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2325222" y="4640660"/>
            <a:ext cx="4629533" cy="1788326"/>
            <a:chOff x="0" y="4038600"/>
            <a:chExt cx="6484993" cy="250507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14800"/>
              <a:ext cx="1905000" cy="242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756" y="4038600"/>
              <a:ext cx="188595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512" y="4038600"/>
              <a:ext cx="1385050" cy="242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1267" y="4038600"/>
              <a:ext cx="1857375" cy="242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869" y="4038600"/>
              <a:ext cx="1306124" cy="242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2349294" y="6316145"/>
            <a:ext cx="58242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/>
              <a:t>negative training examples</a:t>
            </a:r>
            <a:endParaRPr lang="en-US" sz="2800" dirty="0"/>
          </a:p>
        </p:txBody>
      </p:sp>
      <p:sp>
        <p:nvSpPr>
          <p:cNvPr id="17" name="矩形 16"/>
          <p:cNvSpPr/>
          <p:nvPr/>
        </p:nvSpPr>
        <p:spPr>
          <a:xfrm>
            <a:off x="0" y="2111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/>
              <a:t>Human </a:t>
            </a:r>
            <a:r>
              <a:rPr lang="en-US" altLang="zh-CN" sz="3600" b="1" dirty="0"/>
              <a:t>detection with </a:t>
            </a:r>
            <a:r>
              <a:rPr lang="en-US" altLang="zh-CN" sz="3600" b="1" dirty="0" smtClean="0"/>
              <a:t>HOG: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Basic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Steps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7218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7729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2"/>
          <p:cNvSpPr txBox="1">
            <a:spLocks noChangeArrowheads="1"/>
          </p:cNvSpPr>
          <p:nvPr/>
        </p:nvSpPr>
        <p:spPr bwMode="auto">
          <a:xfrm>
            <a:off x="320675" y="773113"/>
            <a:ext cx="82311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Times New Roman" charset="0"/>
              </a:rPr>
              <a:t>A set of </a:t>
            </a:r>
            <a:r>
              <a:rPr lang="en-US">
                <a:solidFill>
                  <a:schemeClr val="accent2"/>
                </a:solidFill>
                <a:latin typeface="Times New Roman" charset="0"/>
              </a:rPr>
              <a:t>local features</a:t>
            </a:r>
            <a:r>
              <a:rPr lang="en-US">
                <a:latin typeface="Times New Roman" charset="0"/>
              </a:rPr>
              <a:t> describes image properties at one particular</a:t>
            </a:r>
          </a:p>
          <a:p>
            <a:pPr eaLnBrk="1" hangingPunct="1"/>
            <a:r>
              <a:rPr lang="en-US">
                <a:latin typeface="Times New Roman" charset="0"/>
              </a:rPr>
              <a:t>location in the image:</a:t>
            </a:r>
          </a:p>
        </p:txBody>
      </p:sp>
      <p:grpSp>
        <p:nvGrpSpPr>
          <p:cNvPr id="109572" name="Group 3"/>
          <p:cNvGrpSpPr>
            <a:grpSpLocks/>
          </p:cNvGrpSpPr>
          <p:nvPr/>
        </p:nvGrpSpPr>
        <p:grpSpPr bwMode="auto">
          <a:xfrm>
            <a:off x="1962150" y="2033588"/>
            <a:ext cx="152400" cy="277812"/>
            <a:chOff x="1300" y="1141"/>
            <a:chExt cx="96" cy="175"/>
          </a:xfrm>
        </p:grpSpPr>
        <p:sp>
          <p:nvSpPr>
            <p:cNvPr id="109645" name="Oval 4"/>
            <p:cNvSpPr>
              <a:spLocks noChangeArrowheads="1"/>
            </p:cNvSpPr>
            <p:nvPr/>
          </p:nvSpPr>
          <p:spPr bwMode="auto">
            <a:xfrm>
              <a:off x="1300" y="1164"/>
              <a:ext cx="56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09646" name="Oval 5"/>
            <p:cNvSpPr>
              <a:spLocks noChangeArrowheads="1"/>
            </p:cNvSpPr>
            <p:nvPr/>
          </p:nvSpPr>
          <p:spPr bwMode="auto">
            <a:xfrm>
              <a:off x="1340" y="1141"/>
              <a:ext cx="56" cy="15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109573" name="Line 6"/>
          <p:cNvSpPr>
            <a:spLocks noChangeShapeType="1"/>
          </p:cNvSpPr>
          <p:nvPr/>
        </p:nvSpPr>
        <p:spPr bwMode="auto">
          <a:xfrm>
            <a:off x="3417888" y="2211388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9574" name="Group 7"/>
          <p:cNvGrpSpPr>
            <a:grpSpLocks/>
          </p:cNvGrpSpPr>
          <p:nvPr/>
        </p:nvGrpSpPr>
        <p:grpSpPr bwMode="auto">
          <a:xfrm rot="1098337">
            <a:off x="2165350" y="2033588"/>
            <a:ext cx="152400" cy="277812"/>
            <a:chOff x="1300" y="1141"/>
            <a:chExt cx="96" cy="175"/>
          </a:xfrm>
        </p:grpSpPr>
        <p:sp>
          <p:nvSpPr>
            <p:cNvPr id="109643" name="Oval 8"/>
            <p:cNvSpPr>
              <a:spLocks noChangeArrowheads="1"/>
            </p:cNvSpPr>
            <p:nvPr/>
          </p:nvSpPr>
          <p:spPr bwMode="auto">
            <a:xfrm>
              <a:off x="1300" y="1164"/>
              <a:ext cx="56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09644" name="Oval 9"/>
            <p:cNvSpPr>
              <a:spLocks noChangeArrowheads="1"/>
            </p:cNvSpPr>
            <p:nvPr/>
          </p:nvSpPr>
          <p:spPr bwMode="auto">
            <a:xfrm>
              <a:off x="1340" y="1141"/>
              <a:ext cx="56" cy="15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109575" name="Group 10"/>
          <p:cNvGrpSpPr>
            <a:grpSpLocks/>
          </p:cNvGrpSpPr>
          <p:nvPr/>
        </p:nvGrpSpPr>
        <p:grpSpPr bwMode="auto">
          <a:xfrm rot="3996486">
            <a:off x="2405857" y="2072481"/>
            <a:ext cx="152400" cy="277813"/>
            <a:chOff x="1300" y="1141"/>
            <a:chExt cx="96" cy="175"/>
          </a:xfrm>
        </p:grpSpPr>
        <p:sp>
          <p:nvSpPr>
            <p:cNvPr id="109641" name="Oval 11"/>
            <p:cNvSpPr>
              <a:spLocks noChangeArrowheads="1"/>
            </p:cNvSpPr>
            <p:nvPr/>
          </p:nvSpPr>
          <p:spPr bwMode="auto">
            <a:xfrm>
              <a:off x="1300" y="1164"/>
              <a:ext cx="56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09642" name="Oval 12"/>
            <p:cNvSpPr>
              <a:spLocks noChangeArrowheads="1"/>
            </p:cNvSpPr>
            <p:nvPr/>
          </p:nvSpPr>
          <p:spPr bwMode="auto">
            <a:xfrm>
              <a:off x="1340" y="1141"/>
              <a:ext cx="56" cy="15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109576" name="Group 13"/>
          <p:cNvGrpSpPr>
            <a:grpSpLocks/>
          </p:cNvGrpSpPr>
          <p:nvPr/>
        </p:nvGrpSpPr>
        <p:grpSpPr bwMode="auto">
          <a:xfrm rot="5680403">
            <a:off x="2728119" y="2056607"/>
            <a:ext cx="152400" cy="277812"/>
            <a:chOff x="1300" y="1141"/>
            <a:chExt cx="96" cy="175"/>
          </a:xfrm>
        </p:grpSpPr>
        <p:sp>
          <p:nvSpPr>
            <p:cNvPr id="109639" name="Oval 14"/>
            <p:cNvSpPr>
              <a:spLocks noChangeArrowheads="1"/>
            </p:cNvSpPr>
            <p:nvPr/>
          </p:nvSpPr>
          <p:spPr bwMode="auto">
            <a:xfrm>
              <a:off x="1300" y="1164"/>
              <a:ext cx="56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09640" name="Oval 15"/>
            <p:cNvSpPr>
              <a:spLocks noChangeArrowheads="1"/>
            </p:cNvSpPr>
            <p:nvPr/>
          </p:nvSpPr>
          <p:spPr bwMode="auto">
            <a:xfrm>
              <a:off x="1340" y="1141"/>
              <a:ext cx="56" cy="15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109577" name="Group 16"/>
          <p:cNvGrpSpPr>
            <a:grpSpLocks/>
          </p:cNvGrpSpPr>
          <p:nvPr/>
        </p:nvGrpSpPr>
        <p:grpSpPr bwMode="auto">
          <a:xfrm rot="7389461">
            <a:off x="3051969" y="2056607"/>
            <a:ext cx="152400" cy="277812"/>
            <a:chOff x="1300" y="1141"/>
            <a:chExt cx="96" cy="175"/>
          </a:xfrm>
        </p:grpSpPr>
        <p:sp>
          <p:nvSpPr>
            <p:cNvPr id="109637" name="Oval 17"/>
            <p:cNvSpPr>
              <a:spLocks noChangeArrowheads="1"/>
            </p:cNvSpPr>
            <p:nvPr/>
          </p:nvSpPr>
          <p:spPr bwMode="auto">
            <a:xfrm>
              <a:off x="1300" y="1164"/>
              <a:ext cx="56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09638" name="Oval 18"/>
            <p:cNvSpPr>
              <a:spLocks noChangeArrowheads="1"/>
            </p:cNvSpPr>
            <p:nvPr/>
          </p:nvSpPr>
          <p:spPr bwMode="auto">
            <a:xfrm>
              <a:off x="1340" y="1141"/>
              <a:ext cx="56" cy="15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109578" name="Text Box 19"/>
          <p:cNvSpPr txBox="1">
            <a:spLocks noChangeArrowheads="1"/>
          </p:cNvSpPr>
          <p:nvPr/>
        </p:nvSpPr>
        <p:spPr bwMode="auto">
          <a:xfrm>
            <a:off x="4513263" y="2019300"/>
            <a:ext cx="3314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latin typeface="Times New Roman" charset="0"/>
              </a:rPr>
              <a:t>Jet of local orientations and scales</a:t>
            </a:r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01613" y="2765425"/>
            <a:ext cx="8794750" cy="4021138"/>
            <a:chOff x="127" y="1742"/>
            <a:chExt cx="5540" cy="2533"/>
          </a:xfrm>
        </p:grpSpPr>
        <p:sp>
          <p:nvSpPr>
            <p:cNvPr id="109587" name="Text Box 21"/>
            <p:cNvSpPr txBox="1">
              <a:spLocks noChangeArrowheads="1"/>
            </p:cNvSpPr>
            <p:nvPr/>
          </p:nvSpPr>
          <p:spPr bwMode="auto">
            <a:xfrm>
              <a:off x="246" y="2425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>
                <a:latin typeface="Times New Roman" charset="0"/>
              </a:endParaRPr>
            </a:p>
          </p:txBody>
        </p:sp>
        <p:pic>
          <p:nvPicPr>
            <p:cNvPr id="109588" name="Picture 22" descr="A3790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" y="2893"/>
              <a:ext cx="946" cy="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89" name="Picture 23" descr="urb3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881"/>
              <a:ext cx="946" cy="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90" name="Text Box 24"/>
            <p:cNvSpPr txBox="1">
              <a:spLocks noChangeArrowheads="1"/>
            </p:cNvSpPr>
            <p:nvPr/>
          </p:nvSpPr>
          <p:spPr bwMode="auto">
            <a:xfrm>
              <a:off x="4005" y="3242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>
                  <a:latin typeface="Times New Roman" charset="0"/>
                </a:rPr>
                <a:t>&gt;</a:t>
              </a:r>
            </a:p>
          </p:txBody>
        </p:sp>
        <p:sp>
          <p:nvSpPr>
            <p:cNvPr id="109591" name="Text Box 25"/>
            <p:cNvSpPr txBox="1">
              <a:spLocks noChangeArrowheads="1"/>
            </p:cNvSpPr>
            <p:nvPr/>
          </p:nvSpPr>
          <p:spPr bwMode="auto">
            <a:xfrm>
              <a:off x="221" y="1742"/>
              <a:ext cx="4851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>
                <a:latin typeface="Times New Roman" charset="0"/>
              </a:endParaRPr>
            </a:p>
            <a:p>
              <a:pPr eaLnBrk="1" hangingPunct="1"/>
              <a:endParaRPr lang="en-US">
                <a:latin typeface="Times New Roman" charset="0"/>
              </a:endParaRPr>
            </a:p>
            <a:p>
              <a:pPr eaLnBrk="1" hangingPunct="1"/>
              <a:r>
                <a:rPr lang="en-US">
                  <a:latin typeface="Times New Roman" charset="0"/>
                </a:rPr>
                <a:t>A </a:t>
              </a:r>
              <a:r>
                <a:rPr lang="en-US">
                  <a:solidFill>
                    <a:schemeClr val="accent2"/>
                  </a:solidFill>
                  <a:latin typeface="Times New Roman" charset="0"/>
                </a:rPr>
                <a:t>set of global features</a:t>
              </a:r>
              <a:r>
                <a:rPr lang="en-US">
                  <a:latin typeface="Times New Roman" charset="0"/>
                </a:rPr>
                <a:t> provides information about the global</a:t>
              </a:r>
            </a:p>
            <a:p>
              <a:pPr eaLnBrk="1" hangingPunct="1"/>
              <a:r>
                <a:rPr lang="en-US">
                  <a:latin typeface="Times New Roman" charset="0"/>
                </a:rPr>
                <a:t>image structure without encoding specific objects</a:t>
              </a:r>
            </a:p>
          </p:txBody>
        </p:sp>
        <p:grpSp>
          <p:nvGrpSpPr>
            <p:cNvPr id="109592" name="Group 26"/>
            <p:cNvGrpSpPr>
              <a:grpSpLocks/>
            </p:cNvGrpSpPr>
            <p:nvPr/>
          </p:nvGrpSpPr>
          <p:grpSpPr bwMode="auto">
            <a:xfrm>
              <a:off x="738" y="2827"/>
              <a:ext cx="1336" cy="997"/>
              <a:chOff x="738" y="2827"/>
              <a:chExt cx="1336" cy="997"/>
            </a:xfrm>
          </p:grpSpPr>
          <p:grpSp>
            <p:nvGrpSpPr>
              <p:cNvPr id="109594" name="Group 27"/>
              <p:cNvGrpSpPr>
                <a:grpSpLocks/>
              </p:cNvGrpSpPr>
              <p:nvPr/>
            </p:nvGrpSpPr>
            <p:grpSpPr bwMode="auto">
              <a:xfrm>
                <a:off x="738" y="2827"/>
                <a:ext cx="1336" cy="997"/>
                <a:chOff x="1135" y="2149"/>
                <a:chExt cx="1336" cy="997"/>
              </a:xfrm>
            </p:grpSpPr>
            <p:sp>
              <p:nvSpPr>
                <p:cNvPr id="109597" name="Oval 28"/>
                <p:cNvSpPr>
                  <a:spLocks noChangeArrowheads="1"/>
                </p:cNvSpPr>
                <p:nvPr/>
              </p:nvSpPr>
              <p:spPr bwMode="auto">
                <a:xfrm>
                  <a:off x="1165" y="2446"/>
                  <a:ext cx="56" cy="15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598" name="Oval 29"/>
                <p:cNvSpPr>
                  <a:spLocks noChangeArrowheads="1"/>
                </p:cNvSpPr>
                <p:nvPr/>
              </p:nvSpPr>
              <p:spPr bwMode="auto">
                <a:xfrm>
                  <a:off x="1205" y="2423"/>
                  <a:ext cx="56" cy="15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599" name="Oval 30"/>
                <p:cNvSpPr>
                  <a:spLocks noChangeArrowheads="1"/>
                </p:cNvSpPr>
                <p:nvPr/>
              </p:nvSpPr>
              <p:spPr bwMode="auto">
                <a:xfrm>
                  <a:off x="1297" y="2367"/>
                  <a:ext cx="56" cy="15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00" name="Oval 31"/>
                <p:cNvSpPr>
                  <a:spLocks noChangeArrowheads="1"/>
                </p:cNvSpPr>
                <p:nvPr/>
              </p:nvSpPr>
              <p:spPr bwMode="auto">
                <a:xfrm>
                  <a:off x="1337" y="2344"/>
                  <a:ext cx="56" cy="15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01" name="Oval 32"/>
                <p:cNvSpPr>
                  <a:spLocks noChangeArrowheads="1"/>
                </p:cNvSpPr>
                <p:nvPr/>
              </p:nvSpPr>
              <p:spPr bwMode="auto">
                <a:xfrm>
                  <a:off x="1422" y="2266"/>
                  <a:ext cx="56" cy="15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02" name="Oval 33"/>
                <p:cNvSpPr>
                  <a:spLocks noChangeArrowheads="1"/>
                </p:cNvSpPr>
                <p:nvPr/>
              </p:nvSpPr>
              <p:spPr bwMode="auto">
                <a:xfrm>
                  <a:off x="1462" y="2243"/>
                  <a:ext cx="56" cy="15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03" name="Oval 34"/>
                <p:cNvSpPr>
                  <a:spLocks noChangeArrowheads="1"/>
                </p:cNvSpPr>
                <p:nvPr/>
              </p:nvSpPr>
              <p:spPr bwMode="auto">
                <a:xfrm>
                  <a:off x="1555" y="2172"/>
                  <a:ext cx="56" cy="15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04" name="Oval 35"/>
                <p:cNvSpPr>
                  <a:spLocks noChangeArrowheads="1"/>
                </p:cNvSpPr>
                <p:nvPr/>
              </p:nvSpPr>
              <p:spPr bwMode="auto">
                <a:xfrm>
                  <a:off x="1595" y="2149"/>
                  <a:ext cx="56" cy="15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05" name="Oval 36"/>
                <p:cNvSpPr>
                  <a:spLocks noChangeArrowheads="1"/>
                </p:cNvSpPr>
                <p:nvPr/>
              </p:nvSpPr>
              <p:spPr bwMode="auto">
                <a:xfrm>
                  <a:off x="1170" y="2654"/>
                  <a:ext cx="56" cy="15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06" name="Oval 37"/>
                <p:cNvSpPr>
                  <a:spLocks noChangeArrowheads="1"/>
                </p:cNvSpPr>
                <p:nvPr/>
              </p:nvSpPr>
              <p:spPr bwMode="auto">
                <a:xfrm>
                  <a:off x="1203" y="2631"/>
                  <a:ext cx="56" cy="15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07" name="Oval 38"/>
                <p:cNvSpPr>
                  <a:spLocks noChangeArrowheads="1"/>
                </p:cNvSpPr>
                <p:nvPr/>
              </p:nvSpPr>
              <p:spPr bwMode="auto">
                <a:xfrm>
                  <a:off x="1295" y="2575"/>
                  <a:ext cx="56" cy="15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08" name="Oval 39"/>
                <p:cNvSpPr>
                  <a:spLocks noChangeArrowheads="1"/>
                </p:cNvSpPr>
                <p:nvPr/>
              </p:nvSpPr>
              <p:spPr bwMode="auto">
                <a:xfrm>
                  <a:off x="1335" y="2552"/>
                  <a:ext cx="56" cy="15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09" name="Oval 40"/>
                <p:cNvSpPr>
                  <a:spLocks noChangeArrowheads="1"/>
                </p:cNvSpPr>
                <p:nvPr/>
              </p:nvSpPr>
              <p:spPr bwMode="auto">
                <a:xfrm>
                  <a:off x="1420" y="2481"/>
                  <a:ext cx="56" cy="15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10" name="Oval 41"/>
                <p:cNvSpPr>
                  <a:spLocks noChangeArrowheads="1"/>
                </p:cNvSpPr>
                <p:nvPr/>
              </p:nvSpPr>
              <p:spPr bwMode="auto">
                <a:xfrm>
                  <a:off x="1460" y="2451"/>
                  <a:ext cx="56" cy="15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11" name="Oval 42"/>
                <p:cNvSpPr>
                  <a:spLocks noChangeArrowheads="1"/>
                </p:cNvSpPr>
                <p:nvPr/>
              </p:nvSpPr>
              <p:spPr bwMode="auto">
                <a:xfrm>
                  <a:off x="1553" y="2380"/>
                  <a:ext cx="56" cy="15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9612" name="Oval 43"/>
                <p:cNvSpPr>
                  <a:spLocks noChangeArrowheads="1"/>
                </p:cNvSpPr>
                <p:nvPr/>
              </p:nvSpPr>
              <p:spPr bwMode="auto">
                <a:xfrm>
                  <a:off x="1593" y="2357"/>
                  <a:ext cx="56" cy="15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grpSp>
              <p:nvGrpSpPr>
                <p:cNvPr id="109613" name="Group 44"/>
                <p:cNvGrpSpPr>
                  <a:grpSpLocks/>
                </p:cNvGrpSpPr>
                <p:nvPr/>
              </p:nvGrpSpPr>
              <p:grpSpPr bwMode="auto">
                <a:xfrm>
                  <a:off x="1137" y="2588"/>
                  <a:ext cx="533" cy="392"/>
                  <a:chOff x="1173" y="1811"/>
                  <a:chExt cx="635" cy="363"/>
                </a:xfrm>
              </p:grpSpPr>
              <p:sp>
                <p:nvSpPr>
                  <p:cNvPr id="109629" name="Oval 45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223" y="2023"/>
                    <a:ext cx="56" cy="15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30" name="Oval 46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221" y="2070"/>
                    <a:ext cx="56" cy="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31" name="Oval 47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382" y="1944"/>
                    <a:ext cx="56" cy="15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32" name="Oval 48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380" y="1991"/>
                    <a:ext cx="56" cy="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33" name="Oval 49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545" y="1842"/>
                    <a:ext cx="56" cy="15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34" name="Oval 50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543" y="1889"/>
                    <a:ext cx="56" cy="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35" name="Oval 51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704" y="1763"/>
                    <a:ext cx="56" cy="15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36" name="Oval 52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702" y="1810"/>
                    <a:ext cx="56" cy="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9614" name="Group 53"/>
                <p:cNvGrpSpPr>
                  <a:grpSpLocks/>
                </p:cNvGrpSpPr>
                <p:nvPr/>
              </p:nvGrpSpPr>
              <p:grpSpPr bwMode="auto">
                <a:xfrm>
                  <a:off x="1135" y="2754"/>
                  <a:ext cx="533" cy="392"/>
                  <a:chOff x="1173" y="1811"/>
                  <a:chExt cx="635" cy="363"/>
                </a:xfrm>
              </p:grpSpPr>
              <p:sp>
                <p:nvSpPr>
                  <p:cNvPr id="109621" name="Oval 54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223" y="2023"/>
                    <a:ext cx="56" cy="15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22" name="Oval 55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221" y="2070"/>
                    <a:ext cx="56" cy="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23" name="Oval 56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382" y="1944"/>
                    <a:ext cx="56" cy="15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24" name="Oval 57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380" y="1991"/>
                    <a:ext cx="56" cy="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25" name="Oval 58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545" y="1842"/>
                    <a:ext cx="56" cy="15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26" name="Oval 59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543" y="1889"/>
                    <a:ext cx="56" cy="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27" name="Oval 60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704" y="1763"/>
                    <a:ext cx="56" cy="15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628" name="Oval 61"/>
                  <p:cNvSpPr>
                    <a:spLocks noChangeArrowheads="1"/>
                  </p:cNvSpPr>
                  <p:nvPr/>
                </p:nvSpPr>
                <p:spPr bwMode="auto">
                  <a:xfrm rot="3863058">
                    <a:off x="1702" y="1810"/>
                    <a:ext cx="56" cy="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109615" name="Oval 62"/>
                <p:cNvSpPr>
                  <a:spLocks noChangeArrowheads="1"/>
                </p:cNvSpPr>
                <p:nvPr/>
              </p:nvSpPr>
              <p:spPr bwMode="auto">
                <a:xfrm>
                  <a:off x="2034" y="2478"/>
                  <a:ext cx="248" cy="24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latin typeface="Times New Roman" charset="0"/>
                    </a:rPr>
                    <a:t>+</a:t>
                  </a:r>
                </a:p>
              </p:txBody>
            </p:sp>
            <p:sp>
              <p:nvSpPr>
                <p:cNvPr id="109616" name="Line 63"/>
                <p:cNvSpPr>
                  <a:spLocks noChangeShapeType="1"/>
                </p:cNvSpPr>
                <p:nvPr/>
              </p:nvSpPr>
              <p:spPr bwMode="auto">
                <a:xfrm>
                  <a:off x="2282" y="2602"/>
                  <a:ext cx="18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17" name="Line 64"/>
                <p:cNvSpPr>
                  <a:spLocks noChangeShapeType="1"/>
                </p:cNvSpPr>
                <p:nvPr/>
              </p:nvSpPr>
              <p:spPr bwMode="auto">
                <a:xfrm>
                  <a:off x="1735" y="2289"/>
                  <a:ext cx="336" cy="21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18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1714" y="2661"/>
                  <a:ext cx="357" cy="1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19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1386" y="2709"/>
                  <a:ext cx="692" cy="3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0" name="Line 67"/>
                <p:cNvSpPr>
                  <a:spLocks noChangeShapeType="1"/>
                </p:cNvSpPr>
                <p:nvPr/>
              </p:nvSpPr>
              <p:spPr bwMode="auto">
                <a:xfrm>
                  <a:off x="1674" y="2499"/>
                  <a:ext cx="358" cy="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9595" name="Line 68"/>
              <p:cNvSpPr>
                <a:spLocks noChangeShapeType="1"/>
              </p:cNvSpPr>
              <p:nvPr/>
            </p:nvSpPr>
            <p:spPr bwMode="auto">
              <a:xfrm flipV="1">
                <a:off x="1098" y="3285"/>
                <a:ext cx="513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96" name="Line 69"/>
              <p:cNvSpPr>
                <a:spLocks noChangeShapeType="1"/>
              </p:cNvSpPr>
              <p:nvPr/>
            </p:nvSpPr>
            <p:spPr bwMode="auto">
              <a:xfrm flipV="1">
                <a:off x="1004" y="3324"/>
                <a:ext cx="623" cy="1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593" name="Text Box 70"/>
            <p:cNvSpPr txBox="1">
              <a:spLocks noChangeArrowheads="1"/>
            </p:cNvSpPr>
            <p:nvPr/>
          </p:nvSpPr>
          <p:spPr bwMode="auto">
            <a:xfrm>
              <a:off x="127" y="3833"/>
              <a:ext cx="554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>
                  <a:latin typeface="Times New Roman" charset="0"/>
                </a:rPr>
                <a:t>This feature likes images with vertical structures at the top part and </a:t>
              </a:r>
            </a:p>
            <a:p>
              <a:pPr algn="ctr" eaLnBrk="1" hangingPunct="1"/>
              <a:r>
                <a:rPr lang="en-US" sz="2000">
                  <a:latin typeface="Times New Roman" charset="0"/>
                </a:rPr>
                <a:t>horizontal texture at the bottom part (this is a typical composition of an empty street)</a:t>
              </a:r>
            </a:p>
          </p:txBody>
        </p:sp>
      </p:grp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717550" y="1589088"/>
          <a:ext cx="677863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" name="Image" r:id="rId6" imgW="2628571" imgH="4838095" progId="">
                  <p:embed/>
                </p:oleObj>
              </mc:Choice>
              <mc:Fallback>
                <p:oleObj name="Image" r:id="rId6" imgW="2628571" imgH="48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" y="1589088"/>
                        <a:ext cx="677863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9581" name="Group 73"/>
          <p:cNvGrpSpPr>
            <a:grpSpLocks/>
          </p:cNvGrpSpPr>
          <p:nvPr/>
        </p:nvGrpSpPr>
        <p:grpSpPr bwMode="auto">
          <a:xfrm>
            <a:off x="1212850" y="2035175"/>
            <a:ext cx="509588" cy="304800"/>
            <a:chOff x="1872" y="1296"/>
            <a:chExt cx="672" cy="336"/>
          </a:xfrm>
        </p:grpSpPr>
        <p:sp>
          <p:nvSpPr>
            <p:cNvPr id="109583" name="Line 74"/>
            <p:cNvSpPr>
              <a:spLocks noChangeShapeType="1"/>
            </p:cNvSpPr>
            <p:nvPr/>
          </p:nvSpPr>
          <p:spPr bwMode="auto">
            <a:xfrm>
              <a:off x="1968" y="1296"/>
              <a:ext cx="576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4" name="Line 75"/>
            <p:cNvSpPr>
              <a:spLocks noChangeShapeType="1"/>
            </p:cNvSpPr>
            <p:nvPr/>
          </p:nvSpPr>
          <p:spPr bwMode="auto">
            <a:xfrm flipH="1">
              <a:off x="1968" y="1440"/>
              <a:ext cx="576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5" name="Arc 76"/>
            <p:cNvSpPr>
              <a:spLocks/>
            </p:cNvSpPr>
            <p:nvPr/>
          </p:nvSpPr>
          <p:spPr bwMode="auto">
            <a:xfrm flipH="1" flipV="1">
              <a:off x="1872" y="1440"/>
              <a:ext cx="96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09586" name="Arc 77"/>
            <p:cNvSpPr>
              <a:spLocks/>
            </p:cNvSpPr>
            <p:nvPr/>
          </p:nvSpPr>
          <p:spPr bwMode="auto">
            <a:xfrm flipH="1">
              <a:off x="1872" y="1296"/>
              <a:ext cx="96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109582" name="Oval 78"/>
          <p:cNvSpPr>
            <a:spLocks noChangeArrowheads="1"/>
          </p:cNvSpPr>
          <p:nvPr/>
        </p:nvSpPr>
        <p:spPr bwMode="auto">
          <a:xfrm>
            <a:off x="1196975" y="2038350"/>
            <a:ext cx="114300" cy="309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Local &amp; Global Features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5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Descriptors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378"/>
            <a:ext cx="7543800" cy="477378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HOG</a:t>
            </a:r>
            <a:endParaRPr lang="en-US" dirty="0" smtClean="0"/>
          </a:p>
          <a:p>
            <a:r>
              <a:rPr lang="en-US" dirty="0" smtClean="0"/>
              <a:t>Gist scene descriptor</a:t>
            </a:r>
          </a:p>
          <a:p>
            <a:r>
              <a:rPr lang="zh-CN" altLang="zh-CN" dirty="0" smtClean="0"/>
              <a:t>L</a:t>
            </a:r>
            <a:r>
              <a:rPr lang="en-US" altLang="zh-CN" dirty="0" smtClean="0"/>
              <a:t>BP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/>
              <a:t>Local Binary </a:t>
            </a:r>
            <a:r>
              <a:rPr lang="en-US" altLang="zh-CN" dirty="0" smtClean="0"/>
              <a:t>Pattern)</a:t>
            </a:r>
            <a:endParaRPr lang="en-US" dirty="0" smtClean="0"/>
          </a:p>
          <a:p>
            <a:r>
              <a:rPr lang="en-US" altLang="zh-CN" dirty="0" smtClean="0"/>
              <a:t>SIFT</a:t>
            </a:r>
            <a:r>
              <a:rPr lang="zh-CN" altLang="en-US" dirty="0" smtClean="0"/>
              <a:t> </a:t>
            </a:r>
            <a:r>
              <a:rPr lang="en-US" altLang="zh-CN" smtClean="0"/>
              <a:t>(</a:t>
            </a:r>
            <a:r>
              <a:rPr lang="en-US" altLang="zh-CN"/>
              <a:t>Scale-Invariant Feature </a:t>
            </a:r>
            <a:r>
              <a:rPr lang="en-US" altLang="zh-CN" smtClean="0"/>
              <a:t>Transform)</a:t>
            </a:r>
            <a:endParaRPr lang="en-US" altLang="zh-CN" dirty="0" smtClean="0"/>
          </a:p>
          <a:p>
            <a:endParaRPr lang="en-US" sz="15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8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GIST: </a:t>
            </a:r>
            <a:endParaRPr lang="en-US" dirty="0"/>
          </a:p>
        </p:txBody>
      </p:sp>
      <p:pic>
        <p:nvPicPr>
          <p:cNvPr id="4" name="Picture 10" descr="0681_steer_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228524"/>
            <a:ext cx="3762375" cy="294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0681_gist_photosh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91262"/>
            <a:ext cx="3810000" cy="298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easer_orig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22860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486400" y="1308185"/>
            <a:ext cx="2286000" cy="1739815"/>
            <a:chOff x="5486400" y="1308185"/>
            <a:chExt cx="2286000" cy="1739815"/>
          </a:xfrm>
        </p:grpSpPr>
        <p:pic>
          <p:nvPicPr>
            <p:cNvPr id="8" name="Picture 6" descr="teaser_origina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319212"/>
              <a:ext cx="2286000" cy="17287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>
              <a:stCxn id="8" idx="1"/>
              <a:endCxn id="8" idx="3"/>
            </p:cNvCxnSpPr>
            <p:nvPr/>
          </p:nvCxnSpPr>
          <p:spPr>
            <a:xfrm>
              <a:off x="5486400" y="2183606"/>
              <a:ext cx="228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86400" y="1741573"/>
              <a:ext cx="228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86400" y="2655973"/>
              <a:ext cx="228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8" idx="2"/>
              <a:endCxn id="8" idx="0"/>
            </p:cNvCxnSpPr>
            <p:nvPr/>
          </p:nvCxnSpPr>
          <p:spPr>
            <a:xfrm flipV="1">
              <a:off x="6629400" y="1319212"/>
              <a:ext cx="0" cy="1728788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7239000" y="1308185"/>
              <a:ext cx="0" cy="1728788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96000" y="1319212"/>
              <a:ext cx="0" cy="1728788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772723" y="6477000"/>
            <a:ext cx="79140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404040"/>
                </a:solidFill>
              </a:rPr>
              <a:t>A. </a:t>
            </a:r>
            <a:r>
              <a:rPr lang="en-US" sz="1300" dirty="0" err="1">
                <a:solidFill>
                  <a:srgbClr val="404040"/>
                </a:solidFill>
              </a:rPr>
              <a:t>Oliva</a:t>
            </a:r>
            <a:r>
              <a:rPr lang="en-US" sz="1300" dirty="0">
                <a:solidFill>
                  <a:srgbClr val="404040"/>
                </a:solidFill>
              </a:rPr>
              <a:t>, A. </a:t>
            </a:r>
            <a:r>
              <a:rPr lang="en-US" sz="1300" dirty="0" err="1" smtClean="0">
                <a:solidFill>
                  <a:srgbClr val="404040"/>
                </a:solidFill>
              </a:rPr>
              <a:t>Torralba</a:t>
            </a:r>
            <a:r>
              <a:rPr lang="en-US" sz="1300" dirty="0" smtClean="0">
                <a:solidFill>
                  <a:srgbClr val="404040"/>
                </a:solidFill>
              </a:rPr>
              <a:t>. Modeling </a:t>
            </a:r>
            <a:r>
              <a:rPr lang="en-US" sz="1300" dirty="0">
                <a:solidFill>
                  <a:srgbClr val="404040"/>
                </a:solidFill>
              </a:rPr>
              <a:t>the shape of the scene: a holistic representation of the spatial </a:t>
            </a:r>
            <a:r>
              <a:rPr lang="en-US" sz="1300" dirty="0" smtClean="0">
                <a:solidFill>
                  <a:srgbClr val="404040"/>
                </a:solidFill>
              </a:rPr>
              <a:t>envelope.  IJCV 2001</a:t>
            </a:r>
            <a:r>
              <a:rPr lang="en-US" sz="1300" dirty="0">
                <a:solidFill>
                  <a:srgbClr val="404040"/>
                </a:solidFill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3907" y="6172200"/>
            <a:ext cx="18004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404040"/>
                </a:solidFill>
              </a:rPr>
              <a:t>Slide credit: James Hays</a:t>
            </a:r>
            <a:endParaRPr lang="en-US" sz="13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8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38" y="0"/>
            <a:ext cx="8229600" cy="838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visual gists</a:t>
            </a:r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812800"/>
            <a:ext cx="7032625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7704138" y="6613525"/>
            <a:ext cx="14398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charset="0"/>
              </a:rPr>
              <a:t>Oliva &amp; Torralba (2001)</a:t>
            </a:r>
          </a:p>
        </p:txBody>
      </p:sp>
    </p:spTree>
    <p:extLst>
      <p:ext uri="{BB962C8B-B14F-4D97-AF65-F5344CB8AC3E}">
        <p14:creationId xmlns:p14="http://schemas.microsoft.com/office/powerpoint/2010/main" val="60098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LBP: Local Binary Pattern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519" y="-2895600"/>
            <a:ext cx="4089098" cy="2125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19" y="1295400"/>
            <a:ext cx="5257800" cy="16410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19" y="5410200"/>
            <a:ext cx="8686800" cy="8444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9067" y="4267200"/>
            <a:ext cx="8874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Certain </a:t>
            </a:r>
            <a:r>
              <a:rPr lang="en-US" dirty="0"/>
              <a:t>local binary patterns are fundamental properties of texture, providing the vast majority, sometimes over </a:t>
            </a:r>
            <a:r>
              <a:rPr lang="en-US" dirty="0" smtClean="0"/>
              <a:t>90%. </a:t>
            </a:r>
            <a:endParaRPr lang="en-US" dirty="0"/>
          </a:p>
          <a:p>
            <a:r>
              <a:rPr lang="en-US" dirty="0" smtClean="0"/>
              <a:t>They </a:t>
            </a:r>
            <a:r>
              <a:rPr lang="en-US" dirty="0"/>
              <a:t>have one thing in </a:t>
            </a:r>
            <a:r>
              <a:rPr lang="en-US" dirty="0" smtClean="0"/>
              <a:t>common: contains </a:t>
            </a:r>
            <a:r>
              <a:rPr lang="en-US" dirty="0"/>
              <a:t>very few spatial </a:t>
            </a:r>
            <a:r>
              <a:rPr lang="en-US" dirty="0" smtClean="0"/>
              <a:t>transitions.</a:t>
            </a:r>
          </a:p>
          <a:p>
            <a:r>
              <a:rPr lang="en-US" dirty="0" smtClean="0"/>
              <a:t>Uniformity: </a:t>
            </a:r>
            <a:r>
              <a:rPr lang="en-US" dirty="0"/>
              <a:t>number of spatial transitions (bitwise 0/1 changes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4" name="Diamond 13"/>
          <p:cNvSpPr/>
          <p:nvPr/>
        </p:nvSpPr>
        <p:spPr>
          <a:xfrm>
            <a:off x="3733800" y="2667000"/>
            <a:ext cx="2286000" cy="76200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Uniformity &lt;= 2</a:t>
            </a:r>
            <a:endParaRPr lang="en-US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876800" y="23622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4" idx="2"/>
          </p:cNvCxnSpPr>
          <p:nvPr/>
        </p:nvCxnSpPr>
        <p:spPr>
          <a:xfrm rot="16200000" flipH="1">
            <a:off x="5448300" y="2857500"/>
            <a:ext cx="609600" cy="17526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3"/>
          </p:cNvCxnSpPr>
          <p:nvPr/>
        </p:nvCxnSpPr>
        <p:spPr>
          <a:xfrm>
            <a:off x="6019800" y="30480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81600" y="3669268"/>
            <a:ext cx="4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19800" y="2664030"/>
            <a:ext cx="49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278" y="1672662"/>
            <a:ext cx="938243" cy="64491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29400" y="3962400"/>
            <a:ext cx="2298519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 goes to one bin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629400" y="2936490"/>
            <a:ext cx="2298519" cy="2295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each has its own bin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-57436" y="6413212"/>
            <a:ext cx="94300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00" dirty="0" smtClean="0">
                <a:solidFill>
                  <a:srgbClr val="404040"/>
                </a:solidFill>
              </a:rPr>
              <a:t>Ojala, Pietikäinen, Mäenpää. </a:t>
            </a:r>
            <a:r>
              <a:rPr lang="fi-FI" sz="1300" dirty="0" err="1" smtClean="0">
                <a:solidFill>
                  <a:srgbClr val="404040"/>
                </a:solidFill>
              </a:rPr>
              <a:t>Multiresolution</a:t>
            </a:r>
            <a:r>
              <a:rPr lang="fi-FI" sz="1300" dirty="0" smtClean="0">
                <a:solidFill>
                  <a:srgbClr val="404040"/>
                </a:solidFill>
              </a:rPr>
              <a:t> </a:t>
            </a:r>
            <a:r>
              <a:rPr lang="fi-FI" sz="1300" dirty="0" err="1">
                <a:solidFill>
                  <a:srgbClr val="404040"/>
                </a:solidFill>
              </a:rPr>
              <a:t>gray-scale</a:t>
            </a:r>
            <a:r>
              <a:rPr lang="fi-FI" sz="1300" dirty="0">
                <a:solidFill>
                  <a:srgbClr val="404040"/>
                </a:solidFill>
              </a:rPr>
              <a:t> and </a:t>
            </a:r>
            <a:r>
              <a:rPr lang="fi-FI" sz="1300" dirty="0" err="1">
                <a:solidFill>
                  <a:srgbClr val="404040"/>
                </a:solidFill>
              </a:rPr>
              <a:t>rotation</a:t>
            </a:r>
            <a:r>
              <a:rPr lang="fi-FI" sz="1300" dirty="0">
                <a:solidFill>
                  <a:srgbClr val="404040"/>
                </a:solidFill>
              </a:rPr>
              <a:t> </a:t>
            </a:r>
            <a:r>
              <a:rPr lang="fi-FI" sz="1300" dirty="0" err="1">
                <a:solidFill>
                  <a:srgbClr val="404040"/>
                </a:solidFill>
              </a:rPr>
              <a:t>invariant</a:t>
            </a:r>
            <a:r>
              <a:rPr lang="fi-FI" sz="1300" dirty="0">
                <a:solidFill>
                  <a:srgbClr val="404040"/>
                </a:solidFill>
              </a:rPr>
              <a:t> </a:t>
            </a:r>
            <a:r>
              <a:rPr lang="fi-FI" sz="1300" dirty="0" err="1">
                <a:solidFill>
                  <a:srgbClr val="404040"/>
                </a:solidFill>
              </a:rPr>
              <a:t>texture</a:t>
            </a:r>
            <a:r>
              <a:rPr lang="fi-FI" sz="1300" dirty="0">
                <a:solidFill>
                  <a:srgbClr val="404040"/>
                </a:solidFill>
              </a:rPr>
              <a:t> </a:t>
            </a:r>
            <a:r>
              <a:rPr lang="fi-FI" sz="1300" dirty="0" err="1">
                <a:solidFill>
                  <a:srgbClr val="404040"/>
                </a:solidFill>
              </a:rPr>
              <a:t>classification</a:t>
            </a:r>
            <a:r>
              <a:rPr lang="fi-FI" sz="1300" dirty="0">
                <a:solidFill>
                  <a:srgbClr val="404040"/>
                </a:solidFill>
              </a:rPr>
              <a:t> with </a:t>
            </a:r>
            <a:r>
              <a:rPr lang="fi-FI" sz="1300" dirty="0" err="1">
                <a:solidFill>
                  <a:srgbClr val="404040"/>
                </a:solidFill>
              </a:rPr>
              <a:t>local</a:t>
            </a:r>
            <a:r>
              <a:rPr lang="fi-FI" sz="1300" dirty="0">
                <a:solidFill>
                  <a:srgbClr val="404040"/>
                </a:solidFill>
              </a:rPr>
              <a:t> </a:t>
            </a:r>
            <a:r>
              <a:rPr lang="fi-FI" sz="1300" dirty="0" err="1">
                <a:solidFill>
                  <a:srgbClr val="404040"/>
                </a:solidFill>
              </a:rPr>
              <a:t>binary</a:t>
            </a:r>
            <a:r>
              <a:rPr lang="fi-FI" sz="1300" dirty="0">
                <a:solidFill>
                  <a:srgbClr val="404040"/>
                </a:solidFill>
              </a:rPr>
              <a:t> </a:t>
            </a:r>
            <a:r>
              <a:rPr lang="fi-FI" sz="1300" dirty="0" err="1" smtClean="0">
                <a:solidFill>
                  <a:srgbClr val="404040"/>
                </a:solidFill>
              </a:rPr>
              <a:t>patterns</a:t>
            </a:r>
            <a:r>
              <a:rPr lang="fi-FI" sz="1300" dirty="0" smtClean="0">
                <a:solidFill>
                  <a:srgbClr val="404040"/>
                </a:solidFill>
              </a:rPr>
              <a:t>. PAMI’02.</a:t>
            </a:r>
            <a:endParaRPr lang="en-US" sz="1300" dirty="0">
              <a:solidFill>
                <a:srgbClr val="40404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726459" y="1327572"/>
            <a:ext cx="1201460" cy="914400"/>
            <a:chOff x="5486400" y="1308185"/>
            <a:chExt cx="2286000" cy="1739815"/>
          </a:xfrm>
        </p:grpSpPr>
        <p:pic>
          <p:nvPicPr>
            <p:cNvPr id="18" name="Picture 6" descr="teaser_origin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319212"/>
              <a:ext cx="2286000" cy="17287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>
              <a:stCxn id="18" idx="1"/>
              <a:endCxn id="18" idx="3"/>
            </p:cNvCxnSpPr>
            <p:nvPr/>
          </p:nvCxnSpPr>
          <p:spPr>
            <a:xfrm>
              <a:off x="5486400" y="2183606"/>
              <a:ext cx="228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486400" y="1741573"/>
              <a:ext cx="228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486400" y="2655973"/>
              <a:ext cx="228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8" idx="2"/>
              <a:endCxn id="18" idx="0"/>
            </p:cNvCxnSpPr>
            <p:nvPr/>
          </p:nvCxnSpPr>
          <p:spPr>
            <a:xfrm flipV="1">
              <a:off x="6629400" y="1319212"/>
              <a:ext cx="0" cy="1728788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239000" y="1308185"/>
              <a:ext cx="0" cy="1728788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096000" y="1319212"/>
              <a:ext cx="0" cy="1728788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/>
          <p:cNvCxnSpPr/>
          <p:nvPr/>
        </p:nvCxnSpPr>
        <p:spPr>
          <a:xfrm flipH="1">
            <a:off x="7098521" y="2133600"/>
            <a:ext cx="75007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705600" y="2317578"/>
            <a:ext cx="76200" cy="618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27" idx="2"/>
          </p:cNvCxnSpPr>
          <p:nvPr/>
        </p:nvCxnSpPr>
        <p:spPr>
          <a:xfrm flipH="1" flipV="1">
            <a:off x="6629400" y="2317578"/>
            <a:ext cx="76200" cy="618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477000" y="2317578"/>
            <a:ext cx="228600" cy="618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324600" y="2317578"/>
            <a:ext cx="381000" cy="618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010400" y="2317578"/>
            <a:ext cx="1" cy="16448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28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114"/>
            <a:ext cx="9144000" cy="577988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6766" y="314398"/>
            <a:ext cx="84237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SIFT: Scale-Invariant Feature Transform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 Localization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047" t="14593" b="31340"/>
          <a:stretch/>
        </p:blipFill>
        <p:spPr>
          <a:xfrm>
            <a:off x="554894" y="2295886"/>
            <a:ext cx="3613665" cy="24503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49352" y="2019983"/>
            <a:ext cx="39061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Detect maxima and minima </a:t>
            </a:r>
            <a:r>
              <a:rPr lang="en-US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difference</a:t>
            </a:r>
            <a:r>
              <a:rPr lang="en-US" sz="2400" dirty="0"/>
              <a:t>-</a:t>
            </a:r>
            <a:r>
              <a:rPr lang="en-US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Gaussian </a:t>
            </a:r>
            <a:r>
              <a:rPr lang="en-US" sz="2400" dirty="0"/>
              <a:t>in </a:t>
            </a:r>
            <a:r>
              <a:rPr lang="en-US" sz="2400" dirty="0" smtClean="0"/>
              <a:t>scale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space</a:t>
            </a:r>
          </a:p>
          <a:p>
            <a:endParaRPr lang="en-US" sz="2400" dirty="0"/>
          </a:p>
          <a:p>
            <a:r>
              <a:rPr lang="en-US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each</a:t>
            </a:r>
            <a:r>
              <a:rPr lang="zh-CN" altLang="en-US" sz="2400" dirty="0" smtClean="0"/>
              <a:t> </a:t>
            </a:r>
            <a:r>
              <a:rPr lang="en-US" sz="2400" dirty="0"/>
              <a:t>maxima and minima </a:t>
            </a:r>
            <a:r>
              <a:rPr lang="en-US" sz="2400" dirty="0" smtClean="0"/>
              <a:t>we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know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their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r>
              <a:rPr lang="zh-CN" altLang="zh-CN" sz="2400" dirty="0" smtClean="0"/>
              <a:t>2</a:t>
            </a:r>
            <a:r>
              <a:rPr lang="en-US" altLang="zh-CN" sz="2400" dirty="0" smtClean="0"/>
              <a:t>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location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scale</a:t>
            </a:r>
            <a:r>
              <a:rPr lang="zh-CN" alt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472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 Canonical </a:t>
            </a:r>
            <a:r>
              <a:rPr lang="en-US" dirty="0" smtClean="0"/>
              <a:t>Orientation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52" y="1476859"/>
            <a:ext cx="7716108" cy="45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1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2370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SIFT</a:t>
            </a:r>
            <a:r>
              <a:rPr lang="en-US" dirty="0"/>
              <a:t>: Scale</a:t>
            </a:r>
            <a:r>
              <a:rPr lang="en-US" dirty="0" smtClean="0"/>
              <a:t>-Invariant Feature Transform 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5164998" y="2534339"/>
            <a:ext cx="4572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22198" y="2458139"/>
            <a:ext cx="330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normalize(min(0.2,normalize(v)))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5039" y="6370022"/>
            <a:ext cx="73083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David G. Lowe, "Distinctive image features from scale-invariant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keypoints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,"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IJCV,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60, 2 (2004), pp. 91-110.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7323"/>
          <a:stretch/>
        </p:blipFill>
        <p:spPr>
          <a:xfrm>
            <a:off x="504825" y="1541786"/>
            <a:ext cx="2121182" cy="2308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9047" y="3927132"/>
            <a:ext cx="75719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Compute image gradients in the chosen region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Weight </a:t>
            </a:r>
            <a:r>
              <a:rPr lang="en-US" sz="2400" dirty="0"/>
              <a:t>the gradient magnitude by a Gaussian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Create </a:t>
            </a:r>
            <a:r>
              <a:rPr lang="en-US" sz="2400" dirty="0"/>
              <a:t>array of orientation histograms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8 </a:t>
            </a:r>
            <a:r>
              <a:rPr lang="en-US" sz="2400" dirty="0"/>
              <a:t>orientations x 4x4 histogram array = </a:t>
            </a:r>
            <a:r>
              <a:rPr lang="en-US" sz="2400" dirty="0" smtClean="0"/>
              <a:t>128 dimensions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79528" y="5736624"/>
            <a:ext cx="8118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u="sng" dirty="0" smtClean="0"/>
              <a:t>Implementation</a:t>
            </a:r>
            <a:r>
              <a:rPr lang="zh-CN" altLang="en-US" u="sng" dirty="0" smtClean="0"/>
              <a:t> </a:t>
            </a:r>
            <a:r>
              <a:rPr lang="en-US" u="sng" dirty="0" smtClean="0"/>
              <a:t>Details</a:t>
            </a:r>
            <a:r>
              <a:rPr lang="zh-CN" altLang="en-US" u="sng" dirty="0" smtClean="0"/>
              <a:t> </a:t>
            </a:r>
            <a:r>
              <a:rPr lang="en-US" altLang="zh-CN" u="sng" dirty="0" smtClean="0"/>
              <a:t>:</a:t>
            </a:r>
            <a:r>
              <a:rPr lang="zh-CN" altLang="en-US" u="sng" dirty="0" smtClean="0"/>
              <a:t> </a:t>
            </a:r>
            <a:r>
              <a:rPr lang="en-US" u="sng" dirty="0" smtClean="0"/>
              <a:t>http</a:t>
            </a:r>
            <a:r>
              <a:rPr lang="en-US" u="sng" dirty="0"/>
              <a:t>://</a:t>
            </a:r>
            <a:r>
              <a:rPr lang="en-US" u="sng" dirty="0" err="1"/>
              <a:t>www.vlfeat.org</a:t>
            </a:r>
            <a:r>
              <a:rPr lang="en-US" u="sng" dirty="0"/>
              <a:t>/</a:t>
            </a:r>
            <a:r>
              <a:rPr lang="en-US" u="sng" dirty="0" err="1"/>
              <a:t>api</a:t>
            </a:r>
            <a:r>
              <a:rPr lang="en-US" u="sng" dirty="0"/>
              <a:t>/</a:t>
            </a:r>
            <a:r>
              <a:rPr lang="en-US" u="sng" dirty="0" err="1"/>
              <a:t>sift.html#sift-intro-detector</a:t>
            </a:r>
            <a:endParaRPr lang="en-US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083" y="1722434"/>
            <a:ext cx="1921677" cy="1863443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2626007" y="2534139"/>
            <a:ext cx="4572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88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5|5.1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|1.6|1.6|0.8|0.6|0.7|2.3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5698</TotalTime>
  <Words>4012</Words>
  <Application>Microsoft Macintosh PowerPoint</Application>
  <PresentationFormat>On-screen Show (4:3)</PresentationFormat>
  <Paragraphs>660</Paragraphs>
  <Slides>120</Slides>
  <Notes>52</Notes>
  <HiddenSlides>5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2" baseType="lpstr">
      <vt:lpstr>Office Theme</vt:lpstr>
      <vt:lpstr>Image</vt:lpstr>
      <vt:lpstr>Object Detection </vt:lpstr>
      <vt:lpstr>Task: Generic object detection</vt:lpstr>
      <vt:lpstr>PowerPoint Presentation</vt:lpstr>
      <vt:lpstr>Outline </vt:lpstr>
      <vt:lpstr>Object detection algorithms</vt:lpstr>
      <vt:lpstr>Outline</vt:lpstr>
      <vt:lpstr>PowerPoint Presentation</vt:lpstr>
      <vt:lpstr>PowerPoint Presentation</vt:lpstr>
      <vt:lpstr>PowerPoint Presentation</vt:lpstr>
      <vt:lpstr>PowerPoint Presentation</vt:lpstr>
      <vt:lpstr>Image pyramid</vt:lpstr>
      <vt:lpstr>Image pyramid</vt:lpstr>
      <vt:lpstr>PowerPoint Presentation</vt:lpstr>
      <vt:lpstr>PowerPoint Presentation</vt:lpstr>
      <vt:lpstr>PowerPoint Presentation</vt:lpstr>
      <vt:lpstr>HOG descriptor</vt:lpstr>
      <vt:lpstr>HOG: Gradients</vt:lpstr>
      <vt:lpstr>HOG: Cell histograms</vt:lpstr>
      <vt:lpstr>Histogram interpolation example</vt:lpstr>
      <vt:lpstr>Normalization</vt:lpstr>
      <vt:lpstr>Final Descriptor</vt:lpstr>
      <vt:lpstr>HOG Descriptor:</vt:lpstr>
      <vt:lpstr>Feature Engineering</vt:lpstr>
      <vt:lpstr>Problem ?</vt:lpstr>
      <vt:lpstr>Solution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Hard Negative Mining</vt:lpstr>
      <vt:lpstr>Hard Negative Mining</vt:lpstr>
      <vt:lpstr>Embarrassingly Parallel</vt:lpstr>
      <vt:lpstr>Calibration</vt:lpstr>
      <vt:lpstr>Calibration</vt:lpstr>
      <vt:lpstr>Calibration</vt:lpstr>
      <vt:lpstr>Performance </vt:lpstr>
      <vt:lpstr>Performance </vt:lpstr>
      <vt:lpstr>Part Based detector </vt:lpstr>
      <vt:lpstr>Part Based detector </vt:lpstr>
      <vt:lpstr>PowerPoint Presentation</vt:lpstr>
      <vt:lpstr>DPM : Object Detection with Discriminatively Trained Part Based Models</vt:lpstr>
      <vt:lpstr>DPM: overview</vt:lpstr>
      <vt:lpstr>DPM: component </vt:lpstr>
      <vt:lpstr>PowerPoint Presentation</vt:lpstr>
      <vt:lpstr>PowerPoint Presentation</vt:lpstr>
      <vt:lpstr>PowerPoint Presentation</vt:lpstr>
      <vt:lpstr>DPM: Training </vt:lpstr>
      <vt:lpstr>DPM: Latent SVM training</vt:lpstr>
      <vt:lpstr>DPM: Latent SVM training</vt:lpstr>
      <vt:lpstr>DPM: Detection</vt:lpstr>
      <vt:lpstr>DPM: Detection</vt:lpstr>
      <vt:lpstr>DPM: Detection</vt:lpstr>
      <vt:lpstr>DPM: Detection</vt:lpstr>
      <vt:lpstr>DPM: Detection</vt:lpstr>
      <vt:lpstr>PowerPoint Presentation</vt:lpstr>
      <vt:lpstr>DPM: Detection</vt:lpstr>
      <vt:lpstr>Car model</vt:lpstr>
      <vt:lpstr>Car detections</vt:lpstr>
      <vt:lpstr>More detections</vt:lpstr>
      <vt:lpstr>PowerPoint Presentation</vt:lpstr>
      <vt:lpstr>Articulated Human Detection with Flexible Mixtures-of-Parts</vt:lpstr>
      <vt:lpstr>Find part type (component)  for each part</vt:lpstr>
      <vt:lpstr>Learning- Structural SVM</vt:lpstr>
      <vt:lpstr>Detection </vt:lpstr>
      <vt:lpstr>PowerPoint Presentation</vt:lpstr>
      <vt:lpstr>Results</vt:lpstr>
      <vt:lpstr>3D Cuboid Detector</vt:lpstr>
      <vt:lpstr>Poselet</vt:lpstr>
      <vt:lpstr>What is a Poselet ?</vt:lpstr>
      <vt:lpstr>Poselets</vt:lpstr>
      <vt:lpstr>Poselets</vt:lpstr>
      <vt:lpstr>How do we train a poselet?</vt:lpstr>
      <vt:lpstr>Finding correspondences at training time</vt:lpstr>
      <vt:lpstr>Finding correspondences at training time</vt:lpstr>
      <vt:lpstr>Finding correspondences at training time</vt:lpstr>
      <vt:lpstr>Training poselet classifiers</vt:lpstr>
      <vt:lpstr>Training poselet classifiers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with its poselet activations</vt:lpstr>
      <vt:lpstr>Beyond detection： Attribute Classification</vt:lpstr>
      <vt:lpstr>Features</vt:lpstr>
      <vt:lpstr>PowerPoint Presentation</vt:lpstr>
      <vt:lpstr>Image Descriptors</vt:lpstr>
      <vt:lpstr>GIST: </vt:lpstr>
      <vt:lpstr>Example visual gists</vt:lpstr>
      <vt:lpstr>LBP: Local Binary Pattern </vt:lpstr>
      <vt:lpstr>PowerPoint Presentation</vt:lpstr>
      <vt:lpstr>Key Point Localization</vt:lpstr>
      <vt:lpstr>Select Canonical Orientation</vt:lpstr>
      <vt:lpstr>SIFT: Scale-Invariant Feature Transform </vt:lpstr>
      <vt:lpstr>Color-SIFT</vt:lpstr>
      <vt:lpstr>HOG: Histogram of oriented gradients</vt:lpstr>
      <vt:lpstr>HOG: Histogram of oriented gradients</vt:lpstr>
      <vt:lpstr>New techniques for object detection </vt:lpstr>
      <vt:lpstr>Finding Things: Image Parsing with Regions and Per-Exemplar Detectors</vt:lpstr>
      <vt:lpstr>PowerPoint Presentation</vt:lpstr>
      <vt:lpstr>PowerPoint Presentation</vt:lpstr>
      <vt:lpstr>Deep learning in object detection </vt:lpstr>
      <vt:lpstr>Training RCNN</vt:lpstr>
      <vt:lpstr>Result</vt:lpstr>
      <vt:lpstr>Next generation of object detection </vt:lpstr>
      <vt:lpstr>Data Set</vt:lpstr>
      <vt:lpstr>Data Set</vt:lpstr>
      <vt:lpstr>Data Set: PASCAL </vt:lpstr>
      <vt:lpstr>Data Set</vt:lpstr>
      <vt:lpstr>imageNet</vt:lpstr>
      <vt:lpstr>Scene UNderstanding Database</vt:lpstr>
      <vt:lpstr>Chairs</vt:lpstr>
      <vt:lpstr>Object-centric vs. Scene-centric</vt:lpstr>
      <vt:lpstr>Object without Scene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shuran</dc:creator>
  <cp:lastModifiedBy>shuran</cp:lastModifiedBy>
  <cp:revision>442</cp:revision>
  <dcterms:created xsi:type="dcterms:W3CDTF">2014-03-17T23:36:53Z</dcterms:created>
  <dcterms:modified xsi:type="dcterms:W3CDTF">2014-04-01T18:34:42Z</dcterms:modified>
</cp:coreProperties>
</file>