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31.xml" Type="http://schemas.openxmlformats.org/officeDocument/2006/relationships/slide" Id="rId36"/><Relationship Target="slides/slide25.xml" Type="http://schemas.openxmlformats.org/officeDocument/2006/relationships/slide" Id="rId30"/><Relationship Target="slides/slide26.xml" Type="http://schemas.openxmlformats.org/officeDocument/2006/relationships/slide" Id="rId3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44.xml" Type="http://schemas.openxmlformats.org/officeDocument/2006/relationships/slide" Id="rId49"/><Relationship Target="presProps.xml" Type="http://schemas.openxmlformats.org/officeDocument/2006/relationships/presProps" Id="rId2"/><Relationship Target="theme/theme3.xml" Type="http://schemas.openxmlformats.org/officeDocument/2006/relationships/theme" Id="rId1"/><Relationship Target="slides/slide35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36.xml" Type="http://schemas.openxmlformats.org/officeDocument/2006/relationships/slide" Id="rId41"/><Relationship Target="tableStyles.xml" Type="http://schemas.openxmlformats.org/officeDocument/2006/relationships/tableStyles" Id="rId3"/><Relationship Target="slides/slide37.xml" Type="http://schemas.openxmlformats.org/officeDocument/2006/relationships/slide" Id="rId42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slides/slide16.xml" Type="http://schemas.openxmlformats.org/officeDocument/2006/relationships/slide" Id="rId21"/><Relationship Target="slides/slide17.xml" Type="http://schemas.openxmlformats.org/officeDocument/2006/relationships/slide" Id="rId22"/><Relationship Target="slides/slide18.xml" Type="http://schemas.openxmlformats.org/officeDocument/2006/relationships/slide" Id="rId23"/><Relationship Target="slides/slide19.xml" Type="http://schemas.openxmlformats.org/officeDocument/2006/relationships/slide" Id="rId24"/><Relationship Target="slides/slide15.xml" Type="http://schemas.openxmlformats.org/officeDocument/2006/relationships/slide" Id="rId20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</a:rPr>
              <a:t>must specify nodes</a:t>
            </a:r>
          </a:p>
          <a:p>
            <a:pPr rtl="0" lv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</a:rPr>
              <a:t>queue penalizes inaccurate walltime estimates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</a:rPr>
              <a:t>can add details about memory usage to guarantee sufficient nodes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</a:rPr>
              <a:t>must specify nodes</a:t>
            </a:r>
          </a:p>
          <a:p>
            <a:pPr rtl="0" lv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</a:rPr>
              <a:t>queue penalizes inaccurate walltime estimates</a:t>
            </a:r>
          </a:p>
          <a:p>
            <a:pPr rtl="0" lv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</a:rPr>
              <a:t>can add details about memory usage to guarantee sufficient nodes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6" name="Shape 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2" name="Shape 2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4" name="Shape 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6" name="Shape 2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8" name="Shape 2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buSzPct val="100000"/>
              <a:defRPr sz="4800"/>
            </a:lvl1pPr>
            <a:lvl2pPr algn="ctr" indent="304800">
              <a:buSzPct val="100000"/>
              <a:defRPr sz="4800"/>
            </a:lvl2pPr>
            <a:lvl3pPr algn="ctr" indent="304800">
              <a:buSzPct val="100000"/>
              <a:defRPr sz="4800"/>
            </a:lvl3pPr>
            <a:lvl4pPr algn="ctr" indent="304800">
              <a:buSzPct val="100000"/>
              <a:defRPr sz="4800"/>
            </a:lvl4pPr>
            <a:lvl5pPr algn="ctr" indent="304800">
              <a:buSzPct val="100000"/>
              <a:defRPr sz="4800"/>
            </a:lvl5pPr>
            <a:lvl6pPr algn="ctr" indent="304800">
              <a:buSzPct val="100000"/>
              <a:defRPr sz="4800"/>
            </a:lvl6pPr>
            <a:lvl7pPr algn="ctr" indent="304800">
              <a:buSzPct val="100000"/>
              <a:defRPr sz="4800"/>
            </a:lvl7pPr>
            <a:lvl8pPr algn="ctr" indent="304800">
              <a:buSzPct val="100000"/>
              <a:defRPr sz="4800"/>
            </a:lvl8pPr>
            <a:lvl9pPr algn="ctr" indent="304800"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SzPct val="100000"/>
              <a:defRPr sz="3000"/>
            </a:lvl1pPr>
            <a:lvl2pPr indent="-133350" marL="742950">
              <a:spcBef>
                <a:spcPts val="480"/>
              </a:spcBef>
              <a:buSzPct val="100000"/>
              <a:defRPr sz="2400"/>
            </a:lvl2pPr>
            <a:lvl3pPr indent="-76200" marL="1143000">
              <a:spcBef>
                <a:spcPts val="480"/>
              </a:spcBef>
              <a:buSzPct val="100000"/>
              <a:defRPr sz="2400"/>
            </a:lvl3pPr>
            <a:lvl4pPr indent="-114300" marL="1600200">
              <a:spcBef>
                <a:spcPts val="360"/>
              </a:spcBef>
              <a:buSzPct val="100000"/>
              <a:defRPr sz="1800"/>
            </a:lvl4pPr>
            <a:lvl5pPr indent="-114300" marL="2057400">
              <a:spcBef>
                <a:spcPts val="360"/>
              </a:spcBef>
              <a:buSzPct val="100000"/>
              <a:defRPr sz="1800"/>
            </a:lvl5pPr>
            <a:lvl6pPr indent="-114300" marL="2514600">
              <a:spcBef>
                <a:spcPts val="360"/>
              </a:spcBef>
              <a:buSzPct val="100000"/>
              <a:defRPr sz="1800"/>
            </a:lvl6pPr>
            <a:lvl7pPr indent="-114300" marL="2971800">
              <a:spcBef>
                <a:spcPts val="360"/>
              </a:spcBef>
              <a:buSzPct val="100000"/>
              <a:defRPr sz="1800"/>
            </a:lvl7pPr>
            <a:lvl8pPr indent="-114300" marL="3429000">
              <a:spcBef>
                <a:spcPts val="360"/>
              </a:spcBef>
              <a:buSzPct val="100000"/>
              <a:defRPr sz="1800"/>
            </a:lvl8pPr>
            <a:lvl9pPr indent="-114300" marL="3886200">
              <a:spcBef>
                <a:spcPts val="360"/>
              </a:spcBef>
              <a:buSzPct val="100000"/>
              <a:defRPr sz="18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lists.cs.princeton.edu/mailman/listinfo/beowulf" Type="http://schemas.openxmlformats.org/officeDocument/2006/relationships/hyperlink" TargetMode="External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docs.adaptivecomputing.com/torque/4-2-6/torqueAdminGuide-4.2.6.pdf" Type="http://schemas.openxmlformats.org/officeDocument/2006/relationships/hyperlink" TargetMode="External" Id="rId4"/><Relationship Target="https://csguide.cs.princeton.edu/resources/clusters" Type="http://schemas.openxmlformats.org/officeDocument/2006/relationships/hyperlink" TargetMode="External" Id="rId3"/><Relationship Target="http://docs.adaptivecomputing.com/maui/pdf/mauiadmin.pdf" Type="http://schemas.openxmlformats.org/officeDocument/2006/relationships/hyperlink" TargetMode="External" Id="rId6"/><Relationship Target="http://ionic.cs.princeton.edu/ganglia/" Type="http://schemas.openxmlformats.org/officeDocument/2006/relationships/hyperlink" TargetMode="External" Id="rId5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www.dropbox.com/sh/l7qxnysj6swugkh/rZNjB_xlIH" Type="http://schemas.openxmlformats.org/officeDocument/2006/relationships/hyperlink" TargetMode="External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www.dropbox.com/sh/jb4e4af406l3i3t/RysgZYUNBi" Type="http://schemas.openxmlformats.org/officeDocument/2006/relationships/hyperlink" TargetMode="External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static.googleusercontent.com/media/research.google.com/en/us/archive/mapreduce-osdi04.pdf" Type="http://schemas.openxmlformats.org/officeDocument/2006/relationships/hyperlink" TargetMode="External" Id="rId4"/><Relationship Target="http://static.googleusercontent.com/media/research.google.com/en/us/archive/gfs-sosp2003.pdf" Type="http://schemas.openxmlformats.org/officeDocument/2006/relationships/hyperlink" TargetMode="External" Id="rId3"/><Relationship Target="http://static.googleusercontent.com/media/research.google.com/en/us/archive/bigtable-osdi06.pdf" Type="http://schemas.openxmlformats.org/officeDocument/2006/relationships/hyperlink" TargetMode="External" Id="rId5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../media/image07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../media/image22.png" Type="http://schemas.openxmlformats.org/officeDocument/2006/relationships/image" Id="rId3"/><Relationship Target="../media/image12.jpg" Type="http://schemas.openxmlformats.org/officeDocument/2006/relationships/image" Id="rId5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csrdu.org/nauman/2014/01/23/geting-started-with-hadoop-2-2-0-building/" Type="http://schemas.openxmlformats.org/officeDocument/2006/relationships/hyperlink" TargetMode="External" Id="rId4"/><Relationship Target="https://hadoop.apache.org/docs/r2.2.0/hadoop-project-dist/hadoop-common/SingleNodeSetup.html#Single_Node_Setup" Type="http://schemas.openxmlformats.org/officeDocument/2006/relationships/hyperlink" TargetMode="External" Id="rId3"/><Relationship Target="http://askubuntu.com/questions/346126/how-to-disable-ipv6-on-ubuntu" Type="http://schemas.openxmlformats.org/officeDocument/2006/relationships/hyperlink" TargetMode="External" Id="rId6"/><Relationship Target="http://www.csrdu.org/nauman/2014/01/25/hadoop-2-2-0-single-node-cluster/" Type="http://schemas.openxmlformats.org/officeDocument/2006/relationships/hyperlink" TargetMode="External" Id="rId5"/><Relationship Target="http://codesfusion.blogspot.com/2013/10/setup-hadoop-2x-220-on-ubuntu.html?m=1" Type="http://schemas.openxmlformats.org/officeDocument/2006/relationships/hyperlink" TargetMode="External" Id="rId7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4"/><Relationship Target="../media/image09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4"/><Relationship Target="https://www.dropbox.com/sh/en7evqbmlpv4ni2/mMTwMXr1kw" Type="http://schemas.openxmlformats.org/officeDocument/2006/relationships/hyperlink" TargetMode="External" Id="rId3"/><Relationship Target="../media/image15.png" Type="http://schemas.openxmlformats.org/officeDocument/2006/relationships/image" Id="rId5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aws.amazon.com/ec2/pricing/" Type="http://schemas.openxmlformats.org/officeDocument/2006/relationships/hyperlink" TargetMode="External" Id="rId4"/><Relationship Target="http://docs.aws.amazon.com/AWSEC2/latest/UserGuide/EC2_GetStarted.html" Type="http://schemas.openxmlformats.org/officeDocument/2006/relationships/hyperlink" TargetMode="External" Id="rId3"/><Relationship Target="http://docs.aws.amazon.com/AWSSimpleQueueService/latest/SQSGettingStartedGuide/Welcome.html" Type="http://schemas.openxmlformats.org/officeDocument/2006/relationships/hyperlink" TargetMode="External" Id="rId6"/><Relationship Target="http://docs.aws.amazon.com/ElasticMapReduce/latest/DeveloperGuide/emr-get-started-count-words.html" Type="http://schemas.openxmlformats.org/officeDocument/2006/relationships/hyperlink" TargetMode="External" Id="rId5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console.aws.amazon.com/ec2/v2/home?region=us-east-1" Type="http://schemas.openxmlformats.org/officeDocument/2006/relationships/hyperlink" TargetMode="External" Id="rId4"/><Relationship Target="https://www.net.princeton.edu/ip-network-ranges.html" Type="http://schemas.openxmlformats.org/officeDocument/2006/relationships/hyperlink" TargetMode="External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console.aws.amazon.com/elasticmapreduce/vnext/home?region=us-east-1#" Type="http://schemas.openxmlformats.org/officeDocument/2006/relationships/hyperlink" TargetMode="External" Id="rId4"/><Relationship Target="https://console.aws.amazon.com/s3/" Type="http://schemas.openxmlformats.org/officeDocument/2006/relationships/hyperlink" TargetMode="External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boto.readthedocs.org/en/latest/ref/sqs.html" Type="http://schemas.openxmlformats.org/officeDocument/2006/relationships/hyperlink" TargetMode="External" Id="rId4"/><Relationship Target="https://console.aws.amazon.com/sqs/home?region=us-east-1#" Type="http://schemas.openxmlformats.org/officeDocument/2006/relationships/hyperlink" TargetMode="External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hipi.cs.virginia.edu/" Type="http://schemas.openxmlformats.org/officeDocument/2006/relationships/hyperlink" TargetMode="External" Id="rId4"/><Relationship Target="http://www.princeton.edu/researchcomputing/computational-hardware/" Type="http://schemas.openxmlformats.org/officeDocument/2006/relationships/hyperlink" TargetMode="External" Id="rId3"/><Relationship Target="http://www.mathworks.com/discovery/matlab-ec2.html" Type="http://schemas.openxmlformats.org/officeDocument/2006/relationships/hyperlink" TargetMode="External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Cloud Computing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John McSpedon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parfor Demo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1269525" x="50355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CS ionic cluster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≈100 node cluster for use by CS department</a:t>
            </a:r>
          </a:p>
          <a:p>
            <a:pPr rtl="0" lvl="0" indent="-342900" marL="457200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controlled by a PBS/Torque queue</a:t>
            </a:r>
          </a:p>
          <a:p>
            <a:pPr rtl="0" lvl="0" indent="-342900" marL="457200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users communicate via </a:t>
            </a:r>
            <a:r>
              <a:rPr u="sng" sz="1800" lang="en">
                <a:solidFill>
                  <a:schemeClr val="hlink"/>
                </a:solidFill>
                <a:hlinkClick r:id="rId3"/>
              </a:rPr>
              <a:t>beowulf listserv</a:t>
            </a:r>
          </a:p>
          <a:p>
            <a:pPr rtl="0" lvl="0" indent="-342900" marL="457200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jobs submitted via scripts/command line from head node of ionic.cs.princeton.edu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ionic cluster nodes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27x (2 cores @ 2.2GHZ, 8+ GB RAM, 2x73GB disk)</a:t>
            </a:r>
          </a:p>
          <a:p>
            <a:pPr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1"/>
                </a:solidFill>
              </a:rPr>
              <a:t>  9x (4 cores @ 2.3GHZ, 16 GB RAM, 4x146 GB disk)</a:t>
            </a:r>
          </a:p>
          <a:p>
            <a:pPr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1"/>
                </a:solidFill>
              </a:rPr>
              <a:t>48x (2 cores @ ~2 GHZ,   8 GB RAM, 1x750 GB disk)</a:t>
            </a:r>
          </a:p>
          <a:p>
            <a:pPr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1"/>
                </a:solidFill>
              </a:rPr>
              <a:t>  3x (6 cores @ 3.1GHZ, 48 GB RAM, 2x146 GB disk)</a:t>
            </a:r>
          </a:p>
          <a:p>
            <a:r>
              <a:t/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205424" x="3200550"/>
            <a:ext cy="1896799" cx="252907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ionic resources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1130775" x="422500"/>
            <a:ext cy="3725699" cx="8372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lnSpc>
                <a:spcPct val="15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lang="en"/>
              <a:t>CS Guide intro: </a:t>
            </a:r>
            <a:r>
              <a:rPr u="sng" sz="1800" lang="en">
                <a:solidFill>
                  <a:schemeClr val="hlink"/>
                </a:solidFill>
                <a:hlinkClick r:id="rId3"/>
              </a:rPr>
              <a:t>https://csguide.cs.princeton.edu/resources/clusters</a:t>
            </a:r>
          </a:p>
          <a:p>
            <a:pPr rtl="0" lvl="0" indent="-342900" marL="457200">
              <a:lnSpc>
                <a:spcPct val="15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lang="en">
                <a:solidFill>
                  <a:schemeClr val="dk1"/>
                </a:solidFill>
              </a:rPr>
              <a:t>Job Submission Guide (see chapter 2): </a:t>
            </a:r>
            <a:r>
              <a:rPr u="sng" sz="1800" lang="en">
                <a:solidFill>
                  <a:schemeClr val="hlink"/>
                </a:solidFill>
                <a:hlinkClick r:id="rId4"/>
              </a:rPr>
              <a:t>http://docs.adaptivecomputing.com/torque/4-2-6/torqueAdminGuide-4.2.6.pdf</a:t>
            </a:r>
          </a:p>
          <a:p>
            <a:pPr rtl="0" lvl="0" indent="-342900" marL="457200">
              <a:lnSpc>
                <a:spcPct val="15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lang="en"/>
              <a:t>Current Node Status: </a:t>
            </a:r>
            <a:r>
              <a:rPr u="sng" sz="1800" lang="en">
                <a:solidFill>
                  <a:schemeClr val="hlink"/>
                </a:solidFill>
                <a:hlinkClick r:id="rId5"/>
              </a:rPr>
              <a:t>http://ionic.cs.princeton.edu/ganglia/</a:t>
            </a:r>
          </a:p>
          <a:p>
            <a:pPr rtl="0" lvl="0" indent="-342900" marL="457200">
              <a:lnSpc>
                <a:spcPct val="15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lang="en"/>
              <a:t>Queue Policy Guide: </a:t>
            </a:r>
            <a:r>
              <a:rPr u="sng" sz="1800" lang="en">
                <a:solidFill>
                  <a:schemeClr val="hlink"/>
                </a:solidFill>
                <a:hlinkClick r:id="rId6"/>
              </a:rPr>
              <a:t>http://docs.adaptivecomputing.com/maui/pdf/mauiadmin.pdf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ionic: .sh for single processor job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1200150" x="457200"/>
            <a:ext cy="8930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Hello World files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y="1982225" x="495550"/>
            <a:ext cy="2964900" cx="6596099"/>
          </a:xfrm>
          <a:prstGeom prst="rect">
            <a:avLst/>
          </a:prstGeom>
          <a:solidFill>
            <a:srgbClr val="000000"/>
          </a:solidFill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000" lang="en">
                <a:solidFill>
                  <a:srgbClr val="FFFFFF"/>
                </a:solidFill>
              </a:rPr>
              <a:t>mcspedon-hp-dv7:~$ ssh mcspedon@ionic.cs.princeton.edu</a:t>
            </a:r>
          </a:p>
          <a:p>
            <a:pPr rtl="0" lvl="0">
              <a:buNone/>
            </a:pPr>
            <a:r>
              <a:rPr sz="1000" lang="en">
                <a:solidFill>
                  <a:srgbClr val="FFFFFF"/>
                </a:solidFill>
              </a:rPr>
              <a:t>Last login: Wed Mar 26 17:16:43 2014 from nat-oitwireless-outside-vapornet3-b-227.princeton.edu</a:t>
            </a:r>
          </a:p>
          <a:p>
            <a:pPr rtl="0" lvl="0">
              <a:buNone/>
            </a:pPr>
            <a:r>
              <a:rPr sz="1000" lang="en">
                <a:solidFill>
                  <a:srgbClr val="FFFFFF"/>
                </a:solidFill>
              </a:rPr>
              <a:t>[mcspedon@head ~]$ cd COS598C/hello_world/</a:t>
            </a:r>
          </a:p>
          <a:p>
            <a:pPr rtl="0" lvl="0">
              <a:buNone/>
            </a:pPr>
            <a:r>
              <a:rPr sz="1000" lang="en">
                <a:solidFill>
                  <a:srgbClr val="FFFFFF"/>
                </a:solidFill>
              </a:rPr>
              <a:t>[mcspedon@head hello_world]$ gcc -o hello hello_world.c </a:t>
            </a:r>
          </a:p>
          <a:p>
            <a:pPr rtl="0" lvl="0">
              <a:buNone/>
            </a:pPr>
            <a:r>
              <a:rPr sz="1000" lang="en">
                <a:solidFill>
                  <a:srgbClr val="FFFFFF"/>
                </a:solidFill>
              </a:rPr>
              <a:t>[mcspedon@head hello_world]$ ls</a:t>
            </a:r>
          </a:p>
          <a:p>
            <a:pPr rtl="0" lvl="0">
              <a:buNone/>
            </a:pPr>
            <a:r>
              <a:rPr sz="1000" lang="en">
                <a:solidFill>
                  <a:srgbClr val="FFFFFF"/>
                </a:solidFill>
              </a:rPr>
              <a:t>hello  hello.sh  hello_world.c</a:t>
            </a:r>
          </a:p>
          <a:p>
            <a:pPr rtl="0" lvl="0">
              <a:buNone/>
            </a:pPr>
            <a:r>
              <a:rPr sz="1000" lang="en">
                <a:solidFill>
                  <a:srgbClr val="FFFFFF"/>
                </a:solidFill>
              </a:rPr>
              <a:t>[mcspedon@head hello_world]$ </a:t>
            </a:r>
            <a:r>
              <a:rPr b="1" sz="1000" lang="en">
                <a:solidFill>
                  <a:srgbClr val="00FFFF"/>
                </a:solidFill>
              </a:rPr>
              <a:t>qsub ./hello.sh</a:t>
            </a:r>
          </a:p>
          <a:p>
            <a:pPr rtl="0" lvl="0">
              <a:buNone/>
            </a:pPr>
            <a:r>
              <a:rPr sz="1000" lang="en">
                <a:solidFill>
                  <a:srgbClr val="FFFFFF"/>
                </a:solidFill>
              </a:rPr>
              <a:t>3648004.head.ionic.cs.princeton.edu</a:t>
            </a:r>
          </a:p>
          <a:p>
            <a:pPr rtl="0" lvl="0">
              <a:buNone/>
            </a:pPr>
            <a:r>
              <a:rPr sz="1000" lang="en">
                <a:solidFill>
                  <a:srgbClr val="FFFFFF"/>
                </a:solidFill>
              </a:rPr>
              <a:t>[mcspedon@head hello_world]$ ls</a:t>
            </a:r>
          </a:p>
          <a:p>
            <a:pPr rtl="0" lvl="0">
              <a:buNone/>
            </a:pPr>
            <a:r>
              <a:rPr sz="1000" lang="en">
                <a:solidFill>
                  <a:srgbClr val="FFFFFF"/>
                </a:solidFill>
              </a:rPr>
              <a:t>hello  </a:t>
            </a:r>
            <a:r>
              <a:rPr sz="1000" lang="en">
                <a:solidFill>
                  <a:srgbClr val="FF0000"/>
                </a:solidFill>
              </a:rPr>
              <a:t>hello.err  hello.out</a:t>
            </a:r>
            <a:r>
              <a:rPr sz="1000" lang="en">
                <a:solidFill>
                  <a:srgbClr val="FFFFFF"/>
                </a:solidFill>
              </a:rPr>
              <a:t>  hello.sh  </a:t>
            </a:r>
            <a:r>
              <a:rPr sz="1000" lang="en">
                <a:solidFill>
                  <a:srgbClr val="FF0000"/>
                </a:solidFill>
              </a:rPr>
              <a:t>hello.txt</a:t>
            </a:r>
            <a:r>
              <a:rPr sz="1000" lang="en">
                <a:solidFill>
                  <a:srgbClr val="FFFFFF"/>
                </a:solidFill>
              </a:rPr>
              <a:t>  hello_world.c</a:t>
            </a:r>
          </a:p>
          <a:p>
            <a:pPr rtl="0" lvl="0">
              <a:buNone/>
            </a:pPr>
            <a:r>
              <a:rPr sz="1000" lang="en">
                <a:solidFill>
                  <a:srgbClr val="FFFFFF"/>
                </a:solidFill>
              </a:rPr>
              <a:t>[mcspedon@head hello_world]$ cat hello.out</a:t>
            </a:r>
          </a:p>
          <a:p>
            <a:pPr rtl="0" lvl="0">
              <a:buNone/>
            </a:pPr>
            <a:r>
              <a:rPr sz="1000" lang="en">
                <a:solidFill>
                  <a:srgbClr val="FFFFFF"/>
                </a:solidFill>
              </a:rPr>
              <a:t>Starting 3648004.head.ionic.cs.princeton.edu at Wed Mar 26 17:19:55 EDT 2014 on node096.ionic.cs.princeton.edu</a:t>
            </a:r>
          </a:p>
          <a:p>
            <a:r>
              <a:t/>
            </a:r>
          </a:p>
          <a:p>
            <a:pPr rtl="0" lvl="0">
              <a:buNone/>
            </a:pPr>
            <a:r>
              <a:rPr sz="1000" lang="en">
                <a:solidFill>
                  <a:srgbClr val="FFFFFF"/>
                </a:solidFill>
              </a:rPr>
              <a:t>Hello World</a:t>
            </a:r>
          </a:p>
          <a:p>
            <a:r>
              <a:t/>
            </a:r>
          </a:p>
          <a:p>
            <a:pPr rtl="0" lvl="0">
              <a:buNone/>
            </a:pPr>
            <a:r>
              <a:rPr sz="1000" lang="en">
                <a:solidFill>
                  <a:srgbClr val="FFFFFF"/>
                </a:solidFill>
              </a:rPr>
              <a:t>Done at  Wed Mar 26 17:19:55 EDT 2014</a:t>
            </a:r>
          </a:p>
          <a:p>
            <a:pPr rtl="0" lvl="0">
              <a:buNone/>
            </a:pPr>
            <a:r>
              <a:rPr sz="1000" lang="en">
                <a:solidFill>
                  <a:srgbClr val="FFFFFF"/>
                </a:solidFill>
              </a:rPr>
              <a:t>[mcspedon@head hello_world]$ cat hello.txt</a:t>
            </a:r>
          </a:p>
          <a:p>
            <a:pPr rtl="0" lvl="0">
              <a:buNone/>
            </a:pPr>
            <a:r>
              <a:rPr sz="1000" lang="en">
                <a:solidFill>
                  <a:srgbClr val="FFFFFF"/>
                </a:solidFill>
              </a:rPr>
              <a:t>Hello Filesystem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ionic: single node MATLAB job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200150" x="457200"/>
            <a:ext cy="8930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bash script to call find_k_closest_imgs.m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y="1982225" x="495550"/>
            <a:ext cy="2904899" cx="6596099"/>
          </a:xfrm>
          <a:prstGeom prst="rect">
            <a:avLst/>
          </a:prstGeom>
          <a:solidFill>
            <a:srgbClr val="000000"/>
          </a:solidFill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>
                <a:solidFill>
                  <a:srgbClr val="FFFFFF"/>
                </a:solidFill>
              </a:rPr>
              <a:t>mcspedon-hp-dv7:~$ ssh mcspedon@ionic.cs.princeton.edu</a:t>
            </a:r>
          </a:p>
          <a:p>
            <a:pPr rtl="0" lvl="0"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>
                <a:solidFill>
                  <a:srgbClr val="FFFFFF"/>
                </a:solidFill>
              </a:rPr>
              <a:t>Last login: Wed Mar 26 17:18:56 2014 from nat-oitwireless-outside-vapornet3-b-227.princeton.edu</a:t>
            </a:r>
          </a:p>
          <a:p>
            <a:pPr rtl="0" lvl="0"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>
                <a:solidFill>
                  <a:srgbClr val="FFFFFF"/>
                </a:solidFill>
              </a:rPr>
              <a:t>[mcspedon@head ~]$ cd COS598C/ImageSearch/Codebase/</a:t>
            </a:r>
          </a:p>
          <a:p>
            <a:pPr rtl="0" lvl="0"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>
                <a:solidFill>
                  <a:srgbClr val="FFFFFF"/>
                </a:solidFill>
              </a:rPr>
              <a:t>[mcspedon@head Codebase]$ ls</a:t>
            </a:r>
          </a:p>
          <a:p>
            <a:pPr rtl="0" lvl="0"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>
                <a:solidFill>
                  <a:srgbClr val="FFFFFF"/>
                </a:solidFill>
              </a:rPr>
              <a:t>boxes_query04_20140324T161840.mat  k_closest.jpg         test_whiten.m</a:t>
            </a:r>
          </a:p>
          <a:p>
            <a:pPr rtl="0" lvl="0"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>
                <a:solidFill>
                  <a:srgbClr val="FFFFFF"/>
                </a:solidFill>
              </a:rPr>
              <a:t>find_k_closest_imgs.m              learn_image.m         voc-release5</a:t>
            </a:r>
          </a:p>
          <a:p>
            <a:pPr rtl="0" lvl="0"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>
                <a:solidFill>
                  <a:srgbClr val="FFFFFF"/>
                </a:solidFill>
              </a:rPr>
              <a:t>generative_RELEASE                 matlab_singlenode.sh  weighted_filter.jpg</a:t>
            </a:r>
          </a:p>
          <a:p>
            <a:pPr rtl="0" lvl="0"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>
                <a:solidFill>
                  <a:srgbClr val="FFFFFF"/>
                </a:solidFill>
              </a:rPr>
              <a:t>getAllJPGs.m                       query_dir_by_img.m</a:t>
            </a:r>
          </a:p>
          <a:p>
            <a:pPr rtl="0" lvl="0"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>
                <a:solidFill>
                  <a:srgbClr val="FFFFFF"/>
                </a:solidFill>
              </a:rPr>
              <a:t>initmodel_var.m                    templateMatching</a:t>
            </a:r>
          </a:p>
          <a:p>
            <a:pPr rtl="0" lvl="0"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>
                <a:solidFill>
                  <a:srgbClr val="FFFFFF"/>
                </a:solidFill>
              </a:rPr>
              <a:t>[mcspedon@head Codebase]$ </a:t>
            </a:r>
            <a:r>
              <a:rPr b="1" sz="1000" lang="en">
                <a:solidFill>
                  <a:srgbClr val="00FFFF"/>
                </a:solidFill>
              </a:rPr>
              <a:t>qsub matlab_singlenode.sh </a:t>
            </a:r>
          </a:p>
          <a:p>
            <a:pPr rtl="0" lvl="0">
              <a:buNone/>
            </a:pPr>
            <a:r>
              <a:rPr sz="1000" lang="en">
                <a:solidFill>
                  <a:srgbClr val="FFFFFF"/>
                </a:solidFill>
              </a:rPr>
              <a:t>3648005.head.ionic.cs.princeton.edu</a:t>
            </a:r>
          </a:p>
          <a:p>
            <a:pPr rtl="0" lvl="0"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>
                <a:solidFill>
                  <a:srgbClr val="FFFFFF"/>
                </a:solidFill>
              </a:rPr>
              <a:t>[mcspedon@head Codebase]$ ls</a:t>
            </a:r>
          </a:p>
          <a:p>
            <a:pPr rtl="0" lvl="0"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>
                <a:solidFill>
                  <a:srgbClr val="FFFFFF"/>
                </a:solidFill>
              </a:rPr>
              <a:t>boxes_query04_20140324T161840.mat  initmodel_var.m                query_dir_by_img.m</a:t>
            </a:r>
          </a:p>
          <a:p>
            <a:pPr rtl="0" lvl="0"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>
                <a:solidFill>
                  <a:srgbClr val="FF0000"/>
                </a:solidFill>
              </a:rPr>
              <a:t>boxes_query04_20140326T172958.mat </a:t>
            </a:r>
            <a:r>
              <a:rPr sz="1000" lang="en">
                <a:solidFill>
                  <a:srgbClr val="FFFFFF"/>
                </a:solidFill>
              </a:rPr>
              <a:t> k_closest.jpg                  templateMatching</a:t>
            </a:r>
          </a:p>
          <a:p>
            <a:pPr rtl="0" lvl="0"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>
                <a:solidFill>
                  <a:srgbClr val="FFFFFF"/>
                </a:solidFill>
              </a:rPr>
              <a:t>find_k_closest_imgs.m              learn_image.m                  test_whiten.m</a:t>
            </a:r>
          </a:p>
          <a:p>
            <a:pPr rtl="0" lvl="0"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>
                <a:solidFill>
                  <a:srgbClr val="FFFFFF"/>
                </a:solidFill>
              </a:rPr>
              <a:t>generative_RELEASE                 matlab_singlenode.sh           voc-release5</a:t>
            </a:r>
          </a:p>
          <a:p>
            <a:pPr rtl="0" lvl="0"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>
                <a:solidFill>
                  <a:srgbClr val="FFFFFF"/>
                </a:solidFill>
              </a:rPr>
              <a:t>getAllJPGs.m                       </a:t>
            </a:r>
            <a:r>
              <a:rPr sz="1000" lang="en">
                <a:solidFill>
                  <a:srgbClr val="FF0000"/>
                </a:solidFill>
              </a:rPr>
              <a:t>matlab_singlenode.sh.o3648005</a:t>
            </a:r>
            <a:r>
              <a:rPr sz="1000" lang="en">
                <a:solidFill>
                  <a:srgbClr val="FFFFFF"/>
                </a:solidFill>
              </a:rPr>
              <a:t>  weighted_filter.jpg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000" lang="en"/>
              <a:t>MATLAB Distributed Computing Server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2035512" x="115125"/>
            <a:ext cy="1731599" cx="3775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en"/>
              <a:t>Scales Parallel Computing Toolbox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Duplicates user’s MATLAB licenses </a:t>
            </a:r>
          </a:p>
          <a:p>
            <a:pPr>
              <a:buNone/>
            </a:pPr>
            <a:r>
              <a:rPr sz="1800" lang="en"/>
              <a:t>(up to 32 instances on ionic cluster)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09176" x="3890625"/>
            <a:ext cy="2784274" cx="52533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ionic: multiple node MATLAB job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37550" x="457200"/>
            <a:ext cy="3455650" cx="394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y="1512300" x="4596675"/>
            <a:ext cy="3144299" cx="4007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Usually called as </a:t>
            </a:r>
            <a:r>
              <a:rPr lang="en">
                <a:solidFill>
                  <a:schemeClr val="dk1"/>
                </a:solidFill>
              </a:rPr>
              <a:t>MATLAB</a:t>
            </a:r>
            <a:r>
              <a:rPr lang="en"/>
              <a:t> fxn, but MATLAB has been removed from ionic head node.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In communication with CS IT department.</a:t>
            </a:r>
          </a:p>
          <a:p>
            <a:r>
              <a:t/>
            </a:r>
          </a:p>
          <a:p>
            <a:pPr>
              <a:buNone/>
            </a:pPr>
            <a:r>
              <a:rPr lang="en"/>
              <a:t>Supposedly users can request a single node with 16 processors in the meantime.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MapReduce/Hadoop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5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u="sng" lang="en">
                <a:solidFill>
                  <a:schemeClr val="hlink"/>
                </a:solidFill>
                <a:hlinkClick r:id="rId3"/>
              </a:rPr>
              <a:t>Google FS (2003)</a:t>
            </a:r>
          </a:p>
          <a:p>
            <a:pPr rtl="0" lvl="0" indent="-419100" marL="457200">
              <a:lnSpc>
                <a:spcPct val="15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u="sng" lang="en">
                <a:solidFill>
                  <a:schemeClr val="hlink"/>
                </a:solidFill>
                <a:hlinkClick r:id="rId4"/>
              </a:rPr>
              <a:t>Google MapReduce (2004)</a:t>
            </a:r>
          </a:p>
          <a:p>
            <a:pPr lvl="0" indent="-419100" marL="457200">
              <a:lnSpc>
                <a:spcPct val="15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u="sng" lang="en">
                <a:solidFill>
                  <a:schemeClr val="hlink"/>
                </a:solidFill>
                <a:hlinkClick r:id="rId5"/>
              </a:rPr>
              <a:t>Google Bigtable (2006)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Google FS 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Assumptions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commodity hardware with nonzero failure rate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multi-GB files designed for single-write-many-reads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append more important than random write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high bandwidth more important than low latency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Simplest unit is 64MB </a:t>
            </a:r>
            <a:r>
              <a:rPr sz="2400" lang="en" i="1"/>
              <a:t>chunk</a:t>
            </a:r>
          </a:p>
          <a:p>
            <a:pPr lvl="0">
              <a:buNone/>
            </a:pPr>
            <a:r>
              <a:rPr sz="2400" lang="en"/>
              <a:t>1 master, several </a:t>
            </a:r>
            <a:r>
              <a:rPr sz="2400" lang="en" i="1"/>
              <a:t>chunkservers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Why Parallel Computation?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5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Traditional Moore’s Law</a:t>
            </a:r>
          </a:p>
          <a:p>
            <a:pPr rtl="0" lvl="0" indent="-419100" marL="457200">
              <a:lnSpc>
                <a:spcPct val="15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Signal Propagation</a:t>
            </a:r>
          </a:p>
          <a:p>
            <a:pPr rtl="0" lvl="0" indent="-419100" marL="457200">
              <a:lnSpc>
                <a:spcPct val="15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Memory Access Latency</a:t>
            </a:r>
          </a:p>
          <a:p>
            <a:pPr lvl="0" indent="-419100" marL="457200">
              <a:lnSpc>
                <a:spcPct val="15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Huge Datasets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Google FS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790025" x="653700"/>
            <a:ext cy="1781700" cx="4447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200" lang="en"/>
              <a:t>Master stores:</a:t>
            </a:r>
          </a:p>
          <a:p>
            <a:pPr rtl="0" lvl="0" indent="457200">
              <a:buNone/>
            </a:pPr>
            <a:r>
              <a:rPr sz="2200" lang="en"/>
              <a:t>file/chunk namespaces,</a:t>
            </a:r>
          </a:p>
          <a:p>
            <a:pPr rtl="0" lvl="0" indent="457200">
              <a:buNone/>
            </a:pPr>
            <a:r>
              <a:rPr sz="2200" lang="en"/>
              <a:t>file -&gt; chunk(s) mapping, </a:t>
            </a:r>
          </a:p>
          <a:p>
            <a:pPr rtl="0" lvl="0" indent="457200">
              <a:buNone/>
            </a:pPr>
            <a:r>
              <a:rPr sz="2200" lang="en"/>
              <a:t>chunk replica locations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846975" x="0"/>
            <a:ext cy="2296524" cx="599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144575" x="6062775"/>
            <a:ext cy="2676204" cx="308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Google MapReduce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63375" x="3018823"/>
            <a:ext cy="4080124" cx="612517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y="1102175" x="8550"/>
            <a:ext cy="4126799" cx="3010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map:             (k1, v1)   -&gt; list(k2, v2)</a:t>
            </a:r>
          </a:p>
          <a:p>
            <a:pPr rtl="0" lvl="0">
              <a:buNone/>
            </a:pPr>
            <a:r>
              <a:rPr lang="en"/>
              <a:t>reduce:  (k2, list(v2))  -&gt;  list(v2)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choose, e.g.</a:t>
            </a:r>
          </a:p>
          <a:p>
            <a:pPr rtl="0" lvl="0">
              <a:buNone/>
            </a:pPr>
            <a:r>
              <a:rPr lang="en"/>
              <a:t>M = 200,000</a:t>
            </a:r>
          </a:p>
          <a:p>
            <a:pPr rtl="0" lvl="0">
              <a:buNone/>
            </a:pPr>
            <a:r>
              <a:rPr lang="en"/>
              <a:t>R = 5,000</a:t>
            </a:r>
          </a:p>
          <a:p>
            <a:pPr rtl="0" lvl="0">
              <a:buNone/>
            </a:pPr>
            <a:r>
              <a:rPr lang="en"/>
              <a:t>(2,000 workers)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WordCount</a:t>
            </a:r>
          </a:p>
          <a:p>
            <a:pPr rtl="0" lvl="0">
              <a:buNone/>
            </a:pPr>
            <a:r>
              <a:rPr lang="en"/>
              <a:t>Distributed Grep</a:t>
            </a:r>
          </a:p>
          <a:p>
            <a:pPr rtl="0" lvl="0">
              <a:buNone/>
            </a:pPr>
            <a:r>
              <a:rPr lang="en"/>
              <a:t>URL Access Frequency</a:t>
            </a:r>
          </a:p>
          <a:p>
            <a:pPr rtl="0" lvl="0">
              <a:buNone/>
            </a:pPr>
            <a:r>
              <a:rPr lang="en"/>
              <a:t>Reverse Web-Link Graph</a:t>
            </a:r>
          </a:p>
          <a:p>
            <a:pPr>
              <a:buNone/>
            </a:pPr>
            <a:r>
              <a:rPr lang="en"/>
              <a:t>Distributed Sort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MapReduce: Word Count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map:</a:t>
            </a:r>
          </a:p>
          <a:p>
            <a:pPr rtl="0" lvl="0">
              <a:buNone/>
            </a:pPr>
            <a:r>
              <a:rPr lang="en"/>
              <a:t>	for each word in input</a:t>
            </a:r>
          </a:p>
          <a:p>
            <a:pPr rtl="0" lvl="0">
              <a:buNone/>
            </a:pPr>
            <a:r>
              <a:rPr lang="en"/>
              <a:t>		output (word, 1)</a:t>
            </a:r>
          </a:p>
          <a:p>
            <a:pPr rtl="0" lvl="0">
              <a:buNone/>
            </a:pPr>
            <a:r>
              <a:rPr lang="en"/>
              <a:t>reduce:</a:t>
            </a:r>
          </a:p>
          <a:p>
            <a:pPr rtl="0" lvl="0">
              <a:buNone/>
            </a:pPr>
            <a:r>
              <a:rPr lang="en"/>
              <a:t>	for each key</a:t>
            </a:r>
          </a:p>
          <a:p>
            <a:pPr rtl="0" lvl="0">
              <a:buNone/>
            </a:pPr>
            <a:r>
              <a:rPr lang="en"/>
              <a:t>		sum(values)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9" name="Shape 1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49035" x="0"/>
            <a:ext cy="4245429" cx="914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500" lang="en"/>
              <a:t>MapReduce: Distributed Grep (1 of 2)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map1:</a:t>
            </a:r>
          </a:p>
          <a:p>
            <a:pPr rtl="0" lvl="0">
              <a:buNone/>
            </a:pPr>
            <a:r>
              <a:rPr lang="en"/>
              <a:t>	for each line in input</a:t>
            </a:r>
          </a:p>
          <a:p>
            <a:pPr rtl="0" lvl="0">
              <a:buNone/>
            </a:pPr>
            <a:r>
              <a:rPr lang="en"/>
              <a:t>		output (matching line, 1) if match</a:t>
            </a:r>
          </a:p>
          <a:p>
            <a:pPr rtl="0" lvl="0">
              <a:buNone/>
            </a:pPr>
            <a:r>
              <a:rPr lang="en"/>
              <a:t>reduce1:</a:t>
            </a:r>
          </a:p>
          <a:p>
            <a:pPr rtl="0" lvl="0">
              <a:buNone/>
            </a:pPr>
            <a:r>
              <a:rPr lang="en"/>
              <a:t>	for each key</a:t>
            </a:r>
          </a:p>
          <a:p>
            <a:pPr rtl="0" lvl="0">
              <a:buNone/>
            </a:pPr>
            <a:r>
              <a:rPr lang="en"/>
              <a:t>		sum(values)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500" lang="en"/>
              <a:t>MapReduce: Distributed Grep (2 of 2)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map2:</a:t>
            </a:r>
          </a:p>
          <a:p>
            <a:pPr rtl="0" lvl="0">
              <a:buNone/>
            </a:pPr>
            <a:r>
              <a:rPr lang="en"/>
              <a:t>	for each (matching line, freq)</a:t>
            </a:r>
          </a:p>
          <a:p>
            <a:pPr rtl="0" lvl="0">
              <a:buNone/>
            </a:pPr>
            <a:r>
              <a:rPr lang="en"/>
              <a:t>		output (freq, matching line)</a:t>
            </a:r>
          </a:p>
          <a:p>
            <a:pPr rtl="0" lvl="0">
              <a:buNone/>
            </a:pPr>
            <a:r>
              <a:rPr lang="en"/>
              <a:t>reduce2:</a:t>
            </a:r>
          </a:p>
          <a:p>
            <a:pPr rtl="0" lvl="0">
              <a:buNone/>
            </a:pPr>
            <a:r>
              <a:rPr lang="en"/>
              <a:t>	identity fxn </a:t>
            </a:r>
          </a:p>
          <a:p>
            <a:pPr rtl="0" lvl="0" indent="457200">
              <a:buNone/>
            </a:pPr>
            <a:r>
              <a:rPr lang="en"/>
              <a:t>(This sorts matching lines by their frequency)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Google Bigtable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1200150" x="457200"/>
            <a:ext cy="16277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Built on top of Google FS, SSTable, Chubby Lock Service</a:t>
            </a:r>
          </a:p>
          <a:p>
            <a:r>
              <a:t/>
            </a:r>
          </a:p>
          <a:p>
            <a:pPr>
              <a:buNone/>
            </a:pPr>
            <a:r>
              <a:rPr sz="2400" lang="en"/>
              <a:t>Choice of row name is important for compression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827949" x="568149"/>
            <a:ext cy="1823325" cx="788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Apache Hadoop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1200150" x="457200"/>
            <a:ext cy="26858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Open source implementations of Google whitepapers</a:t>
            </a:r>
          </a:p>
          <a:p>
            <a:pPr rtl="0" lvl="0" indent="-381000" marL="9144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Hadoop Distributed File System</a:t>
            </a:r>
          </a:p>
          <a:p>
            <a:pPr rtl="0" lvl="0" indent="-381000" marL="9144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Hadoop MapReduce</a:t>
            </a:r>
          </a:p>
          <a:p>
            <a:pPr rtl="0" lvl="0" indent="-381000" marL="9144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Apache Hbase</a:t>
            </a:r>
          </a:p>
          <a:p>
            <a:pPr rtl="0" lvl="0">
              <a:buNone/>
            </a:pPr>
            <a:r>
              <a:rPr sz="2400" lang="en"/>
              <a:t>Yahoo! web search: </a:t>
            </a:r>
            <a:r>
              <a:rPr sz="2400" lang="en">
                <a:solidFill>
                  <a:schemeClr val="dk1"/>
                </a:solidFill>
              </a:rPr>
              <a:t>42,000 node cluster</a:t>
            </a:r>
          </a:p>
          <a:p>
            <a:pPr>
              <a:buNone/>
            </a:pPr>
            <a:r>
              <a:rPr sz="2400" lang="en"/>
              <a:t>Facebook backend: 200+PB data on HDFS/Hbase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990675" x="229650"/>
            <a:ext cy="857400" cx="3625434"/>
          </a:xfrm>
          <a:prstGeom prst="rect">
            <a:avLst/>
          </a:prstGeom>
        </p:spPr>
      </p:pic>
      <p:pic>
        <p:nvPicPr>
          <p:cNvPr id="196" name="Shape 19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919300" x="3710725"/>
            <a:ext cy="1313083" cx="33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4195950" x="6575050"/>
            <a:ext cy="578949" cx="245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Hadoop 2.2 Pseudo-Cluster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Each CPU core is a worker in MapReduce job</a:t>
            </a:r>
          </a:p>
          <a:p>
            <a:pPr rtl="0" lvl="0" indent="-381000" marL="457200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Communicate via network interface (ip 127.0.0.1)</a:t>
            </a:r>
          </a:p>
          <a:p>
            <a:pPr rtl="0" lvl="0" indent="-381000" marL="457200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Allows user to test code without charge</a:t>
            </a:r>
          </a:p>
          <a:p>
            <a:pPr lvl="0" indent="-381000" marL="457200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Similar steps for installing Hadoop on small clusters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Installation References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400" lang="en"/>
              <a:t>official instructions: </a:t>
            </a:r>
            <a:r>
              <a:rPr u="sng" sz="1400" lang="en">
                <a:solidFill>
                  <a:schemeClr val="hlink"/>
                </a:solidFill>
                <a:hlinkClick r:id="rId3"/>
              </a:rPr>
              <a:t>https://hadoop.apache.org/docs/r2.2.0/hadoop-project-dist/hadoop-common/SingleNodeSetup.html#Single_Node_Setup</a:t>
            </a:r>
          </a:p>
          <a:p>
            <a:pPr rtl="0" lvl="0">
              <a:buNone/>
            </a:pPr>
            <a:r>
              <a:rPr sz="1400" lang="en"/>
              <a:t>64-bit build with fixes for common bugs: </a:t>
            </a:r>
            <a:r>
              <a:rPr u="sng" sz="1400" lang="en">
                <a:solidFill>
                  <a:schemeClr val="hlink"/>
                </a:solidFill>
                <a:hlinkClick r:id="rId4"/>
              </a:rPr>
              <a:t>http://www.csrdu.org/nauman/2014/01/23/geting-started-with-hadoop-2-2-0-building/</a:t>
            </a:r>
          </a:p>
          <a:p>
            <a:pPr rtl="0" lvl="0">
              <a:buNone/>
            </a:pPr>
            <a:r>
              <a:rPr sz="1400" lang="en"/>
              <a:t>64-bit install:</a:t>
            </a:r>
          </a:p>
          <a:p>
            <a:pPr rtl="0" lvl="0">
              <a:buNone/>
            </a:pPr>
            <a:r>
              <a:rPr u="sng" sz="1400" lang="en">
                <a:solidFill>
                  <a:schemeClr val="hlink"/>
                </a:solidFill>
                <a:hlinkClick r:id="rId5"/>
              </a:rPr>
              <a:t>http://www.csrdu.org/nauman/2014/01/25/hadoop-2-2-0-single-node-cluster/</a:t>
            </a:r>
          </a:p>
          <a:p>
            <a:r>
              <a:t/>
            </a:r>
          </a:p>
          <a:p>
            <a:pPr rtl="0" lvl="0">
              <a:buNone/>
            </a:pPr>
            <a:r>
              <a:rPr sz="1400" lang="en"/>
              <a:t>disabling ipv6: </a:t>
            </a:r>
            <a:r>
              <a:rPr u="sng" sz="1400" lang="en">
                <a:solidFill>
                  <a:schemeClr val="hlink"/>
                </a:solidFill>
                <a:hlinkClick r:id="rId6"/>
              </a:rPr>
              <a:t>http://askubuntu.com/questions/346126/how-to-disable-ipv6-on-ubuntu</a:t>
            </a:r>
          </a:p>
          <a:p>
            <a:pPr rtl="0" lvl="0">
              <a:buNone/>
            </a:pPr>
            <a:r>
              <a:rPr sz="1400" lang="en"/>
              <a:t>suggested changes to .bashrc:</a:t>
            </a:r>
          </a:p>
          <a:p>
            <a:pPr rtl="0" lvl="0">
              <a:buNone/>
            </a:pPr>
            <a:r>
              <a:rPr u="sng" sz="1400" lang="en">
                <a:solidFill>
                  <a:schemeClr val="hlink"/>
                </a:solidFill>
                <a:hlinkClick r:id="rId7"/>
              </a:rPr>
              <a:t>http://codesfusion.blogspot.com/2013/10/setup-hadoop-2x-220-on-ubuntu.html?m=1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105825" x="188450"/>
            <a:ext cy="857400" cx="30551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Moore’s Law</a:t>
            </a:r>
          </a:p>
        </p:txBody>
      </p:sp>
      <p:pic>
        <p:nvPicPr>
          <p:cNvPr id="36" name="Shape 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3416595"/>
            <a:ext cy="5143500" cx="5727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Installation References (continued)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84500" x="0"/>
            <a:ext cy="3007300" cx="461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424225" x="4611200"/>
            <a:ext cy="2615077" cx="45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Hadoop Word Count: Map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solidFill>
            <a:srgbClr val="000000"/>
          </a:solidFill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u="sng"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 i="1">
                <a:solidFill>
                  <a:srgbClr val="9B5C2E"/>
                </a:solidFill>
                <a:latin typeface="Courier New"/>
                <a:ea typeface="Courier New"/>
                <a:cs typeface="Courier New"/>
                <a:sym typeface="Courier New"/>
              </a:rPr>
              <a:t>MapReduceBase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implements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 i="1">
                <a:solidFill>
                  <a:srgbClr val="9B5C2E"/>
                </a:solidFill>
                <a:latin typeface="Courier New"/>
                <a:ea typeface="Courier New"/>
                <a:cs typeface="Courier New"/>
                <a:sym typeface="Courier New"/>
              </a:rPr>
              <a:t>Mapper&lt;</a:t>
            </a:r>
            <a:r>
              <a:rPr sz="1000" lang="en" i="1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LongWritable</a:t>
            </a:r>
            <a:r>
              <a:rPr sz="1000" lang="en" i="1">
                <a:solidFill>
                  <a:srgbClr val="9B5C2E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sz="1000" lang="en" i="1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Text</a:t>
            </a:r>
            <a:r>
              <a:rPr sz="1000" lang="en" i="1">
                <a:solidFill>
                  <a:srgbClr val="9B5C2E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sz="1000" lang="en" i="1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Text</a:t>
            </a:r>
            <a:r>
              <a:rPr sz="1000" lang="en" i="1">
                <a:solidFill>
                  <a:srgbClr val="9B5C2E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sz="1000" lang="en" i="1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IntWritable</a:t>
            </a:r>
            <a:r>
              <a:rPr sz="1000" lang="en" i="1">
                <a:solidFill>
                  <a:srgbClr val="9B5C2E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final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IntWritable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one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IntWritable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sz="1000" lang="en">
                <a:solidFill>
                  <a:srgbClr val="3387CC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Text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word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Text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89BDFF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LongWritable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3E87E3"/>
                </a:solidFill>
                <a:latin typeface="Courier New"/>
                <a:ea typeface="Courier New"/>
                <a:cs typeface="Courier New"/>
                <a:sym typeface="Courier New"/>
              </a:rPr>
              <a:t>key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Text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3E87E3"/>
                </a:solidFill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OutputCollector&lt;Text, IntWritable&gt;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3E87E3"/>
                </a:solidFill>
                <a:latin typeface="Courier New"/>
                <a:ea typeface="Courier New"/>
                <a:cs typeface="Courier New"/>
                <a:sym typeface="Courier New"/>
              </a:rPr>
              <a:t>output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Reporter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3E87E3"/>
                </a:solidFill>
                <a:latin typeface="Courier New"/>
                <a:ea typeface="Courier New"/>
                <a:cs typeface="Courier New"/>
                <a:sym typeface="Courier New"/>
              </a:rPr>
              <a:t>reporter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throws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IOException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line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value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toString();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StringTokenizer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tokenizer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StringTokenizer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(line);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(tokenizer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hasMoreTokens()) {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word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set(tokenizer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nextToken());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output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collect(word, one);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}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  }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Hadoop Word Count: Reduce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solidFill>
            <a:srgbClr val="000000"/>
          </a:solidFill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u="sng"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Reduce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 i="1">
                <a:solidFill>
                  <a:srgbClr val="9B5C2E"/>
                </a:solidFill>
                <a:latin typeface="Courier New"/>
                <a:ea typeface="Courier New"/>
                <a:cs typeface="Courier New"/>
                <a:sym typeface="Courier New"/>
              </a:rPr>
              <a:t>MapReduceBase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implements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 i="1">
                <a:solidFill>
                  <a:srgbClr val="9B5C2E"/>
                </a:solidFill>
                <a:latin typeface="Courier New"/>
                <a:ea typeface="Courier New"/>
                <a:cs typeface="Courier New"/>
                <a:sym typeface="Courier New"/>
              </a:rPr>
              <a:t>Reducer&lt;</a:t>
            </a:r>
            <a:r>
              <a:rPr sz="1000" lang="en" i="1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Text</a:t>
            </a:r>
            <a:r>
              <a:rPr sz="1000" lang="en" i="1">
                <a:solidFill>
                  <a:srgbClr val="9B5C2E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sz="1000" lang="en" i="1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IntWritable</a:t>
            </a:r>
            <a:r>
              <a:rPr sz="1000" lang="en" i="1">
                <a:solidFill>
                  <a:srgbClr val="9B5C2E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sz="1000" lang="en" i="1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Text</a:t>
            </a:r>
            <a:r>
              <a:rPr sz="1000" lang="en" i="1">
                <a:solidFill>
                  <a:srgbClr val="9B5C2E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sz="1000" lang="en" i="1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IntWritable</a:t>
            </a:r>
            <a:r>
              <a:rPr sz="1000" lang="en" i="1">
                <a:solidFill>
                  <a:srgbClr val="9B5C2E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89BDFF"/>
                </a:solidFill>
                <a:latin typeface="Courier New"/>
                <a:ea typeface="Courier New"/>
                <a:cs typeface="Courier New"/>
                <a:sym typeface="Courier New"/>
              </a:rPr>
              <a:t>reduce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Text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3E87E3"/>
                </a:solidFill>
                <a:latin typeface="Courier New"/>
                <a:ea typeface="Courier New"/>
                <a:cs typeface="Courier New"/>
                <a:sym typeface="Courier New"/>
              </a:rPr>
              <a:t>key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Iterator&lt;IntWritable&gt;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3E87E3"/>
                </a:solidFill>
                <a:latin typeface="Courier New"/>
                <a:ea typeface="Courier New"/>
                <a:cs typeface="Courier New"/>
                <a:sym typeface="Courier New"/>
              </a:rPr>
              <a:t>values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OutputCollector&lt;Text, IntWritable&gt;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3E87E3"/>
                </a:solidFill>
                <a:latin typeface="Courier New"/>
                <a:ea typeface="Courier New"/>
                <a:cs typeface="Courier New"/>
                <a:sym typeface="Courier New"/>
              </a:rPr>
              <a:t>output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Reporter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3E87E3"/>
                </a:solidFill>
                <a:latin typeface="Courier New"/>
                <a:ea typeface="Courier New"/>
                <a:cs typeface="Courier New"/>
                <a:sym typeface="Courier New"/>
              </a:rPr>
              <a:t>reporter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throws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IOException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sum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3387CC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(values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hasNext()) {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sum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+=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values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next()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get();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}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output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collect(key,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IntWritable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(sum));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  }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Hadoop Word Count demo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y="12762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u="sng" sz="2400" lang="en">
                <a:solidFill>
                  <a:schemeClr val="hlink"/>
                </a:solidFill>
                <a:hlinkClick r:id="rId3"/>
              </a:rPr>
              <a:t>bash scripts</a:t>
            </a:r>
          </a:p>
          <a:p>
            <a:pPr rtl="0" lvl="0">
              <a:buNone/>
            </a:pPr>
            <a:r>
              <a:rPr sz="2400" lang="en"/>
              <a:t>1. Check that current ip address of computer matches second line of /etc/hosts </a:t>
            </a:r>
          </a:p>
          <a:p>
            <a:pPr rtl="0" lvl="0">
              <a:buNone/>
            </a:pPr>
            <a:r>
              <a:rPr sz="2400" lang="en"/>
              <a:t>2. Call startup.sh</a:t>
            </a:r>
          </a:p>
          <a:p>
            <a:pPr rtl="0" lvl="0">
              <a:buNone/>
            </a:pPr>
            <a:r>
              <a:rPr sz="2400" lang="en"/>
              <a:t>3. If ‘jps’ returns the following processes…</a:t>
            </a:r>
          </a:p>
          <a:p>
            <a:pPr rtl="0" lvl="0">
              <a:buNone/>
            </a:pPr>
            <a:r>
              <a:rPr sz="2400" lang="en"/>
              <a:t>4. Call wordcount.sh</a:t>
            </a:r>
          </a:p>
          <a:p>
            <a:r>
              <a:t/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258562" x="4045437"/>
            <a:ext cy="523875" cx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139987" x="6464250"/>
            <a:ext cy="828675" cx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400" lang="en"/>
              <a:t>Amazon Elastic Compute Cloud (EC2)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y="1200150" x="457200"/>
            <a:ext cy="3725699" cx="3508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Low overhead costs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Outsource cluster management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Access large-storage/ GPU devices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(Don’t manually configure Hadoop)</a:t>
            </a:r>
          </a:p>
          <a:p>
            <a:r>
              <a:t/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00150" x="4701750"/>
            <a:ext cy="3559849" cx="355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EC2 Introductory Material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en"/>
              <a:t>Overview: </a:t>
            </a:r>
            <a:r>
              <a:rPr u="sng" sz="1800" lang="en">
                <a:solidFill>
                  <a:schemeClr val="hlink"/>
                </a:solidFill>
                <a:hlinkClick r:id="rId3"/>
              </a:rPr>
              <a:t>http://docs.aws.amazon.com/AWSEC2/latest/UserGuide/EC2_GetStarted.html</a:t>
            </a:r>
          </a:p>
          <a:p>
            <a:pPr rtl="0" lvl="0">
              <a:buNone/>
            </a:pPr>
            <a:r>
              <a:rPr sz="1800" lang="en"/>
              <a:t>Pricing:</a:t>
            </a:r>
          </a:p>
          <a:p>
            <a:pPr rtl="0" lvl="0">
              <a:buNone/>
            </a:pPr>
            <a:r>
              <a:rPr u="sng" sz="1800" lang="en">
                <a:solidFill>
                  <a:schemeClr val="hlink"/>
                </a:solidFill>
                <a:hlinkClick r:id="rId4"/>
              </a:rPr>
              <a:t>http://aws.amazon.com/ec2/pricing/</a:t>
            </a:r>
          </a:p>
          <a:p>
            <a:pPr rtl="0" lvl="0">
              <a:buNone/>
            </a:pPr>
            <a:r>
              <a:rPr sz="1800" lang="en"/>
              <a:t>Map Reduce:</a:t>
            </a:r>
          </a:p>
          <a:p>
            <a:pPr rtl="0" lvl="0">
              <a:buNone/>
            </a:pPr>
            <a:r>
              <a:rPr u="sng" sz="1800" lang="en">
                <a:solidFill>
                  <a:schemeClr val="hlink"/>
                </a:solidFill>
                <a:hlinkClick r:id="rId5"/>
              </a:rPr>
              <a:t>http://docs.aws.amazon.com/ElasticMapReduce/latest/DeveloperGuide/emr-get-started-count-words.html</a:t>
            </a:r>
          </a:p>
          <a:p>
            <a:pPr rtl="0" lvl="0">
              <a:buNone/>
            </a:pPr>
            <a:r>
              <a:rPr sz="1800" lang="en"/>
              <a:t>Simple Queue Service:</a:t>
            </a:r>
          </a:p>
          <a:p>
            <a:pPr rtl="0" lvl="0">
              <a:buNone/>
            </a:pPr>
            <a:r>
              <a:rPr u="sng" sz="1800" lang="en">
                <a:solidFill>
                  <a:schemeClr val="hlink"/>
                </a:solidFill>
                <a:hlinkClick r:id="rId6"/>
              </a:rPr>
              <a:t>http://docs.aws.amazon.com/AWSSimpleQueueService/latest/SQSGettingStartedGuide/Welcome.html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Free EC2 Resources (first year)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750 hrs of Linux Micro instance</a:t>
            </a:r>
          </a:p>
          <a:p>
            <a:pPr rtl="0" lvl="0" indent="-381000" marL="457200"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750 hrs of Microsoft Server Micro instance</a:t>
            </a:r>
          </a:p>
          <a:p>
            <a:pPr rtl="0" lvl="0" indent="-381000" marL="457200"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750 hrs+15GB Elastic Load Balancing</a:t>
            </a:r>
          </a:p>
          <a:p>
            <a:pPr rtl="0" lvl="0" indent="-381000" marL="457200"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30 GB storage, 15GB outbound traffic</a:t>
            </a:r>
          </a:p>
          <a:p>
            <a:pPr rtl="0" lvl="0" indent="-381000" marL="457200"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2 million IOs</a:t>
            </a:r>
          </a:p>
          <a:p>
            <a:r>
              <a:t/>
            </a:r>
          </a:p>
          <a:p>
            <a:pPr>
              <a:buNone/>
            </a:pPr>
            <a:r>
              <a:rPr sz="2400" lang="en"/>
              <a:t>Data Transfer in to EC2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Billable EC2 Resources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CPU hours (rounded up to nearest hour)</a:t>
            </a:r>
          </a:p>
          <a:p>
            <a:pPr rtl="0" lvl="0">
              <a:buNone/>
            </a:pPr>
            <a:r>
              <a:rPr lang="en"/>
              <a:t>Data Transfer out of EC2 (0-2</a:t>
            </a:r>
            <a:r>
              <a:rPr lang="en">
                <a:solidFill>
                  <a:schemeClr val="dk1"/>
                </a:solidFill>
              </a:rPr>
              <a:t> cents/GB)</a:t>
            </a:r>
          </a:p>
          <a:p>
            <a:pPr rtl="0" lvl="0"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0.4 cents per 10K IO requests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y="1640456" x="217950"/>
            <a:ext cy="1742700" cx="245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Reserved/</a:t>
            </a:r>
          </a:p>
          <a:p>
            <a:pPr rtl="0" lvl="0">
              <a:buNone/>
            </a:pPr>
            <a:r>
              <a:rPr lang="en"/>
              <a:t>Spot </a:t>
            </a:r>
          </a:p>
          <a:p>
            <a:pPr>
              <a:buNone/>
            </a:pPr>
            <a:r>
              <a:rPr lang="en"/>
              <a:t>Instances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2907406"/>
            <a:ext cy="5143500" cx="623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Demo: Reserving EC2 Instance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000" lang="en"/>
              <a:t>Install Amazon Command Line Tools</a:t>
            </a:r>
          </a:p>
          <a:p>
            <a:pPr rtl="0" lvl="0">
              <a:buNone/>
            </a:pPr>
            <a:r>
              <a:rPr sz="2000" lang="en"/>
              <a:t>Make ‘Administrators’ Security Group</a:t>
            </a:r>
          </a:p>
          <a:p>
            <a:pPr rtl="0" lvl="0">
              <a:buClr>
                <a:schemeClr val="dk1"/>
              </a:buClr>
              <a:buSzPct val="55000"/>
              <a:buFont typeface="Arial"/>
              <a:buNone/>
            </a:pPr>
            <a:r>
              <a:rPr sz="2000" lang="en"/>
              <a:t>	</a:t>
            </a:r>
            <a:r>
              <a:rPr sz="2000" lang="en">
                <a:solidFill>
                  <a:schemeClr val="dk1"/>
                </a:solidFill>
              </a:rPr>
              <a:t>(specify valid incoming addresses for SSH sessions)</a:t>
            </a:r>
          </a:p>
          <a:p>
            <a:pPr rtl="0" lvl="0" indent="0" marL="457200">
              <a:buNone/>
            </a:pPr>
            <a:r>
              <a:rPr u="sng" sz="2000" lang="en">
                <a:solidFill>
                  <a:schemeClr val="hlink"/>
                </a:solidFill>
                <a:hlinkClick r:id="rId3"/>
              </a:rPr>
              <a:t>IP masks for Princeton</a:t>
            </a:r>
            <a:r>
              <a:rPr sz="2000" lang="en">
                <a:solidFill>
                  <a:schemeClr val="dk1"/>
                </a:solidFill>
              </a:rPr>
              <a:t> </a:t>
            </a:r>
          </a:p>
          <a:p>
            <a:pPr rtl="0" lvl="0">
              <a:buNone/>
            </a:pPr>
            <a:r>
              <a:rPr sz="2000" lang="en"/>
              <a:t>Make Key Pair </a:t>
            </a:r>
          </a:p>
          <a:p>
            <a:r>
              <a:t/>
            </a:r>
          </a:p>
          <a:p>
            <a:pPr rtl="0" lvl="0">
              <a:buNone/>
            </a:pPr>
            <a:r>
              <a:rPr u="sng" sz="2000" lang="en">
                <a:solidFill>
                  <a:schemeClr val="hlink"/>
                </a:solidFill>
                <a:hlinkClick r:id="rId4"/>
              </a:rPr>
              <a:t>https://console.aws.amazon.com/ec2/v2/home?region=us-east-1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129750" x="253325"/>
            <a:ext cy="6833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Power Density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8925" x="195650"/>
            <a:ext cy="2403924" cx="40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907850" x="4344550"/>
            <a:ext cy="4124425" cx="47067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Elastic Map Reduce Word Count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y="1200150" x="457200"/>
            <a:ext cy="3029099" cx="5053799"/>
          </a:xfrm>
          <a:prstGeom prst="rect">
            <a:avLst/>
          </a:prstGeom>
          <a:solidFill>
            <a:srgbClr val="000000"/>
          </a:solidFill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sys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re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sz="1000" lang="en">
                <a:solidFill>
                  <a:srgbClr val="99CF50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89BDFF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sz="1000" lang="en">
                <a:solidFill>
                  <a:srgbClr val="3E87E3"/>
                </a:solidFill>
                <a:latin typeface="Courier New"/>
                <a:ea typeface="Courier New"/>
                <a:cs typeface="Courier New"/>
                <a:sym typeface="Courier New"/>
              </a:rPr>
              <a:t>argv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line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sys.stdin.readline()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pattern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re.compile(</a:t>
            </a:r>
            <a:r>
              <a:rPr sz="1000" lang="en">
                <a:solidFill>
                  <a:srgbClr val="65B042"/>
                </a:solidFill>
                <a:latin typeface="Courier New"/>
                <a:ea typeface="Courier New"/>
                <a:cs typeface="Courier New"/>
                <a:sym typeface="Courier New"/>
              </a:rPr>
              <a:t>"[a-zA-Z][a-zA-Z0-9]*"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line: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word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pattern.findall(line):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sz="1000" lang="en">
                <a:solidFill>
                  <a:srgbClr val="65B042"/>
                </a:solidFill>
                <a:latin typeface="Courier New"/>
                <a:ea typeface="Courier New"/>
                <a:cs typeface="Courier New"/>
                <a:sym typeface="Courier New"/>
              </a:rPr>
              <a:t>"LongValueSum:"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word.lower()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65B042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sz="1000" lang="en">
                <a:solidFill>
                  <a:srgbClr val="DDF2A4"/>
                </a:solidFill>
                <a:latin typeface="Courier New"/>
                <a:ea typeface="Courier New"/>
                <a:cs typeface="Courier New"/>
                <a:sym typeface="Courier New"/>
              </a:rPr>
              <a:t>\t</a:t>
            </a:r>
            <a:r>
              <a:rPr sz="1000" lang="en">
                <a:solidFill>
                  <a:srgbClr val="65B042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65B042"/>
                </a:solidFill>
                <a:latin typeface="Courier New"/>
                <a:ea typeface="Courier New"/>
                <a:cs typeface="Courier New"/>
                <a:sym typeface="Courier New"/>
              </a:rPr>
              <a:t>"1"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 line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sys.stdin.readline()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except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65B042"/>
                </a:solidFill>
                <a:latin typeface="Courier New"/>
                <a:ea typeface="Courier New"/>
                <a:cs typeface="Courier New"/>
                <a:sym typeface="Courier New"/>
              </a:rPr>
              <a:t>"end of file"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sz="10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sz="10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000" lang="en">
                <a:solidFill>
                  <a:srgbClr val="3387CC"/>
                </a:solidFill>
                <a:latin typeface="Courier New"/>
                <a:ea typeface="Courier New"/>
                <a:cs typeface="Courier New"/>
                <a:sym typeface="Courier New"/>
              </a:rPr>
              <a:t>None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Demo: Elastic MapReduce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create storage location:</a:t>
            </a:r>
          </a:p>
          <a:p>
            <a:pPr rtl="0" lvl="0">
              <a:buNone/>
            </a:pPr>
            <a:r>
              <a:rPr u="sng" sz="2400" lang="en">
                <a:solidFill>
                  <a:schemeClr val="hlink"/>
                </a:solidFill>
                <a:hlinkClick r:id="rId3"/>
              </a:rPr>
              <a:t>https://console.aws.amazon.com/s3/</a:t>
            </a:r>
          </a:p>
          <a:p>
            <a:pPr rtl="0" lvl="0">
              <a:buNone/>
            </a:pPr>
            <a:r>
              <a:rPr lang="en"/>
              <a:t>run EMR:</a:t>
            </a:r>
          </a:p>
          <a:p>
            <a:pPr rtl="0" lvl="0">
              <a:buNone/>
            </a:pPr>
            <a:r>
              <a:rPr u="sng" sz="2400" lang="en">
                <a:solidFill>
                  <a:schemeClr val="hlink"/>
                </a:solidFill>
                <a:hlinkClick r:id="rId4"/>
              </a:rPr>
              <a:t>https://console.aws.amazon.com/elasticmapreduce/vnext/home?region=us-east-1#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y="-127646" x="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Amazon Simple Queue Service</a:t>
            </a:r>
          </a:p>
        </p:txBody>
      </p:sp>
      <p:pic>
        <p:nvPicPr>
          <p:cNvPr id="291" name="Shape 29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616273" x="573673"/>
            <a:ext cy="4482574" cx="76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Amazon SQS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y="1130075" x="457200"/>
            <a:ext cy="2799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main SQS console:</a:t>
            </a:r>
          </a:p>
          <a:p>
            <a:pPr rtl="0" lvl="0">
              <a:buNone/>
            </a:pPr>
            <a:r>
              <a:rPr u="sng" sz="2400" lang="en">
                <a:solidFill>
                  <a:schemeClr val="hlink"/>
                </a:solidFill>
                <a:hlinkClick r:id="rId3"/>
              </a:rPr>
              <a:t>https://console.aws.amazon.com/sqs/home?region=us-east-1#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e.g. Python SDK for accessing queue:</a:t>
            </a:r>
          </a:p>
          <a:p>
            <a:pPr rtl="0" lvl="0">
              <a:buNone/>
            </a:pPr>
            <a:r>
              <a:rPr u="sng" sz="2400" lang="en">
                <a:solidFill>
                  <a:schemeClr val="hlink"/>
                </a:solidFill>
                <a:hlinkClick r:id="rId4"/>
              </a:rPr>
              <a:t>http://boto.readthedocs.org/en/latest/ref/sqs.html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Additional Resources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900" lang="en"/>
              <a:t>Non-CS clusters at Princeton:</a:t>
            </a:r>
          </a:p>
          <a:p>
            <a:pPr rtl="0" lvl="0">
              <a:lnSpc>
                <a:spcPct val="142857"/>
              </a:lnSpc>
              <a:spcBef>
                <a:spcPts val="0"/>
              </a:spcBef>
              <a:buNone/>
            </a:pPr>
            <a:r>
              <a:rPr u="sng" sz="1900" lang="en">
                <a:solidFill>
                  <a:schemeClr val="hlink"/>
                </a:solidFill>
                <a:hlinkClick r:id="rId3"/>
              </a:rPr>
              <a:t>http://www.princeton.edu/researchcomputing/computational-hardware/</a:t>
            </a:r>
          </a:p>
          <a:p>
            <a:r>
              <a:t/>
            </a:r>
          </a:p>
          <a:p>
            <a:pPr rtl="0" lvl="0">
              <a:lnSpc>
                <a:spcPct val="142857"/>
              </a:lnSpc>
              <a:spcBef>
                <a:spcPts val="0"/>
              </a:spcBef>
              <a:buNone/>
            </a:pPr>
            <a:r>
              <a:rPr sz="1900" lang="en"/>
              <a:t>Hadoop Image Processing Interface:</a:t>
            </a:r>
          </a:p>
          <a:p>
            <a:pPr rtl="0" lvl="0">
              <a:lnSpc>
                <a:spcPct val="142857"/>
              </a:lnSpc>
              <a:spcBef>
                <a:spcPts val="0"/>
              </a:spcBef>
              <a:buNone/>
            </a:pPr>
            <a:r>
              <a:rPr u="sng" sz="1900" lang="en">
                <a:solidFill>
                  <a:schemeClr val="hlink"/>
                </a:solidFill>
                <a:hlinkClick r:id="rId4"/>
              </a:rPr>
              <a:t>http://hipi.cs.virginia.edu/</a:t>
            </a:r>
          </a:p>
          <a:p>
            <a:r>
              <a:t/>
            </a:r>
          </a:p>
          <a:p>
            <a:pPr rtl="0" lvl="0">
              <a:lnSpc>
                <a:spcPct val="142857"/>
              </a:lnSpc>
              <a:spcBef>
                <a:spcPts val="0"/>
              </a:spcBef>
              <a:buNone/>
            </a:pPr>
            <a:r>
              <a:rPr sz="1900" lang="en"/>
              <a:t>Matlab licensing on EC2:</a:t>
            </a:r>
          </a:p>
          <a:p>
            <a:pPr rtl="0" lvl="0">
              <a:lnSpc>
                <a:spcPct val="142857"/>
              </a:lnSpc>
              <a:spcBef>
                <a:spcPts val="0"/>
              </a:spcBef>
              <a:buNone/>
            </a:pPr>
            <a:r>
              <a:rPr u="sng" sz="1900" lang="en">
                <a:solidFill>
                  <a:schemeClr val="hlink"/>
                </a:solidFill>
                <a:hlinkClick r:id="rId5"/>
              </a:rPr>
              <a:t>http://www.mathworks.com/discovery/matlab-ec2.html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Signal Propagation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1200150" x="457200"/>
            <a:ext cy="3725699" cx="2341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buNone/>
            </a:pPr>
            <a:r>
              <a:rPr sz="1800" lang="en"/>
              <a:t>Internal signals propagate at ≈⅔ </a:t>
            </a:r>
            <a:r>
              <a:rPr sz="1800" lang="en" i="1"/>
              <a:t>c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/>
              <a:t>Signal radius of one clock cycle?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63375" x="2743600"/>
            <a:ext cy="3632875" cx="64003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Memory Access Latency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1269650" x="169900"/>
            <a:ext cy="3178799" cx="2350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en"/>
              <a:t>1 machine x 1TB</a:t>
            </a:r>
          </a:p>
          <a:p>
            <a:r>
              <a:t/>
            </a:r>
          </a:p>
          <a:p>
            <a:pPr algn="l" rtl="0" lvl="0">
              <a:buNone/>
            </a:pPr>
            <a:r>
              <a:rPr sz="1800" lang="en"/>
              <a:t>             or</a:t>
            </a:r>
          </a:p>
          <a:p>
            <a:r>
              <a:t/>
            </a:r>
          </a:p>
          <a:p>
            <a:pPr>
              <a:buNone/>
            </a:pPr>
            <a:r>
              <a:rPr sz="1800" lang="en"/>
              <a:t>1000 machines x 1GB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14049" x="2637725"/>
            <a:ext cy="3492374" cx="62792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Huge Datasets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VOC 2009: 900MB</a:t>
            </a:r>
          </a:p>
          <a:p>
            <a:pPr rtl="0" lvl="0">
              <a:buNone/>
            </a:pPr>
            <a:r>
              <a:rPr lang="en"/>
              <a:t>TME Motorway: 32GB</a:t>
            </a:r>
          </a:p>
          <a:p>
            <a:pPr rtl="0" lvl="0">
              <a:buNone/>
            </a:pPr>
            <a:r>
              <a:rPr lang="en"/>
              <a:t>SUN database: 37GB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>
                <a:solidFill>
                  <a:schemeClr val="dk1"/>
                </a:solidFill>
              </a:rPr>
              <a:t>&gt;900 million Websites to index</a:t>
            </a:r>
          </a:p>
          <a:p>
            <a:pPr rtl="0" lvl="0">
              <a:buNone/>
            </a:pPr>
            <a:r>
              <a:rPr lang="en">
                <a:solidFill>
                  <a:schemeClr val="dk1"/>
                </a:solidFill>
              </a:rPr>
              <a:t>200-300 PB of images on Facebook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Parallel Computation at Princeton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5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MATLAB parfor</a:t>
            </a:r>
          </a:p>
          <a:p>
            <a:pPr rtl="0" lvl="0" indent="-419100" marL="457200">
              <a:lnSpc>
                <a:spcPct val="15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CS ionic cluster (PBS)</a:t>
            </a:r>
          </a:p>
          <a:p>
            <a:pPr rtl="0" lvl="0" indent="-419100" marL="457200">
              <a:lnSpc>
                <a:spcPct val="15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MapReduce/Hadoop</a:t>
            </a:r>
          </a:p>
          <a:p>
            <a:pPr rtl="0" lvl="0" indent="-419100" marL="457200">
              <a:lnSpc>
                <a:spcPct val="15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Amazon EC2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MATLAB parfor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200150" x="457200"/>
            <a:ext cy="810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ridiculously simple</a:t>
            </a:r>
          </a:p>
          <a:p>
            <a:r>
              <a:t/>
            </a:r>
          </a:p>
        </p:txBody>
      </p:sp>
      <p:sp>
        <p:nvSpPr>
          <p:cNvPr id="76" name="Shape 76"/>
          <p:cNvSpPr txBox="1"/>
          <p:nvPr/>
        </p:nvSpPr>
        <p:spPr>
          <a:xfrm>
            <a:off y="2249775" x="985450"/>
            <a:ext cy="1362300" cx="3317700"/>
          </a:xfrm>
          <a:prstGeom prst="rect">
            <a:avLst/>
          </a:prstGeom>
          <a:solidFill>
            <a:srgbClr val="000000"/>
          </a:solidFill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50000"/>
              </a:lnSpc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parfor </a:t>
            </a:r>
            <a:r>
              <a:rPr sz="18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18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sz="1800" lang="en">
                <a:solidFill>
                  <a:srgbClr val="3387CC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sz="18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:length</a:t>
            </a:r>
            <a:r>
              <a:rPr sz="18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(A)</a:t>
            </a:r>
            <a:br>
              <a:rPr sz="18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8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B(</a:t>
            </a:r>
            <a:r>
              <a:rPr sz="18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18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) = f(A(</a:t>
            </a:r>
            <a:r>
              <a:rPr sz="18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18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));</a:t>
            </a:r>
            <a:r>
              <a:rPr sz="18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77" name="Shape 77"/>
          <p:cNvSpPr txBox="1"/>
          <p:nvPr/>
        </p:nvSpPr>
        <p:spPr>
          <a:xfrm>
            <a:off y="4170400" x="152425"/>
            <a:ext cy="717899" cx="71690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600"/>
              </a:spcBef>
              <a:buNone/>
            </a:pPr>
            <a:r>
              <a:rPr sz="3000" lang="en">
                <a:solidFill>
                  <a:schemeClr val="dk1"/>
                </a:solidFill>
              </a:rPr>
              <a:t>requires consecutive range of integers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y="1417925" x="5008625"/>
            <a:ext cy="2687700" cx="3526800"/>
          </a:xfrm>
          <a:prstGeom prst="rect">
            <a:avLst/>
          </a:prstGeom>
          <a:solidFill>
            <a:srgbClr val="000000"/>
          </a:solidFill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lnSpc>
                <a:spcPct val="150000"/>
              </a:lnSpc>
              <a:buNone/>
            </a:pPr>
            <a:r>
              <a:rPr sz="18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s = </a:t>
            </a:r>
            <a:r>
              <a:rPr sz="1800" lang="en">
                <a:solidFill>
                  <a:srgbClr val="3387CC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sz="18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sz="18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8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parfor </a:t>
            </a:r>
            <a:r>
              <a:rPr sz="18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18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sz="1800" lang="en">
                <a:solidFill>
                  <a:srgbClr val="3387CC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sz="18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sz="18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br>
              <a:rPr sz="18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8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sz="18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sz="18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p(</a:t>
            </a:r>
            <a:r>
              <a:rPr sz="18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sz="18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)   </a:t>
            </a:r>
            <a:r>
              <a:rPr sz="1800" lang="en" i="1">
                <a:solidFill>
                  <a:srgbClr val="AEAEAE"/>
                </a:solidFill>
                <a:latin typeface="Courier New"/>
                <a:ea typeface="Courier New"/>
                <a:cs typeface="Courier New"/>
                <a:sym typeface="Courier New"/>
              </a:rPr>
              <a:t>% p is fxn</a:t>
            </a:r>
          </a:p>
          <a:p>
            <a:pPr rtl="0" lvl="0">
              <a:lnSpc>
                <a:spcPct val="150000"/>
              </a:lnSpc>
              <a:buNone/>
            </a:pPr>
            <a:r>
              <a:rPr sz="18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s = s</a:t>
            </a:r>
            <a:r>
              <a:rPr sz="18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 + </a:t>
            </a:r>
            <a:r>
              <a:rPr sz="1800" lang="en">
                <a:solidFill>
                  <a:srgbClr val="3387CC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sz="18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sz="18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1800" lang="en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sz="18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r>
              <a:rPr sz="1800" lang="en">
                <a:solidFill>
                  <a:srgbClr val="E28964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