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Microsoft_Equation1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2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notesSlides/notesSlide3.xml" ContentType="application/vnd.openxmlformats-officedocument.presentationml.notesSlide+xml"/>
  <Override PartName="/ppt/embeddings/oleObject68.bin" ContentType="application/vnd.openxmlformats-officedocument.oleObject"/>
  <Override PartName="/ppt/notesSlides/notesSlide4.xml" ContentType="application/vnd.openxmlformats-officedocument.presentationml.notesSlide+xml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3"/>
  </p:notesMasterIdLst>
  <p:sldIdLst>
    <p:sldId id="256" r:id="rId2"/>
    <p:sldId id="282" r:id="rId3"/>
    <p:sldId id="306" r:id="rId4"/>
    <p:sldId id="321" r:id="rId5"/>
    <p:sldId id="537" r:id="rId6"/>
    <p:sldId id="538" r:id="rId7"/>
    <p:sldId id="539" r:id="rId8"/>
    <p:sldId id="540" r:id="rId9"/>
    <p:sldId id="314" r:id="rId10"/>
    <p:sldId id="316" r:id="rId11"/>
    <p:sldId id="317" r:id="rId12"/>
    <p:sldId id="318" r:id="rId13"/>
    <p:sldId id="319" r:id="rId14"/>
    <p:sldId id="320" r:id="rId15"/>
    <p:sldId id="323" r:id="rId16"/>
    <p:sldId id="367" r:id="rId17"/>
    <p:sldId id="368" r:id="rId18"/>
    <p:sldId id="369" r:id="rId19"/>
    <p:sldId id="370" r:id="rId20"/>
    <p:sldId id="355" r:id="rId21"/>
    <p:sldId id="359" r:id="rId22"/>
    <p:sldId id="356" r:id="rId23"/>
    <p:sldId id="357" r:id="rId24"/>
    <p:sldId id="361" r:id="rId25"/>
    <p:sldId id="360" r:id="rId26"/>
    <p:sldId id="362" r:id="rId27"/>
    <p:sldId id="364" r:id="rId28"/>
    <p:sldId id="365" r:id="rId29"/>
    <p:sldId id="366" r:id="rId30"/>
    <p:sldId id="372" r:id="rId31"/>
    <p:sldId id="543" r:id="rId32"/>
    <p:sldId id="373" r:id="rId33"/>
    <p:sldId id="374" r:id="rId34"/>
    <p:sldId id="375" r:id="rId35"/>
    <p:sldId id="371" r:id="rId36"/>
    <p:sldId id="381" r:id="rId37"/>
    <p:sldId id="535" r:id="rId38"/>
    <p:sldId id="536" r:id="rId39"/>
    <p:sldId id="384" r:id="rId40"/>
    <p:sldId id="385" r:id="rId41"/>
    <p:sldId id="386" r:id="rId42"/>
    <p:sldId id="387" r:id="rId43"/>
    <p:sldId id="389" r:id="rId44"/>
    <p:sldId id="541" r:id="rId45"/>
    <p:sldId id="542" r:id="rId46"/>
    <p:sldId id="534" r:id="rId47"/>
    <p:sldId id="520" r:id="rId48"/>
    <p:sldId id="521" r:id="rId49"/>
    <p:sldId id="522" r:id="rId50"/>
    <p:sldId id="523" r:id="rId51"/>
    <p:sldId id="524" r:id="rId52"/>
    <p:sldId id="525" r:id="rId53"/>
    <p:sldId id="528" r:id="rId54"/>
    <p:sldId id="526" r:id="rId55"/>
    <p:sldId id="532" r:id="rId56"/>
    <p:sldId id="527" r:id="rId57"/>
    <p:sldId id="533" r:id="rId58"/>
    <p:sldId id="529" r:id="rId59"/>
    <p:sldId id="531" r:id="rId60"/>
    <p:sldId id="530" r:id="rId61"/>
    <p:sldId id="423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2E"/>
    <a:srgbClr val="FF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8" autoAdjust="0"/>
    <p:restoredTop sz="94660"/>
  </p:normalViewPr>
  <p:slideViewPr>
    <p:cSldViewPr snapToObjects="1">
      <p:cViewPr varScale="1">
        <p:scale>
          <a:sx n="234" d="100"/>
          <a:sy n="234" d="100"/>
        </p:scale>
        <p:origin x="-1736" y="-104"/>
      </p:cViewPr>
      <p:guideLst>
        <p:guide orient="horz" pos="230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printerSettings" Target="printerSettings/printerSettings1.bin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7" Type="http://schemas.openxmlformats.org/officeDocument/2006/relationships/image" Target="../media/image13.emf"/><Relationship Id="rId8" Type="http://schemas.openxmlformats.org/officeDocument/2006/relationships/image" Target="../media/image14.emf"/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Relationship Id="rId2" Type="http://schemas.openxmlformats.org/officeDocument/2006/relationships/image" Target="../media/image5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4" Type="http://schemas.openxmlformats.org/officeDocument/2006/relationships/image" Target="../media/image56.emf"/><Relationship Id="rId1" Type="http://schemas.openxmlformats.org/officeDocument/2006/relationships/image" Target="../media/image52.emf"/><Relationship Id="rId2" Type="http://schemas.openxmlformats.org/officeDocument/2006/relationships/image" Target="../media/image53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4" Type="http://schemas.openxmlformats.org/officeDocument/2006/relationships/image" Target="../media/image63.emf"/><Relationship Id="rId5" Type="http://schemas.openxmlformats.org/officeDocument/2006/relationships/image" Target="../media/image64.emf"/><Relationship Id="rId6" Type="http://schemas.openxmlformats.org/officeDocument/2006/relationships/image" Target="../media/image65.emf"/><Relationship Id="rId7" Type="http://schemas.openxmlformats.org/officeDocument/2006/relationships/image" Target="../media/image66.emf"/><Relationship Id="rId8" Type="http://schemas.openxmlformats.org/officeDocument/2006/relationships/image" Target="../media/image67.emf"/><Relationship Id="rId9" Type="http://schemas.openxmlformats.org/officeDocument/2006/relationships/image" Target="../media/image68.emf"/><Relationship Id="rId10" Type="http://schemas.openxmlformats.org/officeDocument/2006/relationships/image" Target="../media/image69.emf"/><Relationship Id="rId1" Type="http://schemas.openxmlformats.org/officeDocument/2006/relationships/image" Target="../media/image60.emf"/><Relationship Id="rId2" Type="http://schemas.openxmlformats.org/officeDocument/2006/relationships/image" Target="../media/image6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Relationship Id="rId2" Type="http://schemas.openxmlformats.org/officeDocument/2006/relationships/image" Target="../media/image73.emf"/><Relationship Id="rId3" Type="http://schemas.openxmlformats.org/officeDocument/2006/relationships/image" Target="../media/image74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4" Type="http://schemas.openxmlformats.org/officeDocument/2006/relationships/image" Target="../media/image70.emf"/><Relationship Id="rId1" Type="http://schemas.openxmlformats.org/officeDocument/2006/relationships/image" Target="../media/image73.emf"/><Relationship Id="rId2" Type="http://schemas.openxmlformats.org/officeDocument/2006/relationships/image" Target="../media/image7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Relationship Id="rId2" Type="http://schemas.openxmlformats.org/officeDocument/2006/relationships/image" Target="../media/image74.emf"/><Relationship Id="rId3" Type="http://schemas.openxmlformats.org/officeDocument/2006/relationships/image" Target="../media/image7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Relationship Id="rId2" Type="http://schemas.openxmlformats.org/officeDocument/2006/relationships/image" Target="../media/image74.emf"/><Relationship Id="rId3" Type="http://schemas.openxmlformats.org/officeDocument/2006/relationships/image" Target="../media/image7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22.emf"/><Relationship Id="rId5" Type="http://schemas.openxmlformats.org/officeDocument/2006/relationships/image" Target="../media/image35.emf"/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Relationship Id="rId2" Type="http://schemas.openxmlformats.org/officeDocument/2006/relationships/image" Target="../media/image3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40.emf"/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5" Type="http://schemas.openxmlformats.org/officeDocument/2006/relationships/image" Target="../media/image44.emf"/><Relationship Id="rId6" Type="http://schemas.openxmlformats.org/officeDocument/2006/relationships/image" Target="../media/image45.emf"/><Relationship Id="rId1" Type="http://schemas.openxmlformats.org/officeDocument/2006/relationships/image" Target="../media/image40.emf"/><Relationship Id="rId2" Type="http://schemas.openxmlformats.org/officeDocument/2006/relationships/image" Target="../media/image4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Relationship Id="rId3" Type="http://schemas.openxmlformats.org/officeDocument/2006/relationships/image" Target="../media/image34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0.emf"/><Relationship Id="rId1" Type="http://schemas.openxmlformats.org/officeDocument/2006/relationships/image" Target="../media/image47.emf"/><Relationship Id="rId2" Type="http://schemas.openxmlformats.org/officeDocument/2006/relationships/image" Target="../media/image4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0A01D-5269-9B47-AF54-5CFDE5CDF673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36AC7-A1A5-884C-8453-732682EEC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75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36AC7-A1A5-884C-8453-732682EECD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49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Degree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free</a:t>
            </a:r>
            <a:r>
              <a:rPr lang="zh-CN" altLang="en-US" dirty="0" smtClean="0"/>
              <a:t> </a:t>
            </a:r>
            <a:r>
              <a:rPr lang="en-US" altLang="zh-CN" dirty="0" smtClean="0"/>
              <a:t>:6</a:t>
            </a:r>
            <a:r>
              <a:rPr lang="zh-CN" alt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36AC7-A1A5-884C-8453-732682EECD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45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Matlab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doesn’t support sparse 3D array, we have to break it down to a 2D sparse array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ObsIdx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point to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ObsVal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where the actual pixel location (x and y) is stored.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36AC7-A1A5-884C-8453-732682EECD8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06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xy(1,:) = -xy(1,:) + frames.imsize(2)/2; xy(2,:) = -xy(2,:) + frames.imsize(1)/2;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36AC7-A1A5-884C-8453-732682EECD83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43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951B-2B05-884D-B07A-78293AB19F40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A530-83BF-824A-8EBD-C1349DB7A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00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951B-2B05-884D-B07A-78293AB19F40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A530-83BF-824A-8EBD-C1349DB7A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0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951B-2B05-884D-B07A-78293AB19F40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A530-83BF-824A-8EBD-C1349DB7A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2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951B-2B05-884D-B07A-78293AB19F40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A530-83BF-824A-8EBD-C1349DB7A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2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951B-2B05-884D-B07A-78293AB19F40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A530-83BF-824A-8EBD-C1349DB7A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7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951B-2B05-884D-B07A-78293AB19F40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A530-83BF-824A-8EBD-C1349DB7A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63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951B-2B05-884D-B07A-78293AB19F40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A530-83BF-824A-8EBD-C1349DB7A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5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951B-2B05-884D-B07A-78293AB19F40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A530-83BF-824A-8EBD-C1349DB7A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8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951B-2B05-884D-B07A-78293AB19F40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A530-83BF-824A-8EBD-C1349DB7A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5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951B-2B05-884D-B07A-78293AB19F40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A530-83BF-824A-8EBD-C1349DB7A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6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951B-2B05-884D-B07A-78293AB19F40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A530-83BF-824A-8EBD-C1349DB7A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1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5951B-2B05-884D-B07A-78293AB19F40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7A530-83BF-824A-8EBD-C1349DB7A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24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5.png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5.jpg"/><Relationship Id="rId8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27.png"/><Relationship Id="rId6" Type="http://schemas.openxmlformats.org/officeDocument/2006/relationships/image" Target="../media/image6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27.png"/><Relationship Id="rId6" Type="http://schemas.openxmlformats.org/officeDocument/2006/relationships/image" Target="../media/image6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6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6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6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6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6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4.bin"/><Relationship Id="rId12" Type="http://schemas.openxmlformats.org/officeDocument/2006/relationships/image" Target="../media/image3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33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34.emf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36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3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23.emf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2.bin"/><Relationship Id="rId12" Type="http://schemas.openxmlformats.org/officeDocument/2006/relationships/image" Target="../media/image23.emf"/><Relationship Id="rId13" Type="http://schemas.openxmlformats.org/officeDocument/2006/relationships/oleObject" Target="../embeddings/oleObject23.bin"/><Relationship Id="rId14" Type="http://schemas.openxmlformats.org/officeDocument/2006/relationships/image" Target="../media/image4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8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33.e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34.emf"/><Relationship Id="rId9" Type="http://schemas.openxmlformats.org/officeDocument/2006/relationships/oleObject" Target="../embeddings/oleObject21.bin"/><Relationship Id="rId10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8.bin"/><Relationship Id="rId12" Type="http://schemas.openxmlformats.org/officeDocument/2006/relationships/image" Target="../media/image44.emf"/><Relationship Id="rId13" Type="http://schemas.openxmlformats.org/officeDocument/2006/relationships/oleObject" Target="../embeddings/oleObject29.bin"/><Relationship Id="rId14" Type="http://schemas.openxmlformats.org/officeDocument/2006/relationships/image" Target="../media/image45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4.bin"/><Relationship Id="rId4" Type="http://schemas.openxmlformats.org/officeDocument/2006/relationships/image" Target="../media/image40.e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41.emf"/><Relationship Id="rId7" Type="http://schemas.openxmlformats.org/officeDocument/2006/relationships/oleObject" Target="../embeddings/oleObject26.bin"/><Relationship Id="rId8" Type="http://schemas.openxmlformats.org/officeDocument/2006/relationships/image" Target="../media/image42.emf"/><Relationship Id="rId9" Type="http://schemas.openxmlformats.org/officeDocument/2006/relationships/oleObject" Target="../embeddings/oleObject27.bin"/><Relationship Id="rId10" Type="http://schemas.openxmlformats.org/officeDocument/2006/relationships/image" Target="../media/image4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33.e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3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0.emf"/><Relationship Id="rId12" Type="http://schemas.openxmlformats.org/officeDocument/2006/relationships/oleObject" Target="../embeddings/oleObject37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3.bin"/><Relationship Id="rId4" Type="http://schemas.openxmlformats.org/officeDocument/2006/relationships/image" Target="../media/image47.e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48.emf"/><Relationship Id="rId7" Type="http://schemas.openxmlformats.org/officeDocument/2006/relationships/oleObject" Target="../embeddings/oleObject35.bin"/><Relationship Id="rId8" Type="http://schemas.openxmlformats.org/officeDocument/2006/relationships/image" Target="../media/image49.emf"/><Relationship Id="rId9" Type="http://schemas.openxmlformats.org/officeDocument/2006/relationships/image" Target="../media/image51.png"/><Relationship Id="rId10" Type="http://schemas.openxmlformats.org/officeDocument/2006/relationships/oleObject" Target="../embeddings/oleObject36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27.png"/><Relationship Id="rId6" Type="http://schemas.openxmlformats.org/officeDocument/2006/relationships/image" Target="../media/image6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oleObject" Target="../embeddings/oleObject38.bin"/><Relationship Id="rId7" Type="http://schemas.openxmlformats.org/officeDocument/2006/relationships/image" Target="../media/image52.emf"/><Relationship Id="rId8" Type="http://schemas.openxmlformats.org/officeDocument/2006/relationships/oleObject" Target="../embeddings/oleObject39.bin"/><Relationship Id="rId9" Type="http://schemas.openxmlformats.org/officeDocument/2006/relationships/image" Target="../media/image53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27.png"/><Relationship Id="rId6" Type="http://schemas.openxmlformats.org/officeDocument/2006/relationships/image" Target="../media/image6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27.png"/><Relationship Id="rId6" Type="http://schemas.openxmlformats.org/officeDocument/2006/relationships/image" Target="../media/image6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27.png"/><Relationship Id="rId7" Type="http://schemas.openxmlformats.org/officeDocument/2006/relationships/image" Target="../media/image6.png"/><Relationship Id="rId8" Type="http://schemas.openxmlformats.org/officeDocument/2006/relationships/image" Target="../media/image28.png"/><Relationship Id="rId9" Type="http://schemas.openxmlformats.org/officeDocument/2006/relationships/oleObject" Target="../embeddings/oleObject40.bin"/><Relationship Id="rId10" Type="http://schemas.openxmlformats.org/officeDocument/2006/relationships/image" Target="../media/image54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4" Type="http://schemas.openxmlformats.org/officeDocument/2006/relationships/image" Target="../media/image52.emf"/><Relationship Id="rId5" Type="http://schemas.openxmlformats.org/officeDocument/2006/relationships/oleObject" Target="../embeddings/oleObject42.bin"/><Relationship Id="rId6" Type="http://schemas.openxmlformats.org/officeDocument/2006/relationships/image" Target="../media/image53.emf"/><Relationship Id="rId7" Type="http://schemas.openxmlformats.org/officeDocument/2006/relationships/oleObject" Target="../embeddings/oleObject43.bin"/><Relationship Id="rId8" Type="http://schemas.openxmlformats.org/officeDocument/2006/relationships/image" Target="../media/image55.emf"/><Relationship Id="rId9" Type="http://schemas.openxmlformats.org/officeDocument/2006/relationships/oleObject" Target="../embeddings/oleObject44.bin"/><Relationship Id="rId10" Type="http://schemas.openxmlformats.org/officeDocument/2006/relationships/image" Target="../media/image56.emf"/><Relationship Id="rId11" Type="http://schemas.openxmlformats.org/officeDocument/2006/relationships/oleObject" Target="../embeddings/oleObject45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27.png"/><Relationship Id="rId6" Type="http://schemas.openxmlformats.org/officeDocument/2006/relationships/image" Target="../media/image6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27.png"/><Relationship Id="rId6" Type="http://schemas.openxmlformats.org/officeDocument/2006/relationships/image" Target="../media/image6.png"/><Relationship Id="rId7" Type="http://schemas.openxmlformats.org/officeDocument/2006/relationships/image" Target="../media/image28.png"/><Relationship Id="rId8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9.bin"/><Relationship Id="rId20" Type="http://schemas.openxmlformats.org/officeDocument/2006/relationships/image" Target="../media/image68.emf"/><Relationship Id="rId21" Type="http://schemas.openxmlformats.org/officeDocument/2006/relationships/oleObject" Target="../embeddings/oleObject55.bin"/><Relationship Id="rId22" Type="http://schemas.openxmlformats.org/officeDocument/2006/relationships/image" Target="../media/image69.emf"/><Relationship Id="rId10" Type="http://schemas.openxmlformats.org/officeDocument/2006/relationships/image" Target="../media/image63.emf"/><Relationship Id="rId11" Type="http://schemas.openxmlformats.org/officeDocument/2006/relationships/oleObject" Target="../embeddings/oleObject50.bin"/><Relationship Id="rId12" Type="http://schemas.openxmlformats.org/officeDocument/2006/relationships/image" Target="../media/image64.emf"/><Relationship Id="rId13" Type="http://schemas.openxmlformats.org/officeDocument/2006/relationships/oleObject" Target="../embeddings/oleObject51.bin"/><Relationship Id="rId14" Type="http://schemas.openxmlformats.org/officeDocument/2006/relationships/image" Target="../media/image65.emf"/><Relationship Id="rId15" Type="http://schemas.openxmlformats.org/officeDocument/2006/relationships/oleObject" Target="../embeddings/oleObject52.bin"/><Relationship Id="rId16" Type="http://schemas.openxmlformats.org/officeDocument/2006/relationships/image" Target="../media/image66.emf"/><Relationship Id="rId17" Type="http://schemas.openxmlformats.org/officeDocument/2006/relationships/oleObject" Target="../embeddings/oleObject53.bin"/><Relationship Id="rId18" Type="http://schemas.openxmlformats.org/officeDocument/2006/relationships/image" Target="../media/image67.emf"/><Relationship Id="rId19" Type="http://schemas.openxmlformats.org/officeDocument/2006/relationships/oleObject" Target="../embeddings/oleObject54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6.bin"/><Relationship Id="rId4" Type="http://schemas.openxmlformats.org/officeDocument/2006/relationships/image" Target="../media/image60.emf"/><Relationship Id="rId5" Type="http://schemas.openxmlformats.org/officeDocument/2006/relationships/oleObject" Target="../embeddings/oleObject47.bin"/><Relationship Id="rId6" Type="http://schemas.openxmlformats.org/officeDocument/2006/relationships/image" Target="../media/image61.emf"/><Relationship Id="rId7" Type="http://schemas.openxmlformats.org/officeDocument/2006/relationships/oleObject" Target="../embeddings/oleObject48.bin"/><Relationship Id="rId8" Type="http://schemas.openxmlformats.org/officeDocument/2006/relationships/image" Target="../media/image6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4" Type="http://schemas.openxmlformats.org/officeDocument/2006/relationships/image" Target="../media/image70.emf"/><Relationship Id="rId5" Type="http://schemas.openxmlformats.org/officeDocument/2006/relationships/image" Target="../media/image71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4" Type="http://schemas.openxmlformats.org/officeDocument/2006/relationships/image" Target="../media/image72.emf"/><Relationship Id="rId5" Type="http://schemas.openxmlformats.org/officeDocument/2006/relationships/oleObject" Target="../embeddings/oleObject58.bin"/><Relationship Id="rId6" Type="http://schemas.openxmlformats.org/officeDocument/2006/relationships/image" Target="../media/image73.emf"/><Relationship Id="rId7" Type="http://schemas.openxmlformats.org/officeDocument/2006/relationships/oleObject" Target="../embeddings/oleObject59.bin"/><Relationship Id="rId8" Type="http://schemas.openxmlformats.org/officeDocument/2006/relationships/image" Target="../media/image74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4" Type="http://schemas.openxmlformats.org/officeDocument/2006/relationships/image" Target="../media/image73.emf"/><Relationship Id="rId5" Type="http://schemas.openxmlformats.org/officeDocument/2006/relationships/oleObject" Target="../embeddings/oleObject61.bin"/><Relationship Id="rId6" Type="http://schemas.openxmlformats.org/officeDocument/2006/relationships/image" Target="../media/image72.emf"/><Relationship Id="rId7" Type="http://schemas.openxmlformats.org/officeDocument/2006/relationships/oleObject" Target="../embeddings/oleObject62.bin"/><Relationship Id="rId8" Type="http://schemas.openxmlformats.org/officeDocument/2006/relationships/image" Target="../media/image74.emf"/><Relationship Id="rId9" Type="http://schemas.openxmlformats.org/officeDocument/2006/relationships/oleObject" Target="../embeddings/oleObject63.bin"/><Relationship Id="rId10" Type="http://schemas.openxmlformats.org/officeDocument/2006/relationships/image" Target="../media/image70.emf"/><Relationship Id="rId11" Type="http://schemas.openxmlformats.org/officeDocument/2006/relationships/image" Target="../media/image75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4" Type="http://schemas.openxmlformats.org/officeDocument/2006/relationships/image" Target="../media/image72.emf"/><Relationship Id="rId5" Type="http://schemas.openxmlformats.org/officeDocument/2006/relationships/oleObject" Target="../embeddings/oleObject65.bin"/><Relationship Id="rId6" Type="http://schemas.openxmlformats.org/officeDocument/2006/relationships/image" Target="../media/image74.emf"/><Relationship Id="rId7" Type="http://schemas.openxmlformats.org/officeDocument/2006/relationships/oleObject" Target="../embeddings/oleObject66.bin"/><Relationship Id="rId8" Type="http://schemas.openxmlformats.org/officeDocument/2006/relationships/image" Target="../media/image76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4" Type="http://schemas.openxmlformats.org/officeDocument/2006/relationships/image" Target="../media/image70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emf"/><Relationship Id="rId20" Type="http://schemas.openxmlformats.org/officeDocument/2006/relationships/image" Target="../media/image14.e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10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11.e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12.e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13.emf"/><Relationship Id="rId18" Type="http://schemas.openxmlformats.org/officeDocument/2006/relationships/image" Target="../media/image16.png"/><Relationship Id="rId19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8.emf"/><Relationship Id="rId8" Type="http://schemas.openxmlformats.org/officeDocument/2006/relationships/oleObject" Target="../embeddings/oleObject3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68.bin"/><Relationship Id="rId5" Type="http://schemas.openxmlformats.org/officeDocument/2006/relationships/image" Target="../media/image70.emf"/><Relationship Id="rId6" Type="http://schemas.openxmlformats.org/officeDocument/2006/relationships/image" Target="../media/image77.png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4" Type="http://schemas.openxmlformats.org/officeDocument/2006/relationships/image" Target="../media/image72.emf"/><Relationship Id="rId5" Type="http://schemas.openxmlformats.org/officeDocument/2006/relationships/oleObject" Target="../embeddings/oleObject70.bin"/><Relationship Id="rId6" Type="http://schemas.openxmlformats.org/officeDocument/2006/relationships/image" Target="../media/image74.emf"/><Relationship Id="rId7" Type="http://schemas.openxmlformats.org/officeDocument/2006/relationships/oleObject" Target="../embeddings/oleObject71.bin"/><Relationship Id="rId8" Type="http://schemas.openxmlformats.org/officeDocument/2006/relationships/image" Target="../media/image76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athworks.com/help/optim/ug/lsqnonlin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.bin"/><Relationship Id="rId12" Type="http://schemas.openxmlformats.org/officeDocument/2006/relationships/image" Target="../media/image2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4" Type="http://schemas.openxmlformats.org/officeDocument/2006/relationships/image" Target="../media/image24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oleObject" Target="../embeddings/oleObject8.bin"/><Relationship Id="rId10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499" y="190444"/>
            <a:ext cx="2407901" cy="668445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180400" y="143666"/>
            <a:ext cx="62204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200" b="1" dirty="0" smtClean="0">
                <a:solidFill>
                  <a:srgbClr val="EE6B27"/>
                </a:solidFill>
                <a:latin typeface="Myriad Pro"/>
                <a:cs typeface="Myriad Pro"/>
              </a:rPr>
              <a:t>COS429 Computer Vision</a:t>
            </a:r>
            <a:endParaRPr lang="en-US" sz="4200" b="1" dirty="0">
              <a:solidFill>
                <a:srgbClr val="EE6B27"/>
              </a:solidFill>
              <a:latin typeface="Myriad Pro"/>
              <a:cs typeface="Myriad Pro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0" y="1014413"/>
            <a:ext cx="9144000" cy="0"/>
          </a:xfrm>
          <a:prstGeom prst="line">
            <a:avLst/>
          </a:prstGeom>
          <a:ln w="38100" cmpd="sng">
            <a:solidFill>
              <a:srgbClr val="E554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348670" y="2209800"/>
            <a:ext cx="8642712" cy="4140649"/>
            <a:chOff x="-31650" y="-522185"/>
            <a:chExt cx="8580875" cy="4111022"/>
          </a:xfrm>
        </p:grpSpPr>
        <p:pic>
          <p:nvPicPr>
            <p:cNvPr id="10" name="Picture 9" descr="3Dview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1" y="-522185"/>
              <a:ext cx="3139024" cy="4111022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-31650" y="203880"/>
              <a:ext cx="1397190" cy="2216707"/>
              <a:chOff x="-100920" y="465953"/>
              <a:chExt cx="1397190" cy="2216707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-100920" y="465953"/>
                <a:ext cx="1397190" cy="2216707"/>
              </a:xfrm>
              <a:prstGeom prst="roundRect">
                <a:avLst>
                  <a:gd name="adj" fmla="val 634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95250" dist="22987" dir="2700000" sx="102000" sy="102000" algn="tl" rotWithShape="0">
                  <a:srgbClr val="000000">
                    <a:alpha val="34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 descr="B21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1648" y="532953"/>
                <a:ext cx="1264612" cy="1686149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1976046" y="203880"/>
              <a:ext cx="1397191" cy="2216707"/>
              <a:chOff x="1784392" y="465953"/>
              <a:chExt cx="1397191" cy="2216707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1784392" y="465953"/>
                <a:ext cx="1397191" cy="2216707"/>
              </a:xfrm>
              <a:prstGeom prst="roundRect">
                <a:avLst>
                  <a:gd name="adj" fmla="val 634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95250" dist="22987" dir="2700000" sx="102000" sy="102000" algn="tl" rotWithShape="0">
                  <a:srgbClr val="000000">
                    <a:alpha val="34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19" descr="B22.jp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54184" y="532263"/>
                <a:ext cx="1265129" cy="1686839"/>
              </a:xfrm>
              <a:prstGeom prst="rect">
                <a:avLst/>
              </a:prstGeom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4038600" y="203880"/>
              <a:ext cx="1397190" cy="2216707"/>
              <a:chOff x="3659953" y="465953"/>
              <a:chExt cx="1397190" cy="2216707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3659953" y="465953"/>
                <a:ext cx="1397190" cy="2216707"/>
              </a:xfrm>
              <a:prstGeom prst="roundRect">
                <a:avLst>
                  <a:gd name="adj" fmla="val 634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95250" dist="22987" dir="2700000" sx="102000" sy="102000" algn="tl" rotWithShape="0">
                  <a:srgbClr val="000000">
                    <a:alpha val="34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" name="Picture 17" descr="B23.jp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8156" y="532263"/>
                <a:ext cx="1265129" cy="1686839"/>
              </a:xfrm>
              <a:prstGeom prst="rect">
                <a:avLst/>
              </a:prstGeom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5486400" y="677977"/>
              <a:ext cx="5678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=</a:t>
              </a:r>
              <a:endParaRPr lang="en-US" sz="6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54980" y="677977"/>
              <a:ext cx="5678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+</a:t>
              </a:r>
              <a:endParaRPr lang="en-US" sz="6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73236" y="677977"/>
              <a:ext cx="5678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+</a:t>
              </a:r>
              <a:endParaRPr lang="en-US" sz="6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0" y="141553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Times"/>
                <a:cs typeface="Times"/>
              </a:rPr>
              <a:t>Assignment</a:t>
            </a:r>
            <a:r>
              <a:rPr lang="zh-CN" altLang="en-US" sz="3600" b="1" dirty="0" smtClean="0">
                <a:latin typeface="Times"/>
                <a:cs typeface="Times"/>
              </a:rPr>
              <a:t> </a:t>
            </a:r>
            <a:r>
              <a:rPr lang="en-US" altLang="zh-CN" sz="3600" b="1" dirty="0" smtClean="0">
                <a:latin typeface="Times"/>
                <a:cs typeface="Times"/>
              </a:rPr>
              <a:t>4</a:t>
            </a:r>
            <a:r>
              <a:rPr lang="zh-CN" altLang="en-US" sz="3600" b="1" dirty="0" smtClean="0">
                <a:latin typeface="Times"/>
                <a:cs typeface="Times"/>
              </a:rPr>
              <a:t> </a:t>
            </a:r>
            <a:r>
              <a:rPr lang="en-US" sz="3600" b="1" dirty="0">
                <a:latin typeface="Times"/>
                <a:cs typeface="Times"/>
              </a:rPr>
              <a:t>Cloning Yourself</a:t>
            </a:r>
          </a:p>
        </p:txBody>
      </p:sp>
    </p:spTree>
    <p:extLst>
      <p:ext uri="{BB962C8B-B14F-4D97-AF65-F5344CB8AC3E}">
        <p14:creationId xmlns:p14="http://schemas.microsoft.com/office/powerpoint/2010/main" val="4007073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3Dview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330" y="4267200"/>
            <a:ext cx="2175720" cy="2849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Structure From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2855926"/>
          </a:xfrm>
        </p:spPr>
        <p:txBody>
          <a:bodyPr>
            <a:normAutofit/>
          </a:bodyPr>
          <a:lstStyle/>
          <a:p>
            <a:r>
              <a:rPr lang="en-US" dirty="0" smtClean="0"/>
              <a:t>Structure = 3D Point Cloud of the Scene</a:t>
            </a:r>
          </a:p>
          <a:p>
            <a:r>
              <a:rPr lang="en-US" dirty="0" smtClean="0"/>
              <a:t>Motion = Camera Location and Orientation</a:t>
            </a:r>
          </a:p>
          <a:p>
            <a:r>
              <a:rPr lang="en-US" dirty="0" smtClean="0"/>
              <a:t>SFM = Get the Point Cloud from Moving Cameras</a:t>
            </a:r>
          </a:p>
          <a:p>
            <a:r>
              <a:rPr lang="en-US" dirty="0" smtClean="0"/>
              <a:t>Structure and Motion: Joint Problems to Solve</a:t>
            </a:r>
            <a:endParaRPr lang="en-US" dirty="0"/>
          </a:p>
        </p:txBody>
      </p:sp>
      <p:pic>
        <p:nvPicPr>
          <p:cNvPr id="19" name="Picture 18" descr="3Dview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765" y="4267200"/>
            <a:ext cx="2175720" cy="284943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472435" y="4770450"/>
            <a:ext cx="4315909" cy="1536444"/>
            <a:chOff x="-31650" y="203880"/>
            <a:chExt cx="6226787" cy="2216707"/>
          </a:xfrm>
        </p:grpSpPr>
        <p:grpSp>
          <p:nvGrpSpPr>
            <p:cNvPr id="21" name="Group 20"/>
            <p:cNvGrpSpPr/>
            <p:nvPr/>
          </p:nvGrpSpPr>
          <p:grpSpPr>
            <a:xfrm>
              <a:off x="-31650" y="203880"/>
              <a:ext cx="1397190" cy="2216707"/>
              <a:chOff x="-100920" y="465953"/>
              <a:chExt cx="1397190" cy="2216707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-100920" y="465953"/>
                <a:ext cx="1397190" cy="2216707"/>
              </a:xfrm>
              <a:prstGeom prst="roundRect">
                <a:avLst>
                  <a:gd name="adj" fmla="val 634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95250" dist="22987" dir="2700000" sx="102000" sy="102000" algn="tl" rotWithShape="0">
                  <a:srgbClr val="000000">
                    <a:alpha val="34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2" name="Picture 31" descr="B21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1648" y="532953"/>
                <a:ext cx="1264612" cy="1686149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1976046" y="203880"/>
              <a:ext cx="1397191" cy="2216707"/>
              <a:chOff x="1784392" y="465953"/>
              <a:chExt cx="1397191" cy="2216707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1784392" y="465953"/>
                <a:ext cx="1397191" cy="2216707"/>
              </a:xfrm>
              <a:prstGeom prst="roundRect">
                <a:avLst>
                  <a:gd name="adj" fmla="val 634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95250" dist="22987" dir="2700000" sx="102000" sy="102000" algn="tl" rotWithShape="0">
                  <a:srgbClr val="000000">
                    <a:alpha val="34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0" name="Picture 29" descr="B22.jp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54184" y="532263"/>
                <a:ext cx="1265129" cy="1686839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038600" y="203880"/>
              <a:ext cx="1397190" cy="2216707"/>
              <a:chOff x="3659953" y="465953"/>
              <a:chExt cx="1397190" cy="2216707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3659953" y="465953"/>
                <a:ext cx="1397190" cy="2216707"/>
              </a:xfrm>
              <a:prstGeom prst="roundRect">
                <a:avLst>
                  <a:gd name="adj" fmla="val 634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95250" dist="22987" dir="2700000" sx="102000" sy="102000" algn="tl" rotWithShape="0">
                  <a:srgbClr val="000000">
                    <a:alpha val="34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8" name="Picture 27" descr="B23.jp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8156" y="532263"/>
                <a:ext cx="1265129" cy="1686839"/>
              </a:xfrm>
              <a:prstGeom prst="rect">
                <a:avLst/>
              </a:prstGeom>
            </p:spPr>
          </p:pic>
        </p:grpSp>
        <p:sp>
          <p:nvSpPr>
            <p:cNvPr id="24" name="TextBox 23"/>
            <p:cNvSpPr txBox="1"/>
            <p:nvPr/>
          </p:nvSpPr>
          <p:spPr>
            <a:xfrm>
              <a:off x="5486399" y="677976"/>
              <a:ext cx="708738" cy="1198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=</a:t>
              </a:r>
              <a:endPara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54981" y="677976"/>
              <a:ext cx="708738" cy="1198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+</a:t>
              </a:r>
              <a:endPara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373236" y="677976"/>
              <a:ext cx="708738" cy="1198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+</a:t>
              </a:r>
              <a:endPara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1027" y="5438750"/>
            <a:ext cx="1794028" cy="76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13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15" y="739845"/>
            <a:ext cx="876528" cy="1168704"/>
          </a:xfrm>
          <a:prstGeom prst="rect">
            <a:avLst/>
          </a:prstGeom>
        </p:spPr>
      </p:pic>
      <p:pic>
        <p:nvPicPr>
          <p:cNvPr id="14" name="Picture 13" descr="B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0" y="2797245"/>
            <a:ext cx="876886" cy="1169182"/>
          </a:xfrm>
          <a:prstGeom prst="rect">
            <a:avLst/>
          </a:prstGeom>
        </p:spPr>
      </p:pic>
      <p:pic>
        <p:nvPicPr>
          <p:cNvPr id="12" name="Picture 11" descr="B2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57" y="4778445"/>
            <a:ext cx="876886" cy="11691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3410" y="3711645"/>
            <a:ext cx="1981690" cy="20881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3410" y="1044645"/>
            <a:ext cx="1928626" cy="22643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0410" y="2472158"/>
            <a:ext cx="1931944" cy="20137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3610" y="2496853"/>
            <a:ext cx="1785751" cy="2013719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>
            <a:off x="1157610" y="1349445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157610" y="2568645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157610" y="3540723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1157610" y="4759923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977010" y="2568645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977010" y="3538366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567810" y="3538366"/>
            <a:ext cx="457200" cy="128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867400" y="6324600"/>
            <a:ext cx="2486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Multi-view Stereo (MVS)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489969" y="6324600"/>
            <a:ext cx="2915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Structure from Motion (SFM)</a:t>
            </a:r>
            <a:endParaRPr lang="en-US" dirty="0"/>
          </a:p>
        </p:txBody>
      </p:sp>
      <p:sp>
        <p:nvSpPr>
          <p:cNvPr id="41" name="Right Brace 40"/>
          <p:cNvSpPr/>
          <p:nvPr/>
        </p:nvSpPr>
        <p:spPr>
          <a:xfrm rot="5400000">
            <a:off x="2678078" y="3809903"/>
            <a:ext cx="304800" cy="474655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Brace 41"/>
          <p:cNvSpPr/>
          <p:nvPr/>
        </p:nvSpPr>
        <p:spPr>
          <a:xfrm rot="5400000">
            <a:off x="7023243" y="4417738"/>
            <a:ext cx="304800" cy="353088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Pipeline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788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15" y="739845"/>
            <a:ext cx="876528" cy="1168704"/>
          </a:xfrm>
          <a:prstGeom prst="rect">
            <a:avLst/>
          </a:prstGeom>
        </p:spPr>
      </p:pic>
      <p:pic>
        <p:nvPicPr>
          <p:cNvPr id="14" name="Picture 13" descr="B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0" y="2797245"/>
            <a:ext cx="876886" cy="1169182"/>
          </a:xfrm>
          <a:prstGeom prst="rect">
            <a:avLst/>
          </a:prstGeom>
        </p:spPr>
      </p:pic>
      <p:pic>
        <p:nvPicPr>
          <p:cNvPr id="12" name="Picture 11" descr="B2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57" y="4778445"/>
            <a:ext cx="876886" cy="11691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3410" y="3711645"/>
            <a:ext cx="1981690" cy="20881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3410" y="1044645"/>
            <a:ext cx="1928626" cy="22643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0410" y="2472158"/>
            <a:ext cx="1931944" cy="20137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3610" y="2496853"/>
            <a:ext cx="1785751" cy="2013719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>
            <a:off x="1157610" y="1349445"/>
            <a:ext cx="457200" cy="838200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157610" y="2568645"/>
            <a:ext cx="457200" cy="838200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157610" y="3540723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1157610" y="4759923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977010" y="2568645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977010" y="3538366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567810" y="3538366"/>
            <a:ext cx="457200" cy="128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867400" y="6324600"/>
            <a:ext cx="2486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Multi-view Stereo (MVS)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489969" y="6324600"/>
            <a:ext cx="2915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Structure from Motion (SFM)</a:t>
            </a:r>
            <a:endParaRPr lang="en-US" dirty="0"/>
          </a:p>
        </p:txBody>
      </p:sp>
      <p:sp>
        <p:nvSpPr>
          <p:cNvPr id="41" name="Right Brace 40"/>
          <p:cNvSpPr/>
          <p:nvPr/>
        </p:nvSpPr>
        <p:spPr>
          <a:xfrm rot="5400000">
            <a:off x="2678078" y="3809903"/>
            <a:ext cx="304800" cy="474655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Brace 41"/>
          <p:cNvSpPr/>
          <p:nvPr/>
        </p:nvSpPr>
        <p:spPr>
          <a:xfrm rot="5400000">
            <a:off x="7023243" y="4417738"/>
            <a:ext cx="304800" cy="353088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Pipeline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776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Two-view Reconstruction</a:t>
            </a:r>
            <a:endParaRPr lang="en-US" dirty="0"/>
          </a:p>
        </p:txBody>
      </p:sp>
      <p:pic>
        <p:nvPicPr>
          <p:cNvPr id="4" name="Picture 3" descr="B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" y="2122499"/>
            <a:ext cx="876528" cy="1168704"/>
          </a:xfrm>
          <a:prstGeom prst="rect">
            <a:avLst/>
          </a:prstGeom>
        </p:spPr>
      </p:pic>
      <p:pic>
        <p:nvPicPr>
          <p:cNvPr id="5" name="Picture 4" descr="B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70" y="4179899"/>
            <a:ext cx="876886" cy="11691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2427299"/>
            <a:ext cx="1928626" cy="226430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219200" y="2819400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219200" y="4038600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407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Two-view Reconstruction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38200" y="3048000"/>
            <a:ext cx="72390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838200" y="3733800"/>
            <a:ext cx="7239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B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5960"/>
            <a:ext cx="742940" cy="990587"/>
          </a:xfrm>
          <a:prstGeom prst="rect">
            <a:avLst/>
          </a:prstGeom>
        </p:spPr>
      </p:pic>
      <p:pic>
        <p:nvPicPr>
          <p:cNvPr id="14" name="Picture 13" descr="B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6087"/>
            <a:ext cx="743243" cy="9909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4428" y="3045852"/>
            <a:ext cx="989572" cy="116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22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Keypoints</a:t>
            </a:r>
            <a:r>
              <a:rPr lang="en-US" dirty="0" smtClean="0"/>
              <a:t> Detection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167583" y="5539108"/>
            <a:ext cx="8744638" cy="1224192"/>
            <a:chOff x="304800" y="3165754"/>
            <a:chExt cx="8744638" cy="1224192"/>
          </a:xfrm>
        </p:grpSpPr>
        <p:pic>
          <p:nvPicPr>
            <p:cNvPr id="4" name="Picture 3" descr="B2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3204646"/>
              <a:ext cx="438140" cy="584187"/>
            </a:xfrm>
            <a:prstGeom prst="rect">
              <a:avLst/>
            </a:prstGeom>
          </p:spPr>
        </p:pic>
        <p:pic>
          <p:nvPicPr>
            <p:cNvPr id="5" name="Picture 4" descr="B2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063" y="3808373"/>
              <a:ext cx="436180" cy="58157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59866" y="3204646"/>
              <a:ext cx="989572" cy="116180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886028" y="3165754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keypoints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01537" y="3905928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keypoints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43564" y="3514153"/>
              <a:ext cx="775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match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30719" y="3392269"/>
              <a:ext cx="14265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fundamental</a:t>
              </a:r>
            </a:p>
            <a:p>
              <a:pPr algn="ctr"/>
              <a:r>
                <a:rPr lang="en-US" dirty="0" smtClean="0"/>
                <a:t>matrix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91877" y="3392269"/>
              <a:ext cx="10083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essential</a:t>
              </a:r>
            </a:p>
            <a:p>
              <a:pPr algn="ctr"/>
              <a:r>
                <a:rPr lang="en-US" dirty="0" smtClean="0"/>
                <a:t>matrix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52636" y="3530768"/>
              <a:ext cx="63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[</a:t>
              </a:r>
              <a:r>
                <a:rPr lang="en-US" dirty="0" err="1" smtClean="0"/>
                <a:t>R|t</a:t>
              </a:r>
              <a:r>
                <a:rPr lang="en-US" dirty="0" smtClean="0"/>
                <a:t>]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70070" y="3505200"/>
              <a:ext cx="13923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triangulation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730138" y="3375113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741360" y="411004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743200" y="37338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263277" y="37338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5500236" y="3728721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6262236" y="3723642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7831266" y="3723642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905000" y="3392269"/>
              <a:ext cx="228600" cy="2142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1" idx="3"/>
            </p:cNvCxnSpPr>
            <p:nvPr/>
          </p:nvCxnSpPr>
          <p:spPr>
            <a:xfrm flipV="1">
              <a:off x="1996709" y="3874532"/>
              <a:ext cx="161155" cy="2160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 descr="sift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70" y="1295400"/>
            <a:ext cx="2985326" cy="398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66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Descriptor for each point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167583" y="5539108"/>
            <a:ext cx="8744638" cy="1224192"/>
            <a:chOff x="304800" y="3165754"/>
            <a:chExt cx="8744638" cy="1224192"/>
          </a:xfrm>
        </p:grpSpPr>
        <p:pic>
          <p:nvPicPr>
            <p:cNvPr id="4" name="Picture 3" descr="B2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3204646"/>
              <a:ext cx="438140" cy="584187"/>
            </a:xfrm>
            <a:prstGeom prst="rect">
              <a:avLst/>
            </a:prstGeom>
          </p:spPr>
        </p:pic>
        <p:pic>
          <p:nvPicPr>
            <p:cNvPr id="5" name="Picture 4" descr="B2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063" y="3808373"/>
              <a:ext cx="436180" cy="58157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59866" y="3204646"/>
              <a:ext cx="989572" cy="116180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886028" y="3165754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keypoints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01537" y="3905928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keypoints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43564" y="3514153"/>
              <a:ext cx="775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match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30719" y="3392269"/>
              <a:ext cx="14265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fundamental</a:t>
              </a:r>
            </a:p>
            <a:p>
              <a:pPr algn="ctr"/>
              <a:r>
                <a:rPr lang="en-US" dirty="0" smtClean="0"/>
                <a:t>matrix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91877" y="3392269"/>
              <a:ext cx="10083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essential</a:t>
              </a:r>
            </a:p>
            <a:p>
              <a:pPr algn="ctr"/>
              <a:r>
                <a:rPr lang="en-US" dirty="0" smtClean="0"/>
                <a:t>matrix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52636" y="3530768"/>
              <a:ext cx="63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[</a:t>
              </a:r>
              <a:r>
                <a:rPr lang="en-US" dirty="0" err="1" smtClean="0"/>
                <a:t>R|t</a:t>
              </a:r>
              <a:r>
                <a:rPr lang="en-US" dirty="0" smtClean="0"/>
                <a:t>]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70070" y="3505200"/>
              <a:ext cx="13923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triangulation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730138" y="3375113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741360" y="411004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743200" y="37338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263277" y="37338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5500236" y="3728721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6262236" y="3723642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7831266" y="3723642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905000" y="3392269"/>
              <a:ext cx="228600" cy="2142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1" idx="3"/>
            </p:cNvCxnSpPr>
            <p:nvPr/>
          </p:nvCxnSpPr>
          <p:spPr>
            <a:xfrm flipV="1">
              <a:off x="1996709" y="3874532"/>
              <a:ext cx="161155" cy="2160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 descr="sift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70" y="1295400"/>
            <a:ext cx="2985326" cy="3980436"/>
          </a:xfrm>
          <a:prstGeom prst="rect">
            <a:avLst/>
          </a:prstGeom>
        </p:spPr>
      </p:pic>
      <p:sp>
        <p:nvSpPr>
          <p:cNvPr id="16" name="Double Bracket 15"/>
          <p:cNvSpPr/>
          <p:nvPr/>
        </p:nvSpPr>
        <p:spPr>
          <a:xfrm>
            <a:off x="3538891" y="3669178"/>
            <a:ext cx="381000" cy="1096413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uble Bracket 27"/>
          <p:cNvSpPr/>
          <p:nvPr/>
        </p:nvSpPr>
        <p:spPr>
          <a:xfrm>
            <a:off x="3501083" y="1650850"/>
            <a:ext cx="381000" cy="1139029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095019" y="1508255"/>
            <a:ext cx="1483047" cy="358901"/>
          </a:xfrm>
          <a:custGeom>
            <a:avLst/>
            <a:gdLst>
              <a:gd name="connsiteX0" fmla="*/ 0 w 1823644"/>
              <a:gd name="connsiteY0" fmla="*/ 358901 h 358901"/>
              <a:gd name="connsiteX1" fmla="*/ 1052938 w 1823644"/>
              <a:gd name="connsiteY1" fmla="*/ 11523 h 358901"/>
              <a:gd name="connsiteX2" fmla="*/ 1823644 w 1823644"/>
              <a:gd name="connsiteY2" fmla="*/ 76657 h 358901"/>
              <a:gd name="connsiteX3" fmla="*/ 1823644 w 1823644"/>
              <a:gd name="connsiteY3" fmla="*/ 76657 h 358901"/>
              <a:gd name="connsiteX4" fmla="*/ 1823644 w 1823644"/>
              <a:gd name="connsiteY4" fmla="*/ 76657 h 358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644" h="358901">
                <a:moveTo>
                  <a:pt x="0" y="358901"/>
                </a:moveTo>
                <a:cubicBezTo>
                  <a:pt x="374498" y="208732"/>
                  <a:pt x="748997" y="58564"/>
                  <a:pt x="1052938" y="11523"/>
                </a:cubicBezTo>
                <a:cubicBezTo>
                  <a:pt x="1356879" y="-35518"/>
                  <a:pt x="1823644" y="76657"/>
                  <a:pt x="1823644" y="76657"/>
                </a:cubicBezTo>
                <a:lnTo>
                  <a:pt x="1823644" y="76657"/>
                </a:lnTo>
                <a:lnTo>
                  <a:pt x="1823644" y="76657"/>
                </a:lnTo>
              </a:path>
            </a:pathLst>
          </a:cu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639108" y="3259508"/>
            <a:ext cx="1986470" cy="344538"/>
          </a:xfrm>
          <a:custGeom>
            <a:avLst/>
            <a:gdLst>
              <a:gd name="connsiteX0" fmla="*/ 0 w 1986470"/>
              <a:gd name="connsiteY0" fmla="*/ 138282 h 344538"/>
              <a:gd name="connsiteX1" fmla="*/ 1096358 w 1986470"/>
              <a:gd name="connsiteY1" fmla="*/ 8016 h 344538"/>
              <a:gd name="connsiteX2" fmla="*/ 1986470 w 1986470"/>
              <a:gd name="connsiteY2" fmla="*/ 344538 h 344538"/>
              <a:gd name="connsiteX3" fmla="*/ 1986470 w 1986470"/>
              <a:gd name="connsiteY3" fmla="*/ 344538 h 34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6470" h="344538">
                <a:moveTo>
                  <a:pt x="0" y="138282"/>
                </a:moveTo>
                <a:cubicBezTo>
                  <a:pt x="382640" y="55961"/>
                  <a:pt x="765280" y="-26360"/>
                  <a:pt x="1096358" y="8016"/>
                </a:cubicBezTo>
                <a:cubicBezTo>
                  <a:pt x="1427436" y="42392"/>
                  <a:pt x="1986470" y="344538"/>
                  <a:pt x="1986470" y="344538"/>
                </a:cubicBezTo>
                <a:lnTo>
                  <a:pt x="1986470" y="344538"/>
                </a:lnTo>
              </a:path>
            </a:pathLst>
          </a:cu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162660" y="4765591"/>
            <a:ext cx="1142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SIFT</a:t>
            </a:r>
          </a:p>
          <a:p>
            <a:pPr algn="ctr"/>
            <a:r>
              <a:rPr lang="en-US" dirty="0" smtClean="0"/>
              <a:t>descriptor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151805" y="2789879"/>
            <a:ext cx="1142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SIFT</a:t>
            </a:r>
          </a:p>
          <a:p>
            <a:pPr algn="ctr"/>
            <a:r>
              <a:rPr lang="en-US" dirty="0" smtClean="0"/>
              <a:t>descriptor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014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for the other images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167583" y="5539108"/>
            <a:ext cx="8744638" cy="1224192"/>
            <a:chOff x="304800" y="3165754"/>
            <a:chExt cx="8744638" cy="1224192"/>
          </a:xfrm>
        </p:grpSpPr>
        <p:pic>
          <p:nvPicPr>
            <p:cNvPr id="4" name="Picture 3" descr="B2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3204646"/>
              <a:ext cx="438140" cy="584187"/>
            </a:xfrm>
            <a:prstGeom prst="rect">
              <a:avLst/>
            </a:prstGeom>
          </p:spPr>
        </p:pic>
        <p:pic>
          <p:nvPicPr>
            <p:cNvPr id="5" name="Picture 4" descr="B2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063" y="3808373"/>
              <a:ext cx="436180" cy="58157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59866" y="3204646"/>
              <a:ext cx="989572" cy="116180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886028" y="3165754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keypoints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01537" y="3905928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keypoints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43564" y="3514153"/>
              <a:ext cx="775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match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30719" y="3392269"/>
              <a:ext cx="14265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fundamental</a:t>
              </a:r>
            </a:p>
            <a:p>
              <a:pPr algn="ctr"/>
              <a:r>
                <a:rPr lang="en-US" dirty="0" smtClean="0"/>
                <a:t>matrix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91877" y="3392269"/>
              <a:ext cx="10083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essential</a:t>
              </a:r>
            </a:p>
            <a:p>
              <a:pPr algn="ctr"/>
              <a:r>
                <a:rPr lang="en-US" dirty="0" smtClean="0"/>
                <a:t>matrix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52636" y="3530768"/>
              <a:ext cx="63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[</a:t>
              </a:r>
              <a:r>
                <a:rPr lang="en-US" dirty="0" err="1" smtClean="0"/>
                <a:t>R|t</a:t>
              </a:r>
              <a:r>
                <a:rPr lang="en-US" dirty="0" smtClean="0"/>
                <a:t>]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70070" y="3505200"/>
              <a:ext cx="13923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triangulation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730138" y="3375113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741360" y="411004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743200" y="37338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263277" y="37338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5500236" y="3728721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6262236" y="3723642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7831266" y="3723642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905000" y="3392269"/>
              <a:ext cx="228600" cy="2142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1" idx="3"/>
            </p:cNvCxnSpPr>
            <p:nvPr/>
          </p:nvCxnSpPr>
          <p:spPr>
            <a:xfrm flipV="1">
              <a:off x="1996709" y="3874532"/>
              <a:ext cx="161155" cy="2160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 descr="sift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70" y="1295400"/>
            <a:ext cx="2985326" cy="3980436"/>
          </a:xfrm>
          <a:prstGeom prst="rect">
            <a:avLst/>
          </a:prstGeom>
        </p:spPr>
      </p:pic>
      <p:pic>
        <p:nvPicPr>
          <p:cNvPr id="10" name="Picture 9" descr="sift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053" y="1279083"/>
            <a:ext cx="3000819" cy="4045080"/>
          </a:xfrm>
          <a:prstGeom prst="rect">
            <a:avLst/>
          </a:prstGeom>
        </p:spPr>
      </p:pic>
      <p:sp>
        <p:nvSpPr>
          <p:cNvPr id="16" name="Double Bracket 15"/>
          <p:cNvSpPr/>
          <p:nvPr/>
        </p:nvSpPr>
        <p:spPr>
          <a:xfrm>
            <a:off x="3538891" y="3669178"/>
            <a:ext cx="381000" cy="1096413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uble Bracket 25"/>
          <p:cNvSpPr/>
          <p:nvPr/>
        </p:nvSpPr>
        <p:spPr>
          <a:xfrm>
            <a:off x="5211257" y="3669178"/>
            <a:ext cx="381000" cy="1096413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uble Bracket 27"/>
          <p:cNvSpPr/>
          <p:nvPr/>
        </p:nvSpPr>
        <p:spPr>
          <a:xfrm>
            <a:off x="3501083" y="1650850"/>
            <a:ext cx="381000" cy="1139029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uble Bracket 29"/>
          <p:cNvSpPr/>
          <p:nvPr/>
        </p:nvSpPr>
        <p:spPr>
          <a:xfrm>
            <a:off x="5210619" y="1639611"/>
            <a:ext cx="381000" cy="1150268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095019" y="1508255"/>
            <a:ext cx="1483047" cy="358901"/>
          </a:xfrm>
          <a:custGeom>
            <a:avLst/>
            <a:gdLst>
              <a:gd name="connsiteX0" fmla="*/ 0 w 1823644"/>
              <a:gd name="connsiteY0" fmla="*/ 358901 h 358901"/>
              <a:gd name="connsiteX1" fmla="*/ 1052938 w 1823644"/>
              <a:gd name="connsiteY1" fmla="*/ 11523 h 358901"/>
              <a:gd name="connsiteX2" fmla="*/ 1823644 w 1823644"/>
              <a:gd name="connsiteY2" fmla="*/ 76657 h 358901"/>
              <a:gd name="connsiteX3" fmla="*/ 1823644 w 1823644"/>
              <a:gd name="connsiteY3" fmla="*/ 76657 h 358901"/>
              <a:gd name="connsiteX4" fmla="*/ 1823644 w 1823644"/>
              <a:gd name="connsiteY4" fmla="*/ 76657 h 358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644" h="358901">
                <a:moveTo>
                  <a:pt x="0" y="358901"/>
                </a:moveTo>
                <a:cubicBezTo>
                  <a:pt x="374498" y="208732"/>
                  <a:pt x="748997" y="58564"/>
                  <a:pt x="1052938" y="11523"/>
                </a:cubicBezTo>
                <a:cubicBezTo>
                  <a:pt x="1356879" y="-35518"/>
                  <a:pt x="1823644" y="76657"/>
                  <a:pt x="1823644" y="76657"/>
                </a:cubicBezTo>
                <a:lnTo>
                  <a:pt x="1823644" y="76657"/>
                </a:lnTo>
                <a:lnTo>
                  <a:pt x="1823644" y="76657"/>
                </a:lnTo>
              </a:path>
            </a:pathLst>
          </a:cu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639108" y="3259508"/>
            <a:ext cx="1986470" cy="344538"/>
          </a:xfrm>
          <a:custGeom>
            <a:avLst/>
            <a:gdLst>
              <a:gd name="connsiteX0" fmla="*/ 0 w 1986470"/>
              <a:gd name="connsiteY0" fmla="*/ 138282 h 344538"/>
              <a:gd name="connsiteX1" fmla="*/ 1096358 w 1986470"/>
              <a:gd name="connsiteY1" fmla="*/ 8016 h 344538"/>
              <a:gd name="connsiteX2" fmla="*/ 1986470 w 1986470"/>
              <a:gd name="connsiteY2" fmla="*/ 344538 h 344538"/>
              <a:gd name="connsiteX3" fmla="*/ 1986470 w 1986470"/>
              <a:gd name="connsiteY3" fmla="*/ 344538 h 34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6470" h="344538">
                <a:moveTo>
                  <a:pt x="0" y="138282"/>
                </a:moveTo>
                <a:cubicBezTo>
                  <a:pt x="382640" y="55961"/>
                  <a:pt x="765280" y="-26360"/>
                  <a:pt x="1096358" y="8016"/>
                </a:cubicBezTo>
                <a:cubicBezTo>
                  <a:pt x="1427436" y="42392"/>
                  <a:pt x="1986470" y="344538"/>
                  <a:pt x="1986470" y="344538"/>
                </a:cubicBezTo>
                <a:lnTo>
                  <a:pt x="1986470" y="344538"/>
                </a:lnTo>
              </a:path>
            </a:pathLst>
          </a:cu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162660" y="4765591"/>
            <a:ext cx="1142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SIFT</a:t>
            </a:r>
          </a:p>
          <a:p>
            <a:pPr algn="ctr"/>
            <a:r>
              <a:rPr lang="en-US" dirty="0" smtClean="0"/>
              <a:t>descriptor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791551" y="4766013"/>
            <a:ext cx="1142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SIFT</a:t>
            </a:r>
          </a:p>
          <a:p>
            <a:pPr algn="ctr"/>
            <a:r>
              <a:rPr lang="en-US" dirty="0" smtClean="0"/>
              <a:t>descriptor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792117" y="2789879"/>
            <a:ext cx="1142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SIFT</a:t>
            </a:r>
          </a:p>
          <a:p>
            <a:pPr algn="ctr"/>
            <a:r>
              <a:rPr lang="en-US" dirty="0" smtClean="0"/>
              <a:t>descriptor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151805" y="2789879"/>
            <a:ext cx="1142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SIFT</a:t>
            </a:r>
          </a:p>
          <a:p>
            <a:pPr algn="ctr"/>
            <a:r>
              <a:rPr lang="en-US" dirty="0" smtClean="0"/>
              <a:t>descriptor</a:t>
            </a:r>
            <a:endParaRPr lang="en-US" dirty="0"/>
          </a:p>
        </p:txBody>
      </p:sp>
      <p:sp>
        <p:nvSpPr>
          <p:cNvPr id="40" name="Freeform 39"/>
          <p:cNvSpPr/>
          <p:nvPr/>
        </p:nvSpPr>
        <p:spPr>
          <a:xfrm>
            <a:off x="5394946" y="1232539"/>
            <a:ext cx="2225280" cy="645473"/>
          </a:xfrm>
          <a:custGeom>
            <a:avLst/>
            <a:gdLst>
              <a:gd name="connsiteX0" fmla="*/ 2225280 w 2225280"/>
              <a:gd name="connsiteY0" fmla="*/ 645473 h 645473"/>
              <a:gd name="connsiteX1" fmla="*/ 1042083 w 2225280"/>
              <a:gd name="connsiteY1" fmla="*/ 4995 h 645473"/>
              <a:gd name="connsiteX2" fmla="*/ 0 w 2225280"/>
              <a:gd name="connsiteY2" fmla="*/ 330662 h 645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5280" h="645473">
                <a:moveTo>
                  <a:pt x="2225280" y="645473"/>
                </a:moveTo>
                <a:cubicBezTo>
                  <a:pt x="1819121" y="351468"/>
                  <a:pt x="1412963" y="57463"/>
                  <a:pt x="1042083" y="4995"/>
                </a:cubicBezTo>
                <a:cubicBezTo>
                  <a:pt x="671203" y="-47473"/>
                  <a:pt x="0" y="330662"/>
                  <a:pt x="0" y="330662"/>
                </a:cubicBezTo>
              </a:path>
            </a:pathLst>
          </a:cu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5394946" y="3366044"/>
            <a:ext cx="1801934" cy="238002"/>
          </a:xfrm>
          <a:custGeom>
            <a:avLst/>
            <a:gdLst>
              <a:gd name="connsiteX0" fmla="*/ 1801934 w 1801934"/>
              <a:gd name="connsiteY0" fmla="*/ 20891 h 238002"/>
              <a:gd name="connsiteX1" fmla="*/ 683867 w 1801934"/>
              <a:gd name="connsiteY1" fmla="*/ 20891 h 238002"/>
              <a:gd name="connsiteX2" fmla="*/ 0 w 1801934"/>
              <a:gd name="connsiteY2" fmla="*/ 238002 h 23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1934" h="238002">
                <a:moveTo>
                  <a:pt x="1801934" y="20891"/>
                </a:moveTo>
                <a:cubicBezTo>
                  <a:pt x="1393061" y="2798"/>
                  <a:pt x="984189" y="-15294"/>
                  <a:pt x="683867" y="20891"/>
                </a:cubicBezTo>
                <a:cubicBezTo>
                  <a:pt x="383545" y="57076"/>
                  <a:pt x="0" y="238002"/>
                  <a:pt x="0" y="238002"/>
                </a:cubicBezTo>
              </a:path>
            </a:pathLst>
          </a:cu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55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Match for correspondences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167583" y="5539108"/>
            <a:ext cx="8744638" cy="1224192"/>
            <a:chOff x="304800" y="3165754"/>
            <a:chExt cx="8744638" cy="1224192"/>
          </a:xfrm>
        </p:grpSpPr>
        <p:pic>
          <p:nvPicPr>
            <p:cNvPr id="4" name="Picture 3" descr="B2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3204646"/>
              <a:ext cx="438140" cy="584187"/>
            </a:xfrm>
            <a:prstGeom prst="rect">
              <a:avLst/>
            </a:prstGeom>
          </p:spPr>
        </p:pic>
        <p:pic>
          <p:nvPicPr>
            <p:cNvPr id="5" name="Picture 4" descr="B2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063" y="3808373"/>
              <a:ext cx="436180" cy="58157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59866" y="3204646"/>
              <a:ext cx="989572" cy="116180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886028" y="3165754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keypoints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01537" y="3905928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keypoints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43564" y="3514153"/>
              <a:ext cx="775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match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30719" y="3392269"/>
              <a:ext cx="14265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fundamental</a:t>
              </a:r>
            </a:p>
            <a:p>
              <a:pPr algn="ctr"/>
              <a:r>
                <a:rPr lang="en-US" dirty="0" smtClean="0"/>
                <a:t>matrix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91877" y="3392269"/>
              <a:ext cx="10083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essential</a:t>
              </a:r>
            </a:p>
            <a:p>
              <a:pPr algn="ctr"/>
              <a:r>
                <a:rPr lang="en-US" dirty="0" smtClean="0"/>
                <a:t>matrix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52636" y="3530768"/>
              <a:ext cx="63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[</a:t>
              </a:r>
              <a:r>
                <a:rPr lang="en-US" dirty="0" err="1" smtClean="0"/>
                <a:t>R|t</a:t>
              </a:r>
              <a:r>
                <a:rPr lang="en-US" dirty="0" smtClean="0"/>
                <a:t>]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70070" y="3505200"/>
              <a:ext cx="13923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triangulation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730138" y="3375113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741360" y="411004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743200" y="37338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263277" y="37338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5500236" y="3728721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6262236" y="3723642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7831266" y="3723642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905000" y="3392269"/>
              <a:ext cx="228600" cy="2142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1" idx="3"/>
            </p:cNvCxnSpPr>
            <p:nvPr/>
          </p:nvCxnSpPr>
          <p:spPr>
            <a:xfrm flipV="1">
              <a:off x="1996709" y="3874532"/>
              <a:ext cx="161155" cy="2160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 descr="sift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70" y="1295400"/>
            <a:ext cx="2985326" cy="3980436"/>
          </a:xfrm>
          <a:prstGeom prst="rect">
            <a:avLst/>
          </a:prstGeom>
        </p:spPr>
      </p:pic>
      <p:pic>
        <p:nvPicPr>
          <p:cNvPr id="10" name="Picture 9" descr="sift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053" y="1279083"/>
            <a:ext cx="3000819" cy="4045080"/>
          </a:xfrm>
          <a:prstGeom prst="rect">
            <a:avLst/>
          </a:prstGeom>
        </p:spPr>
      </p:pic>
      <p:sp>
        <p:nvSpPr>
          <p:cNvPr id="16" name="Double Bracket 15"/>
          <p:cNvSpPr/>
          <p:nvPr/>
        </p:nvSpPr>
        <p:spPr>
          <a:xfrm>
            <a:off x="3538891" y="3669178"/>
            <a:ext cx="381000" cy="1096413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uble Bracket 25"/>
          <p:cNvSpPr/>
          <p:nvPr/>
        </p:nvSpPr>
        <p:spPr>
          <a:xfrm>
            <a:off x="5211257" y="3669178"/>
            <a:ext cx="381000" cy="1096413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uble Bracket 27"/>
          <p:cNvSpPr/>
          <p:nvPr/>
        </p:nvSpPr>
        <p:spPr>
          <a:xfrm>
            <a:off x="3501083" y="1650850"/>
            <a:ext cx="381000" cy="1139029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uble Bracket 29"/>
          <p:cNvSpPr/>
          <p:nvPr/>
        </p:nvSpPr>
        <p:spPr>
          <a:xfrm>
            <a:off x="5210619" y="1639611"/>
            <a:ext cx="381000" cy="1150268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095019" y="1508255"/>
            <a:ext cx="1483047" cy="358901"/>
          </a:xfrm>
          <a:custGeom>
            <a:avLst/>
            <a:gdLst>
              <a:gd name="connsiteX0" fmla="*/ 0 w 1823644"/>
              <a:gd name="connsiteY0" fmla="*/ 358901 h 358901"/>
              <a:gd name="connsiteX1" fmla="*/ 1052938 w 1823644"/>
              <a:gd name="connsiteY1" fmla="*/ 11523 h 358901"/>
              <a:gd name="connsiteX2" fmla="*/ 1823644 w 1823644"/>
              <a:gd name="connsiteY2" fmla="*/ 76657 h 358901"/>
              <a:gd name="connsiteX3" fmla="*/ 1823644 w 1823644"/>
              <a:gd name="connsiteY3" fmla="*/ 76657 h 358901"/>
              <a:gd name="connsiteX4" fmla="*/ 1823644 w 1823644"/>
              <a:gd name="connsiteY4" fmla="*/ 76657 h 358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644" h="358901">
                <a:moveTo>
                  <a:pt x="0" y="358901"/>
                </a:moveTo>
                <a:cubicBezTo>
                  <a:pt x="374498" y="208732"/>
                  <a:pt x="748997" y="58564"/>
                  <a:pt x="1052938" y="11523"/>
                </a:cubicBezTo>
                <a:cubicBezTo>
                  <a:pt x="1356879" y="-35518"/>
                  <a:pt x="1823644" y="76657"/>
                  <a:pt x="1823644" y="76657"/>
                </a:cubicBezTo>
                <a:lnTo>
                  <a:pt x="1823644" y="76657"/>
                </a:lnTo>
                <a:lnTo>
                  <a:pt x="1823644" y="76657"/>
                </a:lnTo>
              </a:path>
            </a:pathLst>
          </a:cu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639108" y="3259508"/>
            <a:ext cx="1986470" cy="344538"/>
          </a:xfrm>
          <a:custGeom>
            <a:avLst/>
            <a:gdLst>
              <a:gd name="connsiteX0" fmla="*/ 0 w 1986470"/>
              <a:gd name="connsiteY0" fmla="*/ 138282 h 344538"/>
              <a:gd name="connsiteX1" fmla="*/ 1096358 w 1986470"/>
              <a:gd name="connsiteY1" fmla="*/ 8016 h 344538"/>
              <a:gd name="connsiteX2" fmla="*/ 1986470 w 1986470"/>
              <a:gd name="connsiteY2" fmla="*/ 344538 h 344538"/>
              <a:gd name="connsiteX3" fmla="*/ 1986470 w 1986470"/>
              <a:gd name="connsiteY3" fmla="*/ 344538 h 34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6470" h="344538">
                <a:moveTo>
                  <a:pt x="0" y="138282"/>
                </a:moveTo>
                <a:cubicBezTo>
                  <a:pt x="382640" y="55961"/>
                  <a:pt x="765280" y="-26360"/>
                  <a:pt x="1096358" y="8016"/>
                </a:cubicBezTo>
                <a:cubicBezTo>
                  <a:pt x="1427436" y="42392"/>
                  <a:pt x="1986470" y="344538"/>
                  <a:pt x="1986470" y="344538"/>
                </a:cubicBezTo>
                <a:lnTo>
                  <a:pt x="1986470" y="344538"/>
                </a:lnTo>
              </a:path>
            </a:pathLst>
          </a:cu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162660" y="4765591"/>
            <a:ext cx="1142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SIFT</a:t>
            </a:r>
          </a:p>
          <a:p>
            <a:pPr algn="ctr"/>
            <a:r>
              <a:rPr lang="en-US" dirty="0" smtClean="0"/>
              <a:t>descriptor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791551" y="4766013"/>
            <a:ext cx="1142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SIFT</a:t>
            </a:r>
          </a:p>
          <a:p>
            <a:pPr algn="ctr"/>
            <a:r>
              <a:rPr lang="en-US" dirty="0" smtClean="0"/>
              <a:t>descriptor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792117" y="2789879"/>
            <a:ext cx="1142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SIFT</a:t>
            </a:r>
          </a:p>
          <a:p>
            <a:pPr algn="ctr"/>
            <a:r>
              <a:rPr lang="en-US" dirty="0" smtClean="0"/>
              <a:t>descriptor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151805" y="2789879"/>
            <a:ext cx="1142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SIFT</a:t>
            </a:r>
          </a:p>
          <a:p>
            <a:pPr algn="ctr"/>
            <a:r>
              <a:rPr lang="en-US" dirty="0" smtClean="0"/>
              <a:t>descriptor</a:t>
            </a:r>
            <a:endParaRPr lang="en-US" dirty="0"/>
          </a:p>
        </p:txBody>
      </p:sp>
      <p:sp>
        <p:nvSpPr>
          <p:cNvPr id="40" name="Freeform 39"/>
          <p:cNvSpPr/>
          <p:nvPr/>
        </p:nvSpPr>
        <p:spPr>
          <a:xfrm>
            <a:off x="5394946" y="1232539"/>
            <a:ext cx="2225280" cy="645473"/>
          </a:xfrm>
          <a:custGeom>
            <a:avLst/>
            <a:gdLst>
              <a:gd name="connsiteX0" fmla="*/ 2225280 w 2225280"/>
              <a:gd name="connsiteY0" fmla="*/ 645473 h 645473"/>
              <a:gd name="connsiteX1" fmla="*/ 1042083 w 2225280"/>
              <a:gd name="connsiteY1" fmla="*/ 4995 h 645473"/>
              <a:gd name="connsiteX2" fmla="*/ 0 w 2225280"/>
              <a:gd name="connsiteY2" fmla="*/ 330662 h 645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5280" h="645473">
                <a:moveTo>
                  <a:pt x="2225280" y="645473"/>
                </a:moveTo>
                <a:cubicBezTo>
                  <a:pt x="1819121" y="351468"/>
                  <a:pt x="1412963" y="57463"/>
                  <a:pt x="1042083" y="4995"/>
                </a:cubicBezTo>
                <a:cubicBezTo>
                  <a:pt x="671203" y="-47473"/>
                  <a:pt x="0" y="330662"/>
                  <a:pt x="0" y="330662"/>
                </a:cubicBezTo>
              </a:path>
            </a:pathLst>
          </a:cu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5394946" y="3366044"/>
            <a:ext cx="1801934" cy="238002"/>
          </a:xfrm>
          <a:custGeom>
            <a:avLst/>
            <a:gdLst>
              <a:gd name="connsiteX0" fmla="*/ 1801934 w 1801934"/>
              <a:gd name="connsiteY0" fmla="*/ 20891 h 238002"/>
              <a:gd name="connsiteX1" fmla="*/ 683867 w 1801934"/>
              <a:gd name="connsiteY1" fmla="*/ 20891 h 238002"/>
              <a:gd name="connsiteX2" fmla="*/ 0 w 1801934"/>
              <a:gd name="connsiteY2" fmla="*/ 238002 h 23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1934" h="238002">
                <a:moveTo>
                  <a:pt x="1801934" y="20891"/>
                </a:moveTo>
                <a:cubicBezTo>
                  <a:pt x="1393061" y="2798"/>
                  <a:pt x="984189" y="-15294"/>
                  <a:pt x="683867" y="20891"/>
                </a:cubicBezTo>
                <a:cubicBezTo>
                  <a:pt x="383545" y="57076"/>
                  <a:pt x="0" y="238002"/>
                  <a:pt x="0" y="238002"/>
                </a:cubicBezTo>
              </a:path>
            </a:pathLst>
          </a:cu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4126060" y="2302224"/>
            <a:ext cx="780410" cy="20074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4126060" y="2302225"/>
            <a:ext cx="780410" cy="20074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126060" y="2107246"/>
            <a:ext cx="78041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126060" y="4517602"/>
            <a:ext cx="78041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967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Match for correspondences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67583" y="5539108"/>
            <a:ext cx="8744638" cy="1224192"/>
            <a:chOff x="304800" y="3165754"/>
            <a:chExt cx="8744638" cy="1224192"/>
          </a:xfrm>
        </p:grpSpPr>
        <p:pic>
          <p:nvPicPr>
            <p:cNvPr id="4" name="Picture 3" descr="B2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3204646"/>
              <a:ext cx="438140" cy="584187"/>
            </a:xfrm>
            <a:prstGeom prst="rect">
              <a:avLst/>
            </a:prstGeom>
          </p:spPr>
        </p:pic>
        <p:pic>
          <p:nvPicPr>
            <p:cNvPr id="5" name="Picture 4" descr="B2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063" y="3808373"/>
              <a:ext cx="436180" cy="58157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59866" y="3204646"/>
              <a:ext cx="989572" cy="116180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886028" y="3165754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keypoints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01537" y="3905928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keypoints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43564" y="3514153"/>
              <a:ext cx="775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match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30719" y="3392269"/>
              <a:ext cx="14265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fundamental</a:t>
              </a:r>
            </a:p>
            <a:p>
              <a:pPr algn="ctr"/>
              <a:r>
                <a:rPr lang="en-US" dirty="0" smtClean="0"/>
                <a:t>matrix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91877" y="3392269"/>
              <a:ext cx="10083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essential</a:t>
              </a:r>
            </a:p>
            <a:p>
              <a:pPr algn="ctr"/>
              <a:r>
                <a:rPr lang="en-US" dirty="0" smtClean="0"/>
                <a:t>matrix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52636" y="3530768"/>
              <a:ext cx="63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[</a:t>
              </a:r>
              <a:r>
                <a:rPr lang="en-US" dirty="0" err="1" smtClean="0"/>
                <a:t>R|t</a:t>
              </a:r>
              <a:r>
                <a:rPr lang="en-US" dirty="0" smtClean="0"/>
                <a:t>]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70070" y="3505200"/>
              <a:ext cx="13923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triangulation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730138" y="3375113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741360" y="411004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743200" y="37338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263277" y="37338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5500236" y="3728721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6262236" y="3723642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7831266" y="3723642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905000" y="3392269"/>
              <a:ext cx="228600" cy="2142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1" idx="3"/>
            </p:cNvCxnSpPr>
            <p:nvPr/>
          </p:nvCxnSpPr>
          <p:spPr>
            <a:xfrm flipV="1">
              <a:off x="1996709" y="3874532"/>
              <a:ext cx="161155" cy="2160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 descr="sift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70" y="1295400"/>
            <a:ext cx="2985326" cy="3980436"/>
          </a:xfrm>
          <a:prstGeom prst="rect">
            <a:avLst/>
          </a:prstGeom>
        </p:spPr>
      </p:pic>
      <p:pic>
        <p:nvPicPr>
          <p:cNvPr id="10" name="Picture 9" descr="sift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053" y="1279083"/>
            <a:ext cx="3000819" cy="4045080"/>
          </a:xfrm>
          <a:prstGeom prst="rect">
            <a:avLst/>
          </a:prstGeom>
        </p:spPr>
      </p:pic>
      <p:sp>
        <p:nvSpPr>
          <p:cNvPr id="16" name="Double Bracket 15"/>
          <p:cNvSpPr/>
          <p:nvPr/>
        </p:nvSpPr>
        <p:spPr>
          <a:xfrm>
            <a:off x="3538891" y="3669178"/>
            <a:ext cx="381000" cy="1096413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uble Bracket 25"/>
          <p:cNvSpPr/>
          <p:nvPr/>
        </p:nvSpPr>
        <p:spPr>
          <a:xfrm>
            <a:off x="5211257" y="3669178"/>
            <a:ext cx="381000" cy="1096413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uble Bracket 27"/>
          <p:cNvSpPr/>
          <p:nvPr/>
        </p:nvSpPr>
        <p:spPr>
          <a:xfrm>
            <a:off x="3501083" y="1650850"/>
            <a:ext cx="381000" cy="1139029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uble Bracket 29"/>
          <p:cNvSpPr/>
          <p:nvPr/>
        </p:nvSpPr>
        <p:spPr>
          <a:xfrm>
            <a:off x="5210619" y="1639611"/>
            <a:ext cx="381000" cy="1150268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095019" y="1508255"/>
            <a:ext cx="1483047" cy="358901"/>
          </a:xfrm>
          <a:custGeom>
            <a:avLst/>
            <a:gdLst>
              <a:gd name="connsiteX0" fmla="*/ 0 w 1823644"/>
              <a:gd name="connsiteY0" fmla="*/ 358901 h 358901"/>
              <a:gd name="connsiteX1" fmla="*/ 1052938 w 1823644"/>
              <a:gd name="connsiteY1" fmla="*/ 11523 h 358901"/>
              <a:gd name="connsiteX2" fmla="*/ 1823644 w 1823644"/>
              <a:gd name="connsiteY2" fmla="*/ 76657 h 358901"/>
              <a:gd name="connsiteX3" fmla="*/ 1823644 w 1823644"/>
              <a:gd name="connsiteY3" fmla="*/ 76657 h 358901"/>
              <a:gd name="connsiteX4" fmla="*/ 1823644 w 1823644"/>
              <a:gd name="connsiteY4" fmla="*/ 76657 h 358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644" h="358901">
                <a:moveTo>
                  <a:pt x="0" y="358901"/>
                </a:moveTo>
                <a:cubicBezTo>
                  <a:pt x="374498" y="208732"/>
                  <a:pt x="748997" y="58564"/>
                  <a:pt x="1052938" y="11523"/>
                </a:cubicBezTo>
                <a:cubicBezTo>
                  <a:pt x="1356879" y="-35518"/>
                  <a:pt x="1823644" y="76657"/>
                  <a:pt x="1823644" y="76657"/>
                </a:cubicBezTo>
                <a:lnTo>
                  <a:pt x="1823644" y="76657"/>
                </a:lnTo>
                <a:lnTo>
                  <a:pt x="1823644" y="76657"/>
                </a:lnTo>
              </a:path>
            </a:pathLst>
          </a:cu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639108" y="3259508"/>
            <a:ext cx="1986470" cy="344538"/>
          </a:xfrm>
          <a:custGeom>
            <a:avLst/>
            <a:gdLst>
              <a:gd name="connsiteX0" fmla="*/ 0 w 1986470"/>
              <a:gd name="connsiteY0" fmla="*/ 138282 h 344538"/>
              <a:gd name="connsiteX1" fmla="*/ 1096358 w 1986470"/>
              <a:gd name="connsiteY1" fmla="*/ 8016 h 344538"/>
              <a:gd name="connsiteX2" fmla="*/ 1986470 w 1986470"/>
              <a:gd name="connsiteY2" fmla="*/ 344538 h 344538"/>
              <a:gd name="connsiteX3" fmla="*/ 1986470 w 1986470"/>
              <a:gd name="connsiteY3" fmla="*/ 344538 h 34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6470" h="344538">
                <a:moveTo>
                  <a:pt x="0" y="138282"/>
                </a:moveTo>
                <a:cubicBezTo>
                  <a:pt x="382640" y="55961"/>
                  <a:pt x="765280" y="-26360"/>
                  <a:pt x="1096358" y="8016"/>
                </a:cubicBezTo>
                <a:cubicBezTo>
                  <a:pt x="1427436" y="42392"/>
                  <a:pt x="1986470" y="344538"/>
                  <a:pt x="1986470" y="344538"/>
                </a:cubicBezTo>
                <a:lnTo>
                  <a:pt x="1986470" y="344538"/>
                </a:lnTo>
              </a:path>
            </a:pathLst>
          </a:cu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162660" y="4765591"/>
            <a:ext cx="1142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SIFT</a:t>
            </a:r>
          </a:p>
          <a:p>
            <a:pPr algn="ctr"/>
            <a:r>
              <a:rPr lang="en-US" dirty="0" smtClean="0"/>
              <a:t>descriptor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791551" y="4766013"/>
            <a:ext cx="1142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SIFT</a:t>
            </a:r>
          </a:p>
          <a:p>
            <a:pPr algn="ctr"/>
            <a:r>
              <a:rPr lang="en-US" dirty="0" smtClean="0"/>
              <a:t>descriptor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792117" y="2789879"/>
            <a:ext cx="1142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SIFT</a:t>
            </a:r>
          </a:p>
          <a:p>
            <a:pPr algn="ctr"/>
            <a:r>
              <a:rPr lang="en-US" dirty="0" smtClean="0"/>
              <a:t>descriptor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151805" y="2789879"/>
            <a:ext cx="1142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SIFT</a:t>
            </a:r>
          </a:p>
          <a:p>
            <a:pPr algn="ctr"/>
            <a:r>
              <a:rPr lang="en-US" dirty="0" smtClean="0"/>
              <a:t>descriptor</a:t>
            </a:r>
            <a:endParaRPr lang="en-US" dirty="0"/>
          </a:p>
        </p:txBody>
      </p:sp>
      <p:sp>
        <p:nvSpPr>
          <p:cNvPr id="40" name="Freeform 39"/>
          <p:cNvSpPr/>
          <p:nvPr/>
        </p:nvSpPr>
        <p:spPr>
          <a:xfrm>
            <a:off x="5394946" y="1232539"/>
            <a:ext cx="2225280" cy="645473"/>
          </a:xfrm>
          <a:custGeom>
            <a:avLst/>
            <a:gdLst>
              <a:gd name="connsiteX0" fmla="*/ 2225280 w 2225280"/>
              <a:gd name="connsiteY0" fmla="*/ 645473 h 645473"/>
              <a:gd name="connsiteX1" fmla="*/ 1042083 w 2225280"/>
              <a:gd name="connsiteY1" fmla="*/ 4995 h 645473"/>
              <a:gd name="connsiteX2" fmla="*/ 0 w 2225280"/>
              <a:gd name="connsiteY2" fmla="*/ 330662 h 645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5280" h="645473">
                <a:moveTo>
                  <a:pt x="2225280" y="645473"/>
                </a:moveTo>
                <a:cubicBezTo>
                  <a:pt x="1819121" y="351468"/>
                  <a:pt x="1412963" y="57463"/>
                  <a:pt x="1042083" y="4995"/>
                </a:cubicBezTo>
                <a:cubicBezTo>
                  <a:pt x="671203" y="-47473"/>
                  <a:pt x="0" y="330662"/>
                  <a:pt x="0" y="330662"/>
                </a:cubicBezTo>
              </a:path>
            </a:pathLst>
          </a:cu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5394946" y="3366044"/>
            <a:ext cx="1801934" cy="238002"/>
          </a:xfrm>
          <a:custGeom>
            <a:avLst/>
            <a:gdLst>
              <a:gd name="connsiteX0" fmla="*/ 1801934 w 1801934"/>
              <a:gd name="connsiteY0" fmla="*/ 20891 h 238002"/>
              <a:gd name="connsiteX1" fmla="*/ 683867 w 1801934"/>
              <a:gd name="connsiteY1" fmla="*/ 20891 h 238002"/>
              <a:gd name="connsiteX2" fmla="*/ 0 w 1801934"/>
              <a:gd name="connsiteY2" fmla="*/ 238002 h 23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1934" h="238002">
                <a:moveTo>
                  <a:pt x="1801934" y="20891"/>
                </a:moveTo>
                <a:cubicBezTo>
                  <a:pt x="1393061" y="2798"/>
                  <a:pt x="984189" y="-15294"/>
                  <a:pt x="683867" y="20891"/>
                </a:cubicBezTo>
                <a:cubicBezTo>
                  <a:pt x="383545" y="57076"/>
                  <a:pt x="0" y="238002"/>
                  <a:pt x="0" y="238002"/>
                </a:cubicBezTo>
              </a:path>
            </a:pathLst>
          </a:cu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4126060" y="2203679"/>
            <a:ext cx="78041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126060" y="2302224"/>
            <a:ext cx="780410" cy="20074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4126060" y="2302225"/>
            <a:ext cx="780410" cy="20074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126060" y="4440347"/>
            <a:ext cx="78041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752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3D</a:t>
            </a:r>
            <a:r>
              <a:rPr lang="zh-CN" altLang="en-US" dirty="0" smtClean="0"/>
              <a:t> </a:t>
            </a:r>
            <a:r>
              <a:rPr lang="en-US" altLang="zh-CN" dirty="0" smtClean="0"/>
              <a:t>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Images </a:t>
            </a:r>
            <a:r>
              <a:rPr lang="en-US" dirty="0" smtClean="0">
                <a:sym typeface="Wingdings"/>
              </a:rPr>
              <a:t> Points: 		   </a:t>
            </a:r>
            <a:r>
              <a:rPr lang="en-US" dirty="0" smtClean="0"/>
              <a:t>Structure from Motion</a:t>
            </a:r>
          </a:p>
          <a:p>
            <a:pPr marL="0" indent="0">
              <a:buNone/>
            </a:pPr>
            <a:r>
              <a:rPr lang="en-US" dirty="0" smtClean="0"/>
              <a:t>Points </a:t>
            </a:r>
            <a:r>
              <a:rPr lang="en-US" dirty="0" smtClean="0">
                <a:sym typeface="Wingdings"/>
              </a:rPr>
              <a:t> More points</a:t>
            </a:r>
            <a:r>
              <a:rPr lang="en-US" dirty="0" smtClean="0"/>
              <a:t>:  Multiple View Stereo</a:t>
            </a:r>
          </a:p>
          <a:p>
            <a:pPr marL="0" indent="0">
              <a:buNone/>
            </a:pPr>
            <a:r>
              <a:rPr lang="en-US" dirty="0" smtClean="0"/>
              <a:t>Points </a:t>
            </a:r>
            <a:r>
              <a:rPr lang="en-US" dirty="0" smtClean="0">
                <a:sym typeface="Wingdings"/>
              </a:rPr>
              <a:t> Meshes</a:t>
            </a:r>
            <a:r>
              <a:rPr lang="en-US" dirty="0" smtClean="0"/>
              <a:t>: 		   Model Fitting</a:t>
            </a:r>
          </a:p>
          <a:p>
            <a:pPr marL="0" indent="0">
              <a:buNone/>
            </a:pPr>
            <a:r>
              <a:rPr lang="en-US" dirty="0" smtClean="0"/>
              <a:t>Meshes </a:t>
            </a:r>
            <a:r>
              <a:rPr lang="en-US" dirty="0" smtClean="0">
                <a:sym typeface="Wingdings"/>
              </a:rPr>
              <a:t> Models</a:t>
            </a:r>
            <a:r>
              <a:rPr lang="en-US" dirty="0" smtClean="0"/>
              <a:t>: 	</a:t>
            </a:r>
            <a:r>
              <a:rPr lang="en-US" dirty="0"/>
              <a:t> </a:t>
            </a:r>
            <a:r>
              <a:rPr lang="en-US" dirty="0" smtClean="0"/>
              <a:t>  Texture Mapping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Images </a:t>
            </a:r>
            <a:r>
              <a:rPr lang="en-US" dirty="0" smtClean="0">
                <a:sym typeface="Wingdings"/>
              </a:rPr>
              <a:t> Models:         Image-based Modeling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" y="3810000"/>
            <a:ext cx="8763000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4374" y="2702004"/>
            <a:ext cx="6062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+</a:t>
            </a:r>
            <a:endParaRPr lang="en-US" sz="66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3505200"/>
            <a:ext cx="6062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=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767816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Line 99"/>
          <p:cNvSpPr>
            <a:spLocks noChangeShapeType="1"/>
          </p:cNvSpPr>
          <p:nvPr/>
        </p:nvSpPr>
        <p:spPr bwMode="auto">
          <a:xfrm flipH="1">
            <a:off x="474663" y="1809355"/>
            <a:ext cx="2881312" cy="3455988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31" name="Group 66"/>
          <p:cNvGrpSpPr>
            <a:grpSpLocks/>
          </p:cNvGrpSpPr>
          <p:nvPr/>
        </p:nvGrpSpPr>
        <p:grpSpPr bwMode="auto">
          <a:xfrm>
            <a:off x="461963" y="3211118"/>
            <a:ext cx="2270125" cy="2057400"/>
            <a:chOff x="461963" y="3581400"/>
            <a:chExt cx="2270125" cy="2057400"/>
          </a:xfrm>
        </p:grpSpPr>
        <p:sp>
          <p:nvSpPr>
            <p:cNvPr id="17472" name="AutoShape 4"/>
            <p:cNvSpPr>
              <a:spLocks noChangeArrowheads="1"/>
            </p:cNvSpPr>
            <p:nvPr/>
          </p:nvSpPr>
          <p:spPr bwMode="auto">
            <a:xfrm rot="5400000">
              <a:off x="867569" y="3709194"/>
              <a:ext cx="1981200" cy="1725612"/>
            </a:xfrm>
            <a:prstGeom prst="parallelogram">
              <a:avLst>
                <a:gd name="adj" fmla="val 28703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7474" name="Line 33"/>
            <p:cNvSpPr>
              <a:spLocks noChangeShapeType="1"/>
            </p:cNvSpPr>
            <p:nvPr/>
          </p:nvSpPr>
          <p:spPr bwMode="auto">
            <a:xfrm flipH="1">
              <a:off x="461963" y="3581400"/>
              <a:ext cx="533400" cy="2057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5" name="Line 34"/>
            <p:cNvSpPr>
              <a:spLocks noChangeShapeType="1"/>
            </p:cNvSpPr>
            <p:nvPr/>
          </p:nvSpPr>
          <p:spPr bwMode="auto">
            <a:xfrm flipH="1">
              <a:off x="461963" y="5029200"/>
              <a:ext cx="5334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6" name="Line 35"/>
            <p:cNvSpPr>
              <a:spLocks noChangeShapeType="1"/>
            </p:cNvSpPr>
            <p:nvPr/>
          </p:nvSpPr>
          <p:spPr bwMode="auto">
            <a:xfrm flipH="1">
              <a:off x="461963" y="4081463"/>
              <a:ext cx="2270125" cy="155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7" name="Line 37"/>
            <p:cNvSpPr>
              <a:spLocks noChangeShapeType="1"/>
            </p:cNvSpPr>
            <p:nvPr/>
          </p:nvSpPr>
          <p:spPr bwMode="auto">
            <a:xfrm flipH="1">
              <a:off x="461963" y="5562600"/>
              <a:ext cx="2209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9" name="Oval 55"/>
            <p:cNvSpPr>
              <a:spLocks noChangeArrowheads="1"/>
            </p:cNvSpPr>
            <p:nvPr/>
          </p:nvSpPr>
          <p:spPr bwMode="auto">
            <a:xfrm>
              <a:off x="1437354" y="4323856"/>
              <a:ext cx="90348" cy="90364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17457" name="Oval 23"/>
          <p:cNvSpPr>
            <a:spLocks noChangeArrowheads="1"/>
          </p:cNvSpPr>
          <p:nvPr/>
        </p:nvSpPr>
        <p:spPr bwMode="auto">
          <a:xfrm>
            <a:off x="3250671" y="1727243"/>
            <a:ext cx="194733" cy="194684"/>
          </a:xfrm>
          <a:prstGeom prst="ellipse">
            <a:avLst/>
          </a:prstGeom>
          <a:solidFill>
            <a:srgbClr val="FF01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grpSp>
        <p:nvGrpSpPr>
          <p:cNvPr id="17434" name="Group 83"/>
          <p:cNvGrpSpPr>
            <a:grpSpLocks/>
          </p:cNvGrpSpPr>
          <p:nvPr/>
        </p:nvGrpSpPr>
        <p:grpSpPr bwMode="auto">
          <a:xfrm>
            <a:off x="3551238" y="3973118"/>
            <a:ext cx="2057400" cy="2133600"/>
            <a:chOff x="3551238" y="4343400"/>
            <a:chExt cx="2057400" cy="2133600"/>
          </a:xfrm>
        </p:grpSpPr>
        <p:sp>
          <p:nvSpPr>
            <p:cNvPr id="17435" name="Rectangle 11"/>
            <p:cNvSpPr>
              <a:spLocks noChangeArrowheads="1"/>
            </p:cNvSpPr>
            <p:nvPr/>
          </p:nvSpPr>
          <p:spPr bwMode="auto">
            <a:xfrm>
              <a:off x="3563938" y="4343400"/>
              <a:ext cx="2044700" cy="147002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7437" name="Line 38"/>
            <p:cNvSpPr>
              <a:spLocks noChangeShapeType="1"/>
            </p:cNvSpPr>
            <p:nvPr/>
          </p:nvSpPr>
          <p:spPr bwMode="auto">
            <a:xfrm>
              <a:off x="3551238" y="4346575"/>
              <a:ext cx="990600" cy="2130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Line 40"/>
            <p:cNvSpPr>
              <a:spLocks noChangeShapeType="1"/>
            </p:cNvSpPr>
            <p:nvPr/>
          </p:nvSpPr>
          <p:spPr bwMode="auto">
            <a:xfrm flipH="1">
              <a:off x="4541838" y="4365625"/>
              <a:ext cx="1066800" cy="2111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9" name="Line 41"/>
            <p:cNvSpPr>
              <a:spLocks noChangeShapeType="1"/>
            </p:cNvSpPr>
            <p:nvPr/>
          </p:nvSpPr>
          <p:spPr bwMode="auto">
            <a:xfrm>
              <a:off x="3551238" y="5813425"/>
              <a:ext cx="990600" cy="663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Line 43"/>
            <p:cNvSpPr>
              <a:spLocks noChangeShapeType="1"/>
            </p:cNvSpPr>
            <p:nvPr/>
          </p:nvSpPr>
          <p:spPr bwMode="auto">
            <a:xfrm flipH="1">
              <a:off x="4541838" y="5813425"/>
              <a:ext cx="1066800" cy="663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2" name="Oval 63"/>
            <p:cNvSpPr>
              <a:spLocks noChangeArrowheads="1"/>
            </p:cNvSpPr>
            <p:nvPr/>
          </p:nvSpPr>
          <p:spPr bwMode="auto">
            <a:xfrm>
              <a:off x="3987998" y="4756607"/>
              <a:ext cx="88468" cy="88547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17414" name="TextBox 89"/>
          <p:cNvSpPr txBox="1">
            <a:spLocks noChangeArrowheads="1"/>
          </p:cNvSpPr>
          <p:nvPr/>
        </p:nvSpPr>
        <p:spPr bwMode="auto">
          <a:xfrm>
            <a:off x="1143000" y="5268518"/>
            <a:ext cx="930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Image 1</a:t>
            </a:r>
          </a:p>
        </p:txBody>
      </p:sp>
      <p:sp>
        <p:nvSpPr>
          <p:cNvPr id="17415" name="TextBox 90"/>
          <p:cNvSpPr txBox="1">
            <a:spLocks noChangeArrowheads="1"/>
          </p:cNvSpPr>
          <p:nvPr/>
        </p:nvSpPr>
        <p:spPr bwMode="auto">
          <a:xfrm>
            <a:off x="4084638" y="6106718"/>
            <a:ext cx="930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Image 2</a:t>
            </a:r>
          </a:p>
        </p:txBody>
      </p:sp>
      <p:sp>
        <p:nvSpPr>
          <p:cNvPr id="17418" name="Text Box 86"/>
          <p:cNvSpPr txBox="1">
            <a:spLocks noChangeArrowheads="1"/>
          </p:cNvSpPr>
          <p:nvPr/>
        </p:nvSpPr>
        <p:spPr bwMode="auto">
          <a:xfrm>
            <a:off x="1181100" y="5495530"/>
            <a:ext cx="1112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charset="0"/>
              </a:rPr>
              <a:t>R</a:t>
            </a:r>
            <a:r>
              <a:rPr lang="en-US" sz="2800" baseline="-25000">
                <a:latin typeface="Times New Roman" charset="0"/>
              </a:rPr>
              <a:t>1</a:t>
            </a:r>
            <a:r>
              <a:rPr lang="en-US" sz="2800" i="1">
                <a:latin typeface="Times New Roman" charset="0"/>
              </a:rPr>
              <a:t>,</a:t>
            </a:r>
            <a:r>
              <a:rPr lang="en-US" sz="2800" b="1">
                <a:latin typeface="Times New Roman" charset="0"/>
              </a:rPr>
              <a:t>t</a:t>
            </a:r>
            <a:r>
              <a:rPr lang="en-US" sz="2800" baseline="-25000">
                <a:latin typeface="Times New Roman" charset="0"/>
              </a:rPr>
              <a:t>1</a:t>
            </a:r>
          </a:p>
        </p:txBody>
      </p:sp>
      <p:sp>
        <p:nvSpPr>
          <p:cNvPr id="17419" name="Text Box 87"/>
          <p:cNvSpPr txBox="1">
            <a:spLocks noChangeArrowheads="1"/>
          </p:cNvSpPr>
          <p:nvPr/>
        </p:nvSpPr>
        <p:spPr bwMode="auto">
          <a:xfrm>
            <a:off x="4098925" y="6324205"/>
            <a:ext cx="1128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charset="0"/>
              </a:rPr>
              <a:t>R</a:t>
            </a:r>
            <a:r>
              <a:rPr lang="en-US" sz="2800" baseline="-25000">
                <a:latin typeface="Times New Roman" charset="0"/>
              </a:rPr>
              <a:t>2</a:t>
            </a:r>
            <a:r>
              <a:rPr lang="en-US" sz="2800" i="1">
                <a:latin typeface="Times New Roman" charset="0"/>
              </a:rPr>
              <a:t>,</a:t>
            </a:r>
            <a:r>
              <a:rPr lang="en-US" sz="2800" b="1">
                <a:latin typeface="Times New Roman" charset="0"/>
              </a:rPr>
              <a:t>t</a:t>
            </a:r>
            <a:r>
              <a:rPr lang="en-US" sz="2800" baseline="-25000">
                <a:latin typeface="Times New Roman" charset="0"/>
              </a:rPr>
              <a:t>2</a:t>
            </a:r>
          </a:p>
        </p:txBody>
      </p:sp>
      <p:sp>
        <p:nvSpPr>
          <p:cNvPr id="105" name="Line 100"/>
          <p:cNvSpPr>
            <a:spLocks noChangeShapeType="1"/>
          </p:cNvSpPr>
          <p:nvPr/>
        </p:nvSpPr>
        <p:spPr bwMode="auto">
          <a:xfrm>
            <a:off x="3355975" y="1847455"/>
            <a:ext cx="1150938" cy="4262438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245906"/>
              </p:ext>
            </p:extLst>
          </p:nvPr>
        </p:nvGraphicFramePr>
        <p:xfrm>
          <a:off x="2870200" y="1395413"/>
          <a:ext cx="411163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2" name="Equation" r:id="rId3" imgW="165100" imgH="165100" progId="Equation.3">
                  <p:embed/>
                </p:oleObj>
              </mc:Choice>
              <mc:Fallback>
                <p:oleObj name="Equation" r:id="rId3" imgW="1651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70200" y="1395413"/>
                        <a:ext cx="411163" cy="411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3. Fundamental Matrix</a:t>
            </a:r>
            <a:endParaRPr lang="en-US" dirty="0"/>
          </a:p>
        </p:txBody>
      </p:sp>
      <p:graphicFrame>
        <p:nvGraphicFramePr>
          <p:cNvPr id="92" name="Objec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422559"/>
              </p:ext>
            </p:extLst>
          </p:nvPr>
        </p:nvGraphicFramePr>
        <p:xfrm>
          <a:off x="1092200" y="3584575"/>
          <a:ext cx="439738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3" name="Equation" r:id="rId5" imgW="177800" imgH="228600" progId="Equation.3">
                  <p:embed/>
                </p:oleObj>
              </mc:Choice>
              <mc:Fallback>
                <p:oleObj name="Equation" r:id="rId5" imgW="177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2200" y="3584575"/>
                        <a:ext cx="439738" cy="56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702648"/>
              </p:ext>
            </p:extLst>
          </p:nvPr>
        </p:nvGraphicFramePr>
        <p:xfrm>
          <a:off x="3632200" y="4017963"/>
          <a:ext cx="441325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4" name="Equation" r:id="rId7" imgW="177800" imgH="228600" progId="Equation.3">
                  <p:embed/>
                </p:oleObj>
              </mc:Choice>
              <mc:Fallback>
                <p:oleObj name="Equation" r:id="rId7" imgW="177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32200" y="4017963"/>
                        <a:ext cx="441325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923686"/>
              </p:ext>
            </p:extLst>
          </p:nvPr>
        </p:nvGraphicFramePr>
        <p:xfrm>
          <a:off x="6365875" y="3017838"/>
          <a:ext cx="2212284" cy="814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5" name="Equation" r:id="rId9" imgW="622300" imgH="228600" progId="Equation.3">
                  <p:embed/>
                </p:oleObj>
              </mc:Choice>
              <mc:Fallback>
                <p:oleObj name="Equation" r:id="rId9" imgW="622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65875" y="3017838"/>
                        <a:ext cx="2212284" cy="814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707020"/>
              </p:ext>
            </p:extLst>
          </p:nvPr>
        </p:nvGraphicFramePr>
        <p:xfrm>
          <a:off x="6799968" y="2049627"/>
          <a:ext cx="1243069" cy="546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6" name="Equation" r:id="rId11" imgW="520700" imgH="228600" progId="Equation.3">
                  <p:embed/>
                </p:oleObj>
              </mc:Choice>
              <mc:Fallback>
                <p:oleObj name="Equation" r:id="rId11" imgW="520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799968" y="2049627"/>
                        <a:ext cx="1243069" cy="5464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955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 RANSAC to Estimate Fundamental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many times</a:t>
            </a:r>
          </a:p>
          <a:p>
            <a:pPr lvl="1"/>
            <a:r>
              <a:rPr lang="en-US" dirty="0" smtClean="0"/>
              <a:t>Pick 8 points</a:t>
            </a:r>
          </a:p>
          <a:p>
            <a:pPr lvl="1"/>
            <a:r>
              <a:rPr lang="en-US" dirty="0" smtClean="0"/>
              <a:t>Compute a solution for      using these 8 points</a:t>
            </a:r>
          </a:p>
          <a:p>
            <a:pPr lvl="1"/>
            <a:r>
              <a:rPr lang="en-US" dirty="0" smtClean="0"/>
              <a:t>Count number of inliers that with             close to 0</a:t>
            </a:r>
          </a:p>
          <a:p>
            <a:r>
              <a:rPr lang="en-US" dirty="0" smtClean="0"/>
              <a:t>Pick the one with the largest number of inliers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797801"/>
              </p:ext>
            </p:extLst>
          </p:nvPr>
        </p:nvGraphicFramePr>
        <p:xfrm>
          <a:off x="4663079" y="2722563"/>
          <a:ext cx="409267" cy="485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86" name="Equation" r:id="rId3" imgW="139700" imgH="165100" progId="Equation.3">
                  <p:embed/>
                </p:oleObj>
              </mc:Choice>
              <mc:Fallback>
                <p:oleObj name="Equation" r:id="rId3" imgW="1397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63079" y="2722563"/>
                        <a:ext cx="409267" cy="485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311600"/>
              </p:ext>
            </p:extLst>
          </p:nvPr>
        </p:nvGraphicFramePr>
        <p:xfrm>
          <a:off x="6165641" y="3208338"/>
          <a:ext cx="963613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87" name="Equation" r:id="rId5" imgW="393700" imgH="228600" progId="Equation.3">
                  <p:embed/>
                </p:oleObj>
              </mc:Choice>
              <mc:Fallback>
                <p:oleObj name="Equation" r:id="rId5" imgW="393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65641" y="3208338"/>
                        <a:ext cx="963613" cy="560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2543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4.Fundamental Matrix </a:t>
            </a:r>
            <a:r>
              <a:rPr lang="en-US" dirty="0" smtClean="0">
                <a:sym typeface="Wingdings"/>
              </a:rPr>
              <a:t> Essential Matrix</a:t>
            </a:r>
            <a:endParaRPr lang="en-US" dirty="0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940044"/>
              </p:ext>
            </p:extLst>
          </p:nvPr>
        </p:nvGraphicFramePr>
        <p:xfrm>
          <a:off x="2590800" y="1417638"/>
          <a:ext cx="3130141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95" name="Equation" r:id="rId3" imgW="723900" imgH="228600" progId="Equation.3">
                  <p:embed/>
                </p:oleObj>
              </mc:Choice>
              <mc:Fallback>
                <p:oleObj name="Equation" r:id="rId3" imgW="723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0800" y="1417638"/>
                        <a:ext cx="3130141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982" y="2408238"/>
            <a:ext cx="8628073" cy="220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5257800"/>
            <a:ext cx="2155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When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violated?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4723255"/>
            <a:ext cx="2962230" cy="144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Line 99"/>
          <p:cNvSpPr>
            <a:spLocks noChangeShapeType="1"/>
          </p:cNvSpPr>
          <p:nvPr/>
        </p:nvSpPr>
        <p:spPr bwMode="auto">
          <a:xfrm flipH="1">
            <a:off x="474663" y="1809355"/>
            <a:ext cx="2881312" cy="3455988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31" name="Group 66"/>
          <p:cNvGrpSpPr>
            <a:grpSpLocks/>
          </p:cNvGrpSpPr>
          <p:nvPr/>
        </p:nvGrpSpPr>
        <p:grpSpPr bwMode="auto">
          <a:xfrm>
            <a:off x="461963" y="3211118"/>
            <a:ext cx="2270125" cy="2057400"/>
            <a:chOff x="461963" y="3581400"/>
            <a:chExt cx="2270125" cy="2057400"/>
          </a:xfrm>
        </p:grpSpPr>
        <p:sp>
          <p:nvSpPr>
            <p:cNvPr id="17472" name="AutoShape 4"/>
            <p:cNvSpPr>
              <a:spLocks noChangeArrowheads="1"/>
            </p:cNvSpPr>
            <p:nvPr/>
          </p:nvSpPr>
          <p:spPr bwMode="auto">
            <a:xfrm rot="5400000">
              <a:off x="867569" y="3709194"/>
              <a:ext cx="1981200" cy="1725612"/>
            </a:xfrm>
            <a:prstGeom prst="parallelogram">
              <a:avLst>
                <a:gd name="adj" fmla="val 28703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7474" name="Line 33"/>
            <p:cNvSpPr>
              <a:spLocks noChangeShapeType="1"/>
            </p:cNvSpPr>
            <p:nvPr/>
          </p:nvSpPr>
          <p:spPr bwMode="auto">
            <a:xfrm flipH="1">
              <a:off x="461963" y="3581400"/>
              <a:ext cx="533400" cy="2057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5" name="Line 34"/>
            <p:cNvSpPr>
              <a:spLocks noChangeShapeType="1"/>
            </p:cNvSpPr>
            <p:nvPr/>
          </p:nvSpPr>
          <p:spPr bwMode="auto">
            <a:xfrm flipH="1">
              <a:off x="461963" y="5029200"/>
              <a:ext cx="5334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6" name="Line 35"/>
            <p:cNvSpPr>
              <a:spLocks noChangeShapeType="1"/>
            </p:cNvSpPr>
            <p:nvPr/>
          </p:nvSpPr>
          <p:spPr bwMode="auto">
            <a:xfrm flipH="1">
              <a:off x="461963" y="4081463"/>
              <a:ext cx="2270125" cy="155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7" name="Line 37"/>
            <p:cNvSpPr>
              <a:spLocks noChangeShapeType="1"/>
            </p:cNvSpPr>
            <p:nvPr/>
          </p:nvSpPr>
          <p:spPr bwMode="auto">
            <a:xfrm flipH="1">
              <a:off x="461963" y="5562600"/>
              <a:ext cx="2209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9" name="Oval 55"/>
            <p:cNvSpPr>
              <a:spLocks noChangeArrowheads="1"/>
            </p:cNvSpPr>
            <p:nvPr/>
          </p:nvSpPr>
          <p:spPr bwMode="auto">
            <a:xfrm>
              <a:off x="1437354" y="4323856"/>
              <a:ext cx="90348" cy="90364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17457" name="Oval 23"/>
          <p:cNvSpPr>
            <a:spLocks noChangeArrowheads="1"/>
          </p:cNvSpPr>
          <p:nvPr/>
        </p:nvSpPr>
        <p:spPr bwMode="auto">
          <a:xfrm>
            <a:off x="3250671" y="1727243"/>
            <a:ext cx="194733" cy="194684"/>
          </a:xfrm>
          <a:prstGeom prst="ellipse">
            <a:avLst/>
          </a:prstGeom>
          <a:solidFill>
            <a:srgbClr val="FF01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grpSp>
        <p:nvGrpSpPr>
          <p:cNvPr id="17434" name="Group 83"/>
          <p:cNvGrpSpPr>
            <a:grpSpLocks/>
          </p:cNvGrpSpPr>
          <p:nvPr/>
        </p:nvGrpSpPr>
        <p:grpSpPr bwMode="auto">
          <a:xfrm>
            <a:off x="3551238" y="3973118"/>
            <a:ext cx="2057400" cy="2133600"/>
            <a:chOff x="3551238" y="4343400"/>
            <a:chExt cx="2057400" cy="2133600"/>
          </a:xfrm>
        </p:grpSpPr>
        <p:sp>
          <p:nvSpPr>
            <p:cNvPr id="17435" name="Rectangle 11"/>
            <p:cNvSpPr>
              <a:spLocks noChangeArrowheads="1"/>
            </p:cNvSpPr>
            <p:nvPr/>
          </p:nvSpPr>
          <p:spPr bwMode="auto">
            <a:xfrm>
              <a:off x="3563938" y="4343400"/>
              <a:ext cx="2044700" cy="147002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7437" name="Line 38"/>
            <p:cNvSpPr>
              <a:spLocks noChangeShapeType="1"/>
            </p:cNvSpPr>
            <p:nvPr/>
          </p:nvSpPr>
          <p:spPr bwMode="auto">
            <a:xfrm>
              <a:off x="3551238" y="4346575"/>
              <a:ext cx="990600" cy="2130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Line 40"/>
            <p:cNvSpPr>
              <a:spLocks noChangeShapeType="1"/>
            </p:cNvSpPr>
            <p:nvPr/>
          </p:nvSpPr>
          <p:spPr bwMode="auto">
            <a:xfrm flipH="1">
              <a:off x="4541838" y="4365625"/>
              <a:ext cx="1066800" cy="2111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9" name="Line 41"/>
            <p:cNvSpPr>
              <a:spLocks noChangeShapeType="1"/>
            </p:cNvSpPr>
            <p:nvPr/>
          </p:nvSpPr>
          <p:spPr bwMode="auto">
            <a:xfrm>
              <a:off x="3551238" y="5813425"/>
              <a:ext cx="990600" cy="663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Line 43"/>
            <p:cNvSpPr>
              <a:spLocks noChangeShapeType="1"/>
            </p:cNvSpPr>
            <p:nvPr/>
          </p:nvSpPr>
          <p:spPr bwMode="auto">
            <a:xfrm flipH="1">
              <a:off x="4541838" y="5813425"/>
              <a:ext cx="1066800" cy="663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2" name="Oval 63"/>
            <p:cNvSpPr>
              <a:spLocks noChangeArrowheads="1"/>
            </p:cNvSpPr>
            <p:nvPr/>
          </p:nvSpPr>
          <p:spPr bwMode="auto">
            <a:xfrm>
              <a:off x="3987998" y="4756607"/>
              <a:ext cx="88468" cy="88547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17414" name="TextBox 89"/>
          <p:cNvSpPr txBox="1">
            <a:spLocks noChangeArrowheads="1"/>
          </p:cNvSpPr>
          <p:nvPr/>
        </p:nvSpPr>
        <p:spPr bwMode="auto">
          <a:xfrm>
            <a:off x="1143000" y="5268518"/>
            <a:ext cx="930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Image 1</a:t>
            </a:r>
          </a:p>
        </p:txBody>
      </p:sp>
      <p:sp>
        <p:nvSpPr>
          <p:cNvPr id="17415" name="TextBox 90"/>
          <p:cNvSpPr txBox="1">
            <a:spLocks noChangeArrowheads="1"/>
          </p:cNvSpPr>
          <p:nvPr/>
        </p:nvSpPr>
        <p:spPr bwMode="auto">
          <a:xfrm>
            <a:off x="4084638" y="6106718"/>
            <a:ext cx="930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Image 2</a:t>
            </a:r>
          </a:p>
        </p:txBody>
      </p:sp>
      <p:sp>
        <p:nvSpPr>
          <p:cNvPr id="17418" name="Text Box 86"/>
          <p:cNvSpPr txBox="1">
            <a:spLocks noChangeArrowheads="1"/>
          </p:cNvSpPr>
          <p:nvPr/>
        </p:nvSpPr>
        <p:spPr bwMode="auto">
          <a:xfrm>
            <a:off x="1181100" y="5495530"/>
            <a:ext cx="1112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charset="0"/>
              </a:rPr>
              <a:t>R</a:t>
            </a:r>
            <a:r>
              <a:rPr lang="en-US" sz="2800" baseline="-25000">
                <a:latin typeface="Times New Roman" charset="0"/>
              </a:rPr>
              <a:t>1</a:t>
            </a:r>
            <a:r>
              <a:rPr lang="en-US" sz="2800" i="1">
                <a:latin typeface="Times New Roman" charset="0"/>
              </a:rPr>
              <a:t>,</a:t>
            </a:r>
            <a:r>
              <a:rPr lang="en-US" sz="2800" b="1">
                <a:latin typeface="Times New Roman" charset="0"/>
              </a:rPr>
              <a:t>t</a:t>
            </a:r>
            <a:r>
              <a:rPr lang="en-US" sz="2800" baseline="-25000">
                <a:latin typeface="Times New Roman" charset="0"/>
              </a:rPr>
              <a:t>1</a:t>
            </a:r>
          </a:p>
        </p:txBody>
      </p:sp>
      <p:sp>
        <p:nvSpPr>
          <p:cNvPr id="17419" name="Text Box 87"/>
          <p:cNvSpPr txBox="1">
            <a:spLocks noChangeArrowheads="1"/>
          </p:cNvSpPr>
          <p:nvPr/>
        </p:nvSpPr>
        <p:spPr bwMode="auto">
          <a:xfrm>
            <a:off x="4098925" y="6324205"/>
            <a:ext cx="1128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charset="0"/>
              </a:rPr>
              <a:t>R</a:t>
            </a:r>
            <a:r>
              <a:rPr lang="en-US" sz="2800" baseline="-25000">
                <a:latin typeface="Times New Roman" charset="0"/>
              </a:rPr>
              <a:t>2</a:t>
            </a:r>
            <a:r>
              <a:rPr lang="en-US" sz="2800" i="1">
                <a:latin typeface="Times New Roman" charset="0"/>
              </a:rPr>
              <a:t>,</a:t>
            </a:r>
            <a:r>
              <a:rPr lang="en-US" sz="2800" b="1">
                <a:latin typeface="Times New Roman" charset="0"/>
              </a:rPr>
              <a:t>t</a:t>
            </a:r>
            <a:r>
              <a:rPr lang="en-US" sz="2800" baseline="-25000">
                <a:latin typeface="Times New Roman" charset="0"/>
              </a:rPr>
              <a:t>2</a:t>
            </a:r>
          </a:p>
        </p:txBody>
      </p:sp>
      <p:sp>
        <p:nvSpPr>
          <p:cNvPr id="105" name="Line 100"/>
          <p:cNvSpPr>
            <a:spLocks noChangeShapeType="1"/>
          </p:cNvSpPr>
          <p:nvPr/>
        </p:nvSpPr>
        <p:spPr bwMode="auto">
          <a:xfrm>
            <a:off x="3355975" y="1847455"/>
            <a:ext cx="1150938" cy="4262438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986683"/>
              </p:ext>
            </p:extLst>
          </p:nvPr>
        </p:nvGraphicFramePr>
        <p:xfrm>
          <a:off x="2870200" y="1395413"/>
          <a:ext cx="411163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85" name="Equation" r:id="rId3" imgW="165100" imgH="165100" progId="Equation.3">
                  <p:embed/>
                </p:oleObj>
              </mc:Choice>
              <mc:Fallback>
                <p:oleObj name="Equation" r:id="rId3" imgW="1651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70200" y="1395413"/>
                        <a:ext cx="411163" cy="411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Title 1"/>
          <p:cNvSpPr>
            <a:spLocks noGrp="1"/>
          </p:cNvSpPr>
          <p:nvPr>
            <p:ph type="title"/>
          </p:nvPr>
        </p:nvSpPr>
        <p:spPr>
          <a:xfrm>
            <a:off x="-152400" y="274638"/>
            <a:ext cx="8177872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/>
              </a:rPr>
              <a:t>5.Essential Matrix        </a:t>
            </a:r>
            <a:endParaRPr lang="en-US" dirty="0"/>
          </a:p>
        </p:txBody>
      </p:sp>
      <p:graphicFrame>
        <p:nvGraphicFramePr>
          <p:cNvPr id="92" name="Objec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522808"/>
              </p:ext>
            </p:extLst>
          </p:nvPr>
        </p:nvGraphicFramePr>
        <p:xfrm>
          <a:off x="1092200" y="3584575"/>
          <a:ext cx="439738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86" name="Equation" r:id="rId5" imgW="177800" imgH="228600" progId="Equation.3">
                  <p:embed/>
                </p:oleObj>
              </mc:Choice>
              <mc:Fallback>
                <p:oleObj name="Equation" r:id="rId5" imgW="177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2200" y="3584575"/>
                        <a:ext cx="439738" cy="56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046077"/>
              </p:ext>
            </p:extLst>
          </p:nvPr>
        </p:nvGraphicFramePr>
        <p:xfrm>
          <a:off x="3632200" y="4017963"/>
          <a:ext cx="441325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87" name="Equation" r:id="rId7" imgW="177800" imgH="228600" progId="Equation.3">
                  <p:embed/>
                </p:oleObj>
              </mc:Choice>
              <mc:Fallback>
                <p:oleObj name="Equation" r:id="rId7" imgW="177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32200" y="4017963"/>
                        <a:ext cx="441325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14059"/>
              </p:ext>
            </p:extLst>
          </p:nvPr>
        </p:nvGraphicFramePr>
        <p:xfrm>
          <a:off x="6508945" y="1921927"/>
          <a:ext cx="2212284" cy="814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88" name="Equation" r:id="rId9" imgW="622300" imgH="228600" progId="Equation.3">
                  <p:embed/>
                </p:oleObj>
              </mc:Choice>
              <mc:Fallback>
                <p:oleObj name="Equation" r:id="rId9" imgW="622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08945" y="1921927"/>
                        <a:ext cx="2212284" cy="814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172150"/>
              </p:ext>
            </p:extLst>
          </p:nvPr>
        </p:nvGraphicFramePr>
        <p:xfrm>
          <a:off x="6652015" y="3049731"/>
          <a:ext cx="2069214" cy="654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89" name="Equation" r:id="rId11" imgW="723900" imgH="228600" progId="Equation.3">
                  <p:embed/>
                </p:oleObj>
              </mc:Choice>
              <mc:Fallback>
                <p:oleObj name="Equation" r:id="rId11" imgW="723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52015" y="3049731"/>
                        <a:ext cx="2069214" cy="6548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708235"/>
              </p:ext>
            </p:extLst>
          </p:nvPr>
        </p:nvGraphicFramePr>
        <p:xfrm>
          <a:off x="6300933" y="480567"/>
          <a:ext cx="1099653" cy="826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90" name="Equation" r:id="rId13" imgW="355600" imgH="266700" progId="Equation.3">
                  <p:embed/>
                </p:oleObj>
              </mc:Choice>
              <mc:Fallback>
                <p:oleObj name="Equation" r:id="rId13" imgW="3556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300933" y="480567"/>
                        <a:ext cx="1099653" cy="8267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016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Result 9.19. </a:t>
            </a:r>
            <a:r>
              <a:rPr lang="en-US" sz="2800" dirty="0" smtClean="0"/>
              <a:t>For a given essential matrix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and the first camera matrix                 , there are four possible choices for the second camera matrix     :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112891" y="6550223"/>
            <a:ext cx="4190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Page 259 of the bible (Multiple View Geometry,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Ed)</a:t>
            </a:r>
            <a:endParaRPr lang="en-US" sz="1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8177872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/>
              </a:rPr>
              <a:t>5. Essential Matrix        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523038"/>
              </p:ext>
            </p:extLst>
          </p:nvPr>
        </p:nvGraphicFramePr>
        <p:xfrm>
          <a:off x="6520347" y="480567"/>
          <a:ext cx="1099653" cy="826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082" name="Equation" r:id="rId3" imgW="355600" imgH="266700" progId="Equation.3">
                  <p:embed/>
                </p:oleObj>
              </mc:Choice>
              <mc:Fallback>
                <p:oleObj name="Equation" r:id="rId3" imgW="3556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20347" y="480567"/>
                        <a:ext cx="1099653" cy="8267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648125"/>
              </p:ext>
            </p:extLst>
          </p:nvPr>
        </p:nvGraphicFramePr>
        <p:xfrm>
          <a:off x="3181350" y="2090738"/>
          <a:ext cx="284638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083" name="Equation" r:id="rId5" imgW="1295400" imgH="254000" progId="Equation.3">
                  <p:embed/>
                </p:oleObj>
              </mc:Choice>
              <mc:Fallback>
                <p:oleObj name="Equation" r:id="rId5" imgW="12954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81350" y="2090738"/>
                        <a:ext cx="2846388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050006"/>
              </p:ext>
            </p:extLst>
          </p:nvPr>
        </p:nvGraphicFramePr>
        <p:xfrm>
          <a:off x="4507563" y="2648744"/>
          <a:ext cx="131329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084" name="Equation" r:id="rId7" imgW="596900" imgH="266700" progId="Equation.3">
                  <p:embed/>
                </p:oleObj>
              </mc:Choice>
              <mc:Fallback>
                <p:oleObj name="Equation" r:id="rId7" imgW="5969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07563" y="2648744"/>
                        <a:ext cx="1313295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312735"/>
              </p:ext>
            </p:extLst>
          </p:nvPr>
        </p:nvGraphicFramePr>
        <p:xfrm>
          <a:off x="7268535" y="3124117"/>
          <a:ext cx="391102" cy="447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085" name="Equation" r:id="rId9" imgW="177800" imgH="203200" progId="Equation.3">
                  <p:embed/>
                </p:oleObj>
              </mc:Choice>
              <mc:Fallback>
                <p:oleObj name="Equation" r:id="rId9" imgW="177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268535" y="3124117"/>
                        <a:ext cx="391102" cy="4473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257775"/>
              </p:ext>
            </p:extLst>
          </p:nvPr>
        </p:nvGraphicFramePr>
        <p:xfrm>
          <a:off x="1440873" y="3761968"/>
          <a:ext cx="2438977" cy="2364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086" name="Equation" r:id="rId11" imgW="1219200" imgH="1181100" progId="Equation.3">
                  <p:embed/>
                </p:oleObj>
              </mc:Choice>
              <mc:Fallback>
                <p:oleObj name="Equation" r:id="rId11" imgW="1219200" imgH="1181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40873" y="3761968"/>
                        <a:ext cx="2438977" cy="2364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940970"/>
              </p:ext>
            </p:extLst>
          </p:nvPr>
        </p:nvGraphicFramePr>
        <p:xfrm>
          <a:off x="4718050" y="4359275"/>
          <a:ext cx="2387600" cy="147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087" name="Equation" r:id="rId13" imgW="1193800" imgH="736600" progId="Equation.3">
                  <p:embed/>
                </p:oleObj>
              </mc:Choice>
              <mc:Fallback>
                <p:oleObj name="Equation" r:id="rId13" imgW="1193800" imgH="736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718050" y="4359275"/>
                        <a:ext cx="2387600" cy="1474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3621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94" y="1040366"/>
            <a:ext cx="7794327" cy="5714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18"/>
            <a:ext cx="8229600" cy="1143000"/>
          </a:xfrm>
        </p:spPr>
        <p:txBody>
          <a:bodyPr/>
          <a:lstStyle/>
          <a:p>
            <a:r>
              <a:rPr lang="en-US" dirty="0" smtClean="0"/>
              <a:t>5. Four Possible Solutions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12891" y="6550223"/>
            <a:ext cx="4190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Page 260 of the bible (Multiple View Geometry,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Ed)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92876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Line 99"/>
          <p:cNvSpPr>
            <a:spLocks noChangeShapeType="1"/>
          </p:cNvSpPr>
          <p:nvPr/>
        </p:nvSpPr>
        <p:spPr bwMode="auto">
          <a:xfrm flipH="1">
            <a:off x="474663" y="1809355"/>
            <a:ext cx="2881312" cy="3455988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31" name="Group 66"/>
          <p:cNvGrpSpPr>
            <a:grpSpLocks/>
          </p:cNvGrpSpPr>
          <p:nvPr/>
        </p:nvGrpSpPr>
        <p:grpSpPr bwMode="auto">
          <a:xfrm>
            <a:off x="461963" y="3211118"/>
            <a:ext cx="2270125" cy="2057400"/>
            <a:chOff x="461963" y="3581400"/>
            <a:chExt cx="2270125" cy="2057400"/>
          </a:xfrm>
        </p:grpSpPr>
        <p:sp>
          <p:nvSpPr>
            <p:cNvPr id="17472" name="AutoShape 4"/>
            <p:cNvSpPr>
              <a:spLocks noChangeArrowheads="1"/>
            </p:cNvSpPr>
            <p:nvPr/>
          </p:nvSpPr>
          <p:spPr bwMode="auto">
            <a:xfrm rot="5400000">
              <a:off x="867569" y="3709194"/>
              <a:ext cx="1981200" cy="1725612"/>
            </a:xfrm>
            <a:prstGeom prst="parallelogram">
              <a:avLst>
                <a:gd name="adj" fmla="val 28703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7474" name="Line 33"/>
            <p:cNvSpPr>
              <a:spLocks noChangeShapeType="1"/>
            </p:cNvSpPr>
            <p:nvPr/>
          </p:nvSpPr>
          <p:spPr bwMode="auto">
            <a:xfrm flipH="1">
              <a:off x="461963" y="3581400"/>
              <a:ext cx="533400" cy="2057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5" name="Line 34"/>
            <p:cNvSpPr>
              <a:spLocks noChangeShapeType="1"/>
            </p:cNvSpPr>
            <p:nvPr/>
          </p:nvSpPr>
          <p:spPr bwMode="auto">
            <a:xfrm flipH="1">
              <a:off x="461963" y="5029200"/>
              <a:ext cx="5334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6" name="Line 35"/>
            <p:cNvSpPr>
              <a:spLocks noChangeShapeType="1"/>
            </p:cNvSpPr>
            <p:nvPr/>
          </p:nvSpPr>
          <p:spPr bwMode="auto">
            <a:xfrm flipH="1">
              <a:off x="461963" y="4081463"/>
              <a:ext cx="2270125" cy="155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7" name="Line 37"/>
            <p:cNvSpPr>
              <a:spLocks noChangeShapeType="1"/>
            </p:cNvSpPr>
            <p:nvPr/>
          </p:nvSpPr>
          <p:spPr bwMode="auto">
            <a:xfrm flipH="1">
              <a:off x="461963" y="5562600"/>
              <a:ext cx="2209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9" name="Oval 55"/>
            <p:cNvSpPr>
              <a:spLocks noChangeArrowheads="1"/>
            </p:cNvSpPr>
            <p:nvPr/>
          </p:nvSpPr>
          <p:spPr bwMode="auto">
            <a:xfrm>
              <a:off x="1437354" y="4323856"/>
              <a:ext cx="90348" cy="90364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17457" name="Oval 23"/>
          <p:cNvSpPr>
            <a:spLocks noChangeArrowheads="1"/>
          </p:cNvSpPr>
          <p:nvPr/>
        </p:nvSpPr>
        <p:spPr bwMode="auto">
          <a:xfrm>
            <a:off x="3250671" y="1727243"/>
            <a:ext cx="194733" cy="194684"/>
          </a:xfrm>
          <a:prstGeom prst="ellipse">
            <a:avLst/>
          </a:prstGeom>
          <a:solidFill>
            <a:srgbClr val="FF01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grpSp>
        <p:nvGrpSpPr>
          <p:cNvPr id="17434" name="Group 83"/>
          <p:cNvGrpSpPr>
            <a:grpSpLocks/>
          </p:cNvGrpSpPr>
          <p:nvPr/>
        </p:nvGrpSpPr>
        <p:grpSpPr bwMode="auto">
          <a:xfrm>
            <a:off x="3551238" y="3973118"/>
            <a:ext cx="2057400" cy="2133600"/>
            <a:chOff x="3551238" y="4343400"/>
            <a:chExt cx="2057400" cy="2133600"/>
          </a:xfrm>
        </p:grpSpPr>
        <p:sp>
          <p:nvSpPr>
            <p:cNvPr id="17435" name="Rectangle 11"/>
            <p:cNvSpPr>
              <a:spLocks noChangeArrowheads="1"/>
            </p:cNvSpPr>
            <p:nvPr/>
          </p:nvSpPr>
          <p:spPr bwMode="auto">
            <a:xfrm>
              <a:off x="3563938" y="4343400"/>
              <a:ext cx="2044700" cy="147002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7437" name="Line 38"/>
            <p:cNvSpPr>
              <a:spLocks noChangeShapeType="1"/>
            </p:cNvSpPr>
            <p:nvPr/>
          </p:nvSpPr>
          <p:spPr bwMode="auto">
            <a:xfrm>
              <a:off x="3551238" y="4346575"/>
              <a:ext cx="990600" cy="2130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Line 40"/>
            <p:cNvSpPr>
              <a:spLocks noChangeShapeType="1"/>
            </p:cNvSpPr>
            <p:nvPr/>
          </p:nvSpPr>
          <p:spPr bwMode="auto">
            <a:xfrm flipH="1">
              <a:off x="4541838" y="4365625"/>
              <a:ext cx="1066800" cy="2111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9" name="Line 41"/>
            <p:cNvSpPr>
              <a:spLocks noChangeShapeType="1"/>
            </p:cNvSpPr>
            <p:nvPr/>
          </p:nvSpPr>
          <p:spPr bwMode="auto">
            <a:xfrm>
              <a:off x="3551238" y="5813425"/>
              <a:ext cx="990600" cy="663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Line 43"/>
            <p:cNvSpPr>
              <a:spLocks noChangeShapeType="1"/>
            </p:cNvSpPr>
            <p:nvPr/>
          </p:nvSpPr>
          <p:spPr bwMode="auto">
            <a:xfrm flipH="1">
              <a:off x="4541838" y="5813425"/>
              <a:ext cx="1066800" cy="663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2" name="Oval 63"/>
            <p:cNvSpPr>
              <a:spLocks noChangeArrowheads="1"/>
            </p:cNvSpPr>
            <p:nvPr/>
          </p:nvSpPr>
          <p:spPr bwMode="auto">
            <a:xfrm>
              <a:off x="3987998" y="4756607"/>
              <a:ext cx="88468" cy="88547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17414" name="TextBox 89"/>
          <p:cNvSpPr txBox="1">
            <a:spLocks noChangeArrowheads="1"/>
          </p:cNvSpPr>
          <p:nvPr/>
        </p:nvSpPr>
        <p:spPr bwMode="auto">
          <a:xfrm>
            <a:off x="1143000" y="5268518"/>
            <a:ext cx="930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Image 1</a:t>
            </a:r>
          </a:p>
        </p:txBody>
      </p:sp>
      <p:sp>
        <p:nvSpPr>
          <p:cNvPr id="17415" name="TextBox 90"/>
          <p:cNvSpPr txBox="1">
            <a:spLocks noChangeArrowheads="1"/>
          </p:cNvSpPr>
          <p:nvPr/>
        </p:nvSpPr>
        <p:spPr bwMode="auto">
          <a:xfrm>
            <a:off x="4084638" y="6106718"/>
            <a:ext cx="930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Image 2</a:t>
            </a:r>
          </a:p>
        </p:txBody>
      </p:sp>
      <p:sp>
        <p:nvSpPr>
          <p:cNvPr id="17418" name="Text Box 86"/>
          <p:cNvSpPr txBox="1">
            <a:spLocks noChangeArrowheads="1"/>
          </p:cNvSpPr>
          <p:nvPr/>
        </p:nvSpPr>
        <p:spPr bwMode="auto">
          <a:xfrm>
            <a:off x="1181100" y="5495530"/>
            <a:ext cx="1112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charset="0"/>
              </a:rPr>
              <a:t>R</a:t>
            </a:r>
            <a:r>
              <a:rPr lang="en-US" sz="2800" baseline="-25000">
                <a:latin typeface="Times New Roman" charset="0"/>
              </a:rPr>
              <a:t>1</a:t>
            </a:r>
            <a:r>
              <a:rPr lang="en-US" sz="2800" i="1">
                <a:latin typeface="Times New Roman" charset="0"/>
              </a:rPr>
              <a:t>,</a:t>
            </a:r>
            <a:r>
              <a:rPr lang="en-US" sz="2800" b="1">
                <a:latin typeface="Times New Roman" charset="0"/>
              </a:rPr>
              <a:t>t</a:t>
            </a:r>
            <a:r>
              <a:rPr lang="en-US" sz="2800" baseline="-25000">
                <a:latin typeface="Times New Roman" charset="0"/>
              </a:rPr>
              <a:t>1</a:t>
            </a:r>
          </a:p>
        </p:txBody>
      </p:sp>
      <p:sp>
        <p:nvSpPr>
          <p:cNvPr id="17419" name="Text Box 87"/>
          <p:cNvSpPr txBox="1">
            <a:spLocks noChangeArrowheads="1"/>
          </p:cNvSpPr>
          <p:nvPr/>
        </p:nvSpPr>
        <p:spPr bwMode="auto">
          <a:xfrm>
            <a:off x="4098925" y="6324205"/>
            <a:ext cx="1128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charset="0"/>
              </a:rPr>
              <a:t>R</a:t>
            </a:r>
            <a:r>
              <a:rPr lang="en-US" sz="2800" baseline="-25000">
                <a:latin typeface="Times New Roman" charset="0"/>
              </a:rPr>
              <a:t>2</a:t>
            </a:r>
            <a:r>
              <a:rPr lang="en-US" sz="2800" i="1">
                <a:latin typeface="Times New Roman" charset="0"/>
              </a:rPr>
              <a:t>,</a:t>
            </a:r>
            <a:r>
              <a:rPr lang="en-US" sz="2800" b="1">
                <a:latin typeface="Times New Roman" charset="0"/>
              </a:rPr>
              <a:t>t</a:t>
            </a:r>
            <a:r>
              <a:rPr lang="en-US" sz="2800" baseline="-25000">
                <a:latin typeface="Times New Roman" charset="0"/>
              </a:rPr>
              <a:t>2</a:t>
            </a:r>
          </a:p>
        </p:txBody>
      </p:sp>
      <p:sp>
        <p:nvSpPr>
          <p:cNvPr id="105" name="Line 100"/>
          <p:cNvSpPr>
            <a:spLocks noChangeShapeType="1"/>
          </p:cNvSpPr>
          <p:nvPr/>
        </p:nvSpPr>
        <p:spPr bwMode="auto">
          <a:xfrm>
            <a:off x="3355975" y="1847455"/>
            <a:ext cx="1150938" cy="4262438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907803"/>
              </p:ext>
            </p:extLst>
          </p:nvPr>
        </p:nvGraphicFramePr>
        <p:xfrm>
          <a:off x="2870200" y="1395413"/>
          <a:ext cx="411163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47" name="Equation" r:id="rId3" imgW="165100" imgH="165100" progId="Equation.3">
                  <p:embed/>
                </p:oleObj>
              </mc:Choice>
              <mc:Fallback>
                <p:oleObj name="Equation" r:id="rId3" imgW="1651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70200" y="1395413"/>
                        <a:ext cx="411163" cy="411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8177872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/>
              </a:rPr>
              <a:t>Triangulation</a:t>
            </a:r>
            <a:endParaRPr lang="en-US" dirty="0"/>
          </a:p>
        </p:txBody>
      </p:sp>
      <p:graphicFrame>
        <p:nvGraphicFramePr>
          <p:cNvPr id="92" name="Objec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449060"/>
              </p:ext>
            </p:extLst>
          </p:nvPr>
        </p:nvGraphicFramePr>
        <p:xfrm>
          <a:off x="1092200" y="3584575"/>
          <a:ext cx="439738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48" name="Equation" r:id="rId5" imgW="177800" imgH="228600" progId="Equation.3">
                  <p:embed/>
                </p:oleObj>
              </mc:Choice>
              <mc:Fallback>
                <p:oleObj name="Equation" r:id="rId5" imgW="177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2200" y="3584575"/>
                        <a:ext cx="439738" cy="56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298186"/>
              </p:ext>
            </p:extLst>
          </p:nvPr>
        </p:nvGraphicFramePr>
        <p:xfrm>
          <a:off x="3632200" y="4017963"/>
          <a:ext cx="441325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49" name="Equation" r:id="rId7" imgW="177800" imgH="228600" progId="Equation.3">
                  <p:embed/>
                </p:oleObj>
              </mc:Choice>
              <mc:Fallback>
                <p:oleObj name="Equation" r:id="rId7" imgW="177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32200" y="4017963"/>
                        <a:ext cx="441325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9846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front of the camera?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point</a:t>
            </a:r>
          </a:p>
          <a:p>
            <a:r>
              <a:rPr lang="en-US" dirty="0" smtClean="0"/>
              <a:t>Direction from camera center to point</a:t>
            </a:r>
          </a:p>
          <a:p>
            <a:r>
              <a:rPr lang="en-US" dirty="0" smtClean="0"/>
              <a:t>Angle Between Two Vectors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Angle Between          and View Direction</a:t>
            </a:r>
          </a:p>
          <a:p>
            <a:r>
              <a:rPr lang="en-US" dirty="0" smtClean="0"/>
              <a:t>Just need to test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675727"/>
              </p:ext>
            </p:extLst>
          </p:nvPr>
        </p:nvGraphicFramePr>
        <p:xfrm>
          <a:off x="2146091" y="1727259"/>
          <a:ext cx="383000" cy="38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22" name="Equation" r:id="rId3" imgW="165100" imgH="165100" progId="Equation.3">
                  <p:embed/>
                </p:oleObj>
              </mc:Choice>
              <mc:Fallback>
                <p:oleObj name="Equation" r:id="rId3" imgW="1651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46091" y="1727259"/>
                        <a:ext cx="383000" cy="38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083950"/>
              </p:ext>
            </p:extLst>
          </p:nvPr>
        </p:nvGraphicFramePr>
        <p:xfrm>
          <a:off x="7278274" y="2286726"/>
          <a:ext cx="9112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23" name="Equation" r:id="rId5" imgW="393700" imgH="177800" progId="Equation.3">
                  <p:embed/>
                </p:oleObj>
              </mc:Choice>
              <mc:Fallback>
                <p:oleObj name="Equation" r:id="rId5" imgW="3937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78274" y="2286726"/>
                        <a:ext cx="911225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754880"/>
              </p:ext>
            </p:extLst>
          </p:nvPr>
        </p:nvGraphicFramePr>
        <p:xfrm>
          <a:off x="857205" y="3716122"/>
          <a:ext cx="279241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24" name="Equation" r:id="rId7" imgW="1206500" imgH="241300" progId="Equation.3">
                  <p:embed/>
                </p:oleObj>
              </mc:Choice>
              <mc:Fallback>
                <p:oleObj name="Equation" r:id="rId7" imgW="1206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57205" y="3716122"/>
                        <a:ext cx="2792412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7880" y="3306455"/>
            <a:ext cx="3237578" cy="1330032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007257"/>
              </p:ext>
            </p:extLst>
          </p:nvPr>
        </p:nvGraphicFramePr>
        <p:xfrm>
          <a:off x="3028422" y="5769382"/>
          <a:ext cx="305752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25" name="Equation" r:id="rId10" imgW="1320800" imgH="254000" progId="Equation.3">
                  <p:embed/>
                </p:oleObj>
              </mc:Choice>
              <mc:Fallback>
                <p:oleObj name="Equation" r:id="rId10" imgW="1320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028422" y="5769382"/>
                        <a:ext cx="3057525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4595704"/>
              </p:ext>
            </p:extLst>
          </p:nvPr>
        </p:nvGraphicFramePr>
        <p:xfrm>
          <a:off x="3370895" y="4636487"/>
          <a:ext cx="9112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26" name="Equation" r:id="rId12" imgW="393700" imgH="177800" progId="Equation.3">
                  <p:embed/>
                </p:oleObj>
              </mc:Choice>
              <mc:Fallback>
                <p:oleObj name="Equation" r:id="rId12" imgW="3937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70895" y="4636487"/>
                        <a:ext cx="911225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2453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064" y="2521280"/>
            <a:ext cx="4782648" cy="3506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18"/>
            <a:ext cx="8229600" cy="1143000"/>
          </a:xfrm>
        </p:spPr>
        <p:txBody>
          <a:bodyPr/>
          <a:lstStyle/>
          <a:p>
            <a:r>
              <a:rPr lang="en-US" dirty="0" smtClean="0"/>
              <a:t>Pick the Solution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12891" y="6064921"/>
            <a:ext cx="4190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Page 260 of the bible (Multiple View Geometry,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Ed)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541488"/>
            <a:ext cx="8536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With maximal number of points in front of both cameras.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6809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Two-view Reconstruction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0" y="2615960"/>
            <a:ext cx="9144000" cy="2001118"/>
            <a:chOff x="0" y="2615960"/>
            <a:chExt cx="9144000" cy="2001118"/>
          </a:xfrm>
        </p:grpSpPr>
        <p:pic>
          <p:nvPicPr>
            <p:cNvPr id="4" name="Picture 3" descr="B2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615960"/>
              <a:ext cx="742940" cy="990587"/>
            </a:xfrm>
            <a:prstGeom prst="rect">
              <a:avLst/>
            </a:prstGeom>
          </p:spPr>
        </p:pic>
        <p:pic>
          <p:nvPicPr>
            <p:cNvPr id="5" name="Picture 4" descr="B2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26087"/>
              <a:ext cx="743243" cy="99099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54428" y="3045852"/>
              <a:ext cx="989572" cy="116180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886028" y="2983468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keypoints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86028" y="3962400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keypoints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43564" y="3514153"/>
              <a:ext cx="775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match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30719" y="3392269"/>
              <a:ext cx="14265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fundamental</a:t>
              </a:r>
            </a:p>
            <a:p>
              <a:pPr algn="ctr"/>
              <a:r>
                <a:rPr lang="en-US" dirty="0" smtClean="0"/>
                <a:t>matrix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91877" y="3392269"/>
              <a:ext cx="10083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essential</a:t>
              </a:r>
            </a:p>
            <a:p>
              <a:pPr algn="ctr"/>
              <a:r>
                <a:rPr lang="en-US" dirty="0" smtClean="0"/>
                <a:t>matrix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52636" y="3530768"/>
              <a:ext cx="63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[</a:t>
              </a:r>
              <a:r>
                <a:rPr lang="en-US" dirty="0" err="1" smtClean="0"/>
                <a:t>R|t</a:t>
              </a:r>
              <a:r>
                <a:rPr lang="en-US" dirty="0" smtClean="0"/>
                <a:t>]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70070" y="3505200"/>
              <a:ext cx="13923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triangulation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730138" y="3192827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730138" y="41910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743200" y="37338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263277" y="37338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5500236" y="3728721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6262236" y="3723642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7831266" y="3723642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905000" y="3192827"/>
              <a:ext cx="228600" cy="41372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1929264" y="3874532"/>
              <a:ext cx="228600" cy="3164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861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3Dview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905" y="4267200"/>
            <a:ext cx="2175720" cy="284943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84575" y="4770450"/>
            <a:ext cx="4315909" cy="1536444"/>
            <a:chOff x="-31650" y="203880"/>
            <a:chExt cx="6226787" cy="2216707"/>
          </a:xfrm>
        </p:grpSpPr>
        <p:grpSp>
          <p:nvGrpSpPr>
            <p:cNvPr id="13" name="Group 12"/>
            <p:cNvGrpSpPr/>
            <p:nvPr/>
          </p:nvGrpSpPr>
          <p:grpSpPr>
            <a:xfrm>
              <a:off x="-31650" y="203880"/>
              <a:ext cx="1397190" cy="2216707"/>
              <a:chOff x="-100920" y="465953"/>
              <a:chExt cx="1397190" cy="2216707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-100920" y="465953"/>
                <a:ext cx="1397190" cy="2216707"/>
              </a:xfrm>
              <a:prstGeom prst="roundRect">
                <a:avLst>
                  <a:gd name="adj" fmla="val 634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95250" dist="22987" dir="2700000" sx="102000" sy="102000" algn="tl" rotWithShape="0">
                  <a:srgbClr val="000000">
                    <a:alpha val="34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 descr="B21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1648" y="532953"/>
                <a:ext cx="1264612" cy="1686149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1976046" y="203880"/>
              <a:ext cx="1397191" cy="2216707"/>
              <a:chOff x="1784392" y="465953"/>
              <a:chExt cx="1397191" cy="2216707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1784392" y="465953"/>
                <a:ext cx="1397191" cy="2216707"/>
              </a:xfrm>
              <a:prstGeom prst="roundRect">
                <a:avLst>
                  <a:gd name="adj" fmla="val 634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95250" dist="22987" dir="2700000" sx="102000" sy="102000" algn="tl" rotWithShape="0">
                  <a:srgbClr val="000000">
                    <a:alpha val="34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 descr="B22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54184" y="532263"/>
                <a:ext cx="1265129" cy="1686839"/>
              </a:xfrm>
              <a:prstGeom prst="rect">
                <a:avLst/>
              </a:prstGeom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4038600" y="203880"/>
              <a:ext cx="1397190" cy="2216707"/>
              <a:chOff x="3659953" y="465953"/>
              <a:chExt cx="1397190" cy="2216707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3659953" y="465953"/>
                <a:ext cx="1397190" cy="2216707"/>
              </a:xfrm>
              <a:prstGeom prst="roundRect">
                <a:avLst>
                  <a:gd name="adj" fmla="val 634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95250" dist="22987" dir="2700000" sx="102000" sy="102000" algn="tl" rotWithShape="0">
                  <a:srgbClr val="000000">
                    <a:alpha val="34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19" descr="B23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8156" y="532263"/>
                <a:ext cx="1265129" cy="1686839"/>
              </a:xfrm>
              <a:prstGeom prst="rect">
                <a:avLst/>
              </a:prstGeom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5486399" y="677976"/>
              <a:ext cx="708738" cy="1198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=</a:t>
              </a:r>
              <a:endPara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54981" y="677976"/>
              <a:ext cx="708738" cy="1198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+</a:t>
              </a:r>
              <a:endPara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373236" y="677976"/>
              <a:ext cx="708738" cy="1198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+</a:t>
              </a:r>
              <a:endPara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152400" y="3810000"/>
            <a:ext cx="8763000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4374" y="2702004"/>
            <a:ext cx="6062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+</a:t>
            </a:r>
            <a:endParaRPr lang="en-US" sz="66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3505200"/>
            <a:ext cx="6062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=</a:t>
            </a:r>
            <a:endParaRPr lang="en-US" sz="6600" dirty="0"/>
          </a:p>
        </p:txBody>
      </p:sp>
      <p:sp>
        <p:nvSpPr>
          <p:cNvPr id="4" name="Rectangle 3"/>
          <p:cNvSpPr/>
          <p:nvPr/>
        </p:nvSpPr>
        <p:spPr>
          <a:xfrm>
            <a:off x="990600" y="1295400"/>
            <a:ext cx="7848600" cy="11430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Images </a:t>
            </a:r>
            <a:r>
              <a:rPr lang="en-US" dirty="0" smtClean="0">
                <a:sym typeface="Wingdings"/>
              </a:rPr>
              <a:t> Points: 		   </a:t>
            </a:r>
            <a:r>
              <a:rPr lang="en-US" dirty="0" smtClean="0"/>
              <a:t>Structure from Motion</a:t>
            </a:r>
          </a:p>
          <a:p>
            <a:pPr marL="0" indent="0">
              <a:buNone/>
            </a:pPr>
            <a:r>
              <a:rPr lang="en-US" dirty="0" smtClean="0"/>
              <a:t>Points </a:t>
            </a:r>
            <a:r>
              <a:rPr lang="en-US" dirty="0" smtClean="0">
                <a:sym typeface="Wingdings"/>
              </a:rPr>
              <a:t> More points</a:t>
            </a:r>
            <a:r>
              <a:rPr lang="en-US" dirty="0" smtClean="0"/>
              <a:t>:  Multiple View Stereo</a:t>
            </a:r>
          </a:p>
          <a:p>
            <a:pPr marL="0" indent="0">
              <a:buNone/>
            </a:pPr>
            <a:r>
              <a:rPr lang="en-US" dirty="0" smtClean="0"/>
              <a:t>Points </a:t>
            </a:r>
            <a:r>
              <a:rPr lang="en-US" dirty="0" smtClean="0">
                <a:sym typeface="Wingdings"/>
              </a:rPr>
              <a:t> Meshes</a:t>
            </a:r>
            <a:r>
              <a:rPr lang="en-US" dirty="0" smtClean="0"/>
              <a:t>: 		   Model Fitting</a:t>
            </a:r>
          </a:p>
          <a:p>
            <a:pPr marL="0" indent="0">
              <a:buNone/>
            </a:pPr>
            <a:r>
              <a:rPr lang="en-US" dirty="0" smtClean="0"/>
              <a:t>Meshes </a:t>
            </a:r>
            <a:r>
              <a:rPr lang="en-US" dirty="0" smtClean="0">
                <a:sym typeface="Wingdings"/>
              </a:rPr>
              <a:t> Models</a:t>
            </a:r>
            <a:r>
              <a:rPr lang="en-US" dirty="0" smtClean="0"/>
              <a:t>: 	</a:t>
            </a:r>
            <a:r>
              <a:rPr lang="en-US" dirty="0"/>
              <a:t> </a:t>
            </a:r>
            <a:r>
              <a:rPr lang="en-US" dirty="0" smtClean="0"/>
              <a:t>  Texture Mapping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Images </a:t>
            </a:r>
            <a:r>
              <a:rPr lang="en-US" dirty="0" smtClean="0">
                <a:sym typeface="Wingdings"/>
              </a:rPr>
              <a:t> Models:         Image-based Modeling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096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Steps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3D</a:t>
            </a:r>
            <a:r>
              <a:rPr lang="zh-CN" altLang="en-US" dirty="0" smtClean="0"/>
              <a:t> </a:t>
            </a:r>
            <a:r>
              <a:rPr lang="en-US" altLang="zh-CN" dirty="0" smtClean="0"/>
              <a:t>Reconstruction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455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15" y="739845"/>
            <a:ext cx="876528" cy="1168704"/>
          </a:xfrm>
          <a:prstGeom prst="rect">
            <a:avLst/>
          </a:prstGeom>
        </p:spPr>
      </p:pic>
      <p:pic>
        <p:nvPicPr>
          <p:cNvPr id="14" name="Picture 13" descr="B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0" y="2797245"/>
            <a:ext cx="876886" cy="1169182"/>
          </a:xfrm>
          <a:prstGeom prst="rect">
            <a:avLst/>
          </a:prstGeom>
        </p:spPr>
      </p:pic>
      <p:pic>
        <p:nvPicPr>
          <p:cNvPr id="12" name="Picture 11" descr="B2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57" y="4778445"/>
            <a:ext cx="876886" cy="11691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3410" y="3711645"/>
            <a:ext cx="1981690" cy="20881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3410" y="1044645"/>
            <a:ext cx="1928626" cy="22643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0410" y="2472158"/>
            <a:ext cx="1931944" cy="20137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3610" y="2496853"/>
            <a:ext cx="1785751" cy="2013719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>
            <a:off x="1157610" y="1349445"/>
            <a:ext cx="457200" cy="838200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157610" y="2568645"/>
            <a:ext cx="457200" cy="838200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157610" y="3540723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1157610" y="4759923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977010" y="2568645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977010" y="3538366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567810" y="3538366"/>
            <a:ext cx="457200" cy="128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867400" y="6324600"/>
            <a:ext cx="2486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Multi-view Stereo (MVS)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489969" y="6324600"/>
            <a:ext cx="2915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Structure from Motion (SFM)</a:t>
            </a:r>
            <a:endParaRPr lang="en-US" dirty="0"/>
          </a:p>
        </p:txBody>
      </p:sp>
      <p:sp>
        <p:nvSpPr>
          <p:cNvPr id="41" name="Right Brace 40"/>
          <p:cNvSpPr/>
          <p:nvPr/>
        </p:nvSpPr>
        <p:spPr>
          <a:xfrm rot="5400000">
            <a:off x="2678078" y="3809903"/>
            <a:ext cx="304800" cy="474655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Brace 41"/>
          <p:cNvSpPr/>
          <p:nvPr/>
        </p:nvSpPr>
        <p:spPr>
          <a:xfrm rot="5400000">
            <a:off x="7023243" y="4417738"/>
            <a:ext cx="304800" cy="353088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Pipeline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816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Confliction</a:t>
            </a:r>
            <a:endParaRPr lang="en-US" dirty="0"/>
          </a:p>
        </p:txBody>
      </p:sp>
      <p:pic>
        <p:nvPicPr>
          <p:cNvPr id="4" name="Picture 3" descr="B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492567"/>
            <a:ext cx="876528" cy="1168704"/>
          </a:xfrm>
          <a:prstGeom prst="rect">
            <a:avLst/>
          </a:prstGeom>
        </p:spPr>
      </p:pic>
      <p:pic>
        <p:nvPicPr>
          <p:cNvPr id="5" name="Picture 4" descr="B2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724400"/>
            <a:ext cx="876886" cy="1169182"/>
          </a:xfrm>
          <a:prstGeom prst="rect">
            <a:avLst/>
          </a:prstGeom>
        </p:spPr>
      </p:pic>
      <p:pic>
        <p:nvPicPr>
          <p:cNvPr id="6" name="Picture 5" descr="B2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690638"/>
            <a:ext cx="876886" cy="1169182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2165350" y="2743200"/>
            <a:ext cx="1720850" cy="1947438"/>
            <a:chOff x="2165350" y="2743200"/>
            <a:chExt cx="1720850" cy="1947438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2362200" y="2743200"/>
              <a:ext cx="1524000" cy="19474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0428682"/>
                </p:ext>
              </p:extLst>
            </p:nvPr>
          </p:nvGraphicFramePr>
          <p:xfrm>
            <a:off x="2165350" y="3124200"/>
            <a:ext cx="850900" cy="536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999" name="Equation" r:id="rId6" imgW="444500" imgH="279400" progId="Equation.3">
                    <p:embed/>
                  </p:oleObj>
                </mc:Choice>
                <mc:Fallback>
                  <p:oleObj name="Equation" r:id="rId6" imgW="444500" imgH="279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165350" y="3124200"/>
                          <a:ext cx="850900" cy="536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3" name="Group 32"/>
          <p:cNvGrpSpPr/>
          <p:nvPr/>
        </p:nvGrpSpPr>
        <p:grpSpPr>
          <a:xfrm>
            <a:off x="2590800" y="4648200"/>
            <a:ext cx="4038600" cy="652038"/>
            <a:chOff x="2590800" y="4648200"/>
            <a:chExt cx="4038600" cy="652038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2590800" y="5257800"/>
              <a:ext cx="4038600" cy="424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7112981"/>
                </p:ext>
              </p:extLst>
            </p:nvPr>
          </p:nvGraphicFramePr>
          <p:xfrm>
            <a:off x="4191000" y="4648200"/>
            <a:ext cx="923431" cy="5359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000" name="Equation" r:id="rId8" imgW="482600" imgH="279400" progId="Equation.3">
                    <p:embed/>
                  </p:oleObj>
                </mc:Choice>
                <mc:Fallback>
                  <p:oleObj name="Equation" r:id="rId8" imgW="482600" imgH="279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191000" y="4648200"/>
                          <a:ext cx="923431" cy="53596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4" name="Group 33"/>
          <p:cNvGrpSpPr/>
          <p:nvPr/>
        </p:nvGrpSpPr>
        <p:grpSpPr>
          <a:xfrm>
            <a:off x="4953000" y="2743200"/>
            <a:ext cx="1752600" cy="1905000"/>
            <a:chOff x="4953000" y="2743200"/>
            <a:chExt cx="1752600" cy="1905000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4953000" y="2743200"/>
              <a:ext cx="1752600" cy="190500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791200" y="3051317"/>
              <a:ext cx="3272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?</a:t>
              </a:r>
              <a:endParaRPr lang="en-US" sz="2400" dirty="0"/>
            </a:p>
          </p:txBody>
        </p:sp>
      </p:grpSp>
      <p:sp>
        <p:nvSpPr>
          <p:cNvPr id="29" name="Freeform 28"/>
          <p:cNvSpPr/>
          <p:nvPr/>
        </p:nvSpPr>
        <p:spPr>
          <a:xfrm>
            <a:off x="3276599" y="2909002"/>
            <a:ext cx="3133291" cy="2084062"/>
          </a:xfrm>
          <a:custGeom>
            <a:avLst/>
            <a:gdLst>
              <a:gd name="connsiteX0" fmla="*/ 971266 w 3348516"/>
              <a:gd name="connsiteY0" fmla="*/ 0 h 2084062"/>
              <a:gd name="connsiteX1" fmla="*/ 124574 w 3348516"/>
              <a:gd name="connsiteY1" fmla="*/ 1378520 h 2084062"/>
              <a:gd name="connsiteX2" fmla="*/ 3348516 w 3348516"/>
              <a:gd name="connsiteY2" fmla="*/ 2084062 h 208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8516" h="2084062">
                <a:moveTo>
                  <a:pt x="971266" y="0"/>
                </a:moveTo>
                <a:cubicBezTo>
                  <a:pt x="349816" y="515588"/>
                  <a:pt x="-271634" y="1031176"/>
                  <a:pt x="124574" y="1378520"/>
                </a:cubicBezTo>
                <a:cubicBezTo>
                  <a:pt x="520782" y="1725864"/>
                  <a:pt x="2864563" y="2031599"/>
                  <a:pt x="3348516" y="2084062"/>
                </a:cubicBezTo>
              </a:path>
            </a:pathLst>
          </a:cu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5128998" y="2111198"/>
            <a:ext cx="1888774" cy="2393414"/>
          </a:xfrm>
          <a:custGeom>
            <a:avLst/>
            <a:gdLst>
              <a:gd name="connsiteX0" fmla="*/ 0 w 1888774"/>
              <a:gd name="connsiteY0" fmla="*/ 0 h 2393414"/>
              <a:gd name="connsiteX1" fmla="*/ 1476283 w 1888774"/>
              <a:gd name="connsiteY1" fmla="*/ 1020321 h 2393414"/>
              <a:gd name="connsiteX2" fmla="*/ 1888774 w 1888774"/>
              <a:gd name="connsiteY2" fmla="*/ 2393414 h 2393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8774" h="2393414">
                <a:moveTo>
                  <a:pt x="0" y="0"/>
                </a:moveTo>
                <a:cubicBezTo>
                  <a:pt x="580743" y="310709"/>
                  <a:pt x="1161487" y="621419"/>
                  <a:pt x="1476283" y="1020321"/>
                </a:cubicBezTo>
                <a:cubicBezTo>
                  <a:pt x="1791079" y="1419223"/>
                  <a:pt x="1825453" y="2175420"/>
                  <a:pt x="1888774" y="2393414"/>
                </a:cubicBezTo>
              </a:path>
            </a:pathLst>
          </a:custGeom>
          <a:ln>
            <a:solidFill>
              <a:srgbClr val="008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447800" y="4724400"/>
            <a:ext cx="876886" cy="116918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54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15" y="739845"/>
            <a:ext cx="876528" cy="1168704"/>
          </a:xfrm>
          <a:prstGeom prst="rect">
            <a:avLst/>
          </a:prstGeom>
        </p:spPr>
      </p:pic>
      <p:pic>
        <p:nvPicPr>
          <p:cNvPr id="14" name="Picture 13" descr="B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0" y="2797245"/>
            <a:ext cx="876886" cy="1169182"/>
          </a:xfrm>
          <a:prstGeom prst="rect">
            <a:avLst/>
          </a:prstGeom>
        </p:spPr>
      </p:pic>
      <p:pic>
        <p:nvPicPr>
          <p:cNvPr id="12" name="Picture 11" descr="B2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57" y="4778445"/>
            <a:ext cx="876886" cy="11691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3410" y="3711645"/>
            <a:ext cx="1981690" cy="20881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3410" y="1044645"/>
            <a:ext cx="1928626" cy="22643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0410" y="2472158"/>
            <a:ext cx="1931944" cy="20137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3610" y="2496853"/>
            <a:ext cx="1785751" cy="2013719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>
            <a:off x="1157610" y="1349445"/>
            <a:ext cx="457200" cy="838200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157610" y="2568645"/>
            <a:ext cx="457200" cy="838200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977010" y="2568645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977010" y="3538366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567810" y="3538366"/>
            <a:ext cx="457200" cy="128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358225" y="6320409"/>
            <a:ext cx="625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294579" y="6335581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Taught</a:t>
            </a:r>
            <a:endParaRPr lang="en-US" dirty="0"/>
          </a:p>
        </p:txBody>
      </p:sp>
      <p:sp>
        <p:nvSpPr>
          <p:cNvPr id="41" name="Right Brace 40"/>
          <p:cNvSpPr/>
          <p:nvPr/>
        </p:nvSpPr>
        <p:spPr>
          <a:xfrm rot="5400000">
            <a:off x="1595903" y="4892078"/>
            <a:ext cx="304800" cy="258220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Brace 41"/>
          <p:cNvSpPr/>
          <p:nvPr/>
        </p:nvSpPr>
        <p:spPr>
          <a:xfrm rot="5400000">
            <a:off x="4534204" y="4720518"/>
            <a:ext cx="304800" cy="292532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Pipeline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171296" y="3742414"/>
            <a:ext cx="457200" cy="838200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171296" y="4961614"/>
            <a:ext cx="457200" cy="838200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41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15" y="739845"/>
            <a:ext cx="876528" cy="1168704"/>
          </a:xfrm>
          <a:prstGeom prst="rect">
            <a:avLst/>
          </a:prstGeom>
        </p:spPr>
      </p:pic>
      <p:pic>
        <p:nvPicPr>
          <p:cNvPr id="14" name="Picture 13" descr="B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0" y="2797245"/>
            <a:ext cx="876886" cy="1169182"/>
          </a:xfrm>
          <a:prstGeom prst="rect">
            <a:avLst/>
          </a:prstGeom>
        </p:spPr>
      </p:pic>
      <p:pic>
        <p:nvPicPr>
          <p:cNvPr id="12" name="Picture 11" descr="B2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57" y="4778445"/>
            <a:ext cx="876886" cy="11691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3410" y="3711645"/>
            <a:ext cx="1981690" cy="20881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3410" y="1044645"/>
            <a:ext cx="1928626" cy="22643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0410" y="2472158"/>
            <a:ext cx="1931944" cy="2013719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>
            <a:off x="1157610" y="3540723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1157610" y="4759923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977010" y="2568645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977010" y="3538366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Merge Two Point Cloud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165877" y="1252958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165877" y="2472158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96314" y="2797245"/>
            <a:ext cx="876529" cy="116918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40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15" y="739845"/>
            <a:ext cx="876528" cy="1168704"/>
          </a:xfrm>
          <a:prstGeom prst="rect">
            <a:avLst/>
          </a:prstGeom>
        </p:spPr>
      </p:pic>
      <p:pic>
        <p:nvPicPr>
          <p:cNvPr id="14" name="Picture 13" descr="B2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0" y="2797245"/>
            <a:ext cx="876886" cy="1169182"/>
          </a:xfrm>
          <a:prstGeom prst="rect">
            <a:avLst/>
          </a:prstGeom>
        </p:spPr>
      </p:pic>
      <p:pic>
        <p:nvPicPr>
          <p:cNvPr id="12" name="Picture 11" descr="B2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57" y="4778445"/>
            <a:ext cx="876886" cy="11691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3410" y="3711645"/>
            <a:ext cx="1981690" cy="20881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3410" y="1044645"/>
            <a:ext cx="1928626" cy="22643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10410" y="2472158"/>
            <a:ext cx="1931944" cy="2013719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>
            <a:off x="1157610" y="3540723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1157610" y="4759923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977010" y="2568645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977010" y="3538366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Merge Two Point Cloud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165877" y="1252958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165877" y="2472158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96314" y="2797245"/>
            <a:ext cx="876529" cy="116918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86078" y="5276594"/>
            <a:ext cx="3414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There can be only one </a:t>
            </a:r>
            <a:endParaRPr lang="en-US" sz="280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758503"/>
              </p:ext>
            </p:extLst>
          </p:nvPr>
        </p:nvGraphicFramePr>
        <p:xfrm>
          <a:off x="7600995" y="5330141"/>
          <a:ext cx="923431" cy="535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5" name="Equation" r:id="rId9" imgW="482600" imgH="279400" progId="Equation.3">
                  <p:embed/>
                </p:oleObj>
              </mc:Choice>
              <mc:Fallback>
                <p:oleObj name="Equation" r:id="rId9" imgW="4826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00995" y="5330141"/>
                        <a:ext cx="923431" cy="535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4273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Two Point Cloud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the 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 images, we have</a:t>
            </a:r>
          </a:p>
          <a:p>
            <a:pPr marL="0" indent="0">
              <a:buNone/>
            </a:pPr>
            <a:r>
              <a:rPr lang="en-US" dirty="0" smtClean="0"/>
              <a:t>			and</a:t>
            </a:r>
          </a:p>
          <a:p>
            <a:r>
              <a:rPr lang="en-US" dirty="0"/>
              <a:t>From the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and 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/>
              <a:t>images, we have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smtClean="0"/>
              <a:t>and</a:t>
            </a:r>
          </a:p>
          <a:p>
            <a:r>
              <a:rPr lang="en-US" b="1" dirty="0" smtClean="0"/>
              <a:t>Exercise</a:t>
            </a:r>
            <a:r>
              <a:rPr lang="en-US" dirty="0" smtClean="0"/>
              <a:t>:  How to transform the coordinate system of the second point cloud to align with the first point cloud so that there is only one</a:t>
            </a:r>
            <a:br>
              <a:rPr lang="en-US" dirty="0" smtClean="0"/>
            </a:br>
            <a:r>
              <a:rPr lang="en-US" dirty="0" smtClean="0"/>
              <a:t>          ?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424513"/>
              </p:ext>
            </p:extLst>
          </p:nvPr>
        </p:nvGraphicFramePr>
        <p:xfrm>
          <a:off x="931863" y="2222500"/>
          <a:ext cx="8509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14" name="Equation" r:id="rId3" imgW="444500" imgH="279400" progId="Equation.3">
                  <p:embed/>
                </p:oleObj>
              </mc:Choice>
              <mc:Fallback>
                <p:oleObj name="Equation" r:id="rId3" imgW="4445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1863" y="2222500"/>
                        <a:ext cx="850900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318751"/>
              </p:ext>
            </p:extLst>
          </p:nvPr>
        </p:nvGraphicFramePr>
        <p:xfrm>
          <a:off x="2636236" y="2222919"/>
          <a:ext cx="923431" cy="535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15" name="Equation" r:id="rId5" imgW="482600" imgH="279400" progId="Equation.3">
                  <p:embed/>
                </p:oleObj>
              </mc:Choice>
              <mc:Fallback>
                <p:oleObj name="Equation" r:id="rId5" imgW="4826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36236" y="2222919"/>
                        <a:ext cx="923431" cy="535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236705"/>
              </p:ext>
            </p:extLst>
          </p:nvPr>
        </p:nvGraphicFramePr>
        <p:xfrm>
          <a:off x="858838" y="3348038"/>
          <a:ext cx="923925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16" name="Equation" r:id="rId7" imgW="482600" imgH="330200" progId="Equation.3">
                  <p:embed/>
                </p:oleObj>
              </mc:Choice>
              <mc:Fallback>
                <p:oleObj name="Equation" r:id="rId7" imgW="4826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58838" y="3348038"/>
                        <a:ext cx="923925" cy="633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072182"/>
              </p:ext>
            </p:extLst>
          </p:nvPr>
        </p:nvGraphicFramePr>
        <p:xfrm>
          <a:off x="2647950" y="3395663"/>
          <a:ext cx="8985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17" name="Equation" r:id="rId9" imgW="469900" imgH="279400" progId="Equation.3">
                  <p:embed/>
                </p:oleObj>
              </mc:Choice>
              <mc:Fallback>
                <p:oleObj name="Equation" r:id="rId9" imgW="4699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47950" y="3395663"/>
                        <a:ext cx="898525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457020"/>
              </p:ext>
            </p:extLst>
          </p:nvPr>
        </p:nvGraphicFramePr>
        <p:xfrm>
          <a:off x="858838" y="5492751"/>
          <a:ext cx="923925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18" name="Equation" r:id="rId11" imgW="482600" imgH="330200" progId="Equation.3">
                  <p:embed/>
                </p:oleObj>
              </mc:Choice>
              <mc:Fallback>
                <p:oleObj name="Equation" r:id="rId11" imgW="4826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58838" y="5492751"/>
                        <a:ext cx="923925" cy="633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9930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15" y="739845"/>
            <a:ext cx="876528" cy="1168704"/>
          </a:xfrm>
          <a:prstGeom prst="rect">
            <a:avLst/>
          </a:prstGeom>
        </p:spPr>
      </p:pic>
      <p:pic>
        <p:nvPicPr>
          <p:cNvPr id="14" name="Picture 13" descr="B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0" y="2797245"/>
            <a:ext cx="876886" cy="1169182"/>
          </a:xfrm>
          <a:prstGeom prst="rect">
            <a:avLst/>
          </a:prstGeom>
        </p:spPr>
      </p:pic>
      <p:pic>
        <p:nvPicPr>
          <p:cNvPr id="12" name="Picture 11" descr="B2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57" y="4778445"/>
            <a:ext cx="876886" cy="11691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3410" y="3711645"/>
            <a:ext cx="1981690" cy="20881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3410" y="1044645"/>
            <a:ext cx="1928626" cy="22643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0410" y="2472158"/>
            <a:ext cx="1931944" cy="2013719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>
            <a:off x="1157610" y="3540723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1157610" y="4759923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977010" y="2568645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977010" y="3538366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Merge Two Point Cloud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165877" y="1252958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165877" y="2472158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96314" y="2797245"/>
            <a:ext cx="876529" cy="116918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5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15" y="739845"/>
            <a:ext cx="876528" cy="1168704"/>
          </a:xfrm>
          <a:prstGeom prst="rect">
            <a:avLst/>
          </a:prstGeom>
        </p:spPr>
      </p:pic>
      <p:pic>
        <p:nvPicPr>
          <p:cNvPr id="14" name="Picture 13" descr="B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0" y="2797245"/>
            <a:ext cx="876886" cy="1169182"/>
          </a:xfrm>
          <a:prstGeom prst="rect">
            <a:avLst/>
          </a:prstGeom>
        </p:spPr>
      </p:pic>
      <p:pic>
        <p:nvPicPr>
          <p:cNvPr id="12" name="Picture 11" descr="B2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57" y="4778445"/>
            <a:ext cx="876886" cy="11691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3410" y="3711645"/>
            <a:ext cx="1981690" cy="20881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3410" y="1044645"/>
            <a:ext cx="1928626" cy="22643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0410" y="2472158"/>
            <a:ext cx="1931944" cy="2013719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>
            <a:off x="1157610" y="3540723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1157610" y="4759923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977010" y="2568645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977010" y="3538366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Oops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165877" y="1252958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165877" y="2472158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96314" y="2797245"/>
            <a:ext cx="876529" cy="116918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6297765" y="3963419"/>
            <a:ext cx="2054660" cy="32694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22903" y="6440787"/>
            <a:ext cx="2702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From a Different Angle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214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Bundle Adjustment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80208" y="1747953"/>
            <a:ext cx="2054660" cy="32694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037107" y="1613412"/>
            <a:ext cx="1907779" cy="3391607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976297" y="3074378"/>
            <a:ext cx="961433" cy="6172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799" y="4724400"/>
            <a:ext cx="3886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Assume</a:t>
            </a:r>
            <a:r>
              <a:rPr lang="en-US" sz="2400" dirty="0" smtClean="0"/>
              <a:t> RTs are correct, error are all shown in point cloud.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4876800"/>
            <a:ext cx="4130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Jointly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optimize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RTs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and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points</a:t>
            </a:r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372834" y="1563165"/>
            <a:ext cx="5445989" cy="792162"/>
            <a:chOff x="2209800" y="1395530"/>
            <a:chExt cx="5445989" cy="79216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09800" y="1395530"/>
              <a:ext cx="797613" cy="79216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048000" y="1741346"/>
              <a:ext cx="4607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is not small enough to trigger quantum effect</a:t>
              </a:r>
              <a:r>
                <a:rPr lang="is-IS" dirty="0" smtClean="0"/>
                <a:t>…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76324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“America's </a:t>
            </a:r>
            <a:r>
              <a:rPr lang="en-US" dirty="0"/>
              <a:t>Next Top </a:t>
            </a:r>
            <a:r>
              <a:rPr lang="en-US" dirty="0" smtClean="0"/>
              <a:t>Model”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61963" y="1181100"/>
            <a:ext cx="7920037" cy="5666980"/>
            <a:chOff x="461963" y="1181100"/>
            <a:chExt cx="7920037" cy="5666980"/>
          </a:xfrm>
        </p:grpSpPr>
        <p:grpSp>
          <p:nvGrpSpPr>
            <p:cNvPr id="17410" name="Group 84"/>
            <p:cNvGrpSpPr>
              <a:grpSpLocks/>
            </p:cNvGrpSpPr>
            <p:nvPr/>
          </p:nvGrpSpPr>
          <p:grpSpPr bwMode="auto">
            <a:xfrm>
              <a:off x="461963" y="1363268"/>
              <a:ext cx="7899400" cy="4743450"/>
              <a:chOff x="461963" y="1733550"/>
              <a:chExt cx="7899400" cy="4743450"/>
            </a:xfrm>
          </p:grpSpPr>
          <p:grpSp>
            <p:nvGrpSpPr>
              <p:cNvPr id="17431" name="Group 66"/>
              <p:cNvGrpSpPr>
                <a:grpSpLocks/>
              </p:cNvGrpSpPr>
              <p:nvPr/>
            </p:nvGrpSpPr>
            <p:grpSpPr bwMode="auto">
              <a:xfrm>
                <a:off x="461963" y="3581400"/>
                <a:ext cx="2270125" cy="2057400"/>
                <a:chOff x="461963" y="3581400"/>
                <a:chExt cx="2270125" cy="2057400"/>
              </a:xfrm>
            </p:grpSpPr>
            <p:sp>
              <p:nvSpPr>
                <p:cNvPr id="17472" name="AutoShape 4"/>
                <p:cNvSpPr>
                  <a:spLocks noChangeArrowheads="1"/>
                </p:cNvSpPr>
                <p:nvPr/>
              </p:nvSpPr>
              <p:spPr bwMode="auto">
                <a:xfrm rot="5400000">
                  <a:off x="867569" y="3709194"/>
                  <a:ext cx="1981200" cy="1725612"/>
                </a:xfrm>
                <a:prstGeom prst="parallelogram">
                  <a:avLst>
                    <a:gd name="adj" fmla="val 28703"/>
                  </a:avLst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17473" name="Rectangle 6"/>
                <p:cNvSpPr>
                  <a:spLocks noChangeArrowheads="1"/>
                </p:cNvSpPr>
                <p:nvPr/>
              </p:nvSpPr>
              <p:spPr bwMode="auto">
                <a:xfrm>
                  <a:off x="2017713" y="4284663"/>
                  <a:ext cx="574675" cy="574675"/>
                </a:xfrm>
                <a:prstGeom prst="rect">
                  <a:avLst/>
                </a:prstGeom>
                <a:solidFill>
                  <a:srgbClr val="DDEEFF"/>
                </a:soli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0" lon="16499993" rev="0"/>
                  </a:camera>
                  <a:lightRig rig="legacyFlat3" dir="b"/>
                </a:scene3d>
                <a:sp3d extrusionH="684200" prstMaterial="legacyMatte">
                  <a:bevelT w="13500" h="13500" prst="angle"/>
                  <a:bevelB w="13500" h="13500" prst="angle"/>
                  <a:extrusionClr>
                    <a:srgbClr val="DDEEFF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17474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461963" y="3581400"/>
                  <a:ext cx="533400" cy="2057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75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461963" y="5029200"/>
                  <a:ext cx="533400" cy="609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76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461963" y="4081463"/>
                  <a:ext cx="2270125" cy="15573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77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461963" y="5562600"/>
                  <a:ext cx="2209800" cy="76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7478" name="Group 54"/>
                <p:cNvGrpSpPr>
                  <a:grpSpLocks/>
                </p:cNvGrpSpPr>
                <p:nvPr/>
              </p:nvGrpSpPr>
              <p:grpSpPr bwMode="auto">
                <a:xfrm>
                  <a:off x="1425575" y="4119563"/>
                  <a:ext cx="1076325" cy="860425"/>
                  <a:chOff x="831" y="2079"/>
                  <a:chExt cx="822" cy="657"/>
                </a:xfrm>
              </p:grpSpPr>
              <p:sp>
                <p:nvSpPr>
                  <p:cNvPr id="17479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235"/>
                    <a:ext cx="69" cy="69"/>
                  </a:xfrm>
                  <a:prstGeom prst="ellipse">
                    <a:avLst/>
                  </a:prstGeom>
                  <a:solidFill>
                    <a:srgbClr val="FF010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charset="0"/>
                    </a:endParaRPr>
                  </a:p>
                </p:txBody>
              </p:sp>
              <p:sp>
                <p:nvSpPr>
                  <p:cNvPr id="17480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1368" y="2256"/>
                    <a:ext cx="69" cy="69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charset="0"/>
                    </a:endParaRPr>
                  </a:p>
                </p:txBody>
              </p:sp>
              <p:sp>
                <p:nvSpPr>
                  <p:cNvPr id="17481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831" y="2652"/>
                    <a:ext cx="69" cy="69"/>
                  </a:xfrm>
                  <a:prstGeom prst="ellipse">
                    <a:avLst/>
                  </a:prstGeom>
                  <a:solidFill>
                    <a:srgbClr val="6699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charset="0"/>
                    </a:endParaRPr>
                  </a:p>
                </p:txBody>
              </p:sp>
              <p:sp>
                <p:nvSpPr>
                  <p:cNvPr id="17482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1359" y="2667"/>
                    <a:ext cx="69" cy="69"/>
                  </a:xfrm>
                  <a:prstGeom prst="ellipse">
                    <a:avLst/>
                  </a:prstGeom>
                  <a:solidFill>
                    <a:srgbClr val="FF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charset="0"/>
                    </a:endParaRPr>
                  </a:p>
                </p:txBody>
              </p:sp>
              <p:sp>
                <p:nvSpPr>
                  <p:cNvPr id="17483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523"/>
                    <a:ext cx="69" cy="69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charset="0"/>
                    </a:endParaRPr>
                  </a:p>
                </p:txBody>
              </p:sp>
              <p:sp>
                <p:nvSpPr>
                  <p:cNvPr id="17484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1572" y="2115"/>
                    <a:ext cx="69" cy="69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charset="0"/>
                    </a:endParaRPr>
                  </a:p>
                </p:txBody>
              </p:sp>
              <p:sp>
                <p:nvSpPr>
                  <p:cNvPr id="17485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1023" y="2079"/>
                    <a:ext cx="69" cy="69"/>
                  </a:xfrm>
                  <a:prstGeom prst="ellipse">
                    <a:avLst/>
                  </a:prstGeom>
                  <a:solidFill>
                    <a:srgbClr val="FF99CC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charset="0"/>
                    </a:endParaRPr>
                  </a:p>
                </p:txBody>
              </p:sp>
            </p:grpSp>
          </p:grpSp>
          <p:grpSp>
            <p:nvGrpSpPr>
              <p:cNvPr id="17432" name="Group 67"/>
              <p:cNvGrpSpPr>
                <a:grpSpLocks/>
              </p:cNvGrpSpPr>
              <p:nvPr/>
            </p:nvGrpSpPr>
            <p:grpSpPr bwMode="auto">
              <a:xfrm>
                <a:off x="6151563" y="3773488"/>
                <a:ext cx="2209800" cy="1981200"/>
                <a:chOff x="6151563" y="3773488"/>
                <a:chExt cx="2209800" cy="1981200"/>
              </a:xfrm>
            </p:grpSpPr>
            <p:sp>
              <p:nvSpPr>
                <p:cNvPr id="17458" name="AutoShape 5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6050757" y="3901281"/>
                  <a:ext cx="1981200" cy="1725613"/>
                </a:xfrm>
                <a:prstGeom prst="parallelogram">
                  <a:avLst>
                    <a:gd name="adj" fmla="val 28703"/>
                  </a:avLst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17459" name="Rectangle 7"/>
                <p:cNvSpPr>
                  <a:spLocks noChangeArrowheads="1"/>
                </p:cNvSpPr>
                <p:nvPr/>
              </p:nvSpPr>
              <p:spPr bwMode="auto">
                <a:xfrm>
                  <a:off x="6881813" y="4540250"/>
                  <a:ext cx="574675" cy="574675"/>
                </a:xfrm>
                <a:prstGeom prst="rect">
                  <a:avLst/>
                </a:prstGeom>
                <a:solidFill>
                  <a:srgbClr val="DDEEFF"/>
                </a:soli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0" lon="19199995" rev="0"/>
                  </a:camera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DDEEFF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17460" name="Line 44"/>
                <p:cNvSpPr>
                  <a:spLocks noChangeShapeType="1"/>
                </p:cNvSpPr>
                <p:nvPr/>
              </p:nvSpPr>
              <p:spPr bwMode="auto">
                <a:xfrm>
                  <a:off x="6164263" y="4273550"/>
                  <a:ext cx="2197100" cy="13287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1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6151563" y="5602288"/>
                  <a:ext cx="220980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2" name="Line 46"/>
                <p:cNvSpPr>
                  <a:spLocks noChangeShapeType="1"/>
                </p:cNvSpPr>
                <p:nvPr/>
              </p:nvSpPr>
              <p:spPr bwMode="auto">
                <a:xfrm>
                  <a:off x="7904163" y="5221288"/>
                  <a:ext cx="457200" cy="381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3" name="Line 47"/>
                <p:cNvSpPr>
                  <a:spLocks noChangeShapeType="1"/>
                </p:cNvSpPr>
                <p:nvPr/>
              </p:nvSpPr>
              <p:spPr bwMode="auto">
                <a:xfrm>
                  <a:off x="7904163" y="3773488"/>
                  <a:ext cx="457200" cy="18288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7464" name="Group 70"/>
                <p:cNvGrpSpPr>
                  <a:grpSpLocks/>
                </p:cNvGrpSpPr>
                <p:nvPr/>
              </p:nvGrpSpPr>
              <p:grpSpPr bwMode="auto">
                <a:xfrm>
                  <a:off x="6510338" y="4197350"/>
                  <a:ext cx="1003300" cy="1016000"/>
                  <a:chOff x="4188" y="2004"/>
                  <a:chExt cx="756" cy="765"/>
                </a:xfrm>
              </p:grpSpPr>
              <p:sp>
                <p:nvSpPr>
                  <p:cNvPr id="17465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4191" y="2100"/>
                    <a:ext cx="69" cy="69"/>
                  </a:xfrm>
                  <a:prstGeom prst="ellipse">
                    <a:avLst/>
                  </a:prstGeom>
                  <a:solidFill>
                    <a:srgbClr val="FF010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charset="0"/>
                    </a:endParaRPr>
                  </a:p>
                </p:txBody>
              </p:sp>
              <p:sp>
                <p:nvSpPr>
                  <p:cNvPr id="17466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4443" y="2268"/>
                    <a:ext cx="69" cy="69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charset="0"/>
                    </a:endParaRPr>
                  </a:p>
                </p:txBody>
              </p:sp>
              <p:sp>
                <p:nvSpPr>
                  <p:cNvPr id="17467" name="Oval 73"/>
                  <p:cNvSpPr>
                    <a:spLocks noChangeArrowheads="1"/>
                  </p:cNvSpPr>
                  <p:nvPr/>
                </p:nvSpPr>
                <p:spPr bwMode="auto">
                  <a:xfrm>
                    <a:off x="4188" y="2523"/>
                    <a:ext cx="69" cy="69"/>
                  </a:xfrm>
                  <a:prstGeom prst="ellipse">
                    <a:avLst/>
                  </a:prstGeom>
                  <a:solidFill>
                    <a:srgbClr val="6699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charset="0"/>
                    </a:endParaRPr>
                  </a:p>
                </p:txBody>
              </p:sp>
              <p:sp>
                <p:nvSpPr>
                  <p:cNvPr id="17468" name="Oval 74"/>
                  <p:cNvSpPr>
                    <a:spLocks noChangeArrowheads="1"/>
                  </p:cNvSpPr>
                  <p:nvPr/>
                </p:nvSpPr>
                <p:spPr bwMode="auto">
                  <a:xfrm>
                    <a:off x="4428" y="2700"/>
                    <a:ext cx="69" cy="69"/>
                  </a:xfrm>
                  <a:prstGeom prst="ellipse">
                    <a:avLst/>
                  </a:prstGeom>
                  <a:solidFill>
                    <a:srgbClr val="FF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charset="0"/>
                    </a:endParaRPr>
                  </a:p>
                </p:txBody>
              </p:sp>
              <p:sp>
                <p:nvSpPr>
                  <p:cNvPr id="17469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4875" y="2592"/>
                    <a:ext cx="69" cy="69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charset="0"/>
                    </a:endParaRPr>
                  </a:p>
                </p:txBody>
              </p:sp>
              <p:sp>
                <p:nvSpPr>
                  <p:cNvPr id="17470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2175"/>
                    <a:ext cx="69" cy="69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charset="0"/>
                    </a:endParaRPr>
                  </a:p>
                </p:txBody>
              </p:sp>
              <p:sp>
                <p:nvSpPr>
                  <p:cNvPr id="17471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4635" y="2004"/>
                    <a:ext cx="69" cy="69"/>
                  </a:xfrm>
                  <a:prstGeom prst="ellipse">
                    <a:avLst/>
                  </a:prstGeom>
                  <a:solidFill>
                    <a:srgbClr val="FF99CC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charset="0"/>
                    </a:endParaRPr>
                  </a:p>
                </p:txBody>
              </p:sp>
            </p:grpSp>
          </p:grpSp>
          <p:grpSp>
            <p:nvGrpSpPr>
              <p:cNvPr id="17433" name="Group 68"/>
              <p:cNvGrpSpPr>
                <a:grpSpLocks/>
              </p:cNvGrpSpPr>
              <p:nvPr/>
            </p:nvGrpSpPr>
            <p:grpSpPr bwMode="auto">
              <a:xfrm>
                <a:off x="3208338" y="1733550"/>
                <a:ext cx="2362200" cy="2090738"/>
                <a:chOff x="3208338" y="1733550"/>
                <a:chExt cx="2362200" cy="2090738"/>
              </a:xfrm>
            </p:grpSpPr>
            <p:sp>
              <p:nvSpPr>
                <p:cNvPr id="17449" name="Rectangle 3"/>
                <p:cNvSpPr>
                  <a:spLocks noChangeArrowheads="1"/>
                </p:cNvSpPr>
                <p:nvPr/>
              </p:nvSpPr>
              <p:spPr bwMode="auto">
                <a:xfrm>
                  <a:off x="4313238" y="2362200"/>
                  <a:ext cx="1219200" cy="1219200"/>
                </a:xfrm>
                <a:prstGeom prst="rect">
                  <a:avLst/>
                </a:prstGeom>
                <a:solidFill>
                  <a:srgbClr val="DDEEFF"/>
                </a:soli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0" lon="18300000" rev="0"/>
                  </a:camera>
                  <a:lightRig rig="legacyFlat3" dir="b"/>
                </a:scene3d>
                <a:sp3d extrusionH="1700200" prstMaterial="legacyMatte">
                  <a:bevelT w="13500" h="13500" prst="angle"/>
                  <a:bevelB w="13500" h="13500" prst="angle"/>
                  <a:extrusionClr>
                    <a:srgbClr val="DDEEFF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grpSp>
              <p:nvGrpSpPr>
                <p:cNvPr id="17450" name="Group 22"/>
                <p:cNvGrpSpPr>
                  <a:grpSpLocks/>
                </p:cNvGrpSpPr>
                <p:nvPr/>
              </p:nvGrpSpPr>
              <p:grpSpPr bwMode="auto">
                <a:xfrm>
                  <a:off x="3208338" y="1733550"/>
                  <a:ext cx="2362200" cy="2090738"/>
                  <a:chOff x="2412" y="2031"/>
                  <a:chExt cx="837" cy="741"/>
                </a:xfrm>
              </p:grpSpPr>
              <p:sp>
                <p:nvSpPr>
                  <p:cNvPr id="17451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2811" y="2283"/>
                    <a:ext cx="69" cy="69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charset="0"/>
                    </a:endParaRPr>
                  </a:p>
                </p:txBody>
              </p:sp>
              <p:sp>
                <p:nvSpPr>
                  <p:cNvPr id="17452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2412" y="2571"/>
                    <a:ext cx="69" cy="69"/>
                  </a:xfrm>
                  <a:prstGeom prst="ellipse">
                    <a:avLst/>
                  </a:prstGeom>
                  <a:solidFill>
                    <a:srgbClr val="6699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charset="0"/>
                    </a:endParaRPr>
                  </a:p>
                </p:txBody>
              </p:sp>
              <p:sp>
                <p:nvSpPr>
                  <p:cNvPr id="17453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2811" y="2703"/>
                    <a:ext cx="69" cy="69"/>
                  </a:xfrm>
                  <a:prstGeom prst="ellipse">
                    <a:avLst/>
                  </a:prstGeom>
                  <a:solidFill>
                    <a:srgbClr val="FF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charset="0"/>
                    </a:endParaRPr>
                  </a:p>
                </p:txBody>
              </p:sp>
              <p:sp>
                <p:nvSpPr>
                  <p:cNvPr id="17454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3180" y="2595"/>
                    <a:ext cx="69" cy="69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charset="0"/>
                    </a:endParaRPr>
                  </a:p>
                </p:txBody>
              </p:sp>
              <p:sp>
                <p:nvSpPr>
                  <p:cNvPr id="17455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2160"/>
                    <a:ext cx="69" cy="69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charset="0"/>
                    </a:endParaRPr>
                  </a:p>
                </p:txBody>
              </p:sp>
              <p:sp>
                <p:nvSpPr>
                  <p:cNvPr id="17456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2796" y="2031"/>
                    <a:ext cx="69" cy="69"/>
                  </a:xfrm>
                  <a:prstGeom prst="ellipse">
                    <a:avLst/>
                  </a:prstGeom>
                  <a:solidFill>
                    <a:srgbClr val="FF99CC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charset="0"/>
                    </a:endParaRPr>
                  </a:p>
                </p:txBody>
              </p:sp>
              <p:sp>
                <p:nvSpPr>
                  <p:cNvPr id="17457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2427" y="2160"/>
                    <a:ext cx="69" cy="69"/>
                  </a:xfrm>
                  <a:prstGeom prst="ellipse">
                    <a:avLst/>
                  </a:prstGeom>
                  <a:solidFill>
                    <a:srgbClr val="FF010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charset="0"/>
                    </a:endParaRPr>
                  </a:p>
                </p:txBody>
              </p:sp>
            </p:grpSp>
          </p:grpSp>
          <p:grpSp>
            <p:nvGrpSpPr>
              <p:cNvPr id="17434" name="Group 83"/>
              <p:cNvGrpSpPr>
                <a:grpSpLocks/>
              </p:cNvGrpSpPr>
              <p:nvPr/>
            </p:nvGrpSpPr>
            <p:grpSpPr bwMode="auto">
              <a:xfrm>
                <a:off x="3551238" y="4343400"/>
                <a:ext cx="2057400" cy="2133600"/>
                <a:chOff x="3551238" y="4343400"/>
                <a:chExt cx="2057400" cy="2133600"/>
              </a:xfrm>
            </p:grpSpPr>
            <p:sp>
              <p:nvSpPr>
                <p:cNvPr id="17435" name="Rectangle 11"/>
                <p:cNvSpPr>
                  <a:spLocks noChangeArrowheads="1"/>
                </p:cNvSpPr>
                <p:nvPr/>
              </p:nvSpPr>
              <p:spPr bwMode="auto">
                <a:xfrm>
                  <a:off x="3563938" y="4343400"/>
                  <a:ext cx="2044700" cy="147002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17436" name="Rectangle 13"/>
                <p:cNvSpPr>
                  <a:spLocks noChangeArrowheads="1"/>
                </p:cNvSpPr>
                <p:nvPr/>
              </p:nvSpPr>
              <p:spPr bwMode="auto">
                <a:xfrm>
                  <a:off x="4459288" y="4854575"/>
                  <a:ext cx="574675" cy="574675"/>
                </a:xfrm>
                <a:prstGeom prst="rect">
                  <a:avLst/>
                </a:prstGeom>
                <a:solidFill>
                  <a:srgbClr val="DDEEFF"/>
                </a:solidFill>
                <a:ln w="9525">
                  <a:miter lim="800000"/>
                  <a:headEnd/>
                  <a:tailEnd/>
                </a:ln>
                <a:scene3d>
                  <a:camera prst="legacyObliqueTopRight">
                    <a:rot lat="0" lon="18300000" rev="0"/>
                  </a:camera>
                  <a:lightRig rig="legacyFlat3" dir="b"/>
                </a:scene3d>
                <a:sp3d extrusionH="785800" prstMaterial="legacyMatte">
                  <a:bevelT w="13500" h="13500" prst="angle"/>
                  <a:bevelB w="13500" h="13500" prst="angle"/>
                  <a:extrusionClr>
                    <a:srgbClr val="DDEEFF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17437" name="Line 38"/>
                <p:cNvSpPr>
                  <a:spLocks noChangeShapeType="1"/>
                </p:cNvSpPr>
                <p:nvPr/>
              </p:nvSpPr>
              <p:spPr bwMode="auto">
                <a:xfrm>
                  <a:off x="3551238" y="4346575"/>
                  <a:ext cx="990600" cy="21304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8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4541838" y="4365625"/>
                  <a:ext cx="1066800" cy="21113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9" name="Line 41"/>
                <p:cNvSpPr>
                  <a:spLocks noChangeShapeType="1"/>
                </p:cNvSpPr>
                <p:nvPr/>
              </p:nvSpPr>
              <p:spPr bwMode="auto">
                <a:xfrm>
                  <a:off x="3551238" y="5813425"/>
                  <a:ext cx="990600" cy="6635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0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4541838" y="5813425"/>
                  <a:ext cx="1066800" cy="6635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7441" name="Group 62"/>
                <p:cNvGrpSpPr>
                  <a:grpSpLocks/>
                </p:cNvGrpSpPr>
                <p:nvPr/>
              </p:nvGrpSpPr>
              <p:grpSpPr bwMode="auto">
                <a:xfrm>
                  <a:off x="3968750" y="4591050"/>
                  <a:ext cx="1073150" cy="950913"/>
                  <a:chOff x="2412" y="2031"/>
                  <a:chExt cx="837" cy="741"/>
                </a:xfrm>
              </p:grpSpPr>
              <p:sp>
                <p:nvSpPr>
                  <p:cNvPr id="17442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2427" y="2160"/>
                    <a:ext cx="69" cy="69"/>
                  </a:xfrm>
                  <a:prstGeom prst="ellipse">
                    <a:avLst/>
                  </a:prstGeom>
                  <a:solidFill>
                    <a:srgbClr val="FF010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charset="0"/>
                    </a:endParaRPr>
                  </a:p>
                </p:txBody>
              </p:sp>
              <p:sp>
                <p:nvSpPr>
                  <p:cNvPr id="17443" name="Oval 64"/>
                  <p:cNvSpPr>
                    <a:spLocks noChangeArrowheads="1"/>
                  </p:cNvSpPr>
                  <p:nvPr/>
                </p:nvSpPr>
                <p:spPr bwMode="auto">
                  <a:xfrm>
                    <a:off x="2811" y="2283"/>
                    <a:ext cx="69" cy="69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charset="0"/>
                    </a:endParaRPr>
                  </a:p>
                </p:txBody>
              </p:sp>
              <p:sp>
                <p:nvSpPr>
                  <p:cNvPr id="17444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2412" y="2571"/>
                    <a:ext cx="69" cy="69"/>
                  </a:xfrm>
                  <a:prstGeom prst="ellipse">
                    <a:avLst/>
                  </a:prstGeom>
                  <a:solidFill>
                    <a:srgbClr val="6699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charset="0"/>
                    </a:endParaRPr>
                  </a:p>
                </p:txBody>
              </p:sp>
              <p:sp>
                <p:nvSpPr>
                  <p:cNvPr id="17445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2811" y="2703"/>
                    <a:ext cx="69" cy="69"/>
                  </a:xfrm>
                  <a:prstGeom prst="ellipse">
                    <a:avLst/>
                  </a:prstGeom>
                  <a:solidFill>
                    <a:srgbClr val="FF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charset="0"/>
                    </a:endParaRPr>
                  </a:p>
                </p:txBody>
              </p:sp>
              <p:sp>
                <p:nvSpPr>
                  <p:cNvPr id="17446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3180" y="2595"/>
                    <a:ext cx="69" cy="69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charset="0"/>
                    </a:endParaRPr>
                  </a:p>
                </p:txBody>
              </p:sp>
              <p:sp>
                <p:nvSpPr>
                  <p:cNvPr id="17447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2160"/>
                    <a:ext cx="69" cy="69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charset="0"/>
                    </a:endParaRPr>
                  </a:p>
                </p:txBody>
              </p:sp>
              <p:sp>
                <p:nvSpPr>
                  <p:cNvPr id="17448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2796" y="2031"/>
                    <a:ext cx="69" cy="69"/>
                  </a:xfrm>
                  <a:prstGeom prst="ellipse">
                    <a:avLst/>
                  </a:prstGeom>
                  <a:solidFill>
                    <a:srgbClr val="FF99CC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charset="0"/>
                    </a:endParaRPr>
                  </a:p>
                </p:txBody>
              </p:sp>
            </p:grpSp>
          </p:grpSp>
        </p:grpSp>
        <p:sp>
          <p:nvSpPr>
            <p:cNvPr id="17414" name="TextBox 89"/>
            <p:cNvSpPr txBox="1">
              <a:spLocks noChangeArrowheads="1"/>
            </p:cNvSpPr>
            <p:nvPr/>
          </p:nvSpPr>
          <p:spPr bwMode="auto">
            <a:xfrm>
              <a:off x="1143000" y="5268518"/>
              <a:ext cx="9302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alibri" charset="0"/>
                </a:rPr>
                <a:t>Image 1</a:t>
              </a:r>
            </a:p>
          </p:txBody>
        </p:sp>
        <p:sp>
          <p:nvSpPr>
            <p:cNvPr id="17415" name="TextBox 90"/>
            <p:cNvSpPr txBox="1">
              <a:spLocks noChangeArrowheads="1"/>
            </p:cNvSpPr>
            <p:nvPr/>
          </p:nvSpPr>
          <p:spPr bwMode="auto">
            <a:xfrm>
              <a:off x="4084638" y="6106718"/>
              <a:ext cx="9302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alibri" charset="0"/>
                </a:rPr>
                <a:t>Image 2</a:t>
              </a:r>
            </a:p>
          </p:txBody>
        </p:sp>
        <p:sp>
          <p:nvSpPr>
            <p:cNvPr id="17416" name="TextBox 91"/>
            <p:cNvSpPr txBox="1">
              <a:spLocks noChangeArrowheads="1"/>
            </p:cNvSpPr>
            <p:nvPr/>
          </p:nvSpPr>
          <p:spPr bwMode="auto">
            <a:xfrm>
              <a:off x="7239000" y="5281218"/>
              <a:ext cx="9302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alibri" charset="0"/>
                </a:rPr>
                <a:t>Image 3</a:t>
              </a:r>
            </a:p>
          </p:txBody>
        </p:sp>
        <p:sp>
          <p:nvSpPr>
            <p:cNvPr id="17418" name="Text Box 86"/>
            <p:cNvSpPr txBox="1">
              <a:spLocks noChangeArrowheads="1"/>
            </p:cNvSpPr>
            <p:nvPr/>
          </p:nvSpPr>
          <p:spPr bwMode="auto">
            <a:xfrm>
              <a:off x="1181100" y="5495530"/>
              <a:ext cx="1112838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>
                  <a:latin typeface="Times New Roman" charset="0"/>
                </a:rPr>
                <a:t>R</a:t>
              </a:r>
              <a:r>
                <a:rPr lang="en-US" sz="2800" baseline="-25000">
                  <a:latin typeface="Times New Roman" charset="0"/>
                </a:rPr>
                <a:t>1</a:t>
              </a:r>
              <a:r>
                <a:rPr lang="en-US" sz="2800" i="1">
                  <a:latin typeface="Times New Roman" charset="0"/>
                </a:rPr>
                <a:t>,</a:t>
              </a:r>
              <a:r>
                <a:rPr lang="en-US" sz="2800" b="1">
                  <a:latin typeface="Times New Roman" charset="0"/>
                </a:rPr>
                <a:t>t</a:t>
              </a:r>
              <a:r>
                <a:rPr lang="en-US" sz="2800" baseline="-25000">
                  <a:latin typeface="Times New Roman" charset="0"/>
                </a:rPr>
                <a:t>1</a:t>
              </a:r>
            </a:p>
          </p:txBody>
        </p:sp>
        <p:sp>
          <p:nvSpPr>
            <p:cNvPr id="17419" name="Text Box 87"/>
            <p:cNvSpPr txBox="1">
              <a:spLocks noChangeArrowheads="1"/>
            </p:cNvSpPr>
            <p:nvPr/>
          </p:nvSpPr>
          <p:spPr bwMode="auto">
            <a:xfrm>
              <a:off x="4098925" y="6324205"/>
              <a:ext cx="112871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 dirty="0">
                  <a:latin typeface="Times New Roman" charset="0"/>
                </a:rPr>
                <a:t>R</a:t>
              </a:r>
              <a:r>
                <a:rPr lang="en-US" sz="2800" baseline="-25000" dirty="0">
                  <a:latin typeface="Times New Roman" charset="0"/>
                </a:rPr>
                <a:t>2</a:t>
              </a:r>
              <a:r>
                <a:rPr lang="en-US" sz="2800" i="1" dirty="0">
                  <a:latin typeface="Times New Roman" charset="0"/>
                </a:rPr>
                <a:t>,</a:t>
              </a:r>
              <a:r>
                <a:rPr lang="en-US" sz="2800" b="1" dirty="0">
                  <a:latin typeface="Times New Roman" charset="0"/>
                </a:rPr>
                <a:t>t</a:t>
              </a:r>
              <a:r>
                <a:rPr lang="en-US" sz="2800" baseline="-25000" dirty="0">
                  <a:latin typeface="Times New Roman" charset="0"/>
                </a:rPr>
                <a:t>2</a:t>
              </a:r>
            </a:p>
          </p:txBody>
        </p:sp>
        <p:sp>
          <p:nvSpPr>
            <p:cNvPr id="17420" name="Text Box 88"/>
            <p:cNvSpPr txBox="1">
              <a:spLocks noChangeArrowheads="1"/>
            </p:cNvSpPr>
            <p:nvPr/>
          </p:nvSpPr>
          <p:spPr bwMode="auto">
            <a:xfrm>
              <a:off x="7275513" y="5486005"/>
              <a:ext cx="110648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>
                  <a:latin typeface="Times New Roman" charset="0"/>
                </a:rPr>
                <a:t>R</a:t>
              </a:r>
              <a:r>
                <a:rPr lang="en-US" sz="2800" baseline="-25000">
                  <a:latin typeface="Times New Roman" charset="0"/>
                </a:rPr>
                <a:t>3</a:t>
              </a:r>
              <a:r>
                <a:rPr lang="en-US" sz="2800" i="1">
                  <a:latin typeface="Times New Roman" charset="0"/>
                </a:rPr>
                <a:t>,</a:t>
              </a:r>
              <a:r>
                <a:rPr lang="en-US" sz="2800" b="1">
                  <a:latin typeface="Times New Roman" charset="0"/>
                </a:rPr>
                <a:t>t</a:t>
              </a:r>
              <a:r>
                <a:rPr lang="en-US" sz="2800" baseline="-25000">
                  <a:latin typeface="Times New Roman" charset="0"/>
                </a:rPr>
                <a:t>3</a:t>
              </a:r>
            </a:p>
          </p:txBody>
        </p:sp>
        <p:sp>
          <p:nvSpPr>
            <p:cNvPr id="104" name="Line 99"/>
            <p:cNvSpPr>
              <a:spLocks noChangeShapeType="1"/>
            </p:cNvSpPr>
            <p:nvPr/>
          </p:nvSpPr>
          <p:spPr bwMode="auto">
            <a:xfrm flipH="1">
              <a:off x="474663" y="1809355"/>
              <a:ext cx="2881312" cy="3455988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00"/>
            <p:cNvSpPr>
              <a:spLocks noChangeShapeType="1"/>
            </p:cNvSpPr>
            <p:nvPr/>
          </p:nvSpPr>
          <p:spPr bwMode="auto">
            <a:xfrm>
              <a:off x="3355975" y="1847455"/>
              <a:ext cx="1150938" cy="4262438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101"/>
            <p:cNvSpPr>
              <a:spLocks noChangeShapeType="1"/>
            </p:cNvSpPr>
            <p:nvPr/>
          </p:nvSpPr>
          <p:spPr bwMode="auto">
            <a:xfrm>
              <a:off x="3355975" y="1847455"/>
              <a:ext cx="4992688" cy="3379788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9083543"/>
                </p:ext>
              </p:extLst>
            </p:nvPr>
          </p:nvGraphicFramePr>
          <p:xfrm>
            <a:off x="2824163" y="1365250"/>
            <a:ext cx="504825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106" name="Equation" r:id="rId3" imgW="203200" imgH="190500" progId="Equation.3">
                    <p:embed/>
                  </p:oleObj>
                </mc:Choice>
                <mc:Fallback>
                  <p:oleObj name="Equation" r:id="rId3" imgW="203200" imgH="1905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824163" y="1365250"/>
                          <a:ext cx="504825" cy="473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" name="Object 8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8349011"/>
                </p:ext>
              </p:extLst>
            </p:nvPr>
          </p:nvGraphicFramePr>
          <p:xfrm>
            <a:off x="4478338" y="1181100"/>
            <a:ext cx="536575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107" name="Equation" r:id="rId5" imgW="215900" imgH="190500" progId="Equation.3">
                    <p:embed/>
                  </p:oleObj>
                </mc:Choice>
                <mc:Fallback>
                  <p:oleObj name="Equation" r:id="rId5" imgW="215900" imgH="1905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478338" y="1181100"/>
                          <a:ext cx="536575" cy="473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7" name="Object 8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9708879"/>
                </p:ext>
              </p:extLst>
            </p:nvPr>
          </p:nvGraphicFramePr>
          <p:xfrm>
            <a:off x="5553075" y="1490663"/>
            <a:ext cx="504825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108" name="Equation" r:id="rId7" imgW="203200" imgH="190500" progId="Equation.3">
                    <p:embed/>
                  </p:oleObj>
                </mc:Choice>
                <mc:Fallback>
                  <p:oleObj name="Equation" r:id="rId7" imgW="203200" imgH="1905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553075" y="1490663"/>
                          <a:ext cx="504825" cy="473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" name="Object 8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2790678"/>
                </p:ext>
              </p:extLst>
            </p:nvPr>
          </p:nvGraphicFramePr>
          <p:xfrm>
            <a:off x="4456113" y="1879600"/>
            <a:ext cx="536575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109" name="Equation" r:id="rId9" imgW="215900" imgH="190500" progId="Equation.3">
                    <p:embed/>
                  </p:oleObj>
                </mc:Choice>
                <mc:Fallback>
                  <p:oleObj name="Equation" r:id="rId9" imgW="215900" imgH="1905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456113" y="1879600"/>
                          <a:ext cx="536575" cy="473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" name="Object 8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9387869"/>
                </p:ext>
              </p:extLst>
            </p:nvPr>
          </p:nvGraphicFramePr>
          <p:xfrm>
            <a:off x="2982383" y="2980931"/>
            <a:ext cx="536575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110" name="Equation" r:id="rId11" imgW="215900" imgH="190500" progId="Equation.3">
                    <p:embed/>
                  </p:oleObj>
                </mc:Choice>
                <mc:Fallback>
                  <p:oleObj name="Equation" r:id="rId11" imgW="215900" imgH="1905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982383" y="2980931"/>
                          <a:ext cx="536575" cy="473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" name="Object 8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5726978"/>
                </p:ext>
              </p:extLst>
            </p:nvPr>
          </p:nvGraphicFramePr>
          <p:xfrm>
            <a:off x="4461091" y="3252663"/>
            <a:ext cx="536575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111" name="Equation" r:id="rId13" imgW="215900" imgH="190500" progId="Equation.3">
                    <p:embed/>
                  </p:oleObj>
                </mc:Choice>
                <mc:Fallback>
                  <p:oleObj name="Equation" r:id="rId13" imgW="215900" imgH="1905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4461091" y="3252663"/>
                          <a:ext cx="536575" cy="473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1" name="Object 9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2832042"/>
                </p:ext>
              </p:extLst>
            </p:nvPr>
          </p:nvGraphicFramePr>
          <p:xfrm>
            <a:off x="5553075" y="2716426"/>
            <a:ext cx="536575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112" name="Equation" r:id="rId15" imgW="215900" imgH="190500" progId="Equation.3">
                    <p:embed/>
                  </p:oleObj>
                </mc:Choice>
                <mc:Fallback>
                  <p:oleObj name="Equation" r:id="rId15" imgW="215900" imgH="1905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5553075" y="2716426"/>
                          <a:ext cx="536575" cy="473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" name="Object 9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59050274"/>
                </p:ext>
              </p:extLst>
            </p:nvPr>
          </p:nvGraphicFramePr>
          <p:xfrm>
            <a:off x="1106348" y="3583897"/>
            <a:ext cx="409575" cy="566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113" name="Equation" r:id="rId17" imgW="165100" imgH="228600" progId="Equation.3">
                    <p:embed/>
                  </p:oleObj>
                </mc:Choice>
                <mc:Fallback>
                  <p:oleObj name="Equation" r:id="rId17" imgW="16510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1106348" y="3583897"/>
                          <a:ext cx="409575" cy="5667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" name="Object 9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7634217"/>
                </p:ext>
              </p:extLst>
            </p:nvPr>
          </p:nvGraphicFramePr>
          <p:xfrm>
            <a:off x="3632200" y="4017963"/>
            <a:ext cx="441325" cy="566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114" name="Equation" r:id="rId19" imgW="177800" imgH="228600" progId="Equation.3">
                    <p:embed/>
                  </p:oleObj>
                </mc:Choice>
                <mc:Fallback>
                  <p:oleObj name="Equation" r:id="rId19" imgW="17780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3632200" y="4017963"/>
                          <a:ext cx="441325" cy="5667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" name="Object 9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11728600"/>
                </p:ext>
              </p:extLst>
            </p:nvPr>
          </p:nvGraphicFramePr>
          <p:xfrm>
            <a:off x="6203950" y="3740150"/>
            <a:ext cx="441325" cy="598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115" name="Equation" r:id="rId21" imgW="177800" imgH="241300" progId="Equation.3">
                    <p:embed/>
                  </p:oleObj>
                </mc:Choice>
                <mc:Fallback>
                  <p:oleObj name="Equation" r:id="rId21" imgW="177800" imgH="241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6203950" y="3740150"/>
                          <a:ext cx="441325" cy="5984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4710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Two-view Reconstruction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0" y="2615960"/>
            <a:ext cx="9144000" cy="2001118"/>
            <a:chOff x="0" y="2615960"/>
            <a:chExt cx="9144000" cy="2001118"/>
          </a:xfrm>
        </p:grpSpPr>
        <p:pic>
          <p:nvPicPr>
            <p:cNvPr id="4" name="Picture 3" descr="B2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615960"/>
              <a:ext cx="742940" cy="990587"/>
            </a:xfrm>
            <a:prstGeom prst="rect">
              <a:avLst/>
            </a:prstGeom>
          </p:spPr>
        </p:pic>
        <p:pic>
          <p:nvPicPr>
            <p:cNvPr id="5" name="Picture 4" descr="B2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26087"/>
              <a:ext cx="743243" cy="99099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54428" y="3045852"/>
              <a:ext cx="989572" cy="116180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886028" y="2983468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keypoints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86028" y="3962400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keypoints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43564" y="3514153"/>
              <a:ext cx="775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match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30719" y="3392269"/>
              <a:ext cx="14265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fundamental</a:t>
              </a:r>
            </a:p>
            <a:p>
              <a:pPr algn="ctr"/>
              <a:r>
                <a:rPr lang="en-US" dirty="0" smtClean="0"/>
                <a:t>matrix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91877" y="3392269"/>
              <a:ext cx="10083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essential</a:t>
              </a:r>
            </a:p>
            <a:p>
              <a:pPr algn="ctr"/>
              <a:r>
                <a:rPr lang="en-US" dirty="0" smtClean="0"/>
                <a:t>matrix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52636" y="3530768"/>
              <a:ext cx="63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[</a:t>
              </a:r>
              <a:r>
                <a:rPr lang="en-US" dirty="0" err="1" smtClean="0"/>
                <a:t>R|t</a:t>
              </a:r>
              <a:r>
                <a:rPr lang="en-US" dirty="0" smtClean="0"/>
                <a:t>]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70070" y="3505200"/>
              <a:ext cx="13923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triangulation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730138" y="3192827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730138" y="41910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743200" y="37338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263277" y="37338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5500236" y="3728721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6262236" y="3723642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7831266" y="3723642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905000" y="3192827"/>
              <a:ext cx="228600" cy="41372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1929264" y="3874532"/>
              <a:ext cx="228600" cy="3164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012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/>
              <a:t>America's Next Top Model”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007409"/>
              </p:ext>
            </p:extLst>
          </p:nvPr>
        </p:nvGraphicFramePr>
        <p:xfrm>
          <a:off x="1177634" y="2991416"/>
          <a:ext cx="7509166" cy="1923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46" name="Equation" r:id="rId3" imgW="3632200" imgH="927100" progId="Equation.3">
                  <p:embed/>
                </p:oleObj>
              </mc:Choice>
              <mc:Fallback>
                <p:oleObj name="Equation" r:id="rId3" imgW="3632200" imgH="927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77634" y="2991416"/>
                        <a:ext cx="7509166" cy="1923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31939" y="2425660"/>
            <a:ext cx="1066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Point 1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192943" y="2425660"/>
            <a:ext cx="1066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Point 2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614313" y="2425660"/>
            <a:ext cx="1066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Point 3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-10951" y="3111597"/>
            <a:ext cx="1179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Image 1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-10951" y="3691878"/>
            <a:ext cx="1179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Image 2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-10951" y="4273067"/>
            <a:ext cx="1179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Image 3</a:t>
            </a:r>
            <a:endParaRPr lang="en-US" sz="24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9477" y="2887325"/>
            <a:ext cx="8736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67261" y="2503238"/>
            <a:ext cx="0" cy="24121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1" y="4889757"/>
            <a:ext cx="2797436" cy="196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66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Rethinking the SFM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545652"/>
          </a:xfrm>
        </p:spPr>
        <p:txBody>
          <a:bodyPr>
            <a:normAutofit/>
          </a:bodyPr>
          <a:lstStyle/>
          <a:p>
            <a:r>
              <a:rPr lang="en-US" dirty="0" smtClean="0"/>
              <a:t>Input: Observed </a:t>
            </a:r>
            <a:r>
              <a:rPr lang="en-US" dirty="0"/>
              <a:t>2D image </a:t>
            </a:r>
            <a:r>
              <a:rPr lang="en-US" dirty="0" smtClean="0"/>
              <a:t>position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Output: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3000" dirty="0" smtClean="0"/>
              <a:t>Unknown Camera Parameters (with some guess)</a:t>
            </a:r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	Unknown Point 3D coordinate </a:t>
            </a:r>
            <a:r>
              <a:rPr lang="en-US" sz="3000" dirty="0"/>
              <a:t>(with some guess</a:t>
            </a:r>
            <a:r>
              <a:rPr lang="en-US" sz="3000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520648"/>
              </p:ext>
            </p:extLst>
          </p:nvPr>
        </p:nvGraphicFramePr>
        <p:xfrm>
          <a:off x="3034895" y="4560517"/>
          <a:ext cx="294163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84" name="Equation" r:id="rId3" imgW="1422400" imgH="266700" progId="Equation.3">
                  <p:embed/>
                </p:oleObj>
              </mc:Choice>
              <mc:Fallback>
                <p:oleObj name="Equation" r:id="rId3" imgW="14224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34895" y="4560517"/>
                        <a:ext cx="2941638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925081"/>
              </p:ext>
            </p:extLst>
          </p:nvPr>
        </p:nvGraphicFramePr>
        <p:xfrm>
          <a:off x="3580895" y="2218134"/>
          <a:ext cx="1863725" cy="171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85" name="Equation" r:id="rId5" imgW="901700" imgH="825500" progId="Equation.3">
                  <p:embed/>
                </p:oleObj>
              </mc:Choice>
              <mc:Fallback>
                <p:oleObj name="Equation" r:id="rId5" imgW="901700" imgH="825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80895" y="2218134"/>
                        <a:ext cx="1863725" cy="171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140417"/>
              </p:ext>
            </p:extLst>
          </p:nvPr>
        </p:nvGraphicFramePr>
        <p:xfrm>
          <a:off x="3738057" y="5665538"/>
          <a:ext cx="17065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86" name="Equation" r:id="rId7" imgW="825500" imgH="215900" progId="Equation.3">
                  <p:embed/>
                </p:oleObj>
              </mc:Choice>
              <mc:Fallback>
                <p:oleObj name="Equation" r:id="rId7" imgW="825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38057" y="5665538"/>
                        <a:ext cx="1706563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0574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Bundle Adjustment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valid solution                                  and</a:t>
            </a:r>
          </a:p>
          <a:p>
            <a:pPr marL="0" indent="0">
              <a:buNone/>
            </a:pPr>
            <a:r>
              <a:rPr lang="en-US" dirty="0"/>
              <a:t>m</a:t>
            </a:r>
            <a:r>
              <a:rPr lang="en-US" dirty="0" smtClean="0"/>
              <a:t>ust let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408334"/>
              </p:ext>
            </p:extLst>
          </p:nvPr>
        </p:nvGraphicFramePr>
        <p:xfrm>
          <a:off x="2856844" y="4854461"/>
          <a:ext cx="1863725" cy="171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03" name="Equation" r:id="rId3" imgW="901700" imgH="825500" progId="Equation.3">
                  <p:embed/>
                </p:oleObj>
              </mc:Choice>
              <mc:Fallback>
                <p:oleObj name="Equation" r:id="rId3" imgW="901700" imgH="825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56844" y="4854461"/>
                        <a:ext cx="1863725" cy="171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618857"/>
              </p:ext>
            </p:extLst>
          </p:nvPr>
        </p:nvGraphicFramePr>
        <p:xfrm>
          <a:off x="3165463" y="1602255"/>
          <a:ext cx="294163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04" name="Equation" r:id="rId5" imgW="1422400" imgH="266700" progId="Equation.3">
                  <p:embed/>
                </p:oleObj>
              </mc:Choice>
              <mc:Fallback>
                <p:oleObj name="Equation" r:id="rId5" imgW="14224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65463" y="1602255"/>
                        <a:ext cx="2941638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83756"/>
              </p:ext>
            </p:extLst>
          </p:nvPr>
        </p:nvGraphicFramePr>
        <p:xfrm>
          <a:off x="6885502" y="1665285"/>
          <a:ext cx="17065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05" name="Equation" r:id="rId7" imgW="825500" imgH="215900" progId="Equation.3">
                  <p:embed/>
                </p:oleObj>
              </mc:Choice>
              <mc:Fallback>
                <p:oleObj name="Equation" r:id="rId7" imgW="825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85502" y="1665285"/>
                        <a:ext cx="1706563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1500" y="5256900"/>
            <a:ext cx="22222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Observation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48187" y="3227349"/>
            <a:ext cx="24489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Re-projection</a:t>
            </a:r>
            <a:endParaRPr lang="en-US" sz="32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536499"/>
              </p:ext>
            </p:extLst>
          </p:nvPr>
        </p:nvGraphicFramePr>
        <p:xfrm>
          <a:off x="2857616" y="2743807"/>
          <a:ext cx="6286384" cy="1610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06" name="Equation" r:id="rId9" imgW="3632200" imgH="927100" progId="Equation.3">
                  <p:embed/>
                </p:oleObj>
              </mc:Choice>
              <mc:Fallback>
                <p:oleObj name="Equation" r:id="rId9" imgW="3632200" imgH="927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57616" y="2743807"/>
                        <a:ext cx="6286384" cy="16106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50378" y="3871214"/>
            <a:ext cx="6445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13" name="Left Brace 12"/>
          <p:cNvSpPr/>
          <p:nvPr/>
        </p:nvSpPr>
        <p:spPr>
          <a:xfrm>
            <a:off x="2584617" y="2967546"/>
            <a:ext cx="272999" cy="125824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>
            <a:off x="2600517" y="5071543"/>
            <a:ext cx="272999" cy="125824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48401" y="4889757"/>
            <a:ext cx="2797436" cy="196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55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Bundle Adjustment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valid solution                                  and</a:t>
            </a:r>
          </a:p>
          <a:p>
            <a:pPr marL="0" indent="0">
              <a:buNone/>
            </a:pPr>
            <a:r>
              <a:rPr lang="en-US" dirty="0"/>
              <a:t>m</a:t>
            </a:r>
            <a:r>
              <a:rPr lang="en-US" dirty="0" smtClean="0"/>
              <a:t>ust let the Re-projection close to the Observation, i.e. to minimize the </a:t>
            </a:r>
            <a:r>
              <a:rPr lang="en-US" dirty="0" err="1" smtClean="0"/>
              <a:t>reprojection</a:t>
            </a:r>
            <a:r>
              <a:rPr lang="en-US" dirty="0" smtClean="0"/>
              <a:t> error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21570"/>
              </p:ext>
            </p:extLst>
          </p:nvPr>
        </p:nvGraphicFramePr>
        <p:xfrm>
          <a:off x="3165463" y="1602255"/>
          <a:ext cx="294163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35" name="Equation" r:id="rId3" imgW="1422400" imgH="266700" progId="Equation.3">
                  <p:embed/>
                </p:oleObj>
              </mc:Choice>
              <mc:Fallback>
                <p:oleObj name="Equation" r:id="rId3" imgW="14224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65463" y="1602255"/>
                        <a:ext cx="2941638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082037"/>
              </p:ext>
            </p:extLst>
          </p:nvPr>
        </p:nvGraphicFramePr>
        <p:xfrm>
          <a:off x="6885502" y="1665285"/>
          <a:ext cx="17065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36" name="Equation" r:id="rId5" imgW="825500" imgH="215900" progId="Equation.3">
                  <p:embed/>
                </p:oleObj>
              </mc:Choice>
              <mc:Fallback>
                <p:oleObj name="Equation" r:id="rId5" imgW="825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85502" y="1665285"/>
                        <a:ext cx="1706563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472695"/>
              </p:ext>
            </p:extLst>
          </p:nvPr>
        </p:nvGraphicFramePr>
        <p:xfrm>
          <a:off x="1831296" y="3276600"/>
          <a:ext cx="5745109" cy="1389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37" name="Equation" r:id="rId7" imgW="1790700" imgH="431800" progId="Equation.3">
                  <p:embed/>
                </p:oleObj>
              </mc:Choice>
              <mc:Fallback>
                <p:oleObj name="Equation" r:id="rId7" imgW="1790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31296" y="3276600"/>
                        <a:ext cx="5745109" cy="13898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89443" y="5638800"/>
            <a:ext cx="8610600" cy="107721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200" baseline="30000" dirty="0"/>
              <a:t>[</a:t>
            </a:r>
            <a:r>
              <a:rPr lang="en-US" sz="3200" baseline="30000" dirty="0" err="1"/>
              <a:t>vec,resnorm,residuals,exitflag</a:t>
            </a:r>
            <a:r>
              <a:rPr lang="en-US" sz="3200" baseline="30000" dirty="0"/>
              <a:t>] =</a:t>
            </a:r>
          </a:p>
          <a:p>
            <a:r>
              <a:rPr lang="en-US" sz="3200" b="1" baseline="30000" dirty="0" err="1" smtClean="0"/>
              <a:t>Lsqnonlin</a:t>
            </a:r>
            <a:r>
              <a:rPr lang="en-US" sz="3200" baseline="30000" dirty="0" smtClean="0"/>
              <a:t>(@</a:t>
            </a:r>
            <a:r>
              <a:rPr lang="en-US" sz="3200" baseline="30000" dirty="0">
                <a:solidFill>
                  <a:srgbClr val="FF0000"/>
                </a:solidFill>
              </a:rPr>
              <a:t>(x</a:t>
            </a:r>
            <a:r>
              <a:rPr lang="en-US" sz="3200" baseline="30000" dirty="0" smtClean="0">
                <a:solidFill>
                  <a:srgbClr val="FF0000"/>
                </a:solidFill>
              </a:rPr>
              <a:t>)</a:t>
            </a:r>
            <a:r>
              <a:rPr lang="en-US" sz="3200" baseline="30000" dirty="0" err="1" smtClean="0"/>
              <a:t>reprojectionResidual</a:t>
            </a:r>
            <a:r>
              <a:rPr lang="en-US" sz="3200" baseline="30000" dirty="0"/>
              <a:t>(</a:t>
            </a:r>
            <a:r>
              <a:rPr lang="en-US" sz="3200" baseline="30000" dirty="0" err="1"/>
              <a:t>graph.ObsIdx,graph.ObsVal,px,py,f,</a:t>
            </a:r>
            <a:r>
              <a:rPr lang="en-US" sz="3200" baseline="30000" dirty="0" err="1">
                <a:solidFill>
                  <a:srgbClr val="FF0000"/>
                </a:solidFill>
              </a:rPr>
              <a:t>x</a:t>
            </a:r>
            <a:r>
              <a:rPr lang="en-US" sz="3200" baseline="30000" dirty="0"/>
              <a:t>), </a:t>
            </a:r>
            <a:r>
              <a:rPr lang="en-US" sz="3200" baseline="30000" dirty="0" smtClean="0">
                <a:solidFill>
                  <a:srgbClr val="FF0000"/>
                </a:solidFill>
              </a:rPr>
              <a:t>[</a:t>
            </a:r>
            <a:r>
              <a:rPr lang="en-US" sz="3200" baseline="30000" dirty="0">
                <a:solidFill>
                  <a:srgbClr val="FF0000"/>
                </a:solidFill>
              </a:rPr>
              <a:t>Mot(:)</a:t>
            </a:r>
            <a:r>
              <a:rPr lang="en-US" sz="3200" baseline="30000" dirty="0" smtClean="0">
                <a:solidFill>
                  <a:srgbClr val="FF0000"/>
                </a:solidFill>
              </a:rPr>
              <a:t>;</a:t>
            </a:r>
            <a:r>
              <a:rPr lang="en-US" sz="3200" baseline="30000" dirty="0" err="1" smtClean="0">
                <a:solidFill>
                  <a:srgbClr val="FF0000"/>
                </a:solidFill>
              </a:rPr>
              <a:t>Str</a:t>
            </a:r>
            <a:r>
              <a:rPr lang="en-US" sz="3200" baseline="30000" dirty="0">
                <a:solidFill>
                  <a:srgbClr val="FF0000"/>
                </a:solidFill>
              </a:rPr>
              <a:t>(:)</a:t>
            </a:r>
            <a:r>
              <a:rPr lang="en-US" sz="3200" baseline="30000" dirty="0" smtClean="0">
                <a:solidFill>
                  <a:srgbClr val="FF0000"/>
                </a:solidFill>
              </a:rPr>
              <a:t>]</a:t>
            </a:r>
            <a:r>
              <a:rPr lang="en-US" sz="3200" baseline="30000" dirty="0" smtClean="0"/>
              <a:t>,</a:t>
            </a:r>
            <a:r>
              <a:rPr lang="en-US" sz="3200" baseline="30000" dirty="0" smtClean="0"/>
              <a:t>[</a:t>
            </a:r>
            <a:r>
              <a:rPr lang="en-US" sz="3200" baseline="30000" dirty="0"/>
              <a:t>],[],options);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019377" y="4648200"/>
            <a:ext cx="49465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x = </a:t>
            </a:r>
            <a:r>
              <a:rPr lang="en-US" sz="4000" dirty="0" err="1"/>
              <a:t>lsqnonlin</a:t>
            </a:r>
            <a:r>
              <a:rPr lang="en-US" sz="4000" dirty="0"/>
              <a:t>(</a:t>
            </a:r>
            <a:r>
              <a:rPr lang="en-US" sz="4000" dirty="0" smtClean="0"/>
              <a:t>fun(x),</a:t>
            </a:r>
            <a:r>
              <a:rPr lang="en-US" sz="4000" dirty="0"/>
              <a:t>x0)</a:t>
            </a:r>
          </a:p>
        </p:txBody>
      </p:sp>
    </p:spTree>
    <p:extLst>
      <p:ext uri="{BB962C8B-B14F-4D97-AF65-F5344CB8AC3E}">
        <p14:creationId xmlns:p14="http://schemas.microsoft.com/office/powerpoint/2010/main" val="1518337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Bundle</a:t>
            </a:r>
            <a:r>
              <a:rPr lang="en-US" dirty="0" smtClean="0"/>
              <a:t> Adjustment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Why</a:t>
            </a:r>
            <a:r>
              <a:rPr lang="en-US" sz="2200" dirty="0" smtClean="0"/>
              <a:t> do we need to estimate essential matrix?</a:t>
            </a:r>
          </a:p>
          <a:p>
            <a:pPr lvl="1"/>
            <a:r>
              <a:rPr lang="en-US" sz="2200" dirty="0" smtClean="0"/>
              <a:t>Initialization of non</a:t>
            </a:r>
            <a:r>
              <a:rPr lang="en-US" altLang="zh-CN" sz="2200" dirty="0" smtClean="0"/>
              <a:t>-linear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optimization</a:t>
            </a:r>
          </a:p>
          <a:p>
            <a:r>
              <a:rPr lang="en-US" sz="2200" dirty="0" smtClean="0"/>
              <a:t>Can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we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optimize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only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RTs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or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only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points?</a:t>
            </a:r>
          </a:p>
          <a:p>
            <a:endParaRPr lang="en-US" altLang="zh-CN" sz="2200" dirty="0" smtClean="0"/>
          </a:p>
          <a:p>
            <a:pPr lvl="1"/>
            <a:r>
              <a:rPr lang="en-US" sz="2200" dirty="0" smtClean="0"/>
              <a:t>Can</a:t>
            </a:r>
            <a:r>
              <a:rPr lang="en-US" altLang="zh-CN" sz="2200" dirty="0" smtClean="0"/>
              <a:t>,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but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since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error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exists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in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both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side,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better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optimize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together</a:t>
            </a:r>
          </a:p>
          <a:p>
            <a:r>
              <a:rPr lang="en-US" sz="2200" dirty="0" smtClean="0"/>
              <a:t>Time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efficiency?</a:t>
            </a:r>
          </a:p>
          <a:p>
            <a:pPr lvl="1"/>
            <a:r>
              <a:rPr lang="en-US" sz="2200" dirty="0" smtClean="0"/>
              <a:t>Use</a:t>
            </a:r>
            <a:r>
              <a:rPr lang="zh-CN" altLang="en-US" sz="2200" dirty="0" smtClean="0"/>
              <a:t> </a:t>
            </a:r>
            <a:r>
              <a:rPr lang="en-US" altLang="zh-CN" sz="2200" dirty="0" err="1" smtClean="0"/>
              <a:t>sparsity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to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speed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up</a:t>
            </a:r>
            <a:endParaRPr lang="en-US" sz="22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297372" y="4282700"/>
            <a:ext cx="8389428" cy="2575300"/>
            <a:chOff x="316744" y="4400448"/>
            <a:chExt cx="8856628" cy="2489716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22190"/>
                </p:ext>
              </p:extLst>
            </p:nvPr>
          </p:nvGraphicFramePr>
          <p:xfrm>
            <a:off x="1505329" y="4966204"/>
            <a:ext cx="7509166" cy="1923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974" name="Equation" r:id="rId3" imgW="3632200" imgH="927100" progId="Equation.3">
                    <p:embed/>
                  </p:oleObj>
                </mc:Choice>
                <mc:Fallback>
                  <p:oleObj name="Equation" r:id="rId3" imgW="3632200" imgH="927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505329" y="4966204"/>
                          <a:ext cx="7509166" cy="192396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1959634" y="4400448"/>
              <a:ext cx="10669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Point 1</a:t>
              </a:r>
              <a:endParaRPr lang="en-US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20638" y="4400448"/>
              <a:ext cx="10669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Point 2</a:t>
              </a:r>
              <a:endParaRPr lang="en-US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42008" y="4400448"/>
              <a:ext cx="10669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Point 3</a:t>
              </a:r>
              <a:endParaRPr lang="en-US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6744" y="5086385"/>
              <a:ext cx="11790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Image 1</a:t>
              </a:r>
              <a:endParaRPr lang="en-US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6744" y="5666666"/>
              <a:ext cx="11790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Image 2</a:t>
              </a:r>
              <a:endParaRPr lang="en-US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6744" y="6247855"/>
              <a:ext cx="11790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Image 3</a:t>
              </a:r>
              <a:endParaRPr lang="en-US" sz="24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437172" y="4862113"/>
              <a:ext cx="87362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494956" y="4478026"/>
              <a:ext cx="0" cy="24121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914400" y="2590800"/>
            <a:ext cx="7239000" cy="50270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baseline="30000" dirty="0"/>
              <a:t>[</a:t>
            </a:r>
            <a:r>
              <a:rPr lang="en-US" sz="2000" baseline="30000" dirty="0" err="1"/>
              <a:t>vec,resnorm,residuals,exitflag</a:t>
            </a:r>
            <a:r>
              <a:rPr lang="en-US" sz="2000" baseline="30000" dirty="0"/>
              <a:t>] =</a:t>
            </a:r>
          </a:p>
          <a:p>
            <a:r>
              <a:rPr lang="en-US" sz="2000" b="1" baseline="30000" dirty="0" err="1" smtClean="0"/>
              <a:t>Lsqnonlin</a:t>
            </a:r>
            <a:r>
              <a:rPr lang="en-US" sz="2000" baseline="30000" dirty="0" smtClean="0"/>
              <a:t>(@</a:t>
            </a:r>
            <a:r>
              <a:rPr lang="en-US" sz="2000" baseline="30000" dirty="0">
                <a:solidFill>
                  <a:srgbClr val="FF0000"/>
                </a:solidFill>
              </a:rPr>
              <a:t>(x</a:t>
            </a:r>
            <a:r>
              <a:rPr lang="en-US" sz="2000" baseline="30000" dirty="0" smtClean="0">
                <a:solidFill>
                  <a:srgbClr val="FF0000"/>
                </a:solidFill>
              </a:rPr>
              <a:t>)</a:t>
            </a:r>
            <a:r>
              <a:rPr lang="en-US" sz="2000" baseline="30000" dirty="0" err="1" smtClean="0"/>
              <a:t>reprojectionResidual</a:t>
            </a:r>
            <a:r>
              <a:rPr lang="en-US" sz="2000" baseline="30000" dirty="0"/>
              <a:t>(</a:t>
            </a:r>
            <a:r>
              <a:rPr lang="en-US" sz="2000" baseline="30000" dirty="0" err="1"/>
              <a:t>graph.ObsIdx,graph.ObsVal,px,py,f,</a:t>
            </a:r>
            <a:r>
              <a:rPr lang="en-US" sz="2000" baseline="30000" dirty="0" err="1">
                <a:solidFill>
                  <a:srgbClr val="FF0000"/>
                </a:solidFill>
              </a:rPr>
              <a:t>x</a:t>
            </a:r>
            <a:r>
              <a:rPr lang="en-US" sz="2000" baseline="30000" dirty="0"/>
              <a:t>), </a:t>
            </a:r>
            <a:r>
              <a:rPr lang="en-US" sz="2000" baseline="30000" dirty="0" smtClean="0">
                <a:solidFill>
                  <a:srgbClr val="FF0000"/>
                </a:solidFill>
              </a:rPr>
              <a:t>[</a:t>
            </a:r>
            <a:r>
              <a:rPr lang="en-US" sz="2000" baseline="30000" dirty="0">
                <a:solidFill>
                  <a:srgbClr val="FF0000"/>
                </a:solidFill>
              </a:rPr>
              <a:t>Mot(:)</a:t>
            </a:r>
            <a:r>
              <a:rPr lang="en-US" sz="2000" baseline="30000" dirty="0" smtClean="0">
                <a:solidFill>
                  <a:srgbClr val="FF0000"/>
                </a:solidFill>
              </a:rPr>
              <a:t>;</a:t>
            </a:r>
            <a:r>
              <a:rPr lang="en-US" sz="2000" baseline="30000" dirty="0" err="1" smtClean="0">
                <a:solidFill>
                  <a:srgbClr val="FF0000"/>
                </a:solidFill>
              </a:rPr>
              <a:t>Str</a:t>
            </a:r>
            <a:r>
              <a:rPr lang="en-US" sz="2000" baseline="30000" dirty="0">
                <a:solidFill>
                  <a:srgbClr val="FF0000"/>
                </a:solidFill>
              </a:rPr>
              <a:t>(:)</a:t>
            </a:r>
            <a:r>
              <a:rPr lang="en-US" sz="2000" baseline="30000" dirty="0" smtClean="0">
                <a:solidFill>
                  <a:srgbClr val="FF0000"/>
                </a:solidFill>
              </a:rPr>
              <a:t>]</a:t>
            </a:r>
            <a:r>
              <a:rPr lang="en-US" sz="2000" baseline="30000" dirty="0" smtClean="0"/>
              <a:t>,</a:t>
            </a:r>
            <a:r>
              <a:rPr lang="en-US" sz="2000" baseline="30000" dirty="0" smtClean="0"/>
              <a:t>[</a:t>
            </a:r>
            <a:r>
              <a:rPr lang="en-US" sz="2000" baseline="30000" dirty="0"/>
              <a:t>],[],options);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59710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Solved?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Initial guess + global optimization</a:t>
            </a:r>
          </a:p>
          <a:p>
            <a:r>
              <a:rPr lang="en-US" dirty="0" smtClean="0"/>
              <a:t>What should we take care when capturing data for reconstruction?</a:t>
            </a:r>
          </a:p>
          <a:p>
            <a:pPr lvl="1"/>
            <a:r>
              <a:rPr lang="en-US" dirty="0" smtClean="0"/>
              <a:t>Texture</a:t>
            </a:r>
          </a:p>
          <a:p>
            <a:pPr lvl="1"/>
            <a:r>
              <a:rPr lang="en-US" dirty="0"/>
              <a:t>good lighting</a:t>
            </a:r>
          </a:p>
          <a:p>
            <a:pPr lvl="1"/>
            <a:r>
              <a:rPr lang="en-US" dirty="0"/>
              <a:t>Subject don’t move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motion</a:t>
            </a:r>
            <a:r>
              <a:rPr lang="zh-CN" altLang="en-US" dirty="0"/>
              <a:t> </a:t>
            </a:r>
            <a:r>
              <a:rPr lang="en-US" dirty="0"/>
              <a:t>blur</a:t>
            </a:r>
          </a:p>
          <a:p>
            <a:pPr lvl="1"/>
            <a:r>
              <a:rPr lang="en-US" dirty="0"/>
              <a:t>common overlapping 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77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87" y="2743200"/>
            <a:ext cx="8229600" cy="1143000"/>
          </a:xfrm>
        </p:spPr>
        <p:txBody>
          <a:bodyPr/>
          <a:lstStyle/>
          <a:p>
            <a:r>
              <a:rPr lang="en-US" dirty="0" smtClean="0"/>
              <a:t>Assignment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431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/>
              <a:t>Problem </a:t>
            </a:r>
            <a:r>
              <a:rPr lang="en-US" altLang="zh-CN" b="1" dirty="0" smtClean="0"/>
              <a:t>1: </a:t>
            </a:r>
            <a:r>
              <a:rPr lang="en-US" altLang="zh-CN" b="1" dirty="0"/>
              <a:t>Run the </a:t>
            </a:r>
            <a:r>
              <a:rPr lang="en-US" altLang="zh-CN" b="1" dirty="0" err="1"/>
              <a:t>SFMedu</a:t>
            </a:r>
            <a:r>
              <a:rPr lang="en-US" altLang="zh-CN" b="1" dirty="0"/>
              <a:t> system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/>
              <a:t>Run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SFMedu2</a:t>
            </a:r>
            <a:r>
              <a:rPr lang="en-US" altLang="zh-CN" b="1" dirty="0"/>
              <a:t>.</a:t>
            </a:r>
            <a:r>
              <a:rPr lang="en-US" altLang="zh-CN" b="1" dirty="0" smtClean="0"/>
              <a:t>m</a:t>
            </a:r>
          </a:p>
          <a:p>
            <a:pPr lvl="1"/>
            <a:r>
              <a:rPr lang="en-US" altLang="zh-CN" b="1" dirty="0" smtClean="0"/>
              <a:t>May need to compile </a:t>
            </a:r>
            <a:r>
              <a:rPr lang="en-US" altLang="zh-CN" b="1" dirty="0"/>
              <a:t>the </a:t>
            </a:r>
            <a:r>
              <a:rPr lang="en-US" altLang="zh-CN" b="1" dirty="0" smtClean="0"/>
              <a:t>priority_queue_1.0 package</a:t>
            </a:r>
          </a:p>
          <a:p>
            <a:r>
              <a:rPr lang="en-US" altLang="zh-CN" b="1" dirty="0" smtClean="0"/>
              <a:t>Install </a:t>
            </a:r>
            <a:r>
              <a:rPr lang="en-US" altLang="zh-CN" b="1" dirty="0" err="1" smtClean="0"/>
              <a:t>MeshLab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to view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the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point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could</a:t>
            </a:r>
            <a:r>
              <a:rPr lang="zh-CN" altLang="en-US" b="1" dirty="0" smtClean="0"/>
              <a:t> </a:t>
            </a:r>
            <a:endParaRPr lang="en-US" altLang="zh-CN" b="1" dirty="0" smtClean="0"/>
          </a:p>
          <a:p>
            <a:r>
              <a:rPr kumimoji="1" lang="en-US" altLang="zh-CN" b="1" dirty="0" smtClean="0"/>
              <a:t>Take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a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snapshot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62145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Problem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2: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List </a:t>
            </a:r>
            <a:r>
              <a:rPr lang="en-US" altLang="zh-CN" b="1" dirty="0"/>
              <a:t>the Major Steps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Read the </a:t>
            </a:r>
            <a:r>
              <a:rPr lang="en-US" altLang="zh-CN" b="1" dirty="0" smtClean="0"/>
              <a:t>code</a:t>
            </a:r>
            <a:r>
              <a:rPr lang="zh-CN" altLang="en-US" b="1" dirty="0" smtClean="0"/>
              <a:t> </a:t>
            </a:r>
            <a:r>
              <a:rPr lang="en-US" altLang="zh-CN" b="1" dirty="0"/>
              <a:t>SFMedu2.m</a:t>
            </a:r>
            <a:r>
              <a:rPr lang="en-US" altLang="zh-CN" b="1" dirty="0" smtClean="0"/>
              <a:t>.</a:t>
            </a:r>
          </a:p>
          <a:p>
            <a:r>
              <a:rPr lang="en-US" altLang="zh-CN" b="1" dirty="0" smtClean="0"/>
              <a:t>Summarize </a:t>
            </a:r>
            <a:r>
              <a:rPr lang="en-US" altLang="zh-CN" b="1" dirty="0"/>
              <a:t>the major steps </a:t>
            </a:r>
            <a:r>
              <a:rPr lang="en-US" altLang="zh-CN" b="1" dirty="0" smtClean="0"/>
              <a:t>for</a:t>
            </a:r>
          </a:p>
          <a:p>
            <a:pPr lvl="1"/>
            <a:r>
              <a:rPr lang="en-US" altLang="zh-CN" b="1" dirty="0" smtClean="0"/>
              <a:t> </a:t>
            </a:r>
            <a:r>
              <a:rPr lang="en-US" altLang="zh-CN" b="1" dirty="0" err="1" smtClean="0"/>
              <a:t>SfM</a:t>
            </a:r>
            <a:endParaRPr lang="en-US" altLang="zh-CN" b="1" dirty="0" smtClean="0"/>
          </a:p>
          <a:p>
            <a:pPr lvl="1"/>
            <a:r>
              <a:rPr lang="en-US" altLang="zh-CN" b="1" dirty="0"/>
              <a:t>dense stereo </a:t>
            </a:r>
            <a:r>
              <a:rPr lang="en-US" altLang="zh-CN" b="1" dirty="0" smtClean="0"/>
              <a:t>matching</a:t>
            </a:r>
          </a:p>
          <a:p>
            <a:pPr lvl="1"/>
            <a:r>
              <a:rPr kumimoji="1" lang="en-US" altLang="zh-CN" b="1" dirty="0" smtClean="0"/>
              <a:t>Hint: Compare the lecture notes and code side by side. Pick the part of lecture notes that match the code.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1989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Problem </a:t>
            </a:r>
            <a:r>
              <a:rPr lang="en-US" altLang="zh-CN" b="1" dirty="0" smtClean="0"/>
              <a:t>3: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Principal </a:t>
            </a:r>
            <a:r>
              <a:rPr lang="en-US" altLang="zh-CN" b="1" dirty="0"/>
              <a:t>Point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b="1" dirty="0" smtClean="0"/>
              <a:t>Read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the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code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carefully</a:t>
            </a:r>
            <a:r>
              <a:rPr kumimoji="1" lang="zh-CN" altLang="en-US" b="1" dirty="0"/>
              <a:t> </a:t>
            </a:r>
            <a:r>
              <a:rPr kumimoji="1" lang="en-US" altLang="zh-CN" b="1" dirty="0" smtClean="0"/>
              <a:t>to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see</a:t>
            </a:r>
            <a:r>
              <a:rPr kumimoji="1" lang="zh-CN" altLang="en-US" b="1" dirty="0" smtClean="0"/>
              <a:t> </a:t>
            </a:r>
            <a:r>
              <a:rPr lang="en-US" altLang="zh-CN" b="1" dirty="0" smtClean="0"/>
              <a:t>what </a:t>
            </a:r>
            <a:r>
              <a:rPr lang="en-US" altLang="zh-CN" b="1" dirty="0"/>
              <a:t>is the assumption for the principal points in this </a:t>
            </a:r>
            <a:r>
              <a:rPr lang="en-US" altLang="zh-CN" b="1" dirty="0" smtClean="0"/>
              <a:t>system</a:t>
            </a:r>
          </a:p>
          <a:p>
            <a:r>
              <a:rPr kumimoji="1" lang="en-US" altLang="zh-CN" b="1" dirty="0" smtClean="0"/>
              <a:t>When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this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assumption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is</a:t>
            </a:r>
            <a:r>
              <a:rPr kumimoji="1" lang="zh-CN" altLang="en-US" b="1" dirty="0" smtClean="0"/>
              <a:t> </a:t>
            </a:r>
            <a:r>
              <a:rPr lang="en-US" altLang="zh-CN" b="1" dirty="0" smtClean="0"/>
              <a:t>violated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?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952954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2667000" y="4556777"/>
            <a:ext cx="3352800" cy="1843910"/>
            <a:chOff x="-143273" y="665616"/>
            <a:chExt cx="11776942" cy="6476864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3"/>
            <a:srcRect l="1669" r="1669"/>
            <a:stretch>
              <a:fillRect/>
            </a:stretch>
          </p:blipFill>
          <p:spPr>
            <a:xfrm>
              <a:off x="-143273" y="665616"/>
              <a:ext cx="11776942" cy="6476864"/>
            </a:xfrm>
            <a:prstGeom prst="rect">
              <a:avLst/>
            </a:prstGeom>
          </p:spPr>
        </p:pic>
        <p:cxnSp>
          <p:nvCxnSpPr>
            <p:cNvPr id="15" name="Straight Arrow Connector 14"/>
            <p:cNvCxnSpPr/>
            <p:nvPr/>
          </p:nvCxnSpPr>
          <p:spPr>
            <a:xfrm flipH="1">
              <a:off x="1300480" y="5039359"/>
              <a:ext cx="118798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2699499" y="5039359"/>
              <a:ext cx="124258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2727022"/>
                </p:ext>
              </p:extLst>
            </p:nvPr>
          </p:nvGraphicFramePr>
          <p:xfrm>
            <a:off x="2467424" y="4886960"/>
            <a:ext cx="262193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976" name="Equation" r:id="rId4" imgW="139700" imgH="203200" progId="Equation.3">
                    <p:embed/>
                  </p:oleObj>
                </mc:Choice>
                <mc:Fallback>
                  <p:oleObj name="Equation" r:id="rId4" imgW="1397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467424" y="4886960"/>
                          <a:ext cx="262193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Oval 17"/>
            <p:cNvSpPr/>
            <p:nvPr/>
          </p:nvSpPr>
          <p:spPr>
            <a:xfrm>
              <a:off x="6911076" y="3226062"/>
              <a:ext cx="170444" cy="17044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4196080" y="4013200"/>
              <a:ext cx="0" cy="87376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082800" y="4460240"/>
              <a:ext cx="4917440" cy="94615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7000240" y="4460240"/>
              <a:ext cx="863600" cy="94615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000240" y="3266702"/>
              <a:ext cx="0" cy="213968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3566160" y="3962400"/>
              <a:ext cx="629920" cy="14224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566160" y="4480560"/>
              <a:ext cx="1158240" cy="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5990701"/>
                </p:ext>
              </p:extLst>
            </p:nvPr>
          </p:nvGraphicFramePr>
          <p:xfrm>
            <a:off x="7081520" y="2779946"/>
            <a:ext cx="727389" cy="973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977" name="Equation" r:id="rId6" imgW="520700" imgH="698500" progId="Equation.3">
                    <p:embed/>
                  </p:oleObj>
                </mc:Choice>
                <mc:Fallback>
                  <p:oleObj name="Equation" r:id="rId6" imgW="520700" imgH="6985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081520" y="2779946"/>
                          <a:ext cx="727389" cy="9735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2815310"/>
                </p:ext>
              </p:extLst>
            </p:nvPr>
          </p:nvGraphicFramePr>
          <p:xfrm>
            <a:off x="7262332" y="4780597"/>
            <a:ext cx="230188" cy="212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978" name="Equation" r:id="rId8" imgW="165100" imgH="152400" progId="Equation.3">
                    <p:embed/>
                  </p:oleObj>
                </mc:Choice>
                <mc:Fallback>
                  <p:oleObj name="Equation" r:id="rId8" imgW="1651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7262332" y="4780597"/>
                          <a:ext cx="230188" cy="212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6841200"/>
                </p:ext>
              </p:extLst>
            </p:nvPr>
          </p:nvGraphicFramePr>
          <p:xfrm>
            <a:off x="6829796" y="3998277"/>
            <a:ext cx="193675" cy="212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979" name="Equation" r:id="rId10" imgW="139700" imgH="152400" progId="Equation.3">
                    <p:embed/>
                  </p:oleObj>
                </mc:Choice>
                <mc:Fallback>
                  <p:oleObj name="Equation" r:id="rId10" imgW="1397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829796" y="3998277"/>
                          <a:ext cx="193675" cy="212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6706872"/>
                </p:ext>
              </p:extLst>
            </p:nvPr>
          </p:nvGraphicFramePr>
          <p:xfrm>
            <a:off x="7757477" y="4276090"/>
            <a:ext cx="212725" cy="212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980" name="Equation" r:id="rId12" imgW="152400" imgH="152400" progId="Equation.3">
                    <p:embed/>
                  </p:oleObj>
                </mc:Choice>
                <mc:Fallback>
                  <p:oleObj name="Equation" r:id="rId12" imgW="1524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7757477" y="4276090"/>
                          <a:ext cx="212725" cy="212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136900"/>
                </p:ext>
              </p:extLst>
            </p:nvPr>
          </p:nvGraphicFramePr>
          <p:xfrm>
            <a:off x="4311650" y="4575175"/>
            <a:ext cx="176213" cy="195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981" name="Equation" r:id="rId14" imgW="127000" imgH="139700" progId="Equation.3">
                    <p:embed/>
                  </p:oleObj>
                </mc:Choice>
                <mc:Fallback>
                  <p:oleObj name="Equation" r:id="rId14" imgW="127000" imgH="1397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4311650" y="4575175"/>
                          <a:ext cx="176213" cy="1952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8994493"/>
                </p:ext>
              </p:extLst>
            </p:nvPr>
          </p:nvGraphicFramePr>
          <p:xfrm>
            <a:off x="4043045" y="4203700"/>
            <a:ext cx="176213" cy="230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982" name="Equation" r:id="rId16" imgW="127000" imgH="165100" progId="Equation.3">
                    <p:embed/>
                  </p:oleObj>
                </mc:Choice>
                <mc:Fallback>
                  <p:oleObj name="Equation" r:id="rId16" imgW="127000" imgH="165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4043045" y="4203700"/>
                          <a:ext cx="176213" cy="2301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1" name="Group 30"/>
            <p:cNvGrpSpPr/>
            <p:nvPr/>
          </p:nvGrpSpPr>
          <p:grpSpPr>
            <a:xfrm>
              <a:off x="6812864" y="5160645"/>
              <a:ext cx="187376" cy="221615"/>
              <a:chOff x="6812864" y="5160645"/>
              <a:chExt cx="187376" cy="221615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6812864" y="5160645"/>
                <a:ext cx="0" cy="2216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6821330" y="5174402"/>
                <a:ext cx="178910" cy="2624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>
              <a:off x="4006959" y="4605020"/>
              <a:ext cx="187376" cy="221615"/>
              <a:chOff x="6812864" y="5160645"/>
              <a:chExt cx="187376" cy="221615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6812864" y="5160645"/>
                <a:ext cx="0" cy="2216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6821330" y="5174402"/>
                <a:ext cx="178910" cy="2624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Freeform 36"/>
            <p:cNvSpPr/>
            <p:nvPr/>
          </p:nvSpPr>
          <p:spPr>
            <a:xfrm>
              <a:off x="2123225" y="3266702"/>
              <a:ext cx="4900246" cy="2139689"/>
            </a:xfrm>
            <a:custGeom>
              <a:avLst/>
              <a:gdLst>
                <a:gd name="connsiteX0" fmla="*/ 0 w 2123440"/>
                <a:gd name="connsiteY0" fmla="*/ 518160 h 924560"/>
                <a:gd name="connsiteX1" fmla="*/ 2113280 w 2123440"/>
                <a:gd name="connsiteY1" fmla="*/ 924560 h 924560"/>
                <a:gd name="connsiteX2" fmla="*/ 2123440 w 2123440"/>
                <a:gd name="connsiteY2" fmla="*/ 0 h 924560"/>
                <a:gd name="connsiteX3" fmla="*/ 0 w 2123440"/>
                <a:gd name="connsiteY3" fmla="*/ 518160 h 92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440" h="924560">
                  <a:moveTo>
                    <a:pt x="0" y="518160"/>
                  </a:moveTo>
                  <a:lnTo>
                    <a:pt x="2113280" y="924560"/>
                  </a:lnTo>
                  <a:lnTo>
                    <a:pt x="2123440" y="0"/>
                  </a:lnTo>
                  <a:lnTo>
                    <a:pt x="0" y="51816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7000"/>
              </a:schemeClr>
            </a:solidFill>
            <a:ln w="381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2082800" y="3942080"/>
              <a:ext cx="2123440" cy="924560"/>
            </a:xfrm>
            <a:custGeom>
              <a:avLst/>
              <a:gdLst>
                <a:gd name="connsiteX0" fmla="*/ 0 w 2123440"/>
                <a:gd name="connsiteY0" fmla="*/ 518160 h 924560"/>
                <a:gd name="connsiteX1" fmla="*/ 2113280 w 2123440"/>
                <a:gd name="connsiteY1" fmla="*/ 924560 h 924560"/>
                <a:gd name="connsiteX2" fmla="*/ 2123440 w 2123440"/>
                <a:gd name="connsiteY2" fmla="*/ 0 h 924560"/>
                <a:gd name="connsiteX3" fmla="*/ 0 w 2123440"/>
                <a:gd name="connsiteY3" fmla="*/ 518160 h 92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440" h="924560">
                  <a:moveTo>
                    <a:pt x="0" y="518160"/>
                  </a:moveTo>
                  <a:lnTo>
                    <a:pt x="2113280" y="924560"/>
                  </a:lnTo>
                  <a:lnTo>
                    <a:pt x="2123440" y="0"/>
                  </a:lnTo>
                  <a:lnTo>
                    <a:pt x="0" y="51816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83000"/>
              </a:schemeClr>
            </a:solidFill>
            <a:ln w="381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But, why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There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dirty="0" smtClean="0"/>
              <a:t>so many step?</a:t>
            </a:r>
          </a:p>
          <a:p>
            <a:r>
              <a:rPr lang="en-US" dirty="0" smtClean="0"/>
              <a:t>There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en-US" dirty="0" smtClean="0"/>
              <a:t> so many </a:t>
            </a:r>
            <a:r>
              <a:rPr lang="en-US" dirty="0" err="1" smtClean="0"/>
              <a:t>maths</a:t>
            </a:r>
            <a:r>
              <a:rPr lang="en-US" dirty="0" smtClean="0"/>
              <a:t> and equations?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1239708" y="3026229"/>
            <a:ext cx="6083581" cy="375166"/>
            <a:chOff x="1239708" y="3026229"/>
            <a:chExt cx="6083581" cy="375166"/>
          </a:xfrm>
        </p:grpSpPr>
        <p:sp>
          <p:nvSpPr>
            <p:cNvPr id="4" name="TextBox 3"/>
            <p:cNvSpPr txBox="1"/>
            <p:nvPr/>
          </p:nvSpPr>
          <p:spPr>
            <a:xfrm>
              <a:off x="1239708" y="3026229"/>
              <a:ext cx="9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Problem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71800" y="3026229"/>
              <a:ext cx="20724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Conceptual Solution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806265" y="3032063"/>
              <a:ext cx="1517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Math Solution</a:t>
              </a:r>
              <a:endParaRPr lang="en-US" dirty="0"/>
            </a:p>
          </p:txBody>
        </p:sp>
        <p:cxnSp>
          <p:nvCxnSpPr>
            <p:cNvPr id="8" name="Straight Arrow Connector 7"/>
            <p:cNvCxnSpPr>
              <a:endCxn id="5" idx="1"/>
            </p:cNvCxnSpPr>
            <p:nvPr/>
          </p:nvCxnSpPr>
          <p:spPr>
            <a:xfrm>
              <a:off x="2301065" y="3210895"/>
              <a:ext cx="67073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5120465" y="3227224"/>
              <a:ext cx="67073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6553200" y="381000"/>
            <a:ext cx="1981200" cy="17501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400" y="5026266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How to get the pixel location on an image of a 3D point?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35214" y="37248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How to write a Rot/</a:t>
            </a:r>
            <a:r>
              <a:rPr lang="en-US" dirty="0" err="1" smtClean="0"/>
              <a:t>Tsl</a:t>
            </a:r>
            <a:r>
              <a:rPr lang="en-US" dirty="0" smtClean="0"/>
              <a:t> transformation into a linear function?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971260" y="390953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X’ = R*X + T*1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257260" y="3740949"/>
            <a:ext cx="3024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Homogenous Coordinates</a:t>
            </a:r>
          </a:p>
          <a:p>
            <a:pPr algn="ctr"/>
            <a:r>
              <a:rPr lang="en-US" dirty="0" smtClean="0"/>
              <a:t>X </a:t>
            </a:r>
            <a:r>
              <a:rPr lang="en-US" dirty="0" smtClean="0">
                <a:sym typeface="Wingdings"/>
              </a:rPr>
              <a:t> [X;1]</a:t>
            </a:r>
            <a:endParaRPr lang="en-US" dirty="0"/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524295"/>
              </p:ext>
            </p:extLst>
          </p:nvPr>
        </p:nvGraphicFramePr>
        <p:xfrm>
          <a:off x="6052457" y="5312241"/>
          <a:ext cx="1600200" cy="503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83" name="Equation" r:id="rId19" imgW="850900" imgH="266700" progId="Equation.3">
                  <p:embed/>
                </p:oleObj>
              </mc:Choice>
              <mc:Fallback>
                <p:oleObj name="Equation" r:id="rId19" imgW="8509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052457" y="5312241"/>
                        <a:ext cx="1600200" cy="503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5582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0" grpId="0"/>
      <p:bldP spid="41" grpId="0"/>
      <p:bldP spid="4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Problem </a:t>
            </a:r>
            <a:r>
              <a:rPr lang="en-US" altLang="zh-CN" b="1" dirty="0" smtClean="0"/>
              <a:t>4: </a:t>
            </a:r>
            <a:r>
              <a:rPr lang="en-US" altLang="zh-CN" b="1" dirty="0"/>
              <a:t>Data Structure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zh-CN" dirty="0" smtClean="0"/>
              <a:t>See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what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fields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lang="en-US" altLang="zh-CN" b="1" dirty="0" smtClean="0"/>
              <a:t>Graph</a:t>
            </a:r>
          </a:p>
          <a:p>
            <a:pPr lvl="1"/>
            <a:r>
              <a:rPr lang="en-US" altLang="zh-CN" b="1" dirty="0" smtClean="0"/>
              <a:t>What </a:t>
            </a:r>
            <a:r>
              <a:rPr lang="en-US" altLang="zh-CN" b="1" dirty="0"/>
              <a:t>is the data in each </a:t>
            </a:r>
            <a:r>
              <a:rPr lang="en-US" altLang="zh-CN" b="1" dirty="0" smtClean="0"/>
              <a:t>field?</a:t>
            </a:r>
          </a:p>
          <a:p>
            <a:pPr lvl="1"/>
            <a:r>
              <a:rPr kumimoji="1" lang="en-US" altLang="zh-CN" dirty="0" smtClean="0"/>
              <a:t>Why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each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necessary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S</a:t>
            </a:r>
            <a:r>
              <a:rPr kumimoji="1" lang="en-US" altLang="zh-CN" dirty="0" smtClean="0"/>
              <a:t>fM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system</a:t>
            </a:r>
          </a:p>
          <a:p>
            <a:pPr lvl="1"/>
            <a:endParaRPr kumimoji="1" lang="en-US" altLang="zh-CN" dirty="0"/>
          </a:p>
          <a:p>
            <a:pPr marL="457200" lvl="1" indent="0">
              <a:buNone/>
            </a:pPr>
            <a:r>
              <a:rPr kumimoji="1" lang="en-US" altLang="zh-CN" dirty="0"/>
              <a:t>function graph=pair2graph(</a:t>
            </a:r>
            <a:r>
              <a:rPr kumimoji="1" lang="en-US" altLang="zh-CN" dirty="0" err="1"/>
              <a:t>pair,frames</a:t>
            </a:r>
            <a:r>
              <a:rPr kumimoji="1" lang="en-US" altLang="zh-CN" dirty="0" smtClean="0"/>
              <a:t>)</a:t>
            </a:r>
          </a:p>
          <a:p>
            <a:pPr marL="457200" lvl="1" indent="0">
              <a:buNone/>
            </a:pPr>
            <a:r>
              <a:rPr kumimoji="1" lang="en-US" altLang="zh-CN" dirty="0" err="1"/>
              <a:t>graph.f</a:t>
            </a:r>
            <a:r>
              <a:rPr kumimoji="1" lang="en-US" altLang="zh-CN" dirty="0"/>
              <a:t>  </a:t>
            </a:r>
            <a:r>
              <a:rPr kumimoji="1" lang="en-US" altLang="zh-CN" dirty="0" smtClean="0"/>
              <a:t> …</a:t>
            </a:r>
            <a:endParaRPr kumimoji="1" lang="en-US" altLang="zh-CN" dirty="0"/>
          </a:p>
          <a:p>
            <a:pPr marL="457200" lvl="1" indent="0">
              <a:buNone/>
            </a:pPr>
            <a:r>
              <a:rPr kumimoji="1" lang="en-US" altLang="zh-CN" dirty="0" err="1" smtClean="0"/>
              <a:t>graph.Mot</a:t>
            </a:r>
            <a:r>
              <a:rPr kumimoji="1" lang="en-US" altLang="zh-CN" dirty="0" smtClean="0"/>
              <a:t> …</a:t>
            </a:r>
            <a:endParaRPr kumimoji="1" lang="en-US" altLang="zh-CN" dirty="0"/>
          </a:p>
          <a:p>
            <a:pPr marL="457200" lvl="1" indent="0">
              <a:buNone/>
            </a:pPr>
            <a:r>
              <a:rPr kumimoji="1" lang="en-US" altLang="zh-CN" dirty="0" err="1"/>
              <a:t>graph.Str</a:t>
            </a:r>
            <a:r>
              <a:rPr kumimoji="1" lang="en-US" altLang="zh-CN" dirty="0"/>
              <a:t> </a:t>
            </a:r>
            <a:r>
              <a:rPr kumimoji="1" lang="en-US" altLang="zh-CN" dirty="0" smtClean="0"/>
              <a:t>…</a:t>
            </a:r>
            <a:endParaRPr kumimoji="1" lang="en-US" altLang="zh-CN" dirty="0"/>
          </a:p>
          <a:p>
            <a:pPr marL="457200" lvl="1" indent="0">
              <a:buNone/>
            </a:pPr>
            <a:r>
              <a:rPr kumimoji="1" lang="en-US" altLang="zh-CN" dirty="0" err="1" smtClean="0"/>
              <a:t>graph.ObsVal</a:t>
            </a:r>
            <a:r>
              <a:rPr kumimoji="1" lang="en-US" altLang="zh-CN" dirty="0" smtClean="0"/>
              <a:t> …</a:t>
            </a:r>
            <a:endParaRPr kumimoji="1" lang="en-US" altLang="zh-CN" dirty="0"/>
          </a:p>
          <a:p>
            <a:pPr marL="457200" lvl="1" indent="0">
              <a:buNone/>
            </a:pPr>
            <a:r>
              <a:rPr kumimoji="1" lang="en-US" altLang="zh-CN" dirty="0" err="1" smtClean="0"/>
              <a:t>graph.ObsIdx</a:t>
            </a:r>
            <a:r>
              <a:rPr kumimoji="1" lang="en-US" altLang="zh-CN" dirty="0" smtClean="0"/>
              <a:t> …</a:t>
            </a:r>
            <a:endParaRPr kumimoji="1" lang="zh-CN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886200" y="3886200"/>
            <a:ext cx="4735351" cy="1331170"/>
            <a:chOff x="-10951" y="2425660"/>
            <a:chExt cx="8856628" cy="2489717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5289401"/>
                </p:ext>
              </p:extLst>
            </p:nvPr>
          </p:nvGraphicFramePr>
          <p:xfrm>
            <a:off x="1177634" y="2991416"/>
            <a:ext cx="7509166" cy="19239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1" name="Equation" r:id="rId4" imgW="3632200" imgH="927100" progId="Equation.3">
                    <p:embed/>
                  </p:oleObj>
                </mc:Choice>
                <mc:Fallback>
                  <p:oleObj name="Equation" r:id="rId4" imgW="3632200" imgH="927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177634" y="2991416"/>
                          <a:ext cx="7509166" cy="192396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1631939" y="2425660"/>
              <a:ext cx="1170479" cy="518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Point 1</a:t>
              </a:r>
              <a:endParaRPr lang="en-US" sz="1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92942" y="2425660"/>
              <a:ext cx="1170479" cy="518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Point 2</a:t>
              </a:r>
              <a:endParaRPr lang="en-US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14313" y="2425660"/>
              <a:ext cx="1170479" cy="518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Point 3</a:t>
              </a:r>
              <a:endParaRPr 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10951" y="3111597"/>
              <a:ext cx="1280802" cy="518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Image 1</a:t>
              </a:r>
              <a:endParaRPr lang="en-US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10951" y="3691878"/>
              <a:ext cx="1280802" cy="518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Image 2</a:t>
              </a:r>
              <a:endParaRPr lang="en-US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10951" y="4273067"/>
              <a:ext cx="1280802" cy="518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Image 3</a:t>
              </a:r>
              <a:endParaRPr lang="en-US" sz="1200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09477" y="2887325"/>
              <a:ext cx="87362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167261" y="2503238"/>
              <a:ext cx="0" cy="24121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3352800" y="5486400"/>
            <a:ext cx="6248400" cy="974098"/>
            <a:chOff x="-992088" y="5249406"/>
            <a:chExt cx="11128679" cy="1734909"/>
          </a:xfrm>
        </p:grpSpPr>
        <p:pic>
          <p:nvPicPr>
            <p:cNvPr id="14" name="Picture 13" descr="obs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92088" y="5261567"/>
              <a:ext cx="11128679" cy="121523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237428" y="6476798"/>
              <a:ext cx="1066728" cy="50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Points</a:t>
              </a:r>
              <a:endParaRPr lang="en-US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-497374" y="5611247"/>
              <a:ext cx="1231199" cy="5075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Camera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03589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Problem </a:t>
            </a:r>
            <a:r>
              <a:rPr lang="en-US" b="1" dirty="0" smtClean="0"/>
              <a:t>5: </a:t>
            </a:r>
            <a:r>
              <a:rPr lang="en-US" b="1" dirty="0"/>
              <a:t>Reconstruct </a:t>
            </a:r>
            <a:r>
              <a:rPr lang="en-US" b="1" dirty="0" smtClean="0"/>
              <a:t>Yourself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Tips</a:t>
            </a:r>
            <a:r>
              <a:rPr lang="en-US" altLang="zh-CN" dirty="0" smtClean="0"/>
              <a:t>:</a:t>
            </a:r>
          </a:p>
          <a:p>
            <a:r>
              <a:rPr lang="en-US" dirty="0" smtClean="0"/>
              <a:t>good lighting</a:t>
            </a:r>
          </a:p>
          <a:p>
            <a:r>
              <a:rPr lang="en-US" dirty="0" smtClean="0"/>
              <a:t>Subject </a:t>
            </a:r>
            <a:r>
              <a:rPr lang="en-US" dirty="0"/>
              <a:t>don’t </a:t>
            </a:r>
            <a:r>
              <a:rPr lang="en-US" dirty="0" smtClean="0"/>
              <a:t>move</a:t>
            </a:r>
          </a:p>
          <a:p>
            <a:r>
              <a:rPr lang="en-US" dirty="0" smtClean="0"/>
              <a:t>Enough</a:t>
            </a:r>
            <a:r>
              <a:rPr lang="zh-CN" altLang="en-US" dirty="0" smtClean="0"/>
              <a:t> </a:t>
            </a:r>
            <a:r>
              <a:rPr lang="en-US" dirty="0" smtClean="0"/>
              <a:t>texture</a:t>
            </a:r>
          </a:p>
          <a:p>
            <a:r>
              <a:rPr lang="en-US" dirty="0" smtClean="0"/>
              <a:t>no motion</a:t>
            </a:r>
            <a:r>
              <a:rPr lang="zh-CN" altLang="en-US" dirty="0" smtClean="0"/>
              <a:t> </a:t>
            </a:r>
            <a:r>
              <a:rPr lang="en-US" dirty="0" smtClean="0"/>
              <a:t>blur</a:t>
            </a:r>
            <a:endParaRPr lang="en-US" dirty="0"/>
          </a:p>
          <a:p>
            <a:r>
              <a:rPr lang="en-US" dirty="0" smtClean="0"/>
              <a:t>common overlapping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76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1600200"/>
            <a:ext cx="8915400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Problem </a:t>
            </a:r>
            <a:r>
              <a:rPr lang="en-US" sz="3600" b="1" dirty="0" smtClean="0"/>
              <a:t>6: </a:t>
            </a:r>
            <a:r>
              <a:rPr lang="en-US" sz="3600" b="1" dirty="0"/>
              <a:t>Compute the </a:t>
            </a:r>
            <a:r>
              <a:rPr lang="en-US" sz="3600" b="1" dirty="0" err="1"/>
              <a:t>Reprojection</a:t>
            </a:r>
            <a:r>
              <a:rPr lang="en-US" sz="3600" b="1" dirty="0"/>
              <a:t> Error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480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100" b="1" dirty="0"/>
              <a:t>residuals = </a:t>
            </a:r>
            <a:r>
              <a:rPr lang="en-US" sz="4100" b="1" dirty="0" err="1" smtClean="0"/>
              <a:t>reprojectionResidual</a:t>
            </a:r>
            <a:r>
              <a:rPr lang="en-US" sz="4100" b="1" dirty="0" smtClean="0"/>
              <a:t>(</a:t>
            </a:r>
            <a:r>
              <a:rPr lang="en-US" sz="4100" b="1" dirty="0" err="1"/>
              <a:t>ObsIdx,ObsVal,px,py,f,Mot,Str</a:t>
            </a:r>
            <a:r>
              <a:rPr lang="en-US" sz="4100" b="1" dirty="0"/>
              <a:t>)</a:t>
            </a:r>
            <a:endParaRPr lang="en-US" sz="4100" b="1" dirty="0" smtClean="0"/>
          </a:p>
          <a:p>
            <a:pPr marL="0" indent="0">
              <a:buNone/>
            </a:pPr>
            <a:endParaRPr lang="en-US" sz="3800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ObsIdx</a:t>
            </a:r>
            <a:r>
              <a:rPr lang="en-US" dirty="0"/>
              <a:t>: index of </a:t>
            </a:r>
            <a:r>
              <a:rPr lang="en-US" dirty="0" err="1"/>
              <a:t>KxN</a:t>
            </a:r>
            <a:r>
              <a:rPr lang="en-US" dirty="0"/>
              <a:t> for N points observed by K cameras, sparse matrix</a:t>
            </a:r>
          </a:p>
          <a:p>
            <a:r>
              <a:rPr lang="en-US" dirty="0" err="1" smtClean="0"/>
              <a:t>ObsVal</a:t>
            </a:r>
            <a:r>
              <a:rPr lang="en-US" dirty="0"/>
              <a:t>: 2xM for M observations</a:t>
            </a:r>
          </a:p>
          <a:p>
            <a:r>
              <a:rPr lang="en-US" dirty="0" err="1" smtClean="0"/>
              <a:t>px</a:t>
            </a:r>
            <a:r>
              <a:rPr lang="en-US" dirty="0" err="1"/>
              <a:t>,py</a:t>
            </a:r>
            <a:r>
              <a:rPr lang="en-US" dirty="0"/>
              <a:t>: </a:t>
            </a:r>
            <a:r>
              <a:rPr lang="en-US" dirty="0" smtClean="0"/>
              <a:t>principle </a:t>
            </a:r>
            <a:r>
              <a:rPr lang="en-US" dirty="0"/>
              <a:t>points in pixels</a:t>
            </a:r>
          </a:p>
          <a:p>
            <a:r>
              <a:rPr lang="en-US" dirty="0" smtClean="0"/>
              <a:t>f</a:t>
            </a:r>
            <a:r>
              <a:rPr lang="en-US" dirty="0"/>
              <a:t>: focal length in pixels</a:t>
            </a:r>
          </a:p>
          <a:p>
            <a:r>
              <a:rPr lang="en-US" dirty="0" smtClean="0"/>
              <a:t>Mot</a:t>
            </a:r>
            <a:r>
              <a:rPr lang="en-US" dirty="0"/>
              <a:t>: 3x2xK for K </a:t>
            </a:r>
            <a:r>
              <a:rPr lang="en-US" dirty="0" smtClean="0"/>
              <a:t>cameras</a:t>
            </a:r>
          </a:p>
          <a:p>
            <a:pPr marL="0" indent="0">
              <a:buNone/>
            </a:pPr>
            <a:r>
              <a:rPr lang="zh-CN" altLang="en-US" dirty="0" smtClean="0"/>
              <a:t> </a:t>
            </a:r>
            <a:r>
              <a:rPr lang="en-US" altLang="zh-CN" dirty="0" smtClean="0"/>
              <a:t>-</a:t>
            </a:r>
            <a:r>
              <a:rPr lang="en-US" altLang="zh-CN" i="1" dirty="0" smtClean="0"/>
              <a:t>&gt;</a:t>
            </a:r>
            <a:r>
              <a:rPr lang="zh-CN" altLang="en-US" i="1" dirty="0" smtClean="0"/>
              <a:t>  </a:t>
            </a:r>
            <a:r>
              <a:rPr lang="en-US" altLang="zh-CN" i="1" dirty="0" smtClean="0"/>
              <a:t>need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to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use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“</a:t>
            </a:r>
            <a:r>
              <a:rPr lang="en-US" i="1" dirty="0" smtClean="0"/>
              <a:t>RotationMatrix2AngleAxis”</a:t>
            </a:r>
            <a:r>
              <a:rPr lang="zh-CN" altLang="en-US" i="1" dirty="0" smtClean="0"/>
              <a:t>  </a:t>
            </a:r>
            <a:r>
              <a:rPr lang="en-US" altLang="zh-CN" i="1" dirty="0" smtClean="0"/>
              <a:t>to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covert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the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3x3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matrix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to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3</a:t>
            </a:r>
            <a:r>
              <a:rPr lang="zh-CN" altLang="en-US" i="1" dirty="0"/>
              <a:t> </a:t>
            </a:r>
            <a:r>
              <a:rPr lang="en-US" altLang="zh-CN" i="1" dirty="0" smtClean="0"/>
              <a:t>number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vector</a:t>
            </a:r>
            <a:r>
              <a:rPr lang="zh-CN" altLang="en-US" i="1" dirty="0" smtClean="0"/>
              <a:t> </a:t>
            </a:r>
            <a:r>
              <a:rPr lang="en-US" i="1" dirty="0" err="1" smtClean="0"/>
              <a:t>AngleAxis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representation</a:t>
            </a:r>
            <a:endParaRPr lang="en-US" i="1" dirty="0"/>
          </a:p>
          <a:p>
            <a:r>
              <a:rPr lang="en-US" dirty="0" err="1" smtClean="0"/>
              <a:t>Str</a:t>
            </a:r>
            <a:r>
              <a:rPr lang="en-US" dirty="0"/>
              <a:t>: 3xN for N </a:t>
            </a:r>
            <a:r>
              <a:rPr lang="en-US" dirty="0" smtClean="0"/>
              <a:t>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79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1600200"/>
            <a:ext cx="8915400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Problem </a:t>
            </a:r>
            <a:r>
              <a:rPr lang="en-US" sz="3600" b="1" dirty="0" smtClean="0"/>
              <a:t>6: </a:t>
            </a:r>
            <a:r>
              <a:rPr lang="en-US" sz="3600" b="1" dirty="0"/>
              <a:t>Compute the </a:t>
            </a:r>
            <a:r>
              <a:rPr lang="en-US" sz="3600" b="1" dirty="0" err="1"/>
              <a:t>Reprojection</a:t>
            </a:r>
            <a:r>
              <a:rPr lang="en-US" sz="3600" b="1" dirty="0"/>
              <a:t> Error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914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100" b="1" dirty="0"/>
              <a:t>residuals = </a:t>
            </a:r>
            <a:r>
              <a:rPr lang="en-US" sz="4100" b="1" dirty="0" err="1" smtClean="0"/>
              <a:t>reprojectionResidual</a:t>
            </a:r>
            <a:r>
              <a:rPr lang="en-US" sz="4100" b="1" dirty="0" smtClean="0"/>
              <a:t>(</a:t>
            </a:r>
            <a:r>
              <a:rPr lang="en-US" sz="4100" b="1" dirty="0" err="1"/>
              <a:t>ObsIdx,ObsVal,px,py,f,Mot,Str</a:t>
            </a:r>
            <a:r>
              <a:rPr lang="en-US" sz="4100" b="1" dirty="0"/>
              <a:t>)</a:t>
            </a:r>
            <a:endParaRPr lang="en-US" sz="4100" b="1" dirty="0" smtClean="0"/>
          </a:p>
          <a:p>
            <a:pPr marL="0" indent="0">
              <a:buNone/>
            </a:pPr>
            <a:endParaRPr lang="en-US" sz="3800" dirty="0" smtClean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" y="2742312"/>
            <a:ext cx="8915400" cy="1600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2742312"/>
            <a:ext cx="88392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rgbClr val="000000"/>
                </a:solidFill>
              </a:rPr>
              <a:t>Average </a:t>
            </a:r>
            <a:r>
              <a:rPr lang="en-US" b="1" dirty="0" err="1" smtClean="0">
                <a:solidFill>
                  <a:srgbClr val="000000"/>
                </a:solidFill>
              </a:rPr>
              <a:t>Reprojetion</a:t>
            </a:r>
            <a:r>
              <a:rPr lang="zh-CN" altLang="en-US" b="1" dirty="0" smtClean="0">
                <a:solidFill>
                  <a:srgbClr val="000000"/>
                </a:solidFill>
              </a:rPr>
              <a:t> </a:t>
            </a:r>
            <a:r>
              <a:rPr lang="en-US" altLang="zh-CN" b="1" dirty="0" smtClean="0">
                <a:solidFill>
                  <a:srgbClr val="000000"/>
                </a:solidFill>
              </a:rPr>
              <a:t>error</a:t>
            </a:r>
            <a:r>
              <a:rPr lang="zh-CN" altLang="en-US" b="1" dirty="0" smtClean="0">
                <a:solidFill>
                  <a:srgbClr val="000000"/>
                </a:solidFill>
              </a:rPr>
              <a:t> </a:t>
            </a:r>
            <a:r>
              <a:rPr lang="en-US" altLang="zh-CN" b="1" dirty="0" smtClean="0">
                <a:solidFill>
                  <a:srgbClr val="000000"/>
                </a:solidFill>
              </a:rPr>
              <a:t>=</a:t>
            </a:r>
            <a:r>
              <a:rPr lang="zh-CN" altLang="en-US" b="1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sqrt</a:t>
            </a:r>
            <a:r>
              <a:rPr lang="en-US" dirty="0">
                <a:solidFill>
                  <a:srgbClr val="000000"/>
                </a:solidFill>
              </a:rPr>
              <a:t>(sum(residuals.^2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altLang="zh-CN" dirty="0" smtClean="0">
                <a:solidFill>
                  <a:srgbClr val="000000"/>
                </a:solidFill>
              </a:rPr>
              <a:t>/n)</a:t>
            </a:r>
          </a:p>
          <a:p>
            <a:pPr marL="0" indent="0" algn="ctr">
              <a:buNone/>
            </a:pPr>
            <a:r>
              <a:rPr lang="en-US" altLang="zh-CN" dirty="0" smtClean="0">
                <a:solidFill>
                  <a:srgbClr val="000000"/>
                </a:solidFill>
              </a:rPr>
              <a:t>n=</a:t>
            </a:r>
            <a:r>
              <a:rPr lang="zh-CN" altLang="en-US" dirty="0" smtClean="0">
                <a:solidFill>
                  <a:srgbClr val="000000"/>
                </a:solidFill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</a:rPr>
              <a:t>number</a:t>
            </a:r>
            <a:r>
              <a:rPr lang="zh-CN" altLang="en-US" dirty="0" smtClean="0">
                <a:solidFill>
                  <a:srgbClr val="000000"/>
                </a:solidFill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</a:rPr>
              <a:t>of</a:t>
            </a:r>
            <a:r>
              <a:rPr lang="zh-CN" altLang="en-US" dirty="0" smtClean="0">
                <a:solidFill>
                  <a:srgbClr val="000000"/>
                </a:solidFill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</a:rPr>
              <a:t>points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4648200"/>
            <a:ext cx="2737186" cy="178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44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Problem </a:t>
            </a:r>
            <a:r>
              <a:rPr lang="en-US" b="1" dirty="0" smtClean="0"/>
              <a:t>7: </a:t>
            </a:r>
            <a:r>
              <a:rPr lang="en-US" b="1" dirty="0"/>
              <a:t>Visualize the </a:t>
            </a:r>
            <a:r>
              <a:rPr lang="en-US" b="1" dirty="0" err="1"/>
              <a:t>Reprojection</a:t>
            </a:r>
            <a:r>
              <a:rPr lang="en-US" b="1" dirty="0"/>
              <a:t> Points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each</a:t>
            </a:r>
            <a:r>
              <a:rPr lang="zh-CN" altLang="en-US" dirty="0" smtClean="0"/>
              <a:t> </a:t>
            </a:r>
            <a:r>
              <a:rPr lang="en-US" altLang="zh-CN" dirty="0" smtClean="0"/>
              <a:t>camera:</a:t>
            </a:r>
          </a:p>
          <a:p>
            <a:r>
              <a:rPr lang="is-IS" dirty="0" smtClean="0"/>
              <a:t>Transform</a:t>
            </a:r>
            <a:r>
              <a:rPr lang="zh-CN" altLang="en-US" dirty="0" smtClean="0"/>
              <a:t> </a:t>
            </a:r>
            <a:r>
              <a:rPr lang="en-US" altLang="zh-CN" dirty="0" smtClean="0"/>
              <a:t>points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Str</a:t>
            </a:r>
            <a:r>
              <a:rPr lang="en-US" altLang="zh-CN" dirty="0" smtClean="0"/>
              <a:t>)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word</a:t>
            </a:r>
            <a:r>
              <a:rPr lang="zh-CN" altLang="en-US" dirty="0" smtClean="0"/>
              <a:t> </a:t>
            </a:r>
            <a:r>
              <a:rPr lang="en-US" altLang="zh-CN" dirty="0" smtClean="0"/>
              <a:t>coordinate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camera</a:t>
            </a:r>
            <a:r>
              <a:rPr lang="zh-CN" altLang="en-US" dirty="0" smtClean="0"/>
              <a:t> </a:t>
            </a:r>
            <a:r>
              <a:rPr lang="en-US" altLang="zh-CN" dirty="0" smtClean="0"/>
              <a:t>coordinate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en-US" dirty="0" err="1"/>
              <a:t>transformPtsByRt</a:t>
            </a:r>
            <a:r>
              <a:rPr lang="en-US" dirty="0"/>
              <a:t> </a:t>
            </a:r>
            <a:r>
              <a:rPr lang="en-US" altLang="zh-CN" dirty="0" smtClean="0"/>
              <a:t>)</a:t>
            </a:r>
          </a:p>
          <a:p>
            <a:r>
              <a:rPr lang="is-IS" dirty="0" smtClean="0"/>
              <a:t>Project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2D</a:t>
            </a:r>
            <a:r>
              <a:rPr lang="zh-CN" altLang="en-US" dirty="0" smtClean="0"/>
              <a:t> </a:t>
            </a:r>
            <a:endParaRPr lang="is-IS" dirty="0" smtClean="0"/>
          </a:p>
          <a:p>
            <a:r>
              <a:rPr lang="is-IS" dirty="0" smtClean="0"/>
              <a:t>Transform</a:t>
            </a:r>
            <a:r>
              <a:rPr lang="zh-CN" altLang="en-US" dirty="0" smtClean="0"/>
              <a:t> </a:t>
            </a:r>
            <a:r>
              <a:rPr lang="en-US" altLang="zh-CN" dirty="0" smtClean="0"/>
              <a:t>coordinate</a:t>
            </a:r>
            <a:endParaRPr lang="is-IS" dirty="0" smtClean="0"/>
          </a:p>
          <a:p>
            <a:pPr lvl="1"/>
            <a:r>
              <a:rPr lang="is-IS" dirty="0" smtClean="0"/>
              <a:t>xy(1,:) = </a:t>
            </a:r>
            <a:r>
              <a:rPr lang="is-IS" dirty="0"/>
              <a:t>-xy(1,:) + frames.imsize(2)/2; </a:t>
            </a:r>
          </a:p>
          <a:p>
            <a:r>
              <a:rPr lang="is-IS" dirty="0" smtClean="0"/>
              <a:t>Plot</a:t>
            </a:r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674248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Problem </a:t>
            </a:r>
            <a:r>
              <a:rPr lang="en-US" sz="3600" b="1" dirty="0" smtClean="0"/>
              <a:t>7: </a:t>
            </a:r>
            <a:r>
              <a:rPr lang="en-US" sz="3600" b="1" dirty="0"/>
              <a:t>Visualize the </a:t>
            </a:r>
            <a:r>
              <a:rPr lang="en-US" sz="3600" b="1" dirty="0" err="1"/>
              <a:t>Reprojection</a:t>
            </a:r>
            <a:r>
              <a:rPr lang="en-US" sz="3600" b="1" dirty="0"/>
              <a:t> Points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990601"/>
            <a:ext cx="6477000" cy="42649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0" y="5181600"/>
            <a:ext cx="79946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red x: </a:t>
            </a:r>
            <a:r>
              <a:rPr lang="en-US" sz="2400" dirty="0"/>
              <a:t>each observed </a:t>
            </a:r>
            <a:r>
              <a:rPr lang="en-US" sz="2400" dirty="0" err="1"/>
              <a:t>keypoint</a:t>
            </a:r>
            <a:endParaRPr lang="en-US" sz="2400" dirty="0"/>
          </a:p>
          <a:p>
            <a:r>
              <a:rPr lang="en-US" sz="2400" b="1" dirty="0">
                <a:solidFill>
                  <a:srgbClr val="008000"/>
                </a:solidFill>
              </a:rPr>
              <a:t>green +: </a:t>
            </a:r>
            <a:r>
              <a:rPr lang="en-US" sz="2400" dirty="0" err="1"/>
              <a:t>reprojection</a:t>
            </a:r>
            <a:r>
              <a:rPr lang="en-US" sz="2400" dirty="0"/>
              <a:t> of its 3D estimated location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blue </a:t>
            </a:r>
            <a:r>
              <a:rPr lang="en-US" sz="2400" b="1" dirty="0" smtClean="0">
                <a:solidFill>
                  <a:srgbClr val="0000FF"/>
                </a:solidFill>
              </a:rPr>
              <a:t>line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 −</a:t>
            </a:r>
            <a:r>
              <a:rPr lang="en-US" sz="2400" b="1" dirty="0" smtClean="0">
                <a:solidFill>
                  <a:srgbClr val="0000FF"/>
                </a:solidFill>
              </a:rPr>
              <a:t>: </a:t>
            </a:r>
            <a:r>
              <a:rPr lang="en-US" sz="2400" dirty="0"/>
              <a:t>these two points are connected by a blue </a:t>
            </a:r>
            <a:r>
              <a:rPr lang="en-US" sz="2400" dirty="0" smtClean="0"/>
              <a:t>line</a:t>
            </a:r>
          </a:p>
          <a:p>
            <a:r>
              <a:rPr lang="en-US" sz="2400" dirty="0" smtClean="0">
                <a:solidFill>
                  <a:srgbClr val="FFD92E"/>
                </a:solidFill>
              </a:rPr>
              <a:t>yellow</a:t>
            </a:r>
            <a:r>
              <a:rPr lang="zh-CN" altLang="en-US" sz="2400" dirty="0" smtClean="0">
                <a:solidFill>
                  <a:srgbClr val="FFD92E"/>
                </a:solidFill>
              </a:rPr>
              <a:t> </a:t>
            </a:r>
            <a:r>
              <a:rPr lang="en-US" altLang="zh-CN" sz="2400" dirty="0" smtClean="0">
                <a:solidFill>
                  <a:srgbClr val="FFD92E"/>
                </a:solidFill>
              </a:rPr>
              <a:t>o</a:t>
            </a:r>
            <a:r>
              <a:rPr lang="en-US" altLang="zh-CN" sz="2400" dirty="0" smtClean="0"/>
              <a:t>:</a:t>
            </a:r>
            <a:r>
              <a:rPr lang="zh-CN" altLang="en-US" sz="2400" dirty="0" smtClean="0"/>
              <a:t> </a:t>
            </a:r>
            <a:r>
              <a:rPr lang="en-US" altLang="zh-CN" sz="2400" dirty="0" err="1" smtClean="0"/>
              <a:t>porjection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of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points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reconstruction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from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other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views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9648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/>
              <a:t>Problem </a:t>
            </a:r>
            <a:r>
              <a:rPr lang="en-US" b="1" dirty="0" smtClean="0"/>
              <a:t>8: </a:t>
            </a:r>
            <a:r>
              <a:rPr lang="en-US" b="1" dirty="0" err="1"/>
              <a:t>Levenberg</a:t>
            </a:r>
            <a:r>
              <a:rPr lang="en-US" b="1" dirty="0"/>
              <a:t>-Marquardt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1701285"/>
            <a:ext cx="8610600" cy="214417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4000" baseline="30000" dirty="0"/>
              <a:t>[</a:t>
            </a:r>
            <a:r>
              <a:rPr lang="en-US" sz="4000" baseline="30000" dirty="0" err="1"/>
              <a:t>vec,resnorm,residuals,exitflag</a:t>
            </a:r>
            <a:r>
              <a:rPr lang="en-US" sz="4000" baseline="30000" dirty="0"/>
              <a:t>] =</a:t>
            </a:r>
          </a:p>
          <a:p>
            <a:r>
              <a:rPr lang="en-US" sz="4000" b="1" baseline="30000" dirty="0" err="1"/>
              <a:t>lsqnonlin</a:t>
            </a:r>
            <a:r>
              <a:rPr lang="en-US" sz="4000" baseline="30000" dirty="0" smtClean="0"/>
              <a:t>(</a:t>
            </a:r>
          </a:p>
          <a:p>
            <a:r>
              <a:rPr lang="en-US" sz="4000" baseline="30000" dirty="0" smtClean="0"/>
              <a:t>@</a:t>
            </a:r>
            <a:r>
              <a:rPr lang="en-US" sz="4000" baseline="30000" dirty="0">
                <a:solidFill>
                  <a:srgbClr val="FF0000"/>
                </a:solidFill>
              </a:rPr>
              <a:t>(x</a:t>
            </a:r>
            <a:r>
              <a:rPr lang="en-US" sz="4000" baseline="30000" dirty="0" smtClean="0">
                <a:solidFill>
                  <a:srgbClr val="FF0000"/>
                </a:solidFill>
              </a:rPr>
              <a:t>)</a:t>
            </a:r>
            <a:r>
              <a:rPr lang="en-US" sz="4000" baseline="30000" dirty="0" err="1" smtClean="0"/>
              <a:t>reprojectionResidual</a:t>
            </a:r>
            <a:r>
              <a:rPr lang="en-US" sz="4000" baseline="30000" dirty="0"/>
              <a:t>(</a:t>
            </a:r>
            <a:r>
              <a:rPr lang="en-US" sz="4000" baseline="30000" dirty="0" err="1"/>
              <a:t>graph.ObsIdx,graph.ObsVal,px,py,f,</a:t>
            </a:r>
            <a:r>
              <a:rPr lang="en-US" sz="4000" baseline="30000" dirty="0" err="1">
                <a:solidFill>
                  <a:srgbClr val="FF0000"/>
                </a:solidFill>
              </a:rPr>
              <a:t>x</a:t>
            </a:r>
            <a:r>
              <a:rPr lang="en-US" sz="4000" baseline="30000" dirty="0"/>
              <a:t>), </a:t>
            </a:r>
            <a:r>
              <a:rPr lang="en-US" sz="4000" baseline="30000" dirty="0" smtClean="0">
                <a:solidFill>
                  <a:srgbClr val="FF0000"/>
                </a:solidFill>
              </a:rPr>
              <a:t>[</a:t>
            </a:r>
            <a:r>
              <a:rPr lang="en-US" sz="4000" baseline="30000" dirty="0">
                <a:solidFill>
                  <a:srgbClr val="FF0000"/>
                </a:solidFill>
              </a:rPr>
              <a:t>Mot(:)</a:t>
            </a:r>
            <a:r>
              <a:rPr lang="en-US" sz="4000" baseline="30000" dirty="0" smtClean="0">
                <a:solidFill>
                  <a:srgbClr val="FF0000"/>
                </a:solidFill>
              </a:rPr>
              <a:t>;</a:t>
            </a:r>
            <a:r>
              <a:rPr lang="en-US" sz="4000" baseline="30000" dirty="0" err="1" smtClean="0">
                <a:solidFill>
                  <a:srgbClr val="FF0000"/>
                </a:solidFill>
              </a:rPr>
              <a:t>Str</a:t>
            </a:r>
            <a:r>
              <a:rPr lang="en-US" sz="4000" baseline="30000" dirty="0">
                <a:solidFill>
                  <a:srgbClr val="FF0000"/>
                </a:solidFill>
              </a:rPr>
              <a:t>(:)</a:t>
            </a:r>
            <a:r>
              <a:rPr lang="en-US" sz="4000" baseline="30000" dirty="0" smtClean="0">
                <a:solidFill>
                  <a:srgbClr val="FF0000"/>
                </a:solidFill>
              </a:rPr>
              <a:t>]</a:t>
            </a:r>
          </a:p>
          <a:p>
            <a:r>
              <a:rPr lang="en-US" sz="4000" baseline="30000" dirty="0" smtClean="0"/>
              <a:t>,[</a:t>
            </a:r>
            <a:r>
              <a:rPr lang="en-US" sz="4000" baseline="30000" dirty="0"/>
              <a:t>],[],options);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7132632" y="16783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3138" y="4648200"/>
            <a:ext cx="899086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Try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to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minimize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the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sum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of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squares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of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function</a:t>
            </a:r>
            <a:r>
              <a:rPr lang="zh-CN" altLang="en-US" sz="2400" dirty="0" smtClean="0"/>
              <a:t> </a:t>
            </a:r>
            <a:r>
              <a:rPr lang="zh-CN" altLang="zh-CN" sz="2400" dirty="0" smtClean="0"/>
              <a:t>:</a:t>
            </a:r>
            <a:r>
              <a:rPr lang="zh-CN" altLang="en-US" sz="2400" dirty="0" smtClean="0"/>
              <a:t> </a:t>
            </a:r>
            <a:r>
              <a:rPr lang="en-US" sz="2400" dirty="0" err="1" smtClean="0"/>
              <a:t>reprojectionResidual</a:t>
            </a:r>
            <a:r>
              <a:rPr lang="zh-CN" altLang="en-US" sz="2400" dirty="0" smtClean="0"/>
              <a:t> </a:t>
            </a:r>
            <a:endParaRPr lang="en-US" altLang="zh-CN" sz="2400" dirty="0" smtClean="0"/>
          </a:p>
          <a:p>
            <a:r>
              <a:rPr lang="en-US" sz="2400" dirty="0" smtClean="0"/>
              <a:t>With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function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input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: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x</a:t>
            </a:r>
          </a:p>
          <a:p>
            <a:r>
              <a:rPr lang="en-US" altLang="zh-CN" sz="2400" dirty="0" smtClean="0"/>
              <a:t>[Mot(:),</a:t>
            </a:r>
            <a:r>
              <a:rPr lang="zh-CN" altLang="en-US" sz="2400" dirty="0" smtClean="0"/>
              <a:t> </a:t>
            </a:r>
            <a:r>
              <a:rPr lang="en-US" altLang="zh-CN" sz="2400" dirty="0" err="1" smtClean="0"/>
              <a:t>Str</a:t>
            </a:r>
            <a:r>
              <a:rPr lang="en-US" altLang="zh-CN" sz="2400" dirty="0" smtClean="0"/>
              <a:t>(:)]: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Initialization</a:t>
            </a:r>
            <a:r>
              <a:rPr lang="zh-CN" altLang="en-US" sz="2400" dirty="0" smtClean="0"/>
              <a:t> </a:t>
            </a:r>
            <a:endParaRPr lang="en-US" sz="240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45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Bundle Adjustment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valid solution                                  and</a:t>
            </a:r>
          </a:p>
          <a:p>
            <a:pPr marL="0" indent="0">
              <a:buNone/>
            </a:pPr>
            <a:r>
              <a:rPr lang="en-US" dirty="0"/>
              <a:t>m</a:t>
            </a:r>
            <a:r>
              <a:rPr lang="en-US" dirty="0" smtClean="0"/>
              <a:t>ust let the Re-projection close to the Observation, i.e. to minimize the </a:t>
            </a:r>
            <a:r>
              <a:rPr lang="en-US" dirty="0" err="1" smtClean="0"/>
              <a:t>reprojection</a:t>
            </a:r>
            <a:r>
              <a:rPr lang="en-US" dirty="0" smtClean="0"/>
              <a:t> error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047530"/>
              </p:ext>
            </p:extLst>
          </p:nvPr>
        </p:nvGraphicFramePr>
        <p:xfrm>
          <a:off x="3165463" y="1602255"/>
          <a:ext cx="294163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75" name="Equation" r:id="rId3" imgW="1422400" imgH="266700" progId="Equation.3">
                  <p:embed/>
                </p:oleObj>
              </mc:Choice>
              <mc:Fallback>
                <p:oleObj name="Equation" r:id="rId3" imgW="14224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65463" y="1602255"/>
                        <a:ext cx="2941638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461588"/>
              </p:ext>
            </p:extLst>
          </p:nvPr>
        </p:nvGraphicFramePr>
        <p:xfrm>
          <a:off x="6885502" y="1665285"/>
          <a:ext cx="17065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76" name="Equation" r:id="rId5" imgW="825500" imgH="215900" progId="Equation.3">
                  <p:embed/>
                </p:oleObj>
              </mc:Choice>
              <mc:Fallback>
                <p:oleObj name="Equation" r:id="rId5" imgW="825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85502" y="1665285"/>
                        <a:ext cx="1706563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563636"/>
              </p:ext>
            </p:extLst>
          </p:nvPr>
        </p:nvGraphicFramePr>
        <p:xfrm>
          <a:off x="1831296" y="3524359"/>
          <a:ext cx="5745109" cy="1389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77" name="Equation" r:id="rId7" imgW="1790700" imgH="431800" progId="Equation.3">
                  <p:embed/>
                </p:oleObj>
              </mc:Choice>
              <mc:Fallback>
                <p:oleObj name="Equation" r:id="rId7" imgW="1790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31296" y="3524359"/>
                        <a:ext cx="5745109" cy="13898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3340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7827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Problem </a:t>
            </a:r>
            <a:r>
              <a:rPr lang="en-US" b="1" dirty="0" smtClean="0"/>
              <a:t>9: </a:t>
            </a:r>
            <a:r>
              <a:rPr lang="en-US" b="1" dirty="0"/>
              <a:t>Motion Adjustment Only </a:t>
            </a:r>
            <a:br>
              <a:rPr lang="en-US" b="1" dirty="0"/>
            </a:br>
            <a:r>
              <a:rPr lang="en-US" b="1" dirty="0"/>
              <a:t>Problem </a:t>
            </a:r>
            <a:r>
              <a:rPr lang="en-US" b="1" dirty="0" smtClean="0"/>
              <a:t>10: </a:t>
            </a:r>
            <a:r>
              <a:rPr lang="en-US" b="1" dirty="0"/>
              <a:t>Structure Adjustment </a:t>
            </a:r>
            <a:r>
              <a:rPr lang="en-US" b="1" dirty="0" smtClean="0"/>
              <a:t>Only</a:t>
            </a:r>
            <a:br>
              <a:rPr lang="en-US" b="1" dirty="0" smtClean="0"/>
            </a:b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209800"/>
            <a:ext cx="845819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Hint</a:t>
            </a:r>
            <a:r>
              <a:rPr lang="en-US" altLang="zh-CN" sz="3200" dirty="0" smtClean="0"/>
              <a:t>:</a:t>
            </a:r>
          </a:p>
          <a:p>
            <a:r>
              <a:rPr lang="en-US" sz="3200" dirty="0" err="1" smtClean="0"/>
              <a:t>reprojectionResidual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can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also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be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called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by</a:t>
            </a:r>
            <a:r>
              <a:rPr lang="zh-CN" altLang="en-US" sz="3200" dirty="0" smtClean="0"/>
              <a:t> </a:t>
            </a:r>
            <a:endParaRPr lang="en-US" altLang="zh-CN" sz="3200" dirty="0" smtClean="0"/>
          </a:p>
          <a:p>
            <a:r>
              <a:rPr lang="en-US" sz="2800" dirty="0" err="1" smtClean="0"/>
              <a:t>reprojectionResidual</a:t>
            </a:r>
            <a:r>
              <a:rPr lang="en-US" sz="2800" dirty="0" smtClean="0"/>
              <a:t>(</a:t>
            </a:r>
            <a:r>
              <a:rPr lang="en-US" sz="2800" dirty="0" err="1" smtClean="0"/>
              <a:t>ObsIdx,ObsVal,px,py,f,Mot,Str</a:t>
            </a:r>
            <a:r>
              <a:rPr lang="en-US" sz="2800" dirty="0" smtClean="0"/>
              <a:t>) </a:t>
            </a:r>
          </a:p>
          <a:p>
            <a:endParaRPr lang="en-US" sz="3200" dirty="0"/>
          </a:p>
          <a:p>
            <a:r>
              <a:rPr lang="en-US" sz="3200" dirty="0" smtClean="0"/>
              <a:t>If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we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want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to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adjust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motion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which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variable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should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be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input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1963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5331" y="2057400"/>
            <a:ext cx="44133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x = </a:t>
            </a:r>
            <a:r>
              <a:rPr lang="en-US" sz="4000" dirty="0" err="1"/>
              <a:t>lsqnonlin</a:t>
            </a:r>
            <a:r>
              <a:rPr lang="en-US" sz="4000" dirty="0"/>
              <a:t>(fun,x0)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048000"/>
            <a:ext cx="8229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x = </a:t>
            </a:r>
            <a:r>
              <a:rPr lang="en-US" sz="2800" dirty="0" err="1"/>
              <a:t>lsqnonlin</a:t>
            </a:r>
            <a:r>
              <a:rPr lang="en-US" sz="2800" dirty="0"/>
              <a:t>(fun,x0) starts at the point x0 and finds a minimum of the sum of squares of the functions described in fun. fun should return a vector of values and not the sum of squares of the values. (The algorithm implicitly computes the sum of squares of the components of fun(x).</a:t>
            </a:r>
            <a:r>
              <a:rPr lang="en-US" sz="2800" dirty="0" smtClean="0"/>
              <a:t>)</a:t>
            </a:r>
          </a:p>
          <a:p>
            <a:endParaRPr lang="en-US" sz="2800" dirty="0"/>
          </a:p>
          <a:p>
            <a:pPr algn="ctr"/>
            <a:r>
              <a:rPr lang="en-US" sz="2000" dirty="0">
                <a:hlinkClick r:id="rId2"/>
              </a:rPr>
              <a:t>http://www.mathworks.com/help/optim/ug/</a:t>
            </a:r>
            <a:r>
              <a:rPr lang="en-US" sz="2000" dirty="0" smtClean="0">
                <a:hlinkClick r:id="rId2"/>
              </a:rPr>
              <a:t>lsqnonlin.html</a:t>
            </a:r>
            <a:endParaRPr lang="en-US" sz="2000" dirty="0" smtClean="0"/>
          </a:p>
          <a:p>
            <a:endParaRPr lang="en-US" sz="28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7827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Problem </a:t>
            </a:r>
            <a:r>
              <a:rPr lang="en-US" b="1" dirty="0" smtClean="0"/>
              <a:t>9: </a:t>
            </a:r>
            <a:r>
              <a:rPr lang="en-US" b="1" dirty="0"/>
              <a:t>Motion Adjustment Only </a:t>
            </a:r>
            <a:br>
              <a:rPr lang="en-US" b="1" dirty="0"/>
            </a:br>
            <a:r>
              <a:rPr lang="en-US" b="1" dirty="0"/>
              <a:t>Problem </a:t>
            </a:r>
            <a:r>
              <a:rPr lang="en-US" b="1" dirty="0" smtClean="0"/>
              <a:t>10: </a:t>
            </a:r>
            <a:r>
              <a:rPr lang="en-US" b="1" dirty="0"/>
              <a:t>Structure Adjustment </a:t>
            </a:r>
            <a:r>
              <a:rPr lang="en-US" b="1" dirty="0" smtClean="0"/>
              <a:t>Only</a:t>
            </a:r>
            <a:br>
              <a:rPr lang="en-US" b="1" dirty="0" smtClean="0"/>
            </a:b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03688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think about SFM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to get 3D points, </a:t>
            </a:r>
          </a:p>
          <a:p>
            <a:pPr lvl="1"/>
            <a:r>
              <a:rPr lang="en-US" dirty="0"/>
              <a:t>Corresponding </a:t>
            </a:r>
            <a:r>
              <a:rPr lang="en-US" dirty="0" smtClean="0"/>
              <a:t>points</a:t>
            </a:r>
          </a:p>
          <a:p>
            <a:pPr lvl="1"/>
            <a:r>
              <a:rPr lang="en-US" dirty="0" smtClean="0"/>
              <a:t>R,T between two images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155656" y="3442423"/>
            <a:ext cx="5358729" cy="3149800"/>
            <a:chOff x="2111375" y="2525713"/>
            <a:chExt cx="5018088" cy="2949575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7200" y="4540250"/>
              <a:ext cx="182563" cy="25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4700" y="3941763"/>
              <a:ext cx="193675" cy="236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6925" y="2525713"/>
              <a:ext cx="153988" cy="163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5288" y="3889375"/>
              <a:ext cx="239712" cy="242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2654300" y="3211513"/>
              <a:ext cx="1219200" cy="2057400"/>
            </a:xfrm>
            <a:custGeom>
              <a:avLst/>
              <a:gdLst>
                <a:gd name="T0" fmla="*/ 0 w 768"/>
                <a:gd name="T1" fmla="*/ 0 h 1104"/>
                <a:gd name="T2" fmla="*/ 0 w 768"/>
                <a:gd name="T3" fmla="*/ 2147483647 h 1104"/>
                <a:gd name="T4" fmla="*/ 1935480000 w 768"/>
                <a:gd name="T5" fmla="*/ 2147483647 h 1104"/>
                <a:gd name="T6" fmla="*/ 1935480000 w 768"/>
                <a:gd name="T7" fmla="*/ 1333614507 h 1104"/>
                <a:gd name="T8" fmla="*/ 0 w 768"/>
                <a:gd name="T9" fmla="*/ 0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8"/>
                <a:gd name="T16" fmla="*/ 0 h 1104"/>
                <a:gd name="T17" fmla="*/ 768 w 768"/>
                <a:gd name="T18" fmla="*/ 1104 h 1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8" h="1104">
                  <a:moveTo>
                    <a:pt x="0" y="0"/>
                  </a:moveTo>
                  <a:lnTo>
                    <a:pt x="0" y="720"/>
                  </a:lnTo>
                  <a:lnTo>
                    <a:pt x="768" y="1104"/>
                  </a:lnTo>
                  <a:lnTo>
                    <a:pt x="768" y="38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 flipH="1">
              <a:off x="5321300" y="3211513"/>
              <a:ext cx="1219200" cy="1981200"/>
            </a:xfrm>
            <a:custGeom>
              <a:avLst/>
              <a:gdLst>
                <a:gd name="T0" fmla="*/ 0 w 768"/>
                <a:gd name="T1" fmla="*/ 0 h 1104"/>
                <a:gd name="T2" fmla="*/ 0 w 768"/>
                <a:gd name="T3" fmla="*/ 2147483647 h 1104"/>
                <a:gd name="T4" fmla="*/ 1935480000 w 768"/>
                <a:gd name="T5" fmla="*/ 2147483647 h 1104"/>
                <a:gd name="T6" fmla="*/ 1935480000 w 768"/>
                <a:gd name="T7" fmla="*/ 1236658221 h 1104"/>
                <a:gd name="T8" fmla="*/ 0 w 768"/>
                <a:gd name="T9" fmla="*/ 0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8"/>
                <a:gd name="T16" fmla="*/ 0 h 1104"/>
                <a:gd name="T17" fmla="*/ 768 w 768"/>
                <a:gd name="T18" fmla="*/ 1104 h 1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8" h="1104">
                  <a:moveTo>
                    <a:pt x="0" y="0"/>
                  </a:moveTo>
                  <a:lnTo>
                    <a:pt x="0" y="720"/>
                  </a:lnTo>
                  <a:lnTo>
                    <a:pt x="768" y="1104"/>
                  </a:lnTo>
                  <a:lnTo>
                    <a:pt x="768" y="38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 flipV="1">
              <a:off x="2503488" y="2754313"/>
              <a:ext cx="2284412" cy="19161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2436813" y="4594225"/>
              <a:ext cx="130175" cy="1301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latin typeface="Calibri"/>
                <a:ea typeface="ＭＳ Ｐゴシック" charset="0"/>
                <a:cs typeface="Arial" charset="0"/>
              </a:endParaRPr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6627813" y="4594225"/>
              <a:ext cx="130175" cy="1301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latin typeface="Calibri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4" name="Group 12"/>
            <p:cNvGrpSpPr>
              <a:grpSpLocks/>
            </p:cNvGrpSpPr>
            <p:nvPr/>
          </p:nvGrpSpPr>
          <p:grpSpPr bwMode="auto">
            <a:xfrm>
              <a:off x="2501900" y="3211513"/>
              <a:ext cx="4191000" cy="1447800"/>
              <a:chOff x="1296" y="1872"/>
              <a:chExt cx="2640" cy="912"/>
            </a:xfrm>
          </p:grpSpPr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1296" y="1872"/>
                <a:ext cx="2640" cy="912"/>
              </a:xfrm>
              <a:custGeom>
                <a:avLst/>
                <a:gdLst>
                  <a:gd name="T0" fmla="*/ 0 w 2640"/>
                  <a:gd name="T1" fmla="*/ 912 h 912"/>
                  <a:gd name="T2" fmla="*/ 2640 w 2640"/>
                  <a:gd name="T3" fmla="*/ 912 h 912"/>
                  <a:gd name="T4" fmla="*/ 1104 w 2640"/>
                  <a:gd name="T5" fmla="*/ 0 h 912"/>
                  <a:gd name="T6" fmla="*/ 0 w 2640"/>
                  <a:gd name="T7" fmla="*/ 912 h 9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40"/>
                  <a:gd name="T13" fmla="*/ 0 h 912"/>
                  <a:gd name="T14" fmla="*/ 2640 w 2640"/>
                  <a:gd name="T15" fmla="*/ 912 h 9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40" h="912">
                    <a:moveTo>
                      <a:pt x="0" y="912"/>
                    </a:moveTo>
                    <a:lnTo>
                      <a:pt x="2640" y="912"/>
                    </a:lnTo>
                    <a:lnTo>
                      <a:pt x="1104" y="0"/>
                    </a:lnTo>
                    <a:lnTo>
                      <a:pt x="0" y="912"/>
                    </a:lnTo>
                    <a:close/>
                  </a:path>
                </a:pathLst>
              </a:custGeom>
              <a:solidFill>
                <a:srgbClr val="80808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Calibri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 flipH="1">
                <a:off x="3072" y="2304"/>
                <a:ext cx="8" cy="4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Calibri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>
                <a:off x="2160" y="2304"/>
                <a:ext cx="0" cy="4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Calibri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1968" y="2208"/>
                <a:ext cx="200" cy="11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Calibri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V="1">
              <a:off x="5334000" y="3744913"/>
              <a:ext cx="1219200" cy="1066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H="1" flipV="1">
              <a:off x="2654300" y="3897311"/>
              <a:ext cx="1231900" cy="914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3025775" y="4164013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" name="Line 16"/>
            <p:cNvSpPr>
              <a:spLocks noChangeShapeType="1"/>
            </p:cNvSpPr>
            <p:nvPr/>
          </p:nvSpPr>
          <p:spPr bwMode="auto">
            <a:xfrm flipH="1">
              <a:off x="5321300" y="3584575"/>
              <a:ext cx="546100" cy="3127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" name="TextBox 27"/>
            <p:cNvSpPr txBox="1">
              <a:spLocks noChangeArrowheads="1"/>
            </p:cNvSpPr>
            <p:nvPr/>
          </p:nvSpPr>
          <p:spPr bwMode="auto">
            <a:xfrm>
              <a:off x="2111375" y="4473575"/>
              <a:ext cx="3683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prstClr val="black"/>
                  </a:solidFill>
                  <a:cs typeface="Arial" charset="0"/>
                </a:rPr>
                <a:t>0</a:t>
              </a:r>
              <a:endParaRPr lang="en-US" sz="2800" baseline="-250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" name="TextBox 27"/>
            <p:cNvSpPr txBox="1">
              <a:spLocks noChangeArrowheads="1"/>
            </p:cNvSpPr>
            <p:nvPr/>
          </p:nvSpPr>
          <p:spPr bwMode="auto">
            <a:xfrm>
              <a:off x="4637088" y="2601913"/>
              <a:ext cx="249237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prstClr val="black"/>
                  </a:solidFill>
                  <a:cs typeface="Arial" charset="0"/>
                </a:rPr>
                <a:t>3d point lies somewhere along </a:t>
              </a:r>
              <a:r>
                <a:rPr lang="en-US" sz="1600" b="1" dirty="0">
                  <a:solidFill>
                    <a:prstClr val="black"/>
                  </a:solidFill>
                  <a:cs typeface="Arial" charset="0"/>
                </a:rPr>
                <a:t>r</a:t>
              </a:r>
            </a:p>
          </p:txBody>
        </p:sp>
        <p:sp>
          <p:nvSpPr>
            <p:cNvPr id="30" name="Line 2"/>
            <p:cNvSpPr>
              <a:spLocks noChangeShapeType="1"/>
            </p:cNvSpPr>
            <p:nvPr/>
          </p:nvSpPr>
          <p:spPr bwMode="auto">
            <a:xfrm flipH="1" flipV="1">
              <a:off x="3722688" y="2895600"/>
              <a:ext cx="2982912" cy="17748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" name="Oval 24"/>
            <p:cNvSpPr>
              <a:spLocks noChangeArrowheads="1"/>
            </p:cNvSpPr>
            <p:nvPr/>
          </p:nvSpPr>
          <p:spPr bwMode="auto">
            <a:xfrm>
              <a:off x="5935663" y="4202113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" name="Oval 26"/>
            <p:cNvSpPr>
              <a:spLocks noChangeArrowheads="1"/>
            </p:cNvSpPr>
            <p:nvPr/>
          </p:nvSpPr>
          <p:spPr bwMode="auto">
            <a:xfrm>
              <a:off x="4197350" y="3146425"/>
              <a:ext cx="114300" cy="1143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3" name="TextBox 36"/>
            <p:cNvSpPr txBox="1">
              <a:spLocks noChangeArrowheads="1"/>
            </p:cNvSpPr>
            <p:nvPr/>
          </p:nvSpPr>
          <p:spPr bwMode="auto">
            <a:xfrm>
              <a:off x="2743200" y="5105400"/>
              <a:ext cx="9302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prstClr val="black"/>
                  </a:solidFill>
                  <a:cs typeface="Arial" charset="0"/>
                </a:rPr>
                <a:t>Image 1</a:t>
              </a:r>
            </a:p>
          </p:txBody>
        </p:sp>
        <p:sp>
          <p:nvSpPr>
            <p:cNvPr id="34" name="TextBox 37"/>
            <p:cNvSpPr txBox="1">
              <a:spLocks noChangeArrowheads="1"/>
            </p:cNvSpPr>
            <p:nvPr/>
          </p:nvSpPr>
          <p:spPr bwMode="auto">
            <a:xfrm>
              <a:off x="5622925" y="5105400"/>
              <a:ext cx="9302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cs typeface="Arial" charset="0"/>
                </a:rPr>
                <a:t>Image 2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091764" y="2224314"/>
            <a:ext cx="3499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Wingdings"/>
              </a:rPr>
              <a:t> SIFT </a:t>
            </a:r>
            <a:r>
              <a:rPr lang="en-US" sz="2400" dirty="0" err="1" smtClean="0">
                <a:sym typeface="Wingdings"/>
              </a:rPr>
              <a:t>Keypoint</a:t>
            </a:r>
            <a:r>
              <a:rPr lang="en-US" sz="2400" dirty="0" smtClean="0">
                <a:sym typeface="Wingdings"/>
              </a:rPr>
              <a:t> Matching</a:t>
            </a:r>
            <a:endParaRPr lang="en-US" sz="24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5110874" y="2738735"/>
            <a:ext cx="2907139" cy="461665"/>
            <a:chOff x="5110874" y="2738735"/>
            <a:chExt cx="2907139" cy="461665"/>
          </a:xfrm>
        </p:grpSpPr>
        <p:sp>
          <p:nvSpPr>
            <p:cNvPr id="37" name="TextBox 36"/>
            <p:cNvSpPr txBox="1"/>
            <p:nvPr/>
          </p:nvSpPr>
          <p:spPr>
            <a:xfrm>
              <a:off x="5110874" y="2738735"/>
              <a:ext cx="4861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ym typeface="Wingdings"/>
                </a:rPr>
                <a:t></a:t>
              </a:r>
              <a:endParaRPr lang="en-US" sz="2400" dirty="0"/>
            </a:p>
          </p:txBody>
        </p:sp>
        <p:pic>
          <p:nvPicPr>
            <p:cNvPr id="38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2743200"/>
              <a:ext cx="2150613" cy="434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9972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Problem</a:t>
            </a:r>
            <a:r>
              <a:rPr lang="zh-CN" altLang="en-US" sz="3600" b="1" dirty="0" smtClean="0"/>
              <a:t> </a:t>
            </a:r>
            <a:r>
              <a:rPr lang="en-US" altLang="zh-CN" sz="3600" b="1" dirty="0" smtClean="0"/>
              <a:t>11:</a:t>
            </a:r>
            <a:r>
              <a:rPr lang="zh-CN" altLang="en-US" sz="3600" b="1" dirty="0" smtClean="0"/>
              <a:t> </a:t>
            </a:r>
            <a:r>
              <a:rPr lang="en-US" sz="3600" b="1" dirty="0" smtClean="0"/>
              <a:t>Why </a:t>
            </a:r>
            <a:r>
              <a:rPr lang="en-US" sz="3600" b="1" dirty="0"/>
              <a:t>to Estimate the Essential Matrix?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/>
              <a:t>not just do the bundle </a:t>
            </a:r>
            <a:r>
              <a:rPr lang="en-US" dirty="0" smtClean="0"/>
              <a:t>adjustment directly?</a:t>
            </a:r>
            <a:endParaRPr lang="en-US" dirty="0"/>
          </a:p>
          <a:p>
            <a:r>
              <a:rPr lang="en-US" dirty="0"/>
              <a:t>Is there other way to bypass the </a:t>
            </a:r>
            <a:r>
              <a:rPr lang="en-US" dirty="0" smtClean="0"/>
              <a:t>estimation </a:t>
            </a:r>
            <a:r>
              <a:rPr lang="en-US" dirty="0"/>
              <a:t>of essential matrix? </a:t>
            </a:r>
          </a:p>
          <a:p>
            <a:r>
              <a:rPr lang="en-US" dirty="0"/>
              <a:t>Provide your answer in the report.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927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539875" algn="l"/>
              </a:tabLst>
            </a:pPr>
            <a:r>
              <a:rPr lang="en-US" b="1" dirty="0" smtClean="0"/>
              <a:t>Q &amp; 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20596" y="1766133"/>
            <a:ext cx="9100625" cy="4360030"/>
            <a:chOff x="-31650" y="-522185"/>
            <a:chExt cx="8580875" cy="4111022"/>
          </a:xfrm>
        </p:grpSpPr>
        <p:pic>
          <p:nvPicPr>
            <p:cNvPr id="5" name="Picture 4" descr="3Dview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1" y="-522185"/>
              <a:ext cx="3139024" cy="4111022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-31650" y="203880"/>
              <a:ext cx="1397190" cy="2216707"/>
              <a:chOff x="-100920" y="465953"/>
              <a:chExt cx="1397190" cy="2216707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-100920" y="465953"/>
                <a:ext cx="1397190" cy="2216707"/>
              </a:xfrm>
              <a:prstGeom prst="roundRect">
                <a:avLst>
                  <a:gd name="adj" fmla="val 634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95250" dist="22987" dir="2700000" sx="102000" sy="102000" algn="tl" rotWithShape="0">
                  <a:srgbClr val="000000">
                    <a:alpha val="34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 descr="B21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1648" y="532953"/>
                <a:ext cx="1264612" cy="1686149"/>
              </a:xfrm>
              <a:prstGeom prst="rect">
                <a:avLst/>
              </a:prstGeom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1976046" y="203880"/>
              <a:ext cx="1397191" cy="2216707"/>
              <a:chOff x="1784392" y="465953"/>
              <a:chExt cx="1397191" cy="2216707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1784392" y="465953"/>
                <a:ext cx="1397191" cy="2216707"/>
              </a:xfrm>
              <a:prstGeom prst="roundRect">
                <a:avLst>
                  <a:gd name="adj" fmla="val 634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95250" dist="22987" dir="2700000" sx="102000" sy="102000" algn="tl" rotWithShape="0">
                  <a:srgbClr val="000000">
                    <a:alpha val="34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" name="Picture 14" descr="B22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54184" y="532263"/>
                <a:ext cx="1265129" cy="1686839"/>
              </a:xfrm>
              <a:prstGeom prst="rect">
                <a:avLst/>
              </a:prstGeom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4038600" y="203880"/>
              <a:ext cx="1397190" cy="2216707"/>
              <a:chOff x="3659953" y="465953"/>
              <a:chExt cx="1397190" cy="2216707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3659953" y="465953"/>
                <a:ext cx="1397190" cy="2216707"/>
              </a:xfrm>
              <a:prstGeom prst="roundRect">
                <a:avLst>
                  <a:gd name="adj" fmla="val 634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95250" dist="22987" dir="2700000" sx="102000" sy="102000" algn="tl" rotWithShape="0">
                  <a:srgbClr val="000000">
                    <a:alpha val="34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12" descr="B23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8156" y="532263"/>
                <a:ext cx="1265129" cy="1686839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5486400" y="677977"/>
              <a:ext cx="5678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=</a:t>
              </a:r>
              <a:endParaRPr lang="en-US" sz="6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54980" y="677977"/>
              <a:ext cx="5678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+</a:t>
              </a:r>
              <a:endParaRPr lang="en-US" sz="6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73236" y="677977"/>
              <a:ext cx="5678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+</a:t>
              </a:r>
              <a:endParaRPr lang="en-US" sz="6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4704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R, T between two images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2150613" cy="43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80707"/>
            <a:ext cx="3724275" cy="44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352640" y="5029520"/>
            <a:ext cx="2497232" cy="1509879"/>
            <a:chOff x="2111375" y="2525713"/>
            <a:chExt cx="4878388" cy="2949575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7200" y="4540250"/>
              <a:ext cx="182563" cy="25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4700" y="3941763"/>
              <a:ext cx="193675" cy="236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6925" y="2525713"/>
              <a:ext cx="153988" cy="163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5288" y="3889375"/>
              <a:ext cx="239712" cy="242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Freeform 3"/>
            <p:cNvSpPr>
              <a:spLocks/>
            </p:cNvSpPr>
            <p:nvPr/>
          </p:nvSpPr>
          <p:spPr bwMode="auto">
            <a:xfrm>
              <a:off x="2654300" y="3211513"/>
              <a:ext cx="1219200" cy="2057400"/>
            </a:xfrm>
            <a:custGeom>
              <a:avLst/>
              <a:gdLst>
                <a:gd name="T0" fmla="*/ 0 w 768"/>
                <a:gd name="T1" fmla="*/ 0 h 1104"/>
                <a:gd name="T2" fmla="*/ 0 w 768"/>
                <a:gd name="T3" fmla="*/ 2147483647 h 1104"/>
                <a:gd name="T4" fmla="*/ 1935480000 w 768"/>
                <a:gd name="T5" fmla="*/ 2147483647 h 1104"/>
                <a:gd name="T6" fmla="*/ 1935480000 w 768"/>
                <a:gd name="T7" fmla="*/ 1333614507 h 1104"/>
                <a:gd name="T8" fmla="*/ 0 w 768"/>
                <a:gd name="T9" fmla="*/ 0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8"/>
                <a:gd name="T16" fmla="*/ 0 h 1104"/>
                <a:gd name="T17" fmla="*/ 768 w 768"/>
                <a:gd name="T18" fmla="*/ 1104 h 1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8" h="1104">
                  <a:moveTo>
                    <a:pt x="0" y="0"/>
                  </a:moveTo>
                  <a:lnTo>
                    <a:pt x="0" y="720"/>
                  </a:lnTo>
                  <a:lnTo>
                    <a:pt x="768" y="1104"/>
                  </a:lnTo>
                  <a:lnTo>
                    <a:pt x="768" y="38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" name="Freeform 4"/>
            <p:cNvSpPr>
              <a:spLocks/>
            </p:cNvSpPr>
            <p:nvPr/>
          </p:nvSpPr>
          <p:spPr bwMode="auto">
            <a:xfrm flipH="1">
              <a:off x="5321300" y="3211513"/>
              <a:ext cx="1219200" cy="1981200"/>
            </a:xfrm>
            <a:custGeom>
              <a:avLst/>
              <a:gdLst>
                <a:gd name="T0" fmla="*/ 0 w 768"/>
                <a:gd name="T1" fmla="*/ 0 h 1104"/>
                <a:gd name="T2" fmla="*/ 0 w 768"/>
                <a:gd name="T3" fmla="*/ 2147483647 h 1104"/>
                <a:gd name="T4" fmla="*/ 1935480000 w 768"/>
                <a:gd name="T5" fmla="*/ 2147483647 h 1104"/>
                <a:gd name="T6" fmla="*/ 1935480000 w 768"/>
                <a:gd name="T7" fmla="*/ 1236658221 h 1104"/>
                <a:gd name="T8" fmla="*/ 0 w 768"/>
                <a:gd name="T9" fmla="*/ 0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8"/>
                <a:gd name="T16" fmla="*/ 0 h 1104"/>
                <a:gd name="T17" fmla="*/ 768 w 768"/>
                <a:gd name="T18" fmla="*/ 1104 h 1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8" h="1104">
                  <a:moveTo>
                    <a:pt x="0" y="0"/>
                  </a:moveTo>
                  <a:lnTo>
                    <a:pt x="0" y="720"/>
                  </a:lnTo>
                  <a:lnTo>
                    <a:pt x="768" y="1104"/>
                  </a:lnTo>
                  <a:lnTo>
                    <a:pt x="768" y="38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" name="Line 5"/>
            <p:cNvSpPr>
              <a:spLocks noChangeShapeType="1"/>
            </p:cNvSpPr>
            <p:nvPr/>
          </p:nvSpPr>
          <p:spPr bwMode="auto">
            <a:xfrm flipV="1">
              <a:off x="2503488" y="2754313"/>
              <a:ext cx="2284412" cy="19161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2436813" y="4594225"/>
              <a:ext cx="130175" cy="1301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latin typeface="Calibri"/>
                <a:ea typeface="ＭＳ Ｐゴシック" charset="0"/>
                <a:cs typeface="Arial" charset="0"/>
              </a:endParaRPr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6627813" y="4594225"/>
              <a:ext cx="130175" cy="1301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latin typeface="Calibri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7" name="Group 12"/>
            <p:cNvGrpSpPr>
              <a:grpSpLocks/>
            </p:cNvGrpSpPr>
            <p:nvPr/>
          </p:nvGrpSpPr>
          <p:grpSpPr bwMode="auto">
            <a:xfrm>
              <a:off x="2501900" y="3211513"/>
              <a:ext cx="4191000" cy="1447800"/>
              <a:chOff x="1296" y="1872"/>
              <a:chExt cx="2640" cy="912"/>
            </a:xfrm>
          </p:grpSpPr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296" y="1872"/>
                <a:ext cx="2640" cy="912"/>
              </a:xfrm>
              <a:custGeom>
                <a:avLst/>
                <a:gdLst>
                  <a:gd name="T0" fmla="*/ 0 w 2640"/>
                  <a:gd name="T1" fmla="*/ 912 h 912"/>
                  <a:gd name="T2" fmla="*/ 2640 w 2640"/>
                  <a:gd name="T3" fmla="*/ 912 h 912"/>
                  <a:gd name="T4" fmla="*/ 1104 w 2640"/>
                  <a:gd name="T5" fmla="*/ 0 h 912"/>
                  <a:gd name="T6" fmla="*/ 0 w 2640"/>
                  <a:gd name="T7" fmla="*/ 912 h 9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40"/>
                  <a:gd name="T13" fmla="*/ 0 h 912"/>
                  <a:gd name="T14" fmla="*/ 2640 w 2640"/>
                  <a:gd name="T15" fmla="*/ 912 h 9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40" h="912">
                    <a:moveTo>
                      <a:pt x="0" y="912"/>
                    </a:moveTo>
                    <a:lnTo>
                      <a:pt x="2640" y="912"/>
                    </a:lnTo>
                    <a:lnTo>
                      <a:pt x="1104" y="0"/>
                    </a:lnTo>
                    <a:lnTo>
                      <a:pt x="0" y="912"/>
                    </a:lnTo>
                    <a:close/>
                  </a:path>
                </a:pathLst>
              </a:custGeom>
              <a:solidFill>
                <a:srgbClr val="80808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Calibri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0" name="Line 14"/>
              <p:cNvSpPr>
                <a:spLocks noChangeShapeType="1"/>
              </p:cNvSpPr>
              <p:nvPr/>
            </p:nvSpPr>
            <p:spPr bwMode="auto">
              <a:xfrm flipH="1">
                <a:off x="3072" y="2304"/>
                <a:ext cx="8" cy="4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Calibri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1" name="Line 15"/>
              <p:cNvSpPr>
                <a:spLocks noChangeShapeType="1"/>
              </p:cNvSpPr>
              <p:nvPr/>
            </p:nvSpPr>
            <p:spPr bwMode="auto">
              <a:xfrm>
                <a:off x="2160" y="2304"/>
                <a:ext cx="0" cy="4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Calibri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2" name="Line 27"/>
              <p:cNvSpPr>
                <a:spLocks noChangeShapeType="1"/>
              </p:cNvSpPr>
              <p:nvPr/>
            </p:nvSpPr>
            <p:spPr bwMode="auto">
              <a:xfrm flipH="1" flipV="1">
                <a:off x="1968" y="2208"/>
                <a:ext cx="200" cy="11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Calibri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 flipV="1">
              <a:off x="5334000" y="3744913"/>
              <a:ext cx="1219200" cy="1066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" name="Line 23"/>
            <p:cNvSpPr>
              <a:spLocks noChangeShapeType="1"/>
            </p:cNvSpPr>
            <p:nvPr/>
          </p:nvSpPr>
          <p:spPr bwMode="auto">
            <a:xfrm flipH="1" flipV="1">
              <a:off x="2654300" y="3897311"/>
              <a:ext cx="1231900" cy="914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" name="Oval 25"/>
            <p:cNvSpPr>
              <a:spLocks noChangeArrowheads="1"/>
            </p:cNvSpPr>
            <p:nvPr/>
          </p:nvSpPr>
          <p:spPr bwMode="auto">
            <a:xfrm>
              <a:off x="3025775" y="4164013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 flipH="1">
              <a:off x="5321300" y="3584575"/>
              <a:ext cx="546100" cy="3127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" name="TextBox 27"/>
            <p:cNvSpPr txBox="1">
              <a:spLocks noChangeArrowheads="1"/>
            </p:cNvSpPr>
            <p:nvPr/>
          </p:nvSpPr>
          <p:spPr bwMode="auto">
            <a:xfrm>
              <a:off x="2111375" y="4473575"/>
              <a:ext cx="3683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prstClr val="black"/>
                  </a:solidFill>
                  <a:cs typeface="Arial" charset="0"/>
                </a:rPr>
                <a:t>0</a:t>
              </a:r>
              <a:endParaRPr lang="en-US" sz="2800" baseline="-250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4" name="Line 2"/>
            <p:cNvSpPr>
              <a:spLocks noChangeShapeType="1"/>
            </p:cNvSpPr>
            <p:nvPr/>
          </p:nvSpPr>
          <p:spPr bwMode="auto">
            <a:xfrm flipH="1" flipV="1">
              <a:off x="3722688" y="2895600"/>
              <a:ext cx="2982912" cy="17748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5935663" y="4202113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4197350" y="3146425"/>
              <a:ext cx="114300" cy="1143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" name="TextBox 36"/>
            <p:cNvSpPr txBox="1">
              <a:spLocks noChangeArrowheads="1"/>
            </p:cNvSpPr>
            <p:nvPr/>
          </p:nvSpPr>
          <p:spPr bwMode="auto">
            <a:xfrm>
              <a:off x="2743200" y="5105400"/>
              <a:ext cx="9302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prstClr val="black"/>
                  </a:solidFill>
                  <a:cs typeface="Arial" charset="0"/>
                </a:rPr>
                <a:t>Image 1</a:t>
              </a:r>
            </a:p>
          </p:txBody>
        </p:sp>
        <p:sp>
          <p:nvSpPr>
            <p:cNvPr id="28" name="TextBox 37"/>
            <p:cNvSpPr txBox="1">
              <a:spLocks noChangeArrowheads="1"/>
            </p:cNvSpPr>
            <p:nvPr/>
          </p:nvSpPr>
          <p:spPr bwMode="auto">
            <a:xfrm>
              <a:off x="5622925" y="5105400"/>
              <a:ext cx="9302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cs typeface="Arial" charset="0"/>
                </a:rPr>
                <a:t>Image 2</a:t>
              </a:r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>
            <a:off x="2057400" y="23622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49943" y="4045765"/>
            <a:ext cx="63914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Conceptual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Solution: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Given (</a:t>
            </a:r>
            <a:r>
              <a:rPr lang="en-US" sz="2000" dirty="0" err="1" smtClean="0"/>
              <a:t>p,q</a:t>
            </a:r>
            <a:r>
              <a:rPr lang="en-US" sz="2000" dirty="0" smtClean="0"/>
              <a:t>) pairs, we can get K</a:t>
            </a:r>
            <a:r>
              <a:rPr lang="en-US" sz="2000" baseline="30000" dirty="0" smtClean="0"/>
              <a:t>-T</a:t>
            </a:r>
            <a:r>
              <a:rPr lang="en-US" sz="2000" dirty="0" smtClean="0"/>
              <a:t>R[t]</a:t>
            </a:r>
            <a:r>
              <a:rPr lang="en-US" sz="2000" baseline="-25000" dirty="0" smtClean="0"/>
              <a:t>x</a:t>
            </a:r>
            <a:r>
              <a:rPr lang="en-US" sz="2000" dirty="0" smtClean="0"/>
              <a:t>K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Given K, we can get R[t]</a:t>
            </a:r>
            <a:r>
              <a:rPr lang="en-US" sz="2000" baseline="-25000" dirty="0" smtClean="0"/>
              <a:t>x</a:t>
            </a:r>
            <a:r>
              <a:rPr lang="en-US" sz="2000" dirty="0"/>
              <a:t> </a:t>
            </a:r>
            <a:r>
              <a:rPr lang="en-US" sz="2000" dirty="0" smtClean="0"/>
              <a:t>, then decompose them to R, T.</a:t>
            </a:r>
          </a:p>
          <a:p>
            <a:endParaRPr lang="en-US" sz="2000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1447800" y="2286000"/>
            <a:ext cx="9144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87186" y="3505200"/>
            <a:ext cx="233022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5029200" y="2999013"/>
            <a:ext cx="3429000" cy="450890"/>
            <a:chOff x="5029200" y="2999013"/>
            <a:chExt cx="3429000" cy="450890"/>
          </a:xfrm>
        </p:grpSpPr>
        <p:sp>
          <p:nvSpPr>
            <p:cNvPr id="37" name="TextBox 36"/>
            <p:cNvSpPr txBox="1"/>
            <p:nvPr/>
          </p:nvSpPr>
          <p:spPr>
            <a:xfrm>
              <a:off x="5029200" y="3059668"/>
              <a:ext cx="2097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Fundamental</a:t>
              </a:r>
              <a:r>
                <a:rPr lang="zh-CN" altLang="en-US" dirty="0" smtClean="0"/>
                <a:t> </a:t>
              </a:r>
              <a:r>
                <a:rPr lang="en-US" altLang="zh-CN" dirty="0" smtClean="0"/>
                <a:t>Matrix</a:t>
              </a:r>
              <a:endParaRPr lang="en-US" dirty="0"/>
            </a:p>
          </p:txBody>
        </p:sp>
        <p:graphicFrame>
          <p:nvGraphicFramePr>
            <p:cNvPr id="4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7184715"/>
                </p:ext>
              </p:extLst>
            </p:nvPr>
          </p:nvGraphicFramePr>
          <p:xfrm>
            <a:off x="7233093" y="2999013"/>
            <a:ext cx="1225107" cy="4508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958" name="Equation" r:id="rId9" imgW="622300" imgH="228600" progId="Equation.3">
                    <p:embed/>
                  </p:oleObj>
                </mc:Choice>
                <mc:Fallback>
                  <p:oleObj name="Equation" r:id="rId9" imgW="62230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233093" y="2999013"/>
                          <a:ext cx="1225107" cy="4508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5" name="Group 44"/>
          <p:cNvGrpSpPr/>
          <p:nvPr/>
        </p:nvGrpSpPr>
        <p:grpSpPr>
          <a:xfrm>
            <a:off x="5174649" y="1780573"/>
            <a:ext cx="3192041" cy="429227"/>
            <a:chOff x="5174649" y="1780573"/>
            <a:chExt cx="3192041" cy="429227"/>
          </a:xfrm>
        </p:grpSpPr>
        <p:sp>
          <p:nvSpPr>
            <p:cNvPr id="36" name="TextBox 35"/>
            <p:cNvSpPr txBox="1"/>
            <p:nvPr/>
          </p:nvSpPr>
          <p:spPr>
            <a:xfrm>
              <a:off x="5174649" y="1823205"/>
              <a:ext cx="1685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Essential</a:t>
              </a:r>
              <a:r>
                <a:rPr lang="zh-CN" altLang="en-US" dirty="0" smtClean="0"/>
                <a:t> </a:t>
              </a:r>
              <a:r>
                <a:rPr lang="en-US" altLang="zh-CN" dirty="0" smtClean="0"/>
                <a:t>Matrix</a:t>
              </a:r>
              <a:endParaRPr lang="en-US" dirty="0"/>
            </a:p>
          </p:txBody>
        </p:sp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2113118"/>
                </p:ext>
              </p:extLst>
            </p:nvPr>
          </p:nvGraphicFramePr>
          <p:xfrm>
            <a:off x="7010400" y="1780573"/>
            <a:ext cx="1356290" cy="429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959" name="Equation" r:id="rId11" imgW="723900" imgH="228600" progId="Equation.3">
                    <p:embed/>
                  </p:oleObj>
                </mc:Choice>
                <mc:Fallback>
                  <p:oleObj name="Equation" r:id="rId11" imgW="72390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7010400" y="1780573"/>
                          <a:ext cx="1356290" cy="42922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39836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Two-view Reconstruction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0" y="2615960"/>
            <a:ext cx="9144000" cy="2001118"/>
            <a:chOff x="0" y="2615960"/>
            <a:chExt cx="9144000" cy="2001118"/>
          </a:xfrm>
        </p:grpSpPr>
        <p:pic>
          <p:nvPicPr>
            <p:cNvPr id="4" name="Picture 3" descr="B2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615960"/>
              <a:ext cx="742940" cy="990587"/>
            </a:xfrm>
            <a:prstGeom prst="rect">
              <a:avLst/>
            </a:prstGeom>
          </p:spPr>
        </p:pic>
        <p:pic>
          <p:nvPicPr>
            <p:cNvPr id="5" name="Picture 4" descr="B2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26087"/>
              <a:ext cx="743243" cy="99099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54428" y="3045852"/>
              <a:ext cx="989572" cy="116180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886028" y="2983468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keypoints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86028" y="3962400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keypoints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43564" y="3514153"/>
              <a:ext cx="775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match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30719" y="3392269"/>
              <a:ext cx="14265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fundamental</a:t>
              </a:r>
            </a:p>
            <a:p>
              <a:pPr algn="ctr"/>
              <a:r>
                <a:rPr lang="en-US" dirty="0" smtClean="0"/>
                <a:t>matrix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91877" y="3392269"/>
              <a:ext cx="10083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essential</a:t>
              </a:r>
            </a:p>
            <a:p>
              <a:pPr algn="ctr"/>
              <a:r>
                <a:rPr lang="en-US" dirty="0" smtClean="0"/>
                <a:t>matrix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52636" y="3530768"/>
              <a:ext cx="63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[</a:t>
              </a:r>
              <a:r>
                <a:rPr lang="en-US" dirty="0" err="1" smtClean="0"/>
                <a:t>R|t</a:t>
              </a:r>
              <a:r>
                <a:rPr lang="en-US" dirty="0" smtClean="0"/>
                <a:t>]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70070" y="3505200"/>
              <a:ext cx="13923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triangulation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730138" y="3192827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730138" y="41910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743200" y="37338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263277" y="37338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5500236" y="3728721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6262236" y="3723642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7831266" y="3723642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905000" y="3192827"/>
              <a:ext cx="228600" cy="41372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1929264" y="3874532"/>
              <a:ext cx="228600" cy="3164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1504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3Dview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765" y="4267200"/>
            <a:ext cx="2175720" cy="284943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472435" y="4770450"/>
            <a:ext cx="4315909" cy="1536444"/>
            <a:chOff x="-31650" y="203880"/>
            <a:chExt cx="6226787" cy="2216707"/>
          </a:xfrm>
        </p:grpSpPr>
        <p:grpSp>
          <p:nvGrpSpPr>
            <p:cNvPr id="13" name="Group 12"/>
            <p:cNvGrpSpPr/>
            <p:nvPr/>
          </p:nvGrpSpPr>
          <p:grpSpPr>
            <a:xfrm>
              <a:off x="-31650" y="203880"/>
              <a:ext cx="1397190" cy="2216707"/>
              <a:chOff x="-100920" y="465953"/>
              <a:chExt cx="1397190" cy="2216707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-100920" y="465953"/>
                <a:ext cx="1397190" cy="2216707"/>
              </a:xfrm>
              <a:prstGeom prst="roundRect">
                <a:avLst>
                  <a:gd name="adj" fmla="val 634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95250" dist="22987" dir="2700000" sx="102000" sy="102000" algn="tl" rotWithShape="0">
                  <a:srgbClr val="000000">
                    <a:alpha val="34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 descr="B21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1648" y="532953"/>
                <a:ext cx="1264612" cy="1686149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1976046" y="203880"/>
              <a:ext cx="1397191" cy="2216707"/>
              <a:chOff x="1784392" y="465953"/>
              <a:chExt cx="1397191" cy="2216707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1784392" y="465953"/>
                <a:ext cx="1397191" cy="2216707"/>
              </a:xfrm>
              <a:prstGeom prst="roundRect">
                <a:avLst>
                  <a:gd name="adj" fmla="val 634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95250" dist="22987" dir="2700000" sx="102000" sy="102000" algn="tl" rotWithShape="0">
                  <a:srgbClr val="000000">
                    <a:alpha val="34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 descr="B22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54184" y="532263"/>
                <a:ext cx="1265129" cy="1686839"/>
              </a:xfrm>
              <a:prstGeom prst="rect">
                <a:avLst/>
              </a:prstGeom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4038600" y="203880"/>
              <a:ext cx="1397190" cy="2216707"/>
              <a:chOff x="3659953" y="465953"/>
              <a:chExt cx="1397190" cy="2216707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3659953" y="465953"/>
                <a:ext cx="1397190" cy="2216707"/>
              </a:xfrm>
              <a:prstGeom prst="roundRect">
                <a:avLst>
                  <a:gd name="adj" fmla="val 634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95250" dist="22987" dir="2700000" sx="102000" sy="102000" algn="tl" rotWithShape="0">
                  <a:srgbClr val="000000">
                    <a:alpha val="34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19" descr="B23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8156" y="532263"/>
                <a:ext cx="1265129" cy="1686839"/>
              </a:xfrm>
              <a:prstGeom prst="rect">
                <a:avLst/>
              </a:prstGeom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5486399" y="677976"/>
              <a:ext cx="708738" cy="1198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=</a:t>
              </a:r>
              <a:endPara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54981" y="677976"/>
              <a:ext cx="708738" cy="1198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+</a:t>
              </a:r>
              <a:endPara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373236" y="677976"/>
              <a:ext cx="708738" cy="1198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+</a:t>
              </a:r>
              <a:endPara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" y="3810000"/>
            <a:ext cx="8763000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4374" y="2702004"/>
            <a:ext cx="6062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+</a:t>
            </a:r>
            <a:endParaRPr lang="en-US" sz="66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3505200"/>
            <a:ext cx="6062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=</a:t>
            </a:r>
            <a:endParaRPr lang="en-US" sz="6600" dirty="0"/>
          </a:p>
        </p:txBody>
      </p:sp>
      <p:sp>
        <p:nvSpPr>
          <p:cNvPr id="4" name="Rectangle 3"/>
          <p:cNvSpPr/>
          <p:nvPr/>
        </p:nvSpPr>
        <p:spPr>
          <a:xfrm>
            <a:off x="990600" y="1295400"/>
            <a:ext cx="7848600" cy="6096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Images </a:t>
            </a:r>
            <a:r>
              <a:rPr lang="en-US" dirty="0" smtClean="0">
                <a:sym typeface="Wingdings"/>
              </a:rPr>
              <a:t> Points: 		   </a:t>
            </a:r>
            <a:r>
              <a:rPr lang="en-US" dirty="0" smtClean="0"/>
              <a:t>Structure from Motion</a:t>
            </a:r>
          </a:p>
          <a:p>
            <a:pPr marL="0" indent="0">
              <a:buNone/>
            </a:pPr>
            <a:r>
              <a:rPr lang="en-US" dirty="0" smtClean="0"/>
              <a:t>Points </a:t>
            </a:r>
            <a:r>
              <a:rPr lang="en-US" dirty="0" smtClean="0">
                <a:sym typeface="Wingdings"/>
              </a:rPr>
              <a:t> More points</a:t>
            </a:r>
            <a:r>
              <a:rPr lang="en-US" dirty="0" smtClean="0"/>
              <a:t>:  Multiple View Stereo</a:t>
            </a:r>
          </a:p>
          <a:p>
            <a:pPr marL="0" indent="0">
              <a:buNone/>
            </a:pPr>
            <a:r>
              <a:rPr lang="en-US" dirty="0" smtClean="0"/>
              <a:t>Points </a:t>
            </a:r>
            <a:r>
              <a:rPr lang="en-US" dirty="0" smtClean="0">
                <a:sym typeface="Wingdings"/>
              </a:rPr>
              <a:t> Meshes</a:t>
            </a:r>
            <a:r>
              <a:rPr lang="en-US" dirty="0" smtClean="0"/>
              <a:t>: 		   Model Fitting</a:t>
            </a:r>
          </a:p>
          <a:p>
            <a:pPr marL="0" indent="0">
              <a:buNone/>
            </a:pPr>
            <a:r>
              <a:rPr lang="en-US" dirty="0" smtClean="0"/>
              <a:t>Meshes </a:t>
            </a:r>
            <a:r>
              <a:rPr lang="en-US" dirty="0" smtClean="0">
                <a:sym typeface="Wingdings"/>
              </a:rPr>
              <a:t> Models</a:t>
            </a:r>
            <a:r>
              <a:rPr lang="en-US" dirty="0" smtClean="0"/>
              <a:t>: 	</a:t>
            </a:r>
            <a:r>
              <a:rPr lang="en-US" dirty="0"/>
              <a:t> </a:t>
            </a:r>
            <a:r>
              <a:rPr lang="en-US" dirty="0" smtClean="0"/>
              <a:t>  Texture Mapping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Images </a:t>
            </a:r>
            <a:r>
              <a:rPr lang="en-US" dirty="0" smtClean="0">
                <a:sym typeface="Wingdings"/>
              </a:rPr>
              <a:t> Models:         Image-based Modeling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1027" y="5438750"/>
            <a:ext cx="1794028" cy="76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05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2943</TotalTime>
  <Words>1824</Words>
  <Application>Microsoft Macintosh PowerPoint</Application>
  <PresentationFormat>On-screen Show (4:3)</PresentationFormat>
  <Paragraphs>420</Paragraphs>
  <Slides>61</Slides>
  <Notes>4</Notes>
  <HiddenSlides>14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64" baseType="lpstr">
      <vt:lpstr>Office Theme</vt:lpstr>
      <vt:lpstr>Equation</vt:lpstr>
      <vt:lpstr>Microsoft Equation</vt:lpstr>
      <vt:lpstr>PowerPoint Presentation</vt:lpstr>
      <vt:lpstr>Steps for 3D Reconstruction</vt:lpstr>
      <vt:lpstr>PowerPoint Presentation</vt:lpstr>
      <vt:lpstr>Two-view Reconstruction</vt:lpstr>
      <vt:lpstr>But, why…</vt:lpstr>
      <vt:lpstr>Now think about SFM…</vt:lpstr>
      <vt:lpstr>R, T between two images…</vt:lpstr>
      <vt:lpstr>Two-view Reconstruction</vt:lpstr>
      <vt:lpstr>Steps</vt:lpstr>
      <vt:lpstr>Structure From Motion</vt:lpstr>
      <vt:lpstr>Pipeline</vt:lpstr>
      <vt:lpstr>Pipeline</vt:lpstr>
      <vt:lpstr>Two-view Reconstruction</vt:lpstr>
      <vt:lpstr>Two-view Reconstruction</vt:lpstr>
      <vt:lpstr>Keypoints Detection</vt:lpstr>
      <vt:lpstr>Descriptor for each point</vt:lpstr>
      <vt:lpstr>Same for the other images</vt:lpstr>
      <vt:lpstr>Point Match for correspondences</vt:lpstr>
      <vt:lpstr>Point Match for correspondences</vt:lpstr>
      <vt:lpstr>3. Fundamental Matrix</vt:lpstr>
      <vt:lpstr>3. RANSAC to Estimate Fundamental Matrix</vt:lpstr>
      <vt:lpstr>4.Fundamental Matrix  Essential Matrix</vt:lpstr>
      <vt:lpstr>5.Essential Matrix        </vt:lpstr>
      <vt:lpstr>5. Essential Matrix        </vt:lpstr>
      <vt:lpstr>5. Four Possible Solutions</vt:lpstr>
      <vt:lpstr>Triangulation</vt:lpstr>
      <vt:lpstr>In front of the camera?</vt:lpstr>
      <vt:lpstr>Pick the Solution</vt:lpstr>
      <vt:lpstr>Two-view Reconstruction</vt:lpstr>
      <vt:lpstr>Pipeline</vt:lpstr>
      <vt:lpstr>Confliction</vt:lpstr>
      <vt:lpstr>Pipeline</vt:lpstr>
      <vt:lpstr>Merge Two Point Cloud</vt:lpstr>
      <vt:lpstr>Merge Two Point Cloud</vt:lpstr>
      <vt:lpstr>Merge Two Point Cloud</vt:lpstr>
      <vt:lpstr>Merge Two Point Cloud</vt:lpstr>
      <vt:lpstr>Oops</vt:lpstr>
      <vt:lpstr>Bundle Adjustment</vt:lpstr>
      <vt:lpstr>“America's Next Top Model”</vt:lpstr>
      <vt:lpstr>“America's Next Top Model”</vt:lpstr>
      <vt:lpstr>Rethinking the SFM problem</vt:lpstr>
      <vt:lpstr>Bundle Adjustment</vt:lpstr>
      <vt:lpstr>Bundle Adjustment</vt:lpstr>
      <vt:lpstr>Bundle Adjustment</vt:lpstr>
      <vt:lpstr>Problem Solved?</vt:lpstr>
      <vt:lpstr>Assignment Problems</vt:lpstr>
      <vt:lpstr>Problem 1: Run the SFMedu system</vt:lpstr>
      <vt:lpstr>Problem 2: List the Major Steps</vt:lpstr>
      <vt:lpstr>Problem 3: Principal Point</vt:lpstr>
      <vt:lpstr>Problem 4: Data Structure</vt:lpstr>
      <vt:lpstr>Problem 5: Reconstruct Yourself</vt:lpstr>
      <vt:lpstr>Problem 6: Compute the Reprojection Error </vt:lpstr>
      <vt:lpstr>Problem 6: Compute the Reprojection Error </vt:lpstr>
      <vt:lpstr>Problem 7: Visualize the Reprojection Points </vt:lpstr>
      <vt:lpstr>Problem 7: Visualize the Reprojection Points </vt:lpstr>
      <vt:lpstr>Problem 8: Levenberg-Marquardt </vt:lpstr>
      <vt:lpstr>Bundle Adjustment</vt:lpstr>
      <vt:lpstr>Problem 9: Motion Adjustment Only  Problem 10: Structure Adjustment Only  </vt:lpstr>
      <vt:lpstr>Problem 9: Motion Adjustment Only  Problem 10: Structure Adjustment Only  </vt:lpstr>
      <vt:lpstr>Problem 11: Why to Estimate the Essential Matrix? </vt:lpstr>
      <vt:lpstr>Q &amp; A</vt:lpstr>
    </vt:vector>
  </TitlesOfParts>
  <Manager/>
  <Company>MIT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one-hour tutorial about 3D reconstruction</dc:title>
  <dc:subject/>
  <dc:creator>Jianxiong Xiao</dc:creator>
  <cp:keywords/>
  <dc:description/>
  <cp:lastModifiedBy>Yinda Zhang</cp:lastModifiedBy>
  <cp:revision>342</cp:revision>
  <cp:lastPrinted>2012-10-21T12:14:18Z</cp:lastPrinted>
  <dcterms:created xsi:type="dcterms:W3CDTF">2012-10-16T18:03:39Z</dcterms:created>
  <dcterms:modified xsi:type="dcterms:W3CDTF">2015-11-20T16:22:47Z</dcterms:modified>
  <cp:category/>
</cp:coreProperties>
</file>