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97" r:id="rId3"/>
    <p:sldId id="298" r:id="rId4"/>
    <p:sldId id="299" r:id="rId5"/>
    <p:sldId id="259" r:id="rId6"/>
    <p:sldId id="260" r:id="rId7"/>
    <p:sldId id="258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63" r:id="rId18"/>
    <p:sldId id="273" r:id="rId19"/>
    <p:sldId id="309" r:id="rId20"/>
    <p:sldId id="274" r:id="rId21"/>
    <p:sldId id="275" r:id="rId22"/>
    <p:sldId id="322" r:id="rId23"/>
    <p:sldId id="319" r:id="rId24"/>
    <p:sldId id="276" r:id="rId25"/>
    <p:sldId id="279" r:id="rId26"/>
    <p:sldId id="310" r:id="rId27"/>
    <p:sldId id="278" r:id="rId28"/>
    <p:sldId id="315" r:id="rId29"/>
    <p:sldId id="277" r:id="rId30"/>
    <p:sldId id="316" r:id="rId31"/>
    <p:sldId id="317" r:id="rId32"/>
    <p:sldId id="282" r:id="rId33"/>
    <p:sldId id="280" r:id="rId34"/>
    <p:sldId id="283" r:id="rId35"/>
    <p:sldId id="284" r:id="rId36"/>
    <p:sldId id="285" r:id="rId37"/>
    <p:sldId id="318" r:id="rId38"/>
    <p:sldId id="286" r:id="rId39"/>
    <p:sldId id="287" r:id="rId40"/>
    <p:sldId id="288" r:id="rId41"/>
    <p:sldId id="300" r:id="rId42"/>
    <p:sldId id="289" r:id="rId43"/>
    <p:sldId id="290" r:id="rId44"/>
    <p:sldId id="301" r:id="rId45"/>
    <p:sldId id="303" r:id="rId46"/>
    <p:sldId id="304" r:id="rId47"/>
    <p:sldId id="292" r:id="rId48"/>
    <p:sldId id="293" r:id="rId49"/>
    <p:sldId id="320" r:id="rId50"/>
    <p:sldId id="305" r:id="rId51"/>
    <p:sldId id="294" r:id="rId52"/>
    <p:sldId id="306" r:id="rId53"/>
    <p:sldId id="307" r:id="rId54"/>
    <p:sldId id="311" r:id="rId55"/>
    <p:sldId id="321" r:id="rId56"/>
    <p:sldId id="312" r:id="rId57"/>
    <p:sldId id="313" r:id="rId58"/>
    <p:sldId id="31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83013"/>
  </p:normalViewPr>
  <p:slideViewPr>
    <p:cSldViewPr snapToGrid="0" snapToObjects="1">
      <p:cViewPr>
        <p:scale>
          <a:sx n="75" d="100"/>
          <a:sy n="75" d="100"/>
        </p:scale>
        <p:origin x="4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C411-5D5E-0740-970F-0AE072FF7953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9F4D2-0949-F847-9DEE-682305DFB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6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age_processing" TargetMode="External"/><Relationship Id="rId4" Type="http://schemas.openxmlformats.org/officeDocument/2006/relationships/hyperlink" Target="https://en.wikipedia.org/wiki/Computer_vision" TargetMode="External"/><Relationship Id="rId5" Type="http://schemas.openxmlformats.org/officeDocument/2006/relationships/hyperlink" Target="https://en.wikipedia.org/wiki/Edge_detecti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Relationship Id="rId3" Type="http://schemas.openxmlformats.org/officeDocument/2006/relationships/hyperlink" Target="http://math.oregonstate.edu/home/programs/undergrad/CalculusQuestStudyGuides/vcalc/dotprod/dotprod.html" TargetMode="Externa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</a:t>
            </a:r>
            <a:r>
              <a:rPr lang="en-US" baseline="0" dirty="0" smtClean="0"/>
              <a:t> more questions than ps1</a:t>
            </a:r>
          </a:p>
          <a:p>
            <a:r>
              <a:rPr lang="en-US" baseline="0" dirty="0" smtClean="0"/>
              <a:t>Still very few lines of code to write (2, to be specific)</a:t>
            </a:r>
          </a:p>
          <a:p>
            <a:r>
              <a:rPr lang="en-US" baseline="0" dirty="0" smtClean="0"/>
              <a:t>Takes time to understand what’s going on in the provided code</a:t>
            </a:r>
          </a:p>
          <a:p>
            <a:r>
              <a:rPr lang="en-US" baseline="0" dirty="0" smtClean="0"/>
              <a:t>Start early to download and read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2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 center is inside the plane X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 center is inside the plane X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the horizontal axis of the camera (x) is parallel to the ground plane (Y =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the horizontal axis of the camera (x) is parallel to the ground plane (Y =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 is tilted so that the line connecting the origin of the world coordinates system and the image center is perpendicular to the image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angle </a:t>
            </a:r>
            <a:r>
              <a:rPr lang="en-US" dirty="0" err="1" smtClean="0"/>
              <a:t>θ</a:t>
            </a:r>
            <a:r>
              <a:rPr lang="en-US" dirty="0" smtClean="0"/>
              <a:t> is the angle between this line and the Z axis.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1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resolution of the image (the number of pixels) will also affect the transformation from world coordinates to image coordinates via a constant factor α (we assume that pixels are square and α = 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resolution of the image (the number of pixels) will also affect the transformation from world coordinates to image coordinates via a constant factor α (we assume that pixels are square and α = 1).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resolution of the image (the number of pixels) will also affect the transformation from world coordinates to image coordinates via a constant factor α (we assume that pixels are square and α = 1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Granularity</a:t>
            </a:r>
          </a:p>
          <a:p>
            <a:r>
              <a:rPr lang="en-US" dirty="0" smtClean="0"/>
              <a:t>As fine as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4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resolution of the image (the number of pixels) will also affect the transformation from world coordinates to image coordinates via a constant factor α (we assume that pixels are square and α = 1).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vision is the </a:t>
            </a:r>
            <a:r>
              <a:rPr lang="en-US" dirty="0" err="1" smtClean="0"/>
              <a:t>descipline</a:t>
            </a:r>
            <a:r>
              <a:rPr lang="en-US" baseline="0" dirty="0" smtClean="0"/>
              <a:t> that study how to use machine captured images to understand the real world</a:t>
            </a:r>
          </a:p>
          <a:p>
            <a:r>
              <a:rPr lang="en-US" baseline="0" dirty="0" smtClean="0"/>
              <a:t>Start to learn about key concepts in computer vision and implement key functions</a:t>
            </a:r>
          </a:p>
          <a:p>
            <a:r>
              <a:rPr lang="en-US" baseline="0" dirty="0" smtClean="0"/>
              <a:t>HOWEVER, our world is complicated, so computer vision is hard</a:t>
            </a:r>
          </a:p>
          <a:p>
            <a:r>
              <a:rPr lang="en-US" baseline="0" dirty="0" smtClean="0"/>
              <a:t>BUT computer vision is only as difficult as the world it operates on.</a:t>
            </a:r>
          </a:p>
          <a:p>
            <a:r>
              <a:rPr lang="en-US" baseline="0" dirty="0" smtClean="0"/>
              <a:t>If the world is simple enough, then vision is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image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parametrized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coordinates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center of the image is at coordinates (x0,y0).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3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image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parametrized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coordinates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center of the image is at coordinates (x0,y0).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9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image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parametrized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coordinates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center of the image is at coordinates (x0,y0).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meat of the assignment</a:t>
            </a:r>
          </a:p>
          <a:p>
            <a:r>
              <a:rPr lang="en-US" baseline="0" dirty="0" smtClean="0"/>
              <a:t>Given a picture in 2D, we want to understand what it implies about the real 3D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2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goal is to find X(x, y), Y(x, y), Z(x, y)</a:t>
            </a:r>
          </a:p>
          <a:p>
            <a:pPr lvl="1"/>
            <a:r>
              <a:rPr lang="en-US" dirty="0" smtClean="0"/>
              <a:t>Given our coordinate system: X(x, y) = x</a:t>
            </a:r>
          </a:p>
          <a:p>
            <a:pPr lvl="1"/>
            <a:r>
              <a:rPr lang="en-US" dirty="0" smtClean="0"/>
              <a:t>Harder to find Y and Z since one dimension was lost due to projection</a:t>
            </a:r>
          </a:p>
          <a:p>
            <a:pPr lvl="2"/>
            <a:r>
              <a:rPr lang="en-US" dirty="0" smtClean="0"/>
              <a:t>Create linear system of equations of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7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goal is to find X(x, y), Y(x, y), Z(x, y)</a:t>
            </a:r>
          </a:p>
          <a:p>
            <a:pPr lvl="1"/>
            <a:r>
              <a:rPr lang="en-US" dirty="0" smtClean="0"/>
              <a:t>Given our coordinate system: X(x, y) = x</a:t>
            </a:r>
          </a:p>
          <a:p>
            <a:pPr lvl="1"/>
            <a:r>
              <a:rPr lang="en-US" dirty="0" smtClean="0"/>
              <a:t>Harder to find Y and Z since one dimension was lost due to projection</a:t>
            </a:r>
          </a:p>
          <a:p>
            <a:pPr lvl="2"/>
            <a:r>
              <a:rPr lang="en-US" dirty="0" smtClean="0"/>
              <a:t>Create linear system of equations of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1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goal is to find X(x, y), Y(x, y), Z(x, y)</a:t>
            </a:r>
          </a:p>
          <a:p>
            <a:pPr lvl="1"/>
            <a:r>
              <a:rPr lang="en-US" dirty="0" smtClean="0"/>
              <a:t>Given our coordinate system: X(x, y) = x</a:t>
            </a:r>
          </a:p>
          <a:p>
            <a:pPr lvl="1"/>
            <a:r>
              <a:rPr lang="en-US" dirty="0" smtClean="0"/>
              <a:t>Harder to find Y and Z since one dimension was lost due to projection</a:t>
            </a:r>
          </a:p>
          <a:p>
            <a:pPr lvl="2"/>
            <a:r>
              <a:rPr lang="en-US" dirty="0" smtClean="0"/>
              <a:t>Create linear system of equations of constraints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1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are able to tell a point</a:t>
            </a:r>
            <a:r>
              <a:rPr lang="en-US" baseline="0" dirty="0" smtClean="0"/>
              <a:t> is on an edge, we can use special assumptions we made about edges in our world to put further constraints on the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our assumptions: surfaces are either horizontal or vertical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6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are able to tell a point</a:t>
            </a:r>
            <a:r>
              <a:rPr lang="en-US" baseline="0" dirty="0" smtClean="0"/>
              <a:t> is on an edge, we can use special assumptions we made about edges in our world to put further constraints on the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our assumptions: surfaces are either horizontal or vertical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4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find such “edges</a:t>
            </a:r>
            <a:r>
              <a:rPr lang="en-US" baseline="0" dirty="0" smtClean="0"/>
              <a:t> in 1D</a:t>
            </a:r>
            <a:r>
              <a:rPr lang="en-US" dirty="0" smtClean="0"/>
              <a:t>”?</a:t>
            </a:r>
          </a:p>
          <a:p>
            <a:endParaRPr lang="en-US" dirty="0" smtClean="0"/>
          </a:p>
          <a:p>
            <a:r>
              <a:rPr lang="en-US" dirty="0" smtClean="0"/>
              <a:t>Derivatives!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elements of world: Shape,</a:t>
            </a:r>
            <a:r>
              <a:rPr lang="en-US" baseline="0" dirty="0" smtClean="0"/>
              <a:t> color, </a:t>
            </a:r>
          </a:p>
          <a:p>
            <a:r>
              <a:rPr lang="en-US" baseline="0" dirty="0" smtClean="0"/>
              <a:t>Red, blue, green, easy enough to tell apart using simple color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9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fancy word for derivative, or the rate of change of a function. It's a vector (a direction to move) that points in the direction of greatest increase of a function (intuition on why)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Encodes information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rate of change in every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6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2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Cant simply apply derivatives to non-continuous</a:t>
            </a:r>
            <a:r>
              <a:rPr lang="en-US" baseline="0" dirty="0" smtClean="0"/>
              <a:t> functions</a:t>
            </a:r>
          </a:p>
          <a:p>
            <a:r>
              <a:rPr lang="en-US" baseline="0" dirty="0" smtClean="0"/>
              <a:t>Our images are discrete meshes or grids</a:t>
            </a:r>
          </a:p>
          <a:p>
            <a:r>
              <a:rPr lang="en-US" baseline="0" dirty="0" smtClean="0"/>
              <a:t>Very naïve approximation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9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Sobel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sometimes called the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Sobel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-Feldman operator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Sobel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used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mage processing"/>
              </a:rPr>
              <a:t>image processing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omputer vision"/>
              </a:rPr>
              <a:t>computer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omputer vision"/>
              </a:rPr>
              <a:t> vision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particularly within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dge detection"/>
              </a:rPr>
              <a:t>edge detection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algorithms where it creates an image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38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define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source image, and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two images which at each point contain the horizontal and vertical derivative approximations, the computations are as follows: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13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Edge strength:</a:t>
            </a:r>
          </a:p>
          <a:p>
            <a:r>
              <a:rPr lang="en-US" dirty="0" smtClean="0"/>
              <a:t>Edge orientation:</a:t>
            </a:r>
            <a:endParaRPr lang="en-US" baseline="0" dirty="0" smtClean="0"/>
          </a:p>
          <a:p>
            <a:r>
              <a:rPr lang="en-US" baseline="0" dirty="0" smtClean="0"/>
              <a:t>and the normal vector to the direction of the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01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have a tool to do something with the pictures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taken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decision that we will perform is to decide which pixels correspond to edges (regions of the image with sharp intensity variations). We will do this by simply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edge strength E(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the pixels with edges, we can also measure the edge orientation ✓(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2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vertical edges in 3D guaranteed to be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about vice versa: are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in 2D guaranteed to be vertical in 3D?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having its horizontal axis parallel to the ground, we know that vertical 3D lines will project into vertical 2D lines in the image.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Anything that deviates from verticality in 15 degrees is labeled as horizontal.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04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we</a:t>
            </a:r>
            <a:r>
              <a:rPr lang="en-US" baseline="0" dirty="0" smtClean="0"/>
              <a:t> know that a point is on an edge, we can tell something about their 3D position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</a:t>
            </a:r>
            <a:r>
              <a:rPr lang="en-US" dirty="0" smtClean="0"/>
              <a:t>: x, z stay</a:t>
            </a:r>
            <a:r>
              <a:rPr lang="en-US" baseline="0" dirty="0" smtClean="0"/>
              <a:t> constant</a:t>
            </a:r>
          </a:p>
          <a:p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have our</a:t>
            </a:r>
            <a:r>
              <a:rPr lang="en-US" baseline="0" dirty="0" smtClean="0"/>
              <a:t> world, we want to take pictures of the world, and use them as input for our vision system</a:t>
            </a:r>
          </a:p>
          <a:p>
            <a:r>
              <a:rPr lang="en-US" baseline="0" dirty="0" smtClean="0"/>
              <a:t>We need to be careful when taking such pictures</a:t>
            </a:r>
          </a:p>
          <a:p>
            <a:r>
              <a:rPr lang="en-US" baseline="0" dirty="0" smtClean="0"/>
              <a:t>Because the pictures we take may distort the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Vertical: x, z stay</a:t>
            </a:r>
            <a:r>
              <a:rPr lang="en-US" baseline="0" dirty="0" smtClean="0"/>
              <a:t> constant</a:t>
            </a:r>
          </a:p>
          <a:p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Vertical: x, z stay</a:t>
            </a:r>
            <a:r>
              <a:rPr lang="en-US" baseline="0" dirty="0" smtClean="0"/>
              <a:t> constant</a:t>
            </a:r>
          </a:p>
          <a:p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7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is the tangential</a:t>
            </a:r>
            <a:r>
              <a:rPr lang="en-US" baseline="0" dirty="0" smtClean="0"/>
              <a:t> vector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8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 the directional derivative is 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dot product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gradient and the vector u.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9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Vertical: x, z stay</a:t>
            </a:r>
            <a:r>
              <a:rPr lang="en-US" baseline="0" dirty="0" smtClean="0"/>
              <a:t> constant</a:t>
            </a:r>
          </a:p>
          <a:p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80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Vertical: x, z stay</a:t>
            </a:r>
            <a:r>
              <a:rPr lang="en-US" baseline="0" dirty="0" smtClean="0"/>
              <a:t> constant</a:t>
            </a:r>
          </a:p>
          <a:p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59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Vertical: x, z stay</a:t>
            </a:r>
            <a:r>
              <a:rPr lang="en-US" baseline="0" dirty="0" smtClean="0"/>
              <a:t> constant</a:t>
            </a:r>
          </a:p>
          <a:p>
            <a:r>
              <a:rPr lang="en-US" baseline="0" dirty="0" err="1" smtClean="0"/>
              <a:t>Horixontal</a:t>
            </a:r>
            <a:r>
              <a:rPr lang="en-US" baseline="0" dirty="0" smtClean="0"/>
              <a:t>: Y constant along edge: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derivative along the edge should be zero: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64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0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 image? What</a:t>
            </a:r>
            <a:r>
              <a:rPr lang="en-US" baseline="0" dirty="0" smtClean="0"/>
              <a:t> assumption about simple world is it violating?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Vertical edge, horizontal edges</a:t>
            </a:r>
          </a:p>
          <a:p>
            <a:endParaRPr lang="en-US" dirty="0" smtClean="0"/>
          </a:p>
          <a:p>
            <a:r>
              <a:rPr lang="en-US" dirty="0" smtClean="0"/>
              <a:t>Edge connecting them,</a:t>
            </a:r>
            <a:r>
              <a:rPr lang="en-US" baseline="0" dirty="0" smtClean="0"/>
              <a:t> can they be parallel to the ground?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73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mean that we want you to solve it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make it able to handle more situations, make more or less assumptions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Projective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far TA’s in this class are willing</a:t>
            </a:r>
            <a:r>
              <a:rPr lang="en-US" baseline="0" dirty="0" smtClean="0"/>
              <a:t> to go to help you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research going on in this building to make selfies look for </a:t>
            </a:r>
            <a:r>
              <a:rPr lang="en-US" baseline="0" dirty="0" err="1" smtClean="0"/>
              <a:t>reallife</a:t>
            </a:r>
            <a:endParaRPr lang="en-US" baseline="0" dirty="0" smtClean="0"/>
          </a:p>
          <a:p>
            <a:r>
              <a:rPr lang="en-US" baseline="0" dirty="0" smtClean="0"/>
              <a:t>Although I think the easier solution is to use a selfie stick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7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both objects are far away, their distances from the lens are approximately the same, and their images will be approximately parallel and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0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want to understand where a point in the real world end up in our image</a:t>
            </a:r>
          </a:p>
          <a:p>
            <a:r>
              <a:rPr lang="en-US" baseline="0" dirty="0" smtClean="0"/>
              <a:t>This is easy to do because we have plenty of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Coordinate</a:t>
            </a:r>
            <a:r>
              <a:rPr lang="en-US" baseline="0" dirty="0" smtClean="0"/>
              <a:t> system for the real world</a:t>
            </a:r>
          </a:p>
          <a:p>
            <a:r>
              <a:rPr lang="en-US" baseline="0" dirty="0" smtClean="0"/>
              <a:t>Notice Y is the vertical axis, and Z,X are the horizontal ones</a:t>
            </a:r>
          </a:p>
          <a:p>
            <a:r>
              <a:rPr lang="en-US" baseline="0" dirty="0" smtClean="0"/>
              <a:t>WE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go through all the correspondence in the instruction and make sure we understand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F4D2-0949-F847-9DEE-682305DFBB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5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72CE-CB63-EB45-9501-85439F4A419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9852-553D-2842-B41F-CDC334A5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704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Set 2</a:t>
            </a:r>
            <a:br>
              <a:rPr lang="en-US" dirty="0" smtClean="0"/>
            </a:br>
            <a:r>
              <a:rPr lang="en-US" dirty="0" smtClean="0"/>
              <a:t>Reconstructing a Simpler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704" y="2369313"/>
            <a:ext cx="9144000" cy="1655762"/>
          </a:xfrm>
        </p:spPr>
        <p:txBody>
          <a:bodyPr/>
          <a:lstStyle/>
          <a:p>
            <a:r>
              <a:rPr lang="en-US" dirty="0" smtClean="0"/>
              <a:t>COS429 Computer Vision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4467" y="6163555"/>
            <a:ext cx="736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Due October (</a:t>
            </a:r>
            <a:r>
              <a:rPr lang="en-US" sz="2400" smtClean="0">
                <a:solidFill>
                  <a:srgbClr val="FF0000"/>
                </a:solidFill>
              </a:rPr>
              <a:t>one week from today)13</a:t>
            </a:r>
            <a:r>
              <a:rPr lang="en-US" sz="2400" baseline="30000" smtClean="0">
                <a:solidFill>
                  <a:srgbClr val="FF0000"/>
                </a:solidFill>
              </a:rPr>
              <a:t>th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935" y="2821383"/>
            <a:ext cx="5248679" cy="32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9467" y="4944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77006" y="5145786"/>
            <a:ext cx="91124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21924" y="646387"/>
            <a:ext cx="0" cy="5407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77006" y="930166"/>
            <a:ext cx="8486977" cy="4872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59091" y="418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25" y="1351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7029" y="5289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77006" y="5145786"/>
            <a:ext cx="91124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21924" y="646387"/>
            <a:ext cx="0" cy="5407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77006" y="930166"/>
            <a:ext cx="8486977" cy="4872518"/>
          </a:xfrm>
          <a:prstGeom prst="straightConnector1">
            <a:avLst/>
          </a:prstGeom>
          <a:ln w="25400">
            <a:solidFill>
              <a:schemeClr val="accent1">
                <a:alpha val="3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59091" y="418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25" y="1351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7029" y="5289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47678" y="4597215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34801" y="4101631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47678" y="3596868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34801" y="3101284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60555" y="2605700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47678" y="2110116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60555" y="1605353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47678" y="1109769"/>
            <a:ext cx="7948262" cy="1103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05248" y="646387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614848" y="646387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229703" y="646387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839303" y="646387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475179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084779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699634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09234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913579" y="646387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523179" y="646387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159055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9768655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0383510" y="603611"/>
            <a:ext cx="0" cy="4499399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99190" y="2200287"/>
                <a:ext cx="1096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𝒫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𝑋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90" y="2200287"/>
                <a:ext cx="109690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77006" y="135166"/>
            <a:ext cx="9252091" cy="5918793"/>
            <a:chOff x="1277006" y="135166"/>
            <a:chExt cx="9252091" cy="5918793"/>
          </a:xfrm>
        </p:grpSpPr>
        <p:grpSp>
          <p:nvGrpSpPr>
            <p:cNvPr id="12" name="Group 11"/>
            <p:cNvGrpSpPr/>
            <p:nvPr/>
          </p:nvGrpSpPr>
          <p:grpSpPr>
            <a:xfrm>
              <a:off x="1277006" y="135166"/>
              <a:ext cx="9252091" cy="5523735"/>
              <a:chOff x="1277006" y="135166"/>
              <a:chExt cx="9252091" cy="5523735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277006" y="5145786"/>
                <a:ext cx="9112469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9459091" y="418945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7925" y="13516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237029" y="5289569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47678" y="4597215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434801" y="4101631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447678" y="3596868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434801" y="3101284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460555" y="2605700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447678" y="2110116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460555" y="1605353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447678" y="1109769"/>
                <a:ext cx="7948262" cy="1103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005248" y="646387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3614848" y="646387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4229703" y="646387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839303" y="646387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475179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084779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6699634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7309234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7913579" y="646387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8523179" y="646387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9159055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9768655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383510" y="603611"/>
                <a:ext cx="0" cy="4499399"/>
              </a:xfrm>
              <a:prstGeom prst="line">
                <a:avLst/>
              </a:prstGeom>
              <a:ln>
                <a:solidFill>
                  <a:schemeClr val="accent1">
                    <a:alpha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1277006" y="930166"/>
              <a:ext cx="8486977" cy="4872518"/>
            </a:xfrm>
            <a:prstGeom prst="straightConnector1">
              <a:avLst/>
            </a:prstGeom>
            <a:ln w="25400">
              <a:solidFill>
                <a:schemeClr val="accent1">
                  <a:alpha val="37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421924" y="646387"/>
              <a:ext cx="0" cy="54075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9317301" y="947034"/>
            <a:ext cx="2457313" cy="2794352"/>
            <a:chOff x="9532089" y="966408"/>
            <a:chExt cx="2457313" cy="2794352"/>
          </a:xfrm>
          <a:noFill/>
        </p:grpSpPr>
        <p:sp useBgFill="1">
          <p:nvSpPr>
            <p:cNvPr id="72" name="Parallelogram 71"/>
            <p:cNvSpPr/>
            <p:nvPr/>
          </p:nvSpPr>
          <p:spPr>
            <a:xfrm rot="15387696">
              <a:off x="9296451" y="1392078"/>
              <a:ext cx="2636606" cy="2100758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10367616" y="1416084"/>
              <a:ext cx="494276" cy="2052746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532089" y="2433049"/>
              <a:ext cx="2165330" cy="18816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0321866" y="966408"/>
              <a:ext cx="2888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705350" y="2059098"/>
              <a:ext cx="2840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2421924" y="2431942"/>
            <a:ext cx="7967551" cy="2683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77006" y="5145786"/>
            <a:ext cx="91124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21924" y="646387"/>
            <a:ext cx="0" cy="5407572"/>
          </a:xfrm>
          <a:prstGeom prst="straightConnector1">
            <a:avLst/>
          </a:prstGeom>
          <a:ln w="25400">
            <a:solidFill>
              <a:schemeClr val="accent1">
                <a:alpha val="3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77006" y="930166"/>
            <a:ext cx="8486977" cy="4872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59091" y="418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25" y="1351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7029" y="5289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327580" y="1091432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01994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8621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33035" y="1091430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29031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03445" y="1091430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975230" y="1091432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949644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27580" y="4628746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4953" y="4134760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97990" y="3614498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25363" y="3120512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94638" y="2637035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2011" y="2143049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92093" y="4252623"/>
                <a:ext cx="1087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𝒫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93" y="4252623"/>
                <a:ext cx="108728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7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77006" y="5145786"/>
            <a:ext cx="91124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21924" y="646387"/>
            <a:ext cx="0" cy="5407572"/>
          </a:xfrm>
          <a:prstGeom prst="straightConnector1">
            <a:avLst/>
          </a:prstGeom>
          <a:ln w="25400">
            <a:solidFill>
              <a:schemeClr val="accent1">
                <a:alpha val="3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77006" y="930166"/>
            <a:ext cx="8486977" cy="4872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59091" y="418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25" y="1351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7029" y="5289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327580" y="1091432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01994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8621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33035" y="1091430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29031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03445" y="1091430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975230" y="1091432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949644" y="1091431"/>
            <a:ext cx="7061895" cy="4054354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27580" y="4628746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4953" y="4134760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97990" y="3614498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25363" y="3120512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94638" y="2637035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2011" y="2143049"/>
            <a:ext cx="9139977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92093" y="4252623"/>
                <a:ext cx="1087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𝒫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93" y="4252623"/>
                <a:ext cx="108728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317301" y="965052"/>
            <a:ext cx="2457313" cy="2776334"/>
            <a:chOff x="9532089" y="984426"/>
            <a:chExt cx="2457313" cy="2776334"/>
          </a:xfrm>
          <a:solidFill>
            <a:schemeClr val="bg1"/>
          </a:solidFill>
        </p:grpSpPr>
        <p:sp useBgFill="1">
          <p:nvSpPr>
            <p:cNvPr id="45" name="Parallelogram 44"/>
            <p:cNvSpPr/>
            <p:nvPr/>
          </p:nvSpPr>
          <p:spPr>
            <a:xfrm rot="15387696">
              <a:off x="9296451" y="1392078"/>
              <a:ext cx="2636606" cy="2100758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10367616" y="1416084"/>
              <a:ext cx="494276" cy="2052746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532089" y="2433049"/>
              <a:ext cx="2165330" cy="18816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0524075" y="984426"/>
              <a:ext cx="2888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705350" y="2059098"/>
              <a:ext cx="2840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3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77006" y="5145786"/>
            <a:ext cx="91124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21924" y="646387"/>
            <a:ext cx="0" cy="540757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77006" y="930166"/>
            <a:ext cx="8486977" cy="4872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59091" y="418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25" y="1351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7029" y="5289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 useBgFill="1">
        <p:nvSpPr>
          <p:cNvPr id="45" name="Parallelogram 44"/>
          <p:cNvSpPr/>
          <p:nvPr/>
        </p:nvSpPr>
        <p:spPr>
          <a:xfrm rot="15387696">
            <a:off x="9081663" y="1372704"/>
            <a:ext cx="2636606" cy="2100758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0152828" y="1396710"/>
            <a:ext cx="494276" cy="205274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17301" y="2413675"/>
            <a:ext cx="2165330" cy="1881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245044" y="930166"/>
            <a:ext cx="2888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490562" y="2039724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21926" y="2423083"/>
            <a:ext cx="7978040" cy="2708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948069" y="2574984"/>
            <a:ext cx="86598" cy="359643"/>
          </a:xfrm>
          <a:prstGeom prst="lin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021967" y="2765482"/>
            <a:ext cx="465243" cy="15793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474040" y="2420317"/>
            <a:ext cx="465243" cy="15793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82401" y="2578775"/>
            <a:ext cx="478368" cy="4157"/>
          </a:xfrm>
          <a:prstGeom prst="lin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21923" y="5202123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O(X = 0, Y = 0, Z = 0)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487210" y="243832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(x = 0, y =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77006" y="5145786"/>
            <a:ext cx="91124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21924" y="646387"/>
            <a:ext cx="0" cy="540757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77006" y="930166"/>
            <a:ext cx="8486977" cy="4872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59091" y="418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25" y="13516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7029" y="52895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 useBgFill="1">
        <p:nvSpPr>
          <p:cNvPr id="45" name="Parallelogram 44"/>
          <p:cNvSpPr/>
          <p:nvPr/>
        </p:nvSpPr>
        <p:spPr>
          <a:xfrm rot="15387696">
            <a:off x="9081663" y="1372704"/>
            <a:ext cx="2636606" cy="2100758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0152828" y="1396710"/>
            <a:ext cx="494276" cy="205274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17301" y="2413675"/>
            <a:ext cx="2165330" cy="18816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245044" y="930166"/>
            <a:ext cx="2888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490562" y="2039724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21926" y="2423083"/>
            <a:ext cx="7978040" cy="2708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948069" y="2574984"/>
            <a:ext cx="86598" cy="359643"/>
          </a:xfrm>
          <a:prstGeom prst="lin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021967" y="2765482"/>
            <a:ext cx="465243" cy="15793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474040" y="2420317"/>
            <a:ext cx="465243" cy="15793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82401" y="2578775"/>
            <a:ext cx="478368" cy="4157"/>
          </a:xfrm>
          <a:prstGeom prst="lin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21923" y="5202123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O(X = 0, Y = 0, Z = 0)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487210" y="243832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(x = 0, y = 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5249" y="4748246"/>
                <a:ext cx="2046627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charset="0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49" y="4748246"/>
                <a:ext cx="204662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102564"/>
              </p:ext>
            </p:extLst>
          </p:nvPr>
        </p:nvGraphicFramePr>
        <p:xfrm>
          <a:off x="2002217" y="851338"/>
          <a:ext cx="5586250" cy="50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</a:tblGrid>
              <a:tr h="502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04496" y="3362618"/>
            <a:ext cx="9348952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95342" y="367516"/>
            <a:ext cx="0" cy="5990204"/>
          </a:xfrm>
          <a:prstGeom prst="line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1422" y="34999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51298" y="2400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8583" y="344680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Image Surface</a:t>
            </a:r>
          </a:p>
        </p:txBody>
      </p:sp>
    </p:spTree>
    <p:extLst>
      <p:ext uri="{BB962C8B-B14F-4D97-AF65-F5344CB8AC3E}">
        <p14:creationId xmlns:p14="http://schemas.microsoft.com/office/powerpoint/2010/main" val="16179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75238"/>
              </p:ext>
            </p:extLst>
          </p:nvPr>
        </p:nvGraphicFramePr>
        <p:xfrm>
          <a:off x="2002217" y="851338"/>
          <a:ext cx="5586250" cy="50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</a:tblGrid>
              <a:tr h="502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04496" y="3362618"/>
            <a:ext cx="9348952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95342" y="367516"/>
            <a:ext cx="0" cy="5990204"/>
          </a:xfrm>
          <a:prstGeom prst="line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1422" y="34999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1298" y="2400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68275" y="898635"/>
                <a:ext cx="961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275" y="898635"/>
                <a:ext cx="9615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7349" y="483473"/>
                <a:ext cx="961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49" y="483473"/>
                <a:ext cx="9615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318129" y="1935747"/>
            <a:ext cx="173421" cy="171231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75478" y="183669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P(x1, y1)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002217" y="851338"/>
          <a:ext cx="5586250" cy="50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</a:tblGrid>
              <a:tr h="502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04496" y="3362618"/>
            <a:ext cx="9348952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95342" y="367516"/>
            <a:ext cx="0" cy="5990204"/>
          </a:xfrm>
          <a:prstGeom prst="line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1422" y="34999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1298" y="2400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68275" y="898635"/>
                <a:ext cx="961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275" y="898635"/>
                <a:ext cx="9615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7349" y="483473"/>
                <a:ext cx="961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49" y="483473"/>
                <a:ext cx="9615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318129" y="1935747"/>
            <a:ext cx="173421" cy="171231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75478" y="183669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P(x1, y1)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793370" y="1951513"/>
            <a:ext cx="403179" cy="17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30708" y="1836696"/>
                <a:ext cx="1343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(x1/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, y1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708" y="1836696"/>
                <a:ext cx="134318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91" t="-8197" r="-36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8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Recover </a:t>
            </a:r>
            <a:r>
              <a:rPr lang="en-US" dirty="0"/>
              <a:t>the 3D structure of the </a:t>
            </a:r>
            <a:r>
              <a:rPr lang="en-US" dirty="0" smtClean="0"/>
              <a:t>world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5" y="1290335"/>
            <a:ext cx="7446579" cy="55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8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002217" y="851338"/>
          <a:ext cx="5586250" cy="50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  <a:gridCol w="558625"/>
              </a:tblGrid>
              <a:tr h="502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04496" y="3362618"/>
            <a:ext cx="9348952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95342" y="367516"/>
            <a:ext cx="0" cy="5990204"/>
          </a:xfrm>
          <a:prstGeom prst="line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1422" y="34999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1298" y="2400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68275" y="898635"/>
                <a:ext cx="961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275" y="898635"/>
                <a:ext cx="9615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7349" y="483473"/>
                <a:ext cx="961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49" y="483473"/>
                <a:ext cx="9615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675478" y="183669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P(x1, y1)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793370" y="1951513"/>
            <a:ext cx="403179" cy="17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30708" y="1836696"/>
                <a:ext cx="1343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(x1/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, y1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708" y="1836696"/>
                <a:ext cx="134318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91" t="-8197" r="-36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035471" y="1837431"/>
            <a:ext cx="552996" cy="50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Orthographic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Projecting a 3D point to 2D</a:t>
            </a:r>
          </a:p>
          <a:p>
            <a:pPr marL="0" indent="0" algn="ctr">
              <a:buNone/>
            </a:pPr>
            <a:r>
              <a:rPr lang="en-US" dirty="0" smtClean="0"/>
              <a:t>(X, Y, Z)                  (x, y)</a:t>
            </a:r>
          </a:p>
          <a:p>
            <a:r>
              <a:rPr lang="en-US" dirty="0"/>
              <a:t>Task:</a:t>
            </a:r>
          </a:p>
          <a:p>
            <a:pPr lvl="1"/>
            <a:r>
              <a:rPr lang="en-US" dirty="0"/>
              <a:t>Prove the two projection equations below that relate the 3D world position (X, Y, Z) to the 2D projected camera position (x, y)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32389" y="2347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54" y="4319225"/>
            <a:ext cx="6540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Orthographic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Projecting a 3D point to 2D</a:t>
            </a:r>
          </a:p>
          <a:p>
            <a:pPr marL="0" indent="0" algn="ctr">
              <a:buNone/>
            </a:pPr>
            <a:r>
              <a:rPr lang="en-US" dirty="0" smtClean="0"/>
              <a:t>(X, Y, Z)                  (x, y)</a:t>
            </a:r>
          </a:p>
          <a:p>
            <a:r>
              <a:rPr lang="en-US" dirty="0"/>
              <a:t>Task:</a:t>
            </a:r>
          </a:p>
          <a:p>
            <a:pPr lvl="1"/>
            <a:r>
              <a:rPr lang="en-US" dirty="0"/>
              <a:t>Prove the two projection equations below that relate the 3D world position (X, Y, Z) to the 2D projected camera position (x, y)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32389" y="2347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4813" y="4832350"/>
            <a:ext cx="80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 + x</a:t>
            </a:r>
            <a:r>
              <a:rPr lang="en-US" baseline="-25000"/>
              <a:t>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0050" y="5265738"/>
            <a:ext cx="2522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cos(</a:t>
            </a:r>
            <a:r>
              <a:rPr lang="en-US">
                <a:latin typeface="Symbol" pitchFamily="-1" charset="2"/>
                <a:ea typeface="Symbol" pitchFamily="-1" charset="2"/>
                <a:cs typeface="Symbol" pitchFamily="-1" charset="2"/>
              </a:rPr>
              <a:t>q</a:t>
            </a:r>
            <a:r>
              <a:rPr lang="en-US"/>
              <a:t>) Y – sin(</a:t>
            </a:r>
            <a:r>
              <a:rPr lang="en-US">
                <a:latin typeface="Symbol" pitchFamily="-1" charset="2"/>
                <a:ea typeface="Symbol" pitchFamily="-1" charset="2"/>
                <a:cs typeface="Symbol" pitchFamily="-1" charset="2"/>
              </a:rPr>
              <a:t>q</a:t>
            </a:r>
            <a:r>
              <a:rPr lang="en-US"/>
              <a:t>) Z + y</a:t>
            </a:r>
            <a:r>
              <a:rPr lang="en-US" baseline="-25000"/>
              <a:t>0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132263" y="4840288"/>
            <a:ext cx="2082800" cy="1335087"/>
            <a:chOff x="4131810" y="4840699"/>
            <a:chExt cx="2083736" cy="1334173"/>
          </a:xfrm>
        </p:grpSpPr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5006005" y="4840699"/>
              <a:ext cx="4990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 = </a:t>
              </a: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5009958" y="5298215"/>
              <a:ext cx="511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 = </a:t>
              </a:r>
            </a:p>
          </p:txBody>
        </p: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131810" y="5170561"/>
              <a:ext cx="2083736" cy="1004311"/>
              <a:chOff x="4131810" y="5170561"/>
              <a:chExt cx="2083736" cy="1004311"/>
            </a:xfrm>
          </p:grpSpPr>
          <p:sp>
            <p:nvSpPr>
              <p:cNvPr id="14" name="TextBox 17"/>
              <p:cNvSpPr txBox="1">
                <a:spLocks noChangeArrowheads="1"/>
              </p:cNvSpPr>
              <p:nvPr/>
            </p:nvSpPr>
            <p:spPr bwMode="auto">
              <a:xfrm>
                <a:off x="4131810" y="5805540"/>
                <a:ext cx="20837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image coordinates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883034" y="5606936"/>
                <a:ext cx="214409" cy="2062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4618961" y="5368041"/>
                <a:ext cx="642497" cy="24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756275" y="4341813"/>
            <a:ext cx="2589213" cy="1001715"/>
            <a:chOff x="5756496" y="4341626"/>
            <a:chExt cx="2589052" cy="1002115"/>
          </a:xfrm>
        </p:grpSpPr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6304755" y="4341626"/>
              <a:ext cx="20407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World coordinates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5756496" y="4617961"/>
              <a:ext cx="619087" cy="281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04755" y="4725954"/>
              <a:ext cx="540698" cy="617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162934" y="4700544"/>
              <a:ext cx="28573" cy="6431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Orthographic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Projecting a 3D point to 2D</a:t>
            </a:r>
          </a:p>
          <a:p>
            <a:pPr marL="0" indent="0" algn="ctr">
              <a:buNone/>
            </a:pPr>
            <a:r>
              <a:rPr lang="en-US" dirty="0" smtClean="0"/>
              <a:t>(X, Y, Z)                  (x, y)</a:t>
            </a:r>
          </a:p>
          <a:p>
            <a:r>
              <a:rPr lang="en-US" dirty="0"/>
              <a:t>Task:</a:t>
            </a:r>
          </a:p>
          <a:p>
            <a:pPr lvl="1"/>
            <a:r>
              <a:rPr lang="en-US" dirty="0"/>
              <a:t>Prove the two projection equations below that relate the 3D world position (X, Y, Z) to the 2D projected camera position (x, y)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32389" y="2347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1" y="4402685"/>
            <a:ext cx="10237788" cy="1774278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>
          <a:xfrm>
            <a:off x="2333293" y="4572001"/>
            <a:ext cx="1560787" cy="1166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Dimension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4434926" y="4188920"/>
            <a:ext cx="3071730" cy="1909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Rotation</a:t>
            </a:r>
            <a:endParaRPr lang="en-US" sz="4400" dirty="0">
              <a:solidFill>
                <a:schemeClr val="tx1"/>
              </a:solidFill>
            </a:endParaRPr>
          </a:p>
        </p:txBody>
      </p:sp>
      <p:sp useBgFill="1">
        <p:nvSpPr>
          <p:cNvPr id="11" name="Rectangle 10"/>
          <p:cNvSpPr/>
          <p:nvPr/>
        </p:nvSpPr>
        <p:spPr>
          <a:xfrm>
            <a:off x="9743093" y="4267748"/>
            <a:ext cx="567833" cy="1830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348" y="4572000"/>
            <a:ext cx="2198034" cy="1166649"/>
          </a:xfrm>
          <a:prstGeom prst="rect">
            <a:avLst/>
          </a:prstGeom>
        </p:spPr>
      </p:pic>
      <p:sp useBgFill="1">
        <p:nvSpPr>
          <p:cNvPr id="14" name="Rectangle 13"/>
          <p:cNvSpPr/>
          <p:nvPr/>
        </p:nvSpPr>
        <p:spPr>
          <a:xfrm>
            <a:off x="9743093" y="4572000"/>
            <a:ext cx="1450424" cy="1166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2D Translation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4, 5, 6: Recover 3D points from 2D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29" y="1450094"/>
            <a:ext cx="8081142" cy="50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4, 5, 6: Recover 3D points from 2D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08" y="1512963"/>
            <a:ext cx="6540500" cy="1663700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5486020" y="3176663"/>
            <a:ext cx="394138" cy="7614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9" b="4029"/>
          <a:stretch/>
        </p:blipFill>
        <p:spPr>
          <a:xfrm>
            <a:off x="3141717" y="4072459"/>
            <a:ext cx="1335690" cy="483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015" y="4608074"/>
            <a:ext cx="1308480" cy="53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781" y="5195678"/>
            <a:ext cx="1276948" cy="4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4, 5, 6: Recover 3D points from 2D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08" y="1512963"/>
            <a:ext cx="6540500" cy="1663700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5486020" y="3176663"/>
            <a:ext cx="394138" cy="7614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7" y="4072459"/>
            <a:ext cx="2045138" cy="504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015" y="4608074"/>
            <a:ext cx="1308480" cy="53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781" y="5195678"/>
            <a:ext cx="1276948" cy="4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4, 5, 6: Recover 3D points from 2D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08" y="1512963"/>
            <a:ext cx="6540500" cy="1663700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5486020" y="3176663"/>
            <a:ext cx="394138" cy="7614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7" y="4072459"/>
            <a:ext cx="2045138" cy="504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015" y="4608074"/>
            <a:ext cx="1308480" cy="53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781" y="5195678"/>
            <a:ext cx="1276948" cy="4817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1427" y="4538778"/>
            <a:ext cx="5677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???</a:t>
            </a:r>
            <a:endParaRPr lang="en-US" sz="7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4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Edge Constraints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Crack the problem by first looking at special points with special features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Edge Constraints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Extract edges from the image: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7" y="2190579"/>
            <a:ext cx="6080672" cy="441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2964" y="3614108"/>
            <a:ext cx="2382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I(x, y) =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91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903" y="1142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1: Making the World Simpler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558" y="1257246"/>
            <a:ext cx="8229600" cy="4525963"/>
          </a:xfrm>
        </p:spPr>
        <p:txBody>
          <a:bodyPr/>
          <a:lstStyle/>
          <a:p>
            <a:r>
              <a:rPr lang="en-US" dirty="0" smtClean="0"/>
              <a:t>Simple World Assumptions:</a:t>
            </a:r>
          </a:p>
          <a:p>
            <a:pPr lvl="1"/>
            <a:r>
              <a:rPr lang="en-US" dirty="0" smtClean="0"/>
              <a:t>Flat surfaces that are either horizontal or vertical</a:t>
            </a:r>
          </a:p>
          <a:p>
            <a:pPr lvl="1"/>
            <a:r>
              <a:rPr lang="en-US" dirty="0" smtClean="0"/>
              <a:t>Objects rest on a white horizontal ground plane</a:t>
            </a:r>
          </a:p>
          <a:p>
            <a:r>
              <a:rPr lang="en-US" dirty="0" smtClean="0"/>
              <a:t>Task: </a:t>
            </a:r>
          </a:p>
          <a:p>
            <a:pPr lvl="1"/>
            <a:r>
              <a:rPr lang="en-US" dirty="0" smtClean="0"/>
              <a:t>Print Figure 1 and create objects for the world</a:t>
            </a:r>
          </a:p>
          <a:p>
            <a:pPr lvl="1"/>
            <a:r>
              <a:rPr lang="en-US" dirty="0" smtClean="0"/>
              <a:t>Take a picture of the world you created and </a:t>
            </a:r>
            <a:r>
              <a:rPr lang="en-US" b="1" dirty="0" smtClean="0"/>
              <a:t>add it to the report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04" y="3988183"/>
            <a:ext cx="280987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Edge Constraints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identify an edge?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7" y="2190579"/>
            <a:ext cx="6080672" cy="4414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6193" y="3681691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Edge in 2D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63917" y="3846786"/>
            <a:ext cx="3815255" cy="63062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Edge Constraints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identify an edge?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8918" y="3681691"/>
            <a:ext cx="22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“Edge” </a:t>
            </a:r>
            <a:r>
              <a:rPr lang="en-US" sz="2400" dirty="0" smtClean="0"/>
              <a:t>in 1D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155" y="2708256"/>
            <a:ext cx="4648200" cy="2870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63917" y="2853559"/>
            <a:ext cx="2932386" cy="99322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882" y="1859890"/>
            <a:ext cx="5087737" cy="11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882" y="1859890"/>
            <a:ext cx="5087737" cy="1119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50" y="3164645"/>
            <a:ext cx="7188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0700"/>
            <a:ext cx="71882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0" y="2637658"/>
            <a:ext cx="41656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729" y="2436703"/>
            <a:ext cx="6261100" cy="265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43" y="1690688"/>
            <a:ext cx="5736157" cy="41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3" y="1690688"/>
            <a:ext cx="5736157" cy="4146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23" y="2634812"/>
            <a:ext cx="4572000" cy="262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7276" y="5002102"/>
            <a:ext cx="2966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Sobel</a:t>
            </a:r>
            <a:r>
              <a:rPr lang="en-US" sz="2800" dirty="0" smtClean="0"/>
              <a:t> operator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4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The </a:t>
            </a:r>
            <a:r>
              <a:rPr lang="en-US" dirty="0" err="1"/>
              <a:t>Sobel</a:t>
            </a:r>
            <a:r>
              <a:rPr lang="en-US" dirty="0"/>
              <a:t> </a:t>
            </a:r>
            <a:r>
              <a:rPr lang="en-US" dirty="0" smtClean="0"/>
              <a:t>operator to compute derivatives (and detect edges)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3" y="2762470"/>
            <a:ext cx="11061294" cy="18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Edge Constraints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6290" y="1939159"/>
            <a:ext cx="10105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Edge strength: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Edge Orientation: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0" y="2685794"/>
            <a:ext cx="3746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322" y="4506309"/>
            <a:ext cx="2171700" cy="142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514" y="4474559"/>
            <a:ext cx="5232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Edge Constraints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091" y="1706454"/>
            <a:ext cx="5930900" cy="405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97"/>
          <a:stretch/>
        </p:blipFill>
        <p:spPr>
          <a:xfrm>
            <a:off x="173422" y="1690688"/>
            <a:ext cx="588666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2: Taking Orthographic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Goal:</a:t>
            </a:r>
          </a:p>
          <a:p>
            <a:pPr lvl="1"/>
            <a:r>
              <a:rPr lang="en-US" sz="3200" dirty="0" smtClean="0"/>
              <a:t>Want pictures that preserve parallel lines from 3D to 2D</a:t>
            </a:r>
          </a:p>
          <a:p>
            <a:pPr lvl="2"/>
            <a:r>
              <a:rPr lang="en-US" sz="2800" dirty="0" smtClean="0"/>
              <a:t>Willing to accept weak perspective effects</a:t>
            </a:r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57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6072571" cy="419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3667" y="3294993"/>
            <a:ext cx="46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Vertical Edges in 3D?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46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07" y="2598683"/>
            <a:ext cx="12298814" cy="197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6072571" cy="419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3667" y="3294993"/>
            <a:ext cx="46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Horizontal Edges in 3D?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59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7" y="1682815"/>
            <a:ext cx="1636986" cy="664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7" y="1682815"/>
            <a:ext cx="1636986" cy="66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1355308"/>
            <a:ext cx="6540500" cy="166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7" y="1682815"/>
            <a:ext cx="1636986" cy="66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1355308"/>
            <a:ext cx="6540500" cy="166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8200" y="3008378"/>
            <a:ext cx="101690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2D points on vertical edges: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984" y="3680422"/>
            <a:ext cx="4141157" cy="1154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7" y="1682815"/>
            <a:ext cx="1636986" cy="66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1355308"/>
            <a:ext cx="6540500" cy="166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8200" y="3008378"/>
            <a:ext cx="1016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2D points on vertical edges: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For 2D points on horizontal edges: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984" y="3680422"/>
            <a:ext cx="4141157" cy="1154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31" y="5585387"/>
            <a:ext cx="2934107" cy="8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7" y="1682815"/>
            <a:ext cx="1636986" cy="66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1355308"/>
            <a:ext cx="6540500" cy="166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8200" y="3008378"/>
            <a:ext cx="1016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2D points on vertical edges: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For 2D points on horizontal edges: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984" y="3680422"/>
            <a:ext cx="4141157" cy="1154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170" y="5965418"/>
            <a:ext cx="7502783" cy="935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b="12000"/>
          <a:stretch/>
        </p:blipFill>
        <p:spPr>
          <a:xfrm>
            <a:off x="4925334" y="5515091"/>
            <a:ext cx="2341331" cy="5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0" y="1757980"/>
            <a:ext cx="1276948" cy="481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7814" y="1690688"/>
            <a:ext cx="709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Constraints for points on edges?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76440" y="2434233"/>
                <a:ext cx="9123850" cy="267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Task: </a:t>
                </a:r>
                <a:r>
                  <a:rPr lang="en-US" sz="3200" b="1" dirty="0" smtClean="0"/>
                  <a:t>Write </a:t>
                </a:r>
                <a:r>
                  <a:rPr lang="en-US" sz="3200" b="1" dirty="0"/>
                  <a:t>the derivative constraints for Z(x, y) in the </a:t>
                </a:r>
                <a:r>
                  <a:rPr lang="en-US" sz="3200" b="1" dirty="0" smtClean="0"/>
                  <a:t>report</a:t>
                </a:r>
                <a:endParaRPr lang="en-US" sz="32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lvl="2"/>
                <a:endParaRPr lang="en-US" sz="2000" dirty="0"/>
              </a:p>
              <a:p>
                <a:pPr lvl="2"/>
                <a:endParaRPr lang="en-US" sz="2000" dirty="0" smtClean="0"/>
              </a:p>
              <a:p>
                <a:pPr lvl="2"/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40" y="2434233"/>
                <a:ext cx="9123850" cy="2670731"/>
              </a:xfrm>
              <a:prstGeom prst="rect">
                <a:avLst/>
              </a:prstGeom>
              <a:blipFill rotWithShape="0">
                <a:blip r:embed="rId5"/>
                <a:stretch>
                  <a:fillRect l="-1738" t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20662" y="5218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Edge Constraints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0" y="1757980"/>
            <a:ext cx="1276948" cy="481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7814" y="1690688"/>
            <a:ext cx="709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Constraints for points on edges?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76440" y="2434233"/>
                <a:ext cx="9123850" cy="267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Task: </a:t>
                </a:r>
                <a:r>
                  <a:rPr lang="en-US" sz="3200" b="1" dirty="0" smtClean="0"/>
                  <a:t>Write </a:t>
                </a:r>
                <a:r>
                  <a:rPr lang="en-US" sz="3200" b="1" dirty="0"/>
                  <a:t>the derivative constraints for Z(x, y) in the </a:t>
                </a:r>
                <a:r>
                  <a:rPr lang="en-US" sz="3200" b="1" dirty="0" smtClean="0"/>
                  <a:t>report</a:t>
                </a:r>
                <a:endParaRPr lang="en-US" sz="3200" b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lvl="2"/>
                <a:endParaRPr lang="en-US" sz="2000" dirty="0"/>
              </a:p>
              <a:p>
                <a:pPr lvl="2"/>
                <a:endParaRPr lang="en-US" sz="2000" dirty="0" smtClean="0"/>
              </a:p>
              <a:p>
                <a:pPr lvl="2"/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40" y="2434233"/>
                <a:ext cx="9123850" cy="2670731"/>
              </a:xfrm>
              <a:prstGeom prst="rect">
                <a:avLst/>
              </a:prstGeom>
              <a:blipFill rotWithShape="0">
                <a:blip r:embed="rId5"/>
                <a:stretch>
                  <a:fillRect l="-1738" t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20662" y="5218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6440" y="4816929"/>
            <a:ext cx="7187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x,y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for points on the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vertical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edges?</a:t>
            </a:r>
          </a:p>
          <a:p>
            <a:r>
              <a:rPr 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 dirty="0" err="1" smtClean="0">
                <a:latin typeface="Times New Roman" charset="0"/>
                <a:ea typeface="Times New Roman" charset="0"/>
                <a:cs typeface="Times New Roman" charset="0"/>
              </a:rPr>
              <a:t>x,y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for points on the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horizontal edges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endParaRPr 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Taking Orthographic Pictures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7" y="1690688"/>
            <a:ext cx="11042294" cy="3555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284" y="5358064"/>
            <a:ext cx="5141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Close up without zoom; closer edges are larger;</a:t>
            </a:r>
          </a:p>
          <a:p>
            <a:r>
              <a:rPr lang="en-US" sz="2000" dirty="0" smtClean="0"/>
              <a:t>Parallel lines in 3D are not parallel.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4861" y="5358064"/>
            <a:ext cx="4991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Far away with zoom; edges are approximately 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qual in size and Parallel</a:t>
            </a:r>
          </a:p>
        </p:txBody>
      </p:sp>
    </p:spTree>
    <p:extLst>
      <p:ext uri="{BB962C8B-B14F-4D97-AF65-F5344CB8AC3E}">
        <p14:creationId xmlns:p14="http://schemas.microsoft.com/office/powerpoint/2010/main" val="18958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</a:t>
            </a:r>
            <a:r>
              <a:rPr lang="en-US" dirty="0" smtClean="0"/>
              <a:t>Ground </a:t>
            </a:r>
            <a:r>
              <a:rPr lang="en-US" dirty="0"/>
              <a:t>Constraints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590" y="3019008"/>
            <a:ext cx="3238500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708516"/>
            <a:ext cx="107336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Color threshold determines ground from objects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On the ground Y(x, y) = 0</a:t>
            </a:r>
          </a:p>
        </p:txBody>
      </p:sp>
    </p:spTree>
    <p:extLst>
      <p:ext uri="{BB962C8B-B14F-4D97-AF65-F5344CB8AC3E}">
        <p14:creationId xmlns:p14="http://schemas.microsoft.com/office/powerpoint/2010/main" val="13381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</a:t>
            </a:r>
            <a:r>
              <a:rPr lang="en-US" sz="4000" dirty="0" smtClean="0"/>
              <a:t>5: Surface Constraints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13118"/>
            <a:ext cx="709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Constraints for points on flat surfaces: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98" y="2197893"/>
            <a:ext cx="5090603" cy="2686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829"/>
          <a:stretch/>
        </p:blipFill>
        <p:spPr>
          <a:xfrm>
            <a:off x="1455929" y="5391805"/>
            <a:ext cx="9897871" cy="819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592212"/>
            <a:ext cx="709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Approximating </a:t>
            </a:r>
            <a:r>
              <a:rPr lang="en-US" sz="3200" smtClean="0"/>
              <a:t>second derivatives: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97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5: Fill Missing Code for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use constraints from Problem 4 and 5 to determine Y(x, y) and Z(x, y)</a:t>
            </a:r>
          </a:p>
          <a:p>
            <a:pPr lvl="1"/>
            <a:r>
              <a:rPr lang="en-US" dirty="0" smtClean="0"/>
              <a:t>Two constraints missing from existing code</a:t>
            </a:r>
          </a:p>
          <a:p>
            <a:r>
              <a:rPr lang="en-US" dirty="0" smtClean="0"/>
              <a:t>Task:</a:t>
            </a:r>
          </a:p>
          <a:p>
            <a:pPr lvl="1"/>
            <a:r>
              <a:rPr lang="en-US" dirty="0" smtClean="0"/>
              <a:t>Write two lines of code (lines 171 and 187)</a:t>
            </a:r>
          </a:p>
          <a:p>
            <a:pPr lvl="1"/>
            <a:r>
              <a:rPr lang="en-US" dirty="0" smtClean="0"/>
              <a:t>Copy these two lines and </a:t>
            </a:r>
            <a:r>
              <a:rPr lang="en-US" b="1" dirty="0" smtClean="0"/>
              <a:t>add them to the report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6: A Simple Inference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constraints as a system of linear equations</a:t>
            </a:r>
          </a:p>
          <a:p>
            <a:r>
              <a:rPr lang="en-US" dirty="0" smtClean="0"/>
              <a:t>Task: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simpleworldY.m</a:t>
            </a:r>
            <a:r>
              <a:rPr lang="en-US" dirty="0" smtClean="0"/>
              <a:t> to generate images for the report</a:t>
            </a:r>
          </a:p>
          <a:p>
            <a:pPr lvl="1"/>
            <a:r>
              <a:rPr lang="en-US" dirty="0" smtClean="0"/>
              <a:t>Include some screen shots of the generated figures and </a:t>
            </a:r>
            <a:r>
              <a:rPr lang="en-US" b="1" dirty="0" smtClean="0"/>
              <a:t>include in 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32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 Credit 1: Violating Simple World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 if we violate our assumptions?</a:t>
            </a:r>
          </a:p>
          <a:p>
            <a:pPr lvl="1"/>
            <a:r>
              <a:rPr lang="en-US" dirty="0" smtClean="0"/>
              <a:t>Show examples where the reconstruction fails</a:t>
            </a:r>
          </a:p>
          <a:p>
            <a:pPr lvl="1"/>
            <a:r>
              <a:rPr lang="en-US" dirty="0" smtClean="0"/>
              <a:t>Why does it fail?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76650"/>
            <a:ext cx="8556939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8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7"/>
          <a:stretch/>
        </p:blipFill>
        <p:spPr bwMode="auto">
          <a:xfrm>
            <a:off x="1574800" y="365125"/>
            <a:ext cx="7145867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2: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pictures of the real world</a:t>
            </a:r>
          </a:p>
          <a:p>
            <a:pPr lvl="1"/>
            <a:r>
              <a:rPr lang="en-US" dirty="0" smtClean="0"/>
              <a:t>How can we modify this assignment to getter better 3D reconstruction in the real world?</a:t>
            </a:r>
          </a:p>
          <a:p>
            <a:pPr lvl="2"/>
            <a:r>
              <a:rPr lang="en-US" dirty="0" smtClean="0"/>
              <a:t>Try to handle a few more situations</a:t>
            </a:r>
          </a:p>
          <a:p>
            <a:r>
              <a:rPr lang="en-US" dirty="0" smtClean="0"/>
              <a:t>Possible final project?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Submit: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PDF file report</a:t>
            </a:r>
          </a:p>
          <a:p>
            <a:r>
              <a:rPr lang="en-US" dirty="0" smtClean="0"/>
              <a:t>One ZIP file containing all the source code, and a “</a:t>
            </a:r>
            <a:r>
              <a:rPr lang="en-US" dirty="0" err="1" smtClean="0"/>
              <a:t>simpleworldY.m</a:t>
            </a:r>
            <a:r>
              <a:rPr lang="en-US" dirty="0" smtClean="0"/>
              <a:t>” file that takes no parameters as input and runs directly in </a:t>
            </a:r>
            <a:r>
              <a:rPr lang="en-US" dirty="0" err="1" smtClean="0"/>
              <a:t>Matlab</a:t>
            </a:r>
            <a:r>
              <a:rPr lang="en-US" dirty="0" smtClean="0"/>
              <a:t> to generate the results reported in your PDF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(1) Take a picture of the world you created</a:t>
            </a:r>
          </a:p>
          <a:p>
            <a:r>
              <a:rPr lang="en-US" dirty="0" smtClean="0"/>
              <a:t>(2) Submit two pictures – one showing orthographic projection and the other perspective projection</a:t>
            </a:r>
          </a:p>
          <a:p>
            <a:r>
              <a:rPr lang="en-US" dirty="0" smtClean="0"/>
              <a:t>(3) Prove the two projection equations</a:t>
            </a:r>
          </a:p>
          <a:p>
            <a:r>
              <a:rPr lang="en-US" dirty="0" smtClean="0"/>
              <a:t>(4) Write the constraints for Z(x, y)</a:t>
            </a:r>
          </a:p>
          <a:p>
            <a:r>
              <a:rPr lang="en-US" dirty="0" smtClean="0"/>
              <a:t>(5) Fill in missing kernels (lines 171 and 187) and copy code into report</a:t>
            </a:r>
          </a:p>
          <a:p>
            <a:r>
              <a:rPr lang="en-US" dirty="0" smtClean="0"/>
              <a:t>(6) Show results and figures output by </a:t>
            </a:r>
            <a:r>
              <a:rPr lang="en-US" dirty="0" err="1" smtClean="0"/>
              <a:t>simpleworldY.m</a:t>
            </a:r>
            <a:endParaRPr lang="en-US" dirty="0" smtClean="0"/>
          </a:p>
          <a:p>
            <a:r>
              <a:rPr lang="en-US" dirty="0" smtClean="0"/>
              <a:t>[Optional] Extra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2663" y="6294675"/>
            <a:ext cx="351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Real life: Orthographic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60395" y="6294675"/>
            <a:ext cx="2830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Selfie: Perspective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8" y="392298"/>
            <a:ext cx="4451420" cy="5942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52" y="392298"/>
            <a:ext cx="4456862" cy="59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946483" y="1344195"/>
            <a:ext cx="10613939" cy="4794865"/>
            <a:chOff x="946483" y="1761290"/>
            <a:chExt cx="10613939" cy="4794865"/>
          </a:xfrm>
        </p:grpSpPr>
        <p:sp>
          <p:nvSpPr>
            <p:cNvPr id="8" name="Oval 7"/>
            <p:cNvSpPr/>
            <p:nvPr/>
          </p:nvSpPr>
          <p:spPr>
            <a:xfrm>
              <a:off x="5583320" y="1761290"/>
              <a:ext cx="444500" cy="417830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46483" y="3850438"/>
              <a:ext cx="106139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633182" y="2342315"/>
              <a:ext cx="1231900" cy="9271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872762" y="3764823"/>
              <a:ext cx="173421" cy="171231"/>
            </a:xfrm>
            <a:prstGeom prst="ellips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64957" y="3764823"/>
              <a:ext cx="173421" cy="171231"/>
            </a:xfrm>
            <a:prstGeom prst="ellips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65082" y="2342315"/>
              <a:ext cx="8102084" cy="417202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21913" y="2342315"/>
              <a:ext cx="368365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805570" y="2342315"/>
              <a:ext cx="5161596" cy="417726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46483" y="3269414"/>
              <a:ext cx="4859087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05570" y="3269415"/>
              <a:ext cx="3482563" cy="106886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33182" y="3269414"/>
              <a:ext cx="7664888" cy="107333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9298070" y="4354718"/>
              <a:ext cx="1673855" cy="220143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511340" y="3858379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/>
                <a:t>f</a:t>
              </a:r>
              <a:endParaRPr lang="en-US" sz="36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03055" y="3118492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/>
                <a:t>f</a:t>
              </a:r>
              <a:endParaRPr lang="en-US" sz="3600" i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956798" y="2341277"/>
              <a:ext cx="1231900" cy="9271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88698" y="2341277"/>
              <a:ext cx="7485067" cy="311415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46483" y="3268377"/>
              <a:ext cx="8074705" cy="98797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9016464" y="4248640"/>
              <a:ext cx="691423" cy="1240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3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Taking Orthographic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Perspective:</a:t>
            </a:r>
          </a:p>
          <a:p>
            <a:pPr lvl="1"/>
            <a:r>
              <a:rPr lang="en-US" dirty="0" smtClean="0"/>
              <a:t>Take close-up pictures </a:t>
            </a:r>
          </a:p>
          <a:p>
            <a:pPr marL="0" indent="0">
              <a:buNone/>
            </a:pPr>
            <a:r>
              <a:rPr lang="en-US" dirty="0" smtClean="0"/>
              <a:t>Orthographic:</a:t>
            </a:r>
          </a:p>
          <a:p>
            <a:pPr lvl="1"/>
            <a:r>
              <a:rPr lang="en-US" dirty="0" smtClean="0"/>
              <a:t>Take pictures from far away</a:t>
            </a:r>
          </a:p>
          <a:p>
            <a:pPr lvl="2"/>
            <a:r>
              <a:rPr lang="en-US" dirty="0" smtClean="0"/>
              <a:t>Use the zoom of the camera</a:t>
            </a:r>
          </a:p>
          <a:p>
            <a:pPr lvl="2"/>
            <a:r>
              <a:rPr lang="en-US" dirty="0" smtClean="0"/>
              <a:t>Crop the the central part of the image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Requirement:</a:t>
            </a:r>
          </a:p>
          <a:p>
            <a:pPr lvl="1"/>
            <a:r>
              <a:rPr lang="en-US" dirty="0" smtClean="0"/>
              <a:t>Make the two images look as similar as possible. </a:t>
            </a:r>
            <a:r>
              <a:rPr lang="en-US" b="1" dirty="0" smtClean="0"/>
              <a:t>Submit the two pictures with the report</a:t>
            </a:r>
          </a:p>
        </p:txBody>
      </p:sp>
    </p:spTree>
    <p:extLst>
      <p:ext uri="{BB962C8B-B14F-4D97-AF65-F5344CB8AC3E}">
        <p14:creationId xmlns:p14="http://schemas.microsoft.com/office/powerpoint/2010/main" val="20692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Orthographic </a:t>
            </a:r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Projecting a 3D point to 2D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(X, Y, Z)                  (x, 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Easy to do because we </a:t>
            </a:r>
            <a:r>
              <a:rPr lang="en-US" dirty="0" smtClean="0"/>
              <a:t>are reducing dimensions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00858" y="31202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38" y="4535714"/>
            <a:ext cx="835124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2544</Words>
  <Application>Microsoft Macintosh PowerPoint</Application>
  <PresentationFormat>Widescreen</PresentationFormat>
  <Paragraphs>387</Paragraphs>
  <Slides>58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Calibri</vt:lpstr>
      <vt:lpstr>Calibri Light</vt:lpstr>
      <vt:lpstr>Cambria Math</vt:lpstr>
      <vt:lpstr>Symbol</vt:lpstr>
      <vt:lpstr>Times New Roman</vt:lpstr>
      <vt:lpstr>宋体</vt:lpstr>
      <vt:lpstr>Arial</vt:lpstr>
      <vt:lpstr>Office Theme</vt:lpstr>
      <vt:lpstr>Problem Set 2 Reconstructing a Simpler World</vt:lpstr>
      <vt:lpstr>Goal: Recover the 3D structure of the world</vt:lpstr>
      <vt:lpstr>Problem 1: Making the World Simpler</vt:lpstr>
      <vt:lpstr>Problem 2: Taking Orthographic Pictures</vt:lpstr>
      <vt:lpstr>Problem 2: Taking Orthographic Pictures</vt:lpstr>
      <vt:lpstr>PowerPoint Presentation</vt:lpstr>
      <vt:lpstr>PowerPoint Presentation</vt:lpstr>
      <vt:lpstr>Problem 2: Taking Orthographic Pictures</vt:lpstr>
      <vt:lpstr>Problem 3: Orthographic Projection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3: Orthographic Projection</vt:lpstr>
      <vt:lpstr>Problem 3: Orthographic Projection</vt:lpstr>
      <vt:lpstr>Problem 3: Orthographic Projection</vt:lpstr>
      <vt:lpstr>Problem 4, 5, 6: Recover 3D points from 2D</vt:lpstr>
      <vt:lpstr>Problem 4, 5, 6: Recover 3D points from 2D</vt:lpstr>
      <vt:lpstr>Problem 4, 5, 6: Recover 3D points from 2D</vt:lpstr>
      <vt:lpstr>Problem 4, 5, 6: Recover 3D points from 2D</vt:lpstr>
      <vt:lpstr>Problem 4: Edge Constraints </vt:lpstr>
      <vt:lpstr>Problem 4: Edge Constraints </vt:lpstr>
      <vt:lpstr>Problem 4: Edge Constraints </vt:lpstr>
      <vt:lpstr>Problem 4: Edge Constraints </vt:lpstr>
      <vt:lpstr>The Gradient</vt:lpstr>
      <vt:lpstr>The Gradient</vt:lpstr>
      <vt:lpstr>The Gradient</vt:lpstr>
      <vt:lpstr>The Gradient</vt:lpstr>
      <vt:lpstr>The Gradient</vt:lpstr>
      <vt:lpstr>Using the The Sobel operator to compute derivatives (and detect edges)</vt:lpstr>
      <vt:lpstr>Problem 4: Edge Constraints </vt:lpstr>
      <vt:lpstr>Problem 4: Edge Constraints </vt:lpstr>
      <vt:lpstr>Problem 4: Edge Constraints </vt:lpstr>
      <vt:lpstr>PowerPoint Presentation</vt:lpstr>
      <vt:lpstr>Problem 4: Edge Constraints </vt:lpstr>
      <vt:lpstr>Problem 4: Edge Constraints </vt:lpstr>
      <vt:lpstr>Problem 4: Edge Constraints </vt:lpstr>
      <vt:lpstr>Problem 4: Edge Constraints </vt:lpstr>
      <vt:lpstr>Problem 4: Edge Constraints </vt:lpstr>
      <vt:lpstr>Problem 4: Edge Constraints </vt:lpstr>
      <vt:lpstr>Problem 4: Edge Constraints </vt:lpstr>
      <vt:lpstr>Problem 4: Edge Constraints </vt:lpstr>
      <vt:lpstr>Problem 4: Ground Constraints </vt:lpstr>
      <vt:lpstr>Problem 5: Surface Constraints</vt:lpstr>
      <vt:lpstr>Problem 5: Fill Missing Code for Constraints</vt:lpstr>
      <vt:lpstr>Problem 6: A Simple Inference Scheme</vt:lpstr>
      <vt:lpstr>Extra Credit 1: Violating Simple World Assumptions</vt:lpstr>
      <vt:lpstr>PowerPoint Presentation</vt:lpstr>
      <vt:lpstr>Extra Credit 2: The Real World</vt:lpstr>
      <vt:lpstr>What to Submit:</vt:lpstr>
      <vt:lpstr>PDF Report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Set 2 Reconstructing a Simpler World</dc:title>
  <dc:creator>Mingru Bai</dc:creator>
  <cp:lastModifiedBy>Mingru Bai</cp:lastModifiedBy>
  <cp:revision>52</cp:revision>
  <dcterms:created xsi:type="dcterms:W3CDTF">2015-10-05T00:42:22Z</dcterms:created>
  <dcterms:modified xsi:type="dcterms:W3CDTF">2015-10-06T21:12:12Z</dcterms:modified>
</cp:coreProperties>
</file>