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wav" ContentType="audio/wav"/>
  <Default Extension="rels" ContentType="application/vnd.openxmlformats-package.relationships+xml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7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3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14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15.xml" ContentType="application/vnd.openxmlformats-officedocument.presentationml.notesSlide+xml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16.xml" ContentType="application/vnd.openxmlformats-officedocument.presentationml.notesSlide+xml"/>
  <Override PartName="/ppt/embeddings/oleObject43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notesSlides/notesSlide21.xml" ContentType="application/vnd.openxmlformats-officedocument.presentationml.notesSlide+xml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tags/tag225.xml" ContentType="application/vnd.openxmlformats-officedocument.presentationml.tags+xml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56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oleObject59.bin" ContentType="application/vnd.openxmlformats-officedocument.oleObject"/>
  <Override PartName="/ppt/notesSlides/notesSlide40.xml" ContentType="application/vnd.openxmlformats-officedocument.presentationml.notesSlide+xml"/>
  <Override PartName="/ppt/embeddings/oleObject60.bin" ContentType="application/vnd.openxmlformats-officedocument.oleObject"/>
  <Override PartName="/ppt/notesSlides/notesSlide41.xml" ContentType="application/vnd.openxmlformats-officedocument.presentationml.notesSlide+xml"/>
  <Override PartName="/ppt/embeddings/oleObject61.bin" ContentType="application/vnd.openxmlformats-officedocument.oleObject"/>
  <Override PartName="/ppt/notesSlides/notesSlide42.xml" ContentType="application/vnd.openxmlformats-officedocument.presentationml.notesSlide+xml"/>
  <Override PartName="/ppt/embeddings/oleObject62.bin" ContentType="application/vnd.openxmlformats-officedocument.oleObject"/>
  <Override PartName="/ppt/notesSlides/notesSlide43.xml" ContentType="application/vnd.openxmlformats-officedocument.presentationml.notesSlide+xml"/>
  <Override PartName="/ppt/embeddings/oleObject63.bin" ContentType="application/vnd.openxmlformats-officedocument.oleObject"/>
  <Override PartName="/ppt/notesSlides/notesSlide44.xml" ContentType="application/vnd.openxmlformats-officedocument.presentationml.notesSlide+xml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notesSlides/notesSlide45.xml" ContentType="application/vnd.openxmlformats-officedocument.presentationml.notesSlide+xml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notesSlides/notesSlide46.xml" ContentType="application/vnd.openxmlformats-officedocument.presentationml.notesSlide+xml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notesSlides/notesSlide47.xml" ContentType="application/vnd.openxmlformats-officedocument.presentationml.notesSlide+xml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tags/tag226.xml" ContentType="application/vnd.openxmlformats-officedocument.presentationml.tags+xml"/>
  <Override PartName="/ppt/notesSlides/notesSlide48.xml" ContentType="application/vnd.openxmlformats-officedocument.presentationml.notesSlide+xml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notesSlides/notesSlide49.xml" ContentType="application/vnd.openxmlformats-officedocument.presentationml.notesSlide+xml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notesSlides/notesSlide50.xml" ContentType="application/vnd.openxmlformats-officedocument.presentationml.notesSlide+xml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notesSlides/notesSlide51.xml" ContentType="application/vnd.openxmlformats-officedocument.presentationml.notesSlide+xml"/>
  <Override PartName="/ppt/embeddings/oleObject83.bin" ContentType="application/vnd.openxmlformats-officedocument.oleObject"/>
  <Override PartName="/ppt/notesSlides/notesSlide52.xml" ContentType="application/vnd.openxmlformats-officedocument.presentationml.notesSlide+xml"/>
  <Override PartName="/ppt/embeddings/oleObject84.bin" ContentType="application/vnd.openxmlformats-officedocument.oleObject"/>
  <Override PartName="/ppt/notesSlides/notesSlide53.xml" ContentType="application/vnd.openxmlformats-officedocument.presentationml.notesSlide+xml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notesSlides/notesSlide54.xml" ContentType="application/vnd.openxmlformats-officedocument.presentationml.notesSlide+xml"/>
  <Override PartName="/ppt/embeddings/oleObject87.bin" ContentType="application/vnd.openxmlformats-officedocument.oleObject"/>
  <Override PartName="/ppt/notesSlides/notesSlide55.xml" ContentType="application/vnd.openxmlformats-officedocument.presentationml.notesSlide+xml"/>
  <Override PartName="/ppt/embeddings/oleObject88.bin" ContentType="application/vnd.openxmlformats-officedocument.oleObject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embeddings/oleObject89.bin" ContentType="application/vnd.openxmlformats-officedocument.oleObject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embeddings/oleObject94.bin" ContentType="application/vnd.openxmlformats-officedocument.oleObject"/>
  <Override PartName="/ppt/notesSlides/notesSlide74.xml" ContentType="application/vnd.openxmlformats-officedocument.presentationml.notesSlide+xml"/>
  <Override PartName="/ppt/embeddings/oleObject95.bin" ContentType="application/vnd.openxmlformats-officedocument.oleObject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embeddings/oleObject96.bin" ContentType="application/vnd.openxmlformats-officedocument.oleObject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embeddings/oleObject99.bin" ContentType="application/vnd.openxmlformats-officedocument.oleObject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notesSlides/notesSlide117.xml" ContentType="application/vnd.openxmlformats-officedocument.presentationml.notesSlide+xml"/>
  <Override PartName="/ppt/embeddings/oleObject104.bin" ContentType="application/vnd.openxmlformats-officedocument.oleObject"/>
  <Override PartName="/ppt/notesSlides/notesSlide118.xml" ContentType="application/vnd.openxmlformats-officedocument.presentationml.notesSlide+xml"/>
  <Override PartName="/ppt/embeddings/oleObject105.bin" ContentType="application/vnd.openxmlformats-officedocument.oleObject"/>
  <Override PartName="/ppt/notesSlides/notesSlide119.xml" ContentType="application/vnd.openxmlformats-officedocument.presentationml.notesSlide+xml"/>
  <Override PartName="/ppt/embeddings/oleObject106.bin" ContentType="application/vnd.openxmlformats-officedocument.oleObject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embeddings/oleObject107.bin" ContentType="application/vnd.openxmlformats-officedocument.oleObject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notesSlides/notesSlide153.xml" ContentType="application/vnd.openxmlformats-officedocument.presentationml.notesSlide+xml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5" r:id="rId3"/>
    <p:sldMasterId id="2147483698" r:id="rId4"/>
    <p:sldMasterId id="2147483711" r:id="rId5"/>
    <p:sldMasterId id="2147483748" r:id="rId6"/>
    <p:sldMasterId id="2147483760" r:id="rId7"/>
    <p:sldMasterId id="2147483822" r:id="rId8"/>
    <p:sldMasterId id="2147483834" r:id="rId9"/>
    <p:sldMasterId id="2147483847" r:id="rId10"/>
    <p:sldMasterId id="2147483859" r:id="rId11"/>
    <p:sldMasterId id="2147483907" r:id="rId12"/>
    <p:sldMasterId id="2147483919" r:id="rId13"/>
  </p:sldMasterIdLst>
  <p:notesMasterIdLst>
    <p:notesMasterId r:id="rId230"/>
  </p:notesMasterIdLst>
  <p:sldIdLst>
    <p:sldId id="258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609" r:id="rId37"/>
    <p:sldId id="592" r:id="rId38"/>
    <p:sldId id="593" r:id="rId39"/>
    <p:sldId id="594" r:id="rId40"/>
    <p:sldId id="595" r:id="rId41"/>
    <p:sldId id="596" r:id="rId42"/>
    <p:sldId id="598" r:id="rId43"/>
    <p:sldId id="599" r:id="rId44"/>
    <p:sldId id="600" r:id="rId45"/>
    <p:sldId id="601" r:id="rId46"/>
    <p:sldId id="602" r:id="rId47"/>
    <p:sldId id="603" r:id="rId48"/>
    <p:sldId id="604" r:id="rId49"/>
    <p:sldId id="605" r:id="rId50"/>
    <p:sldId id="606" r:id="rId51"/>
    <p:sldId id="607" r:id="rId52"/>
    <p:sldId id="608" r:id="rId53"/>
    <p:sldId id="590" r:id="rId54"/>
    <p:sldId id="282" r:id="rId55"/>
    <p:sldId id="532" r:id="rId56"/>
    <p:sldId id="447" r:id="rId57"/>
    <p:sldId id="448" r:id="rId58"/>
    <p:sldId id="534" r:id="rId59"/>
    <p:sldId id="535" r:id="rId60"/>
    <p:sldId id="536" r:id="rId61"/>
    <p:sldId id="537" r:id="rId62"/>
    <p:sldId id="538" r:id="rId63"/>
    <p:sldId id="539" r:id="rId64"/>
    <p:sldId id="540" r:id="rId65"/>
    <p:sldId id="459" r:id="rId66"/>
    <p:sldId id="460" r:id="rId67"/>
    <p:sldId id="541" r:id="rId68"/>
    <p:sldId id="542" r:id="rId69"/>
    <p:sldId id="543" r:id="rId70"/>
    <p:sldId id="544" r:id="rId71"/>
    <p:sldId id="545" r:id="rId72"/>
    <p:sldId id="546" r:id="rId73"/>
    <p:sldId id="547" r:id="rId74"/>
    <p:sldId id="548" r:id="rId75"/>
    <p:sldId id="549" r:id="rId76"/>
    <p:sldId id="550" r:id="rId77"/>
    <p:sldId id="586" r:id="rId78"/>
    <p:sldId id="587" r:id="rId79"/>
    <p:sldId id="588" r:id="rId80"/>
    <p:sldId id="589" r:id="rId81"/>
    <p:sldId id="551" r:id="rId82"/>
    <p:sldId id="584" r:id="rId83"/>
    <p:sldId id="585" r:id="rId84"/>
    <p:sldId id="552" r:id="rId85"/>
    <p:sldId id="553" r:id="rId86"/>
    <p:sldId id="554" r:id="rId87"/>
    <p:sldId id="555" r:id="rId88"/>
    <p:sldId id="556" r:id="rId89"/>
    <p:sldId id="557" r:id="rId90"/>
    <p:sldId id="558" r:id="rId91"/>
    <p:sldId id="559" r:id="rId92"/>
    <p:sldId id="560" r:id="rId93"/>
    <p:sldId id="561" r:id="rId94"/>
    <p:sldId id="562" r:id="rId95"/>
    <p:sldId id="563" r:id="rId96"/>
    <p:sldId id="564" r:id="rId97"/>
    <p:sldId id="565" r:id="rId98"/>
    <p:sldId id="566" r:id="rId99"/>
    <p:sldId id="567" r:id="rId100"/>
    <p:sldId id="568" r:id="rId101"/>
    <p:sldId id="569" r:id="rId102"/>
    <p:sldId id="570" r:id="rId103"/>
    <p:sldId id="571" r:id="rId104"/>
    <p:sldId id="572" r:id="rId105"/>
    <p:sldId id="573" r:id="rId106"/>
    <p:sldId id="574" r:id="rId107"/>
    <p:sldId id="575" r:id="rId108"/>
    <p:sldId id="576" r:id="rId109"/>
    <p:sldId id="577" r:id="rId110"/>
    <p:sldId id="578" r:id="rId111"/>
    <p:sldId id="579" r:id="rId112"/>
    <p:sldId id="580" r:id="rId113"/>
    <p:sldId id="581" r:id="rId114"/>
    <p:sldId id="582" r:id="rId115"/>
    <p:sldId id="583" r:id="rId116"/>
    <p:sldId id="489" r:id="rId117"/>
    <p:sldId id="490" r:id="rId118"/>
    <p:sldId id="491" r:id="rId119"/>
    <p:sldId id="492" r:id="rId120"/>
    <p:sldId id="493" r:id="rId121"/>
    <p:sldId id="494" r:id="rId122"/>
    <p:sldId id="495" r:id="rId123"/>
    <p:sldId id="496" r:id="rId124"/>
    <p:sldId id="497" r:id="rId125"/>
    <p:sldId id="498" r:id="rId126"/>
    <p:sldId id="499" r:id="rId127"/>
    <p:sldId id="500" r:id="rId128"/>
    <p:sldId id="501" r:id="rId129"/>
    <p:sldId id="502" r:id="rId130"/>
    <p:sldId id="503" r:id="rId131"/>
    <p:sldId id="504" r:id="rId132"/>
    <p:sldId id="505" r:id="rId133"/>
    <p:sldId id="506" r:id="rId134"/>
    <p:sldId id="507" r:id="rId135"/>
    <p:sldId id="508" r:id="rId136"/>
    <p:sldId id="509" r:id="rId137"/>
    <p:sldId id="510" r:id="rId138"/>
    <p:sldId id="511" r:id="rId139"/>
    <p:sldId id="512" r:id="rId140"/>
    <p:sldId id="513" r:id="rId141"/>
    <p:sldId id="514" r:id="rId142"/>
    <p:sldId id="515" r:id="rId143"/>
    <p:sldId id="516" r:id="rId144"/>
    <p:sldId id="517" r:id="rId145"/>
    <p:sldId id="518" r:id="rId146"/>
    <p:sldId id="519" r:id="rId147"/>
    <p:sldId id="520" r:id="rId148"/>
    <p:sldId id="521" r:id="rId149"/>
    <p:sldId id="522" r:id="rId150"/>
    <p:sldId id="523" r:id="rId151"/>
    <p:sldId id="524" r:id="rId152"/>
    <p:sldId id="525" r:id="rId153"/>
    <p:sldId id="526" r:id="rId154"/>
    <p:sldId id="527" r:id="rId155"/>
    <p:sldId id="528" r:id="rId156"/>
    <p:sldId id="529" r:id="rId157"/>
    <p:sldId id="530" r:id="rId158"/>
    <p:sldId id="397" r:id="rId159"/>
    <p:sldId id="398" r:id="rId160"/>
    <p:sldId id="399" r:id="rId161"/>
    <p:sldId id="400" r:id="rId162"/>
    <p:sldId id="401" r:id="rId163"/>
    <p:sldId id="402" r:id="rId164"/>
    <p:sldId id="403" r:id="rId165"/>
    <p:sldId id="404" r:id="rId166"/>
    <p:sldId id="405" r:id="rId167"/>
    <p:sldId id="406" r:id="rId168"/>
    <p:sldId id="407" r:id="rId169"/>
    <p:sldId id="408" r:id="rId170"/>
    <p:sldId id="409" r:id="rId171"/>
    <p:sldId id="410" r:id="rId172"/>
    <p:sldId id="411" r:id="rId173"/>
    <p:sldId id="412" r:id="rId174"/>
    <p:sldId id="413" r:id="rId175"/>
    <p:sldId id="414" r:id="rId176"/>
    <p:sldId id="415" r:id="rId177"/>
    <p:sldId id="416" r:id="rId178"/>
    <p:sldId id="633" r:id="rId179"/>
    <p:sldId id="632" r:id="rId180"/>
    <p:sldId id="631" r:id="rId181"/>
    <p:sldId id="613" r:id="rId182"/>
    <p:sldId id="617" r:id="rId183"/>
    <p:sldId id="614" r:id="rId184"/>
    <p:sldId id="615" r:id="rId185"/>
    <p:sldId id="616" r:id="rId186"/>
    <p:sldId id="618" r:id="rId187"/>
    <p:sldId id="619" r:id="rId188"/>
    <p:sldId id="620" r:id="rId189"/>
    <p:sldId id="621" r:id="rId190"/>
    <p:sldId id="622" r:id="rId191"/>
    <p:sldId id="623" r:id="rId192"/>
    <p:sldId id="624" r:id="rId193"/>
    <p:sldId id="625" r:id="rId194"/>
    <p:sldId id="626" r:id="rId195"/>
    <p:sldId id="627" r:id="rId196"/>
    <p:sldId id="628" r:id="rId197"/>
    <p:sldId id="629" r:id="rId198"/>
    <p:sldId id="630" r:id="rId199"/>
    <p:sldId id="417" r:id="rId200"/>
    <p:sldId id="418" r:id="rId201"/>
    <p:sldId id="420" r:id="rId202"/>
    <p:sldId id="421" r:id="rId203"/>
    <p:sldId id="422" r:id="rId204"/>
    <p:sldId id="610" r:id="rId205"/>
    <p:sldId id="611" r:id="rId206"/>
    <p:sldId id="612" r:id="rId207"/>
    <p:sldId id="423" r:id="rId208"/>
    <p:sldId id="424" r:id="rId209"/>
    <p:sldId id="425" r:id="rId210"/>
    <p:sldId id="426" r:id="rId211"/>
    <p:sldId id="427" r:id="rId212"/>
    <p:sldId id="428" r:id="rId213"/>
    <p:sldId id="429" r:id="rId214"/>
    <p:sldId id="430" r:id="rId215"/>
    <p:sldId id="431" r:id="rId216"/>
    <p:sldId id="432" r:id="rId217"/>
    <p:sldId id="433" r:id="rId218"/>
    <p:sldId id="434" r:id="rId219"/>
    <p:sldId id="435" r:id="rId220"/>
    <p:sldId id="436" r:id="rId221"/>
    <p:sldId id="437" r:id="rId222"/>
    <p:sldId id="438" r:id="rId223"/>
    <p:sldId id="439" r:id="rId224"/>
    <p:sldId id="440" r:id="rId225"/>
    <p:sldId id="441" r:id="rId226"/>
    <p:sldId id="442" r:id="rId227"/>
    <p:sldId id="443" r:id="rId228"/>
    <p:sldId id="444" r:id="rId2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 showGuides="1">
      <p:cViewPr varScale="1">
        <p:scale>
          <a:sx n="205" d="100"/>
          <a:sy n="205" d="100"/>
        </p:scale>
        <p:origin x="-2304" y="-112"/>
      </p:cViewPr>
      <p:guideLst>
        <p:guide orient="horz" pos="2160"/>
        <p:guide pos="4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29.xml"/><Relationship Id="rId143" Type="http://schemas.openxmlformats.org/officeDocument/2006/relationships/slide" Target="slides/slide130.xml"/><Relationship Id="rId144" Type="http://schemas.openxmlformats.org/officeDocument/2006/relationships/slide" Target="slides/slide131.xml"/><Relationship Id="rId145" Type="http://schemas.openxmlformats.org/officeDocument/2006/relationships/slide" Target="slides/slide132.xml"/><Relationship Id="rId146" Type="http://schemas.openxmlformats.org/officeDocument/2006/relationships/slide" Target="slides/slide133.xml"/><Relationship Id="rId147" Type="http://schemas.openxmlformats.org/officeDocument/2006/relationships/slide" Target="slides/slide134.xml"/><Relationship Id="rId148" Type="http://schemas.openxmlformats.org/officeDocument/2006/relationships/slide" Target="slides/slide135.xml"/><Relationship Id="rId149" Type="http://schemas.openxmlformats.org/officeDocument/2006/relationships/slide" Target="slides/slide136.xml"/><Relationship Id="rId180" Type="http://schemas.openxmlformats.org/officeDocument/2006/relationships/slide" Target="slides/slide167.xml"/><Relationship Id="rId181" Type="http://schemas.openxmlformats.org/officeDocument/2006/relationships/slide" Target="slides/slide168.xml"/><Relationship Id="rId182" Type="http://schemas.openxmlformats.org/officeDocument/2006/relationships/slide" Target="slides/slide169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83" Type="http://schemas.openxmlformats.org/officeDocument/2006/relationships/slide" Target="slides/slide170.xml"/><Relationship Id="rId184" Type="http://schemas.openxmlformats.org/officeDocument/2006/relationships/slide" Target="slides/slide171.xml"/><Relationship Id="rId185" Type="http://schemas.openxmlformats.org/officeDocument/2006/relationships/slide" Target="slides/slide172.xml"/><Relationship Id="rId186" Type="http://schemas.openxmlformats.org/officeDocument/2006/relationships/slide" Target="slides/slide173.xml"/><Relationship Id="rId187" Type="http://schemas.openxmlformats.org/officeDocument/2006/relationships/slide" Target="slides/slide174.xml"/><Relationship Id="rId188" Type="http://schemas.openxmlformats.org/officeDocument/2006/relationships/slide" Target="slides/slide175.xml"/><Relationship Id="rId189" Type="http://schemas.openxmlformats.org/officeDocument/2006/relationships/slide" Target="slides/slide176.xml"/><Relationship Id="rId220" Type="http://schemas.openxmlformats.org/officeDocument/2006/relationships/slide" Target="slides/slide207.xml"/><Relationship Id="rId221" Type="http://schemas.openxmlformats.org/officeDocument/2006/relationships/slide" Target="slides/slide208.xml"/><Relationship Id="rId222" Type="http://schemas.openxmlformats.org/officeDocument/2006/relationships/slide" Target="slides/slide209.xml"/><Relationship Id="rId223" Type="http://schemas.openxmlformats.org/officeDocument/2006/relationships/slide" Target="slides/slide210.xml"/><Relationship Id="rId80" Type="http://schemas.openxmlformats.org/officeDocument/2006/relationships/slide" Target="slides/slide67.xml"/><Relationship Id="rId81" Type="http://schemas.openxmlformats.org/officeDocument/2006/relationships/slide" Target="slides/slide68.xml"/><Relationship Id="rId82" Type="http://schemas.openxmlformats.org/officeDocument/2006/relationships/slide" Target="slides/slide69.xml"/><Relationship Id="rId83" Type="http://schemas.openxmlformats.org/officeDocument/2006/relationships/slide" Target="slides/slide70.xml"/><Relationship Id="rId84" Type="http://schemas.openxmlformats.org/officeDocument/2006/relationships/slide" Target="slides/slide71.xml"/><Relationship Id="rId85" Type="http://schemas.openxmlformats.org/officeDocument/2006/relationships/slide" Target="slides/slide72.xml"/><Relationship Id="rId86" Type="http://schemas.openxmlformats.org/officeDocument/2006/relationships/slide" Target="slides/slide73.xml"/><Relationship Id="rId87" Type="http://schemas.openxmlformats.org/officeDocument/2006/relationships/slide" Target="slides/slide74.xml"/><Relationship Id="rId88" Type="http://schemas.openxmlformats.org/officeDocument/2006/relationships/slide" Target="slides/slide75.xml"/><Relationship Id="rId89" Type="http://schemas.openxmlformats.org/officeDocument/2006/relationships/slide" Target="slides/slide76.xml"/><Relationship Id="rId224" Type="http://schemas.openxmlformats.org/officeDocument/2006/relationships/slide" Target="slides/slide211.xml"/><Relationship Id="rId225" Type="http://schemas.openxmlformats.org/officeDocument/2006/relationships/slide" Target="slides/slide212.xml"/><Relationship Id="rId226" Type="http://schemas.openxmlformats.org/officeDocument/2006/relationships/slide" Target="slides/slide213.xml"/><Relationship Id="rId227" Type="http://schemas.openxmlformats.org/officeDocument/2006/relationships/slide" Target="slides/slide214.xml"/><Relationship Id="rId228" Type="http://schemas.openxmlformats.org/officeDocument/2006/relationships/slide" Target="slides/slide215.xml"/><Relationship Id="rId229" Type="http://schemas.openxmlformats.org/officeDocument/2006/relationships/slide" Target="slides/slide216.xml"/><Relationship Id="rId110" Type="http://schemas.openxmlformats.org/officeDocument/2006/relationships/slide" Target="slides/slide97.xml"/><Relationship Id="rId111" Type="http://schemas.openxmlformats.org/officeDocument/2006/relationships/slide" Target="slides/slide98.xml"/><Relationship Id="rId112" Type="http://schemas.openxmlformats.org/officeDocument/2006/relationships/slide" Target="slides/slide99.xml"/><Relationship Id="rId113" Type="http://schemas.openxmlformats.org/officeDocument/2006/relationships/slide" Target="slides/slide100.xml"/><Relationship Id="rId114" Type="http://schemas.openxmlformats.org/officeDocument/2006/relationships/slide" Target="slides/slide101.xml"/><Relationship Id="rId115" Type="http://schemas.openxmlformats.org/officeDocument/2006/relationships/slide" Target="slides/slide102.xml"/><Relationship Id="rId116" Type="http://schemas.openxmlformats.org/officeDocument/2006/relationships/slide" Target="slides/slide103.xml"/><Relationship Id="rId117" Type="http://schemas.openxmlformats.org/officeDocument/2006/relationships/slide" Target="slides/slide104.xml"/><Relationship Id="rId118" Type="http://schemas.openxmlformats.org/officeDocument/2006/relationships/slide" Target="slides/slide105.xml"/><Relationship Id="rId119" Type="http://schemas.openxmlformats.org/officeDocument/2006/relationships/slide" Target="slides/slide106.xml"/><Relationship Id="rId150" Type="http://schemas.openxmlformats.org/officeDocument/2006/relationships/slide" Target="slides/slide137.xml"/><Relationship Id="rId151" Type="http://schemas.openxmlformats.org/officeDocument/2006/relationships/slide" Target="slides/slide138.xml"/><Relationship Id="rId152" Type="http://schemas.openxmlformats.org/officeDocument/2006/relationships/slide" Target="slides/slide13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153" Type="http://schemas.openxmlformats.org/officeDocument/2006/relationships/slide" Target="slides/slide140.xml"/><Relationship Id="rId154" Type="http://schemas.openxmlformats.org/officeDocument/2006/relationships/slide" Target="slides/slide141.xml"/><Relationship Id="rId155" Type="http://schemas.openxmlformats.org/officeDocument/2006/relationships/slide" Target="slides/slide142.xml"/><Relationship Id="rId156" Type="http://schemas.openxmlformats.org/officeDocument/2006/relationships/slide" Target="slides/slide143.xml"/><Relationship Id="rId157" Type="http://schemas.openxmlformats.org/officeDocument/2006/relationships/slide" Target="slides/slide144.xml"/><Relationship Id="rId158" Type="http://schemas.openxmlformats.org/officeDocument/2006/relationships/slide" Target="slides/slide145.xml"/><Relationship Id="rId159" Type="http://schemas.openxmlformats.org/officeDocument/2006/relationships/slide" Target="slides/slide146.xml"/><Relationship Id="rId190" Type="http://schemas.openxmlformats.org/officeDocument/2006/relationships/slide" Target="slides/slide177.xml"/><Relationship Id="rId191" Type="http://schemas.openxmlformats.org/officeDocument/2006/relationships/slide" Target="slides/slide178.xml"/><Relationship Id="rId192" Type="http://schemas.openxmlformats.org/officeDocument/2006/relationships/slide" Target="slides/slide179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193" Type="http://schemas.openxmlformats.org/officeDocument/2006/relationships/slide" Target="slides/slide180.xml"/><Relationship Id="rId194" Type="http://schemas.openxmlformats.org/officeDocument/2006/relationships/slide" Target="slides/slide181.xml"/><Relationship Id="rId195" Type="http://schemas.openxmlformats.org/officeDocument/2006/relationships/slide" Target="slides/slide182.xml"/><Relationship Id="rId196" Type="http://schemas.openxmlformats.org/officeDocument/2006/relationships/slide" Target="slides/slide183.xml"/><Relationship Id="rId197" Type="http://schemas.openxmlformats.org/officeDocument/2006/relationships/slide" Target="slides/slide184.xml"/><Relationship Id="rId198" Type="http://schemas.openxmlformats.org/officeDocument/2006/relationships/slide" Target="slides/slide185.xml"/><Relationship Id="rId199" Type="http://schemas.openxmlformats.org/officeDocument/2006/relationships/slide" Target="slides/slide186.xml"/><Relationship Id="rId230" Type="http://schemas.openxmlformats.org/officeDocument/2006/relationships/notesMaster" Target="notesMasters/notesMaster1.xml"/><Relationship Id="rId231" Type="http://schemas.openxmlformats.org/officeDocument/2006/relationships/printerSettings" Target="printerSettings/printerSettings1.bin"/><Relationship Id="rId232" Type="http://schemas.openxmlformats.org/officeDocument/2006/relationships/presProps" Target="presProps.xml"/><Relationship Id="rId233" Type="http://schemas.openxmlformats.org/officeDocument/2006/relationships/viewProps" Target="viewProps.xml"/><Relationship Id="rId90" Type="http://schemas.openxmlformats.org/officeDocument/2006/relationships/slide" Target="slides/slide77.xml"/><Relationship Id="rId91" Type="http://schemas.openxmlformats.org/officeDocument/2006/relationships/slide" Target="slides/slide78.xml"/><Relationship Id="rId92" Type="http://schemas.openxmlformats.org/officeDocument/2006/relationships/slide" Target="slides/slide79.xml"/><Relationship Id="rId93" Type="http://schemas.openxmlformats.org/officeDocument/2006/relationships/slide" Target="slides/slide80.xml"/><Relationship Id="rId94" Type="http://schemas.openxmlformats.org/officeDocument/2006/relationships/slide" Target="slides/slide81.xml"/><Relationship Id="rId95" Type="http://schemas.openxmlformats.org/officeDocument/2006/relationships/slide" Target="slides/slide82.xml"/><Relationship Id="rId96" Type="http://schemas.openxmlformats.org/officeDocument/2006/relationships/slide" Target="slides/slide83.xml"/><Relationship Id="rId97" Type="http://schemas.openxmlformats.org/officeDocument/2006/relationships/slide" Target="slides/slide84.xml"/><Relationship Id="rId98" Type="http://schemas.openxmlformats.org/officeDocument/2006/relationships/slide" Target="slides/slide85.xml"/><Relationship Id="rId99" Type="http://schemas.openxmlformats.org/officeDocument/2006/relationships/slide" Target="slides/slide86.xml"/><Relationship Id="rId234" Type="http://schemas.openxmlformats.org/officeDocument/2006/relationships/theme" Target="theme/theme1.xml"/><Relationship Id="rId235" Type="http://schemas.openxmlformats.org/officeDocument/2006/relationships/tableStyles" Target="tableStyles.xml"/><Relationship Id="rId120" Type="http://schemas.openxmlformats.org/officeDocument/2006/relationships/slide" Target="slides/slide107.xml"/><Relationship Id="rId121" Type="http://schemas.openxmlformats.org/officeDocument/2006/relationships/slide" Target="slides/slide108.xml"/><Relationship Id="rId122" Type="http://schemas.openxmlformats.org/officeDocument/2006/relationships/slide" Target="slides/slide109.xml"/><Relationship Id="rId123" Type="http://schemas.openxmlformats.org/officeDocument/2006/relationships/slide" Target="slides/slide110.xml"/><Relationship Id="rId124" Type="http://schemas.openxmlformats.org/officeDocument/2006/relationships/slide" Target="slides/slide111.xml"/><Relationship Id="rId125" Type="http://schemas.openxmlformats.org/officeDocument/2006/relationships/slide" Target="slides/slide112.xml"/><Relationship Id="rId126" Type="http://schemas.openxmlformats.org/officeDocument/2006/relationships/slide" Target="slides/slide113.xml"/><Relationship Id="rId127" Type="http://schemas.openxmlformats.org/officeDocument/2006/relationships/slide" Target="slides/slide114.xml"/><Relationship Id="rId128" Type="http://schemas.openxmlformats.org/officeDocument/2006/relationships/slide" Target="slides/slide115.xml"/><Relationship Id="rId129" Type="http://schemas.openxmlformats.org/officeDocument/2006/relationships/slide" Target="slides/slide116.xml"/><Relationship Id="rId160" Type="http://schemas.openxmlformats.org/officeDocument/2006/relationships/slide" Target="slides/slide147.xml"/><Relationship Id="rId161" Type="http://schemas.openxmlformats.org/officeDocument/2006/relationships/slide" Target="slides/slide148.xml"/><Relationship Id="rId162" Type="http://schemas.openxmlformats.org/officeDocument/2006/relationships/slide" Target="slides/slide149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63" Type="http://schemas.openxmlformats.org/officeDocument/2006/relationships/slide" Target="slides/slide150.xml"/><Relationship Id="rId164" Type="http://schemas.openxmlformats.org/officeDocument/2006/relationships/slide" Target="slides/slide151.xml"/><Relationship Id="rId165" Type="http://schemas.openxmlformats.org/officeDocument/2006/relationships/slide" Target="slides/slide152.xml"/><Relationship Id="rId166" Type="http://schemas.openxmlformats.org/officeDocument/2006/relationships/slide" Target="slides/slide153.xml"/><Relationship Id="rId167" Type="http://schemas.openxmlformats.org/officeDocument/2006/relationships/slide" Target="slides/slide154.xml"/><Relationship Id="rId168" Type="http://schemas.openxmlformats.org/officeDocument/2006/relationships/slide" Target="slides/slide155.xml"/><Relationship Id="rId169" Type="http://schemas.openxmlformats.org/officeDocument/2006/relationships/slide" Target="slides/slide156.xml"/><Relationship Id="rId200" Type="http://schemas.openxmlformats.org/officeDocument/2006/relationships/slide" Target="slides/slide187.xml"/><Relationship Id="rId201" Type="http://schemas.openxmlformats.org/officeDocument/2006/relationships/slide" Target="slides/slide188.xml"/><Relationship Id="rId202" Type="http://schemas.openxmlformats.org/officeDocument/2006/relationships/slide" Target="slides/slide189.xml"/><Relationship Id="rId203" Type="http://schemas.openxmlformats.org/officeDocument/2006/relationships/slide" Target="slides/slide190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slide" Target="slides/slide56.xml"/><Relationship Id="rId204" Type="http://schemas.openxmlformats.org/officeDocument/2006/relationships/slide" Target="slides/slide191.xml"/><Relationship Id="rId205" Type="http://schemas.openxmlformats.org/officeDocument/2006/relationships/slide" Target="slides/slide192.xml"/><Relationship Id="rId206" Type="http://schemas.openxmlformats.org/officeDocument/2006/relationships/slide" Target="slides/slide193.xml"/><Relationship Id="rId207" Type="http://schemas.openxmlformats.org/officeDocument/2006/relationships/slide" Target="slides/slide194.xml"/><Relationship Id="rId208" Type="http://schemas.openxmlformats.org/officeDocument/2006/relationships/slide" Target="slides/slide195.xml"/><Relationship Id="rId209" Type="http://schemas.openxmlformats.org/officeDocument/2006/relationships/slide" Target="slides/slide196.xml"/><Relationship Id="rId130" Type="http://schemas.openxmlformats.org/officeDocument/2006/relationships/slide" Target="slides/slide117.xml"/><Relationship Id="rId131" Type="http://schemas.openxmlformats.org/officeDocument/2006/relationships/slide" Target="slides/slide118.xml"/><Relationship Id="rId132" Type="http://schemas.openxmlformats.org/officeDocument/2006/relationships/slide" Target="slides/slide119.xml"/><Relationship Id="rId133" Type="http://schemas.openxmlformats.org/officeDocument/2006/relationships/slide" Target="slides/slide120.xml"/><Relationship Id="rId134" Type="http://schemas.openxmlformats.org/officeDocument/2006/relationships/slide" Target="slides/slide121.xml"/><Relationship Id="rId135" Type="http://schemas.openxmlformats.org/officeDocument/2006/relationships/slide" Target="slides/slide122.xml"/><Relationship Id="rId136" Type="http://schemas.openxmlformats.org/officeDocument/2006/relationships/slide" Target="slides/slide123.xml"/><Relationship Id="rId137" Type="http://schemas.openxmlformats.org/officeDocument/2006/relationships/slide" Target="slides/slide124.xml"/><Relationship Id="rId138" Type="http://schemas.openxmlformats.org/officeDocument/2006/relationships/slide" Target="slides/slide125.xml"/><Relationship Id="rId139" Type="http://schemas.openxmlformats.org/officeDocument/2006/relationships/slide" Target="slides/slide126.xml"/><Relationship Id="rId170" Type="http://schemas.openxmlformats.org/officeDocument/2006/relationships/slide" Target="slides/slide157.xml"/><Relationship Id="rId171" Type="http://schemas.openxmlformats.org/officeDocument/2006/relationships/slide" Target="slides/slide158.xml"/><Relationship Id="rId172" Type="http://schemas.openxmlformats.org/officeDocument/2006/relationships/slide" Target="slides/slide15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173" Type="http://schemas.openxmlformats.org/officeDocument/2006/relationships/slide" Target="slides/slide160.xml"/><Relationship Id="rId174" Type="http://schemas.openxmlformats.org/officeDocument/2006/relationships/slide" Target="slides/slide161.xml"/><Relationship Id="rId175" Type="http://schemas.openxmlformats.org/officeDocument/2006/relationships/slide" Target="slides/slide162.xml"/><Relationship Id="rId176" Type="http://schemas.openxmlformats.org/officeDocument/2006/relationships/slide" Target="slides/slide163.xml"/><Relationship Id="rId177" Type="http://schemas.openxmlformats.org/officeDocument/2006/relationships/slide" Target="slides/slide164.xml"/><Relationship Id="rId178" Type="http://schemas.openxmlformats.org/officeDocument/2006/relationships/slide" Target="slides/slide165.xml"/><Relationship Id="rId179" Type="http://schemas.openxmlformats.org/officeDocument/2006/relationships/slide" Target="slides/slide166.xml"/><Relationship Id="rId210" Type="http://schemas.openxmlformats.org/officeDocument/2006/relationships/slide" Target="slides/slide197.xml"/><Relationship Id="rId211" Type="http://schemas.openxmlformats.org/officeDocument/2006/relationships/slide" Target="slides/slide198.xml"/><Relationship Id="rId212" Type="http://schemas.openxmlformats.org/officeDocument/2006/relationships/slide" Target="slides/slide199.xml"/><Relationship Id="rId213" Type="http://schemas.openxmlformats.org/officeDocument/2006/relationships/slide" Target="slides/slide200.xml"/><Relationship Id="rId70" Type="http://schemas.openxmlformats.org/officeDocument/2006/relationships/slide" Target="slides/slide57.xml"/><Relationship Id="rId71" Type="http://schemas.openxmlformats.org/officeDocument/2006/relationships/slide" Target="slides/slide58.xml"/><Relationship Id="rId72" Type="http://schemas.openxmlformats.org/officeDocument/2006/relationships/slide" Target="slides/slide59.xml"/><Relationship Id="rId73" Type="http://schemas.openxmlformats.org/officeDocument/2006/relationships/slide" Target="slides/slide60.xml"/><Relationship Id="rId74" Type="http://schemas.openxmlformats.org/officeDocument/2006/relationships/slide" Target="slides/slide61.xml"/><Relationship Id="rId75" Type="http://schemas.openxmlformats.org/officeDocument/2006/relationships/slide" Target="slides/slide62.xml"/><Relationship Id="rId76" Type="http://schemas.openxmlformats.org/officeDocument/2006/relationships/slide" Target="slides/slide63.xml"/><Relationship Id="rId77" Type="http://schemas.openxmlformats.org/officeDocument/2006/relationships/slide" Target="slides/slide64.xml"/><Relationship Id="rId78" Type="http://schemas.openxmlformats.org/officeDocument/2006/relationships/slide" Target="slides/slide65.xml"/><Relationship Id="rId79" Type="http://schemas.openxmlformats.org/officeDocument/2006/relationships/slide" Target="slides/slide66.xml"/><Relationship Id="rId214" Type="http://schemas.openxmlformats.org/officeDocument/2006/relationships/slide" Target="slides/slide201.xml"/><Relationship Id="rId215" Type="http://schemas.openxmlformats.org/officeDocument/2006/relationships/slide" Target="slides/slide202.xml"/><Relationship Id="rId216" Type="http://schemas.openxmlformats.org/officeDocument/2006/relationships/slide" Target="slides/slide203.xml"/><Relationship Id="rId217" Type="http://schemas.openxmlformats.org/officeDocument/2006/relationships/slide" Target="slides/slide204.xml"/><Relationship Id="rId218" Type="http://schemas.openxmlformats.org/officeDocument/2006/relationships/slide" Target="slides/slide205.xml"/><Relationship Id="rId219" Type="http://schemas.openxmlformats.org/officeDocument/2006/relationships/slide" Target="slides/slide20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87.xml"/><Relationship Id="rId101" Type="http://schemas.openxmlformats.org/officeDocument/2006/relationships/slide" Target="slides/slide88.xml"/><Relationship Id="rId102" Type="http://schemas.openxmlformats.org/officeDocument/2006/relationships/slide" Target="slides/slide89.xml"/><Relationship Id="rId103" Type="http://schemas.openxmlformats.org/officeDocument/2006/relationships/slide" Target="slides/slide90.xml"/><Relationship Id="rId104" Type="http://schemas.openxmlformats.org/officeDocument/2006/relationships/slide" Target="slides/slide91.xml"/><Relationship Id="rId105" Type="http://schemas.openxmlformats.org/officeDocument/2006/relationships/slide" Target="slides/slide92.xml"/><Relationship Id="rId106" Type="http://schemas.openxmlformats.org/officeDocument/2006/relationships/slide" Target="slides/slide93.xml"/><Relationship Id="rId107" Type="http://schemas.openxmlformats.org/officeDocument/2006/relationships/slide" Target="slides/slide94.xml"/><Relationship Id="rId108" Type="http://schemas.openxmlformats.org/officeDocument/2006/relationships/slide" Target="slides/slide95.xml"/><Relationship Id="rId109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" Target="slides/slide127.xml"/><Relationship Id="rId141" Type="http://schemas.openxmlformats.org/officeDocument/2006/relationships/slide" Target="slides/slide1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Relationship Id="rId3" Type="http://schemas.openxmlformats.org/officeDocument/2006/relationships/image" Target="../media/image4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Relationship Id="rId2" Type="http://schemas.openxmlformats.org/officeDocument/2006/relationships/image" Target="../media/image78.wmf"/><Relationship Id="rId3" Type="http://schemas.openxmlformats.org/officeDocument/2006/relationships/image" Target="../media/image7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Relationship Id="rId3" Type="http://schemas.openxmlformats.org/officeDocument/2006/relationships/image" Target="../media/image4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Relationship Id="rId2" Type="http://schemas.openxmlformats.org/officeDocument/2006/relationships/image" Target="../media/image90.wmf"/><Relationship Id="rId3" Type="http://schemas.openxmlformats.org/officeDocument/2006/relationships/image" Target="../media/image9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Relationship Id="rId2" Type="http://schemas.openxmlformats.org/officeDocument/2006/relationships/image" Target="../media/image9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Relationship Id="rId2" Type="http://schemas.openxmlformats.org/officeDocument/2006/relationships/image" Target="../media/image9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Relationship Id="rId2" Type="http://schemas.openxmlformats.org/officeDocument/2006/relationships/image" Target="../media/image11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Relationship Id="rId2" Type="http://schemas.openxmlformats.org/officeDocument/2006/relationships/image" Target="../media/image114.wmf"/><Relationship Id="rId3" Type="http://schemas.openxmlformats.org/officeDocument/2006/relationships/image" Target="../media/image115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Relationship Id="rId2" Type="http://schemas.openxmlformats.org/officeDocument/2006/relationships/image" Target="../media/image116.wmf"/><Relationship Id="rId3" Type="http://schemas.openxmlformats.org/officeDocument/2006/relationships/image" Target="../media/image11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Relationship Id="rId2" Type="http://schemas.openxmlformats.org/officeDocument/2006/relationships/image" Target="../media/image117.wmf"/><Relationship Id="rId3" Type="http://schemas.openxmlformats.org/officeDocument/2006/relationships/image" Target="../media/image11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Relationship Id="rId2" Type="http://schemas.openxmlformats.org/officeDocument/2006/relationships/image" Target="../media/image119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4" Type="http://schemas.openxmlformats.org/officeDocument/2006/relationships/image" Target="../media/image124.wmf"/><Relationship Id="rId1" Type="http://schemas.openxmlformats.org/officeDocument/2006/relationships/image" Target="../media/image121.wmf"/><Relationship Id="rId2" Type="http://schemas.openxmlformats.org/officeDocument/2006/relationships/image" Target="../media/image12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Relationship Id="rId2" Type="http://schemas.openxmlformats.org/officeDocument/2006/relationships/image" Target="../media/image1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Relationship Id="rId2" Type="http://schemas.openxmlformats.org/officeDocument/2006/relationships/image" Target="../media/image130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4" Type="http://schemas.openxmlformats.org/officeDocument/2006/relationships/image" Target="../media/image139.wmf"/><Relationship Id="rId1" Type="http://schemas.openxmlformats.org/officeDocument/2006/relationships/image" Target="../media/image136.wmf"/><Relationship Id="rId2" Type="http://schemas.openxmlformats.org/officeDocument/2006/relationships/image" Target="../media/image137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wmf"/><Relationship Id="rId2" Type="http://schemas.openxmlformats.org/officeDocument/2006/relationships/image" Target="../media/image19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Relationship Id="rId2" Type="http://schemas.openxmlformats.org/officeDocument/2006/relationships/image" Target="../media/image98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Relationship Id="rId2" Type="http://schemas.openxmlformats.org/officeDocument/2006/relationships/image" Target="../media/image130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wmf"/><Relationship Id="rId4" Type="http://schemas.openxmlformats.org/officeDocument/2006/relationships/image" Target="../media/image230.wmf"/><Relationship Id="rId1" Type="http://schemas.openxmlformats.org/officeDocument/2006/relationships/image" Target="../media/image227.wmf"/><Relationship Id="rId2" Type="http://schemas.openxmlformats.org/officeDocument/2006/relationships/image" Target="../media/image228.w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wmf"/><Relationship Id="rId4" Type="http://schemas.openxmlformats.org/officeDocument/2006/relationships/image" Target="../media/image235.wmf"/><Relationship Id="rId5" Type="http://schemas.openxmlformats.org/officeDocument/2006/relationships/image" Target="../media/image236.wmf"/><Relationship Id="rId6" Type="http://schemas.openxmlformats.org/officeDocument/2006/relationships/image" Target="../media/image237.wmf"/><Relationship Id="rId1" Type="http://schemas.openxmlformats.org/officeDocument/2006/relationships/image" Target="../media/image232.wmf"/><Relationship Id="rId2" Type="http://schemas.openxmlformats.org/officeDocument/2006/relationships/image" Target="../media/image2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image" Target="../media/image57.emf"/><Relationship Id="rId2" Type="http://schemas.openxmlformats.org/officeDocument/2006/relationships/image" Target="../media/image5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image" Target="../media/image57.emf"/><Relationship Id="rId2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5.emf"/><Relationship Id="rId3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7" Type="http://schemas.openxmlformats.org/officeDocument/2006/relationships/image" Target="../media/image72.emf"/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Relationship Id="rId2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3C5C4-48E3-F64A-9F65-D06C76BBA875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4A219-D558-3346-B8B3-CAECA9187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7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6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8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9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0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1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2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3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7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8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0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1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2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3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4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5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6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8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0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1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2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3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4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5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899D7F3-6889-5D4E-B8C7-7902E0BDEBD3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A381E2B-7490-2947-A690-031CF6386AFE}" type="slidenum">
              <a:rPr lang="en-US" altLang="zh-TW">
                <a:solidFill>
                  <a:prstClr val="black"/>
                </a:solidFill>
                <a:ea typeface="新細明體" charset="0"/>
                <a:cs typeface="新細明體" charset="0"/>
              </a:rPr>
              <a:pPr/>
              <a:t>22</a:t>
            </a:fld>
            <a:endParaRPr lang="en-US" altLang="zh-TW">
              <a:solidFill>
                <a:prstClr val="black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6978" y="687050"/>
            <a:ext cx="4544046" cy="3427439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155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BFD72B8-ECC6-534E-B264-E131177A57AA}" type="slidenum">
              <a:rPr lang="en-US" altLang="zh-TW">
                <a:solidFill>
                  <a:prstClr val="black"/>
                </a:solidFill>
                <a:ea typeface="新細明體" charset="0"/>
                <a:cs typeface="新細明體" charset="0"/>
              </a:rPr>
              <a:pPr/>
              <a:t>23</a:t>
            </a:fld>
            <a:endParaRPr lang="en-US" altLang="zh-TW">
              <a:solidFill>
                <a:prstClr val="black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6978" y="687050"/>
            <a:ext cx="4544046" cy="3427439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86D4A6D-9E33-BF40-B283-5032F96954F2}" type="slidenum">
              <a:rPr lang="en-US">
                <a:solidFill>
                  <a:prstClr val="black"/>
                </a:solidFill>
              </a:rPr>
              <a:pPr/>
              <a:t>170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E1A9B8A-DCC9-BE47-A16B-6B7CDAEE65F4}" type="slidenum">
              <a:rPr lang="en-US">
                <a:solidFill>
                  <a:prstClr val="black"/>
                </a:solidFill>
              </a:rPr>
              <a:pPr/>
              <a:t>171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B0F7558-CB20-C247-AF7C-D49A319FF964}" type="slidenum">
              <a:rPr lang="en-US">
                <a:solidFill>
                  <a:prstClr val="black"/>
                </a:solidFill>
              </a:rPr>
              <a:pPr/>
              <a:t>172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335F3A4-22E7-DF47-A524-668BA45B30AC}" type="slidenum">
              <a:rPr lang="en-US">
                <a:solidFill>
                  <a:prstClr val="black"/>
                </a:solidFill>
              </a:rPr>
              <a:pPr/>
              <a:t>173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CE81EF4-6FB0-E04A-BA8B-6FB4902BA5A8}" type="slidenum">
              <a:rPr lang="en-US">
                <a:solidFill>
                  <a:prstClr val="black"/>
                </a:solidFill>
              </a:rPr>
              <a:pPr/>
              <a:t>174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2E55E1B-6D98-A64F-8AA4-F99DC825CB63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4BF337B-C8E7-8646-B75B-9C34E0EAEAA0}" type="slidenum">
              <a:rPr lang="en-US">
                <a:solidFill>
                  <a:prstClr val="black"/>
                </a:solidFill>
              </a:rPr>
              <a:pPr/>
              <a:t>175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FA176B0-F14D-9748-9174-A0BAC68537FF}" type="slidenum">
              <a:rPr lang="en-US">
                <a:solidFill>
                  <a:prstClr val="black"/>
                </a:solidFill>
              </a:rPr>
              <a:pPr/>
              <a:t>176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DC440C5-4B84-3548-8332-6891AF6C2189}" type="slidenum">
              <a:rPr lang="en-US">
                <a:solidFill>
                  <a:prstClr val="black"/>
                </a:solidFill>
              </a:rPr>
              <a:pPr/>
              <a:t>177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7D4664A-9B6D-4029-AAA0-582127D86A57}" type="slidenum">
              <a:rPr lang="en-US" smtClean="0">
                <a:solidFill>
                  <a:prstClr val="black"/>
                </a:solidFill>
              </a:rPr>
              <a:pPr/>
              <a:t>180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  <a:latin typeface="Calibri"/>
              </a:rPr>
              <a:pPr/>
              <a:t>181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  <a:latin typeface="Calibri"/>
              </a:rPr>
              <a:pPr/>
              <a:t>182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  <a:latin typeface="Calibri"/>
              </a:rPr>
              <a:pPr/>
              <a:t>183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184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10E7673-BE4C-5D46-B390-38E7E779ECB5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186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189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190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191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192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CECAD16-F4AA-634C-8A01-5A86030A7CD0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198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200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201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204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9FA0128-8712-544E-8E82-3250C704A68F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5A64365-1B33-D44C-979D-A13AE0664817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899D7F3-6889-5D4E-B8C7-7902E0BDEBD3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C3C17BB-65ED-6044-BA36-C398A8AFDE37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68CB996-46C8-CB4A-8CC3-06451115AD59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6977" y="687049"/>
            <a:ext cx="4547152" cy="34290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158" y="4344025"/>
            <a:ext cx="5031685" cy="41129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102383" tIns="51191" rIns="102383" bIns="51191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C3C17BB-65ED-6044-BA36-C398A8AFDE37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6E2C3AE-2BE9-F246-B9DE-5D7C525981ED}" type="slidenum">
              <a:rPr lang="en-US" altLang="zh-TW">
                <a:solidFill>
                  <a:prstClr val="black"/>
                </a:solidFill>
                <a:ea typeface="新細明體" charset="0"/>
                <a:cs typeface="新細明體" charset="0"/>
              </a:rPr>
              <a:pPr/>
              <a:t>39</a:t>
            </a:fld>
            <a:endParaRPr lang="en-US" altLang="zh-TW">
              <a:solidFill>
                <a:prstClr val="black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6978" y="687050"/>
            <a:ext cx="4544046" cy="3427439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FA5F4B4-C76A-C042-9CE3-162B7C919EE8}" type="slidenum">
              <a:rPr lang="en-US" altLang="zh-TW">
                <a:solidFill>
                  <a:prstClr val="black"/>
                </a:solidFill>
                <a:ea typeface="新細明體" charset="0"/>
                <a:cs typeface="新細明體" charset="0"/>
              </a:rPr>
              <a:pPr/>
              <a:t>40</a:t>
            </a:fld>
            <a:endParaRPr lang="en-US" altLang="zh-TW">
              <a:solidFill>
                <a:prstClr val="black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6978" y="687050"/>
            <a:ext cx="4544046" cy="3427439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31622C8-D94F-664D-9BFF-83A931666BAE}" type="slidenum">
              <a:rPr lang="en-US" sz="1100">
                <a:solidFill>
                  <a:srgbClr val="000000"/>
                </a:solidFill>
              </a:rPr>
              <a:pPr eaLnBrk="1" hangingPunct="1"/>
              <a:t>50</a:t>
            </a:fld>
            <a:endParaRPr lang="en-US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Corners!</a:t>
            </a: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2559B15-65E9-EF4B-9CA9-31FF2AD26624}" type="slidenum">
              <a:rPr lang="en-US" sz="1100">
                <a:solidFill>
                  <a:srgbClr val="000000"/>
                </a:solidFill>
              </a:rPr>
              <a:pPr eaLnBrk="1" hangingPunct="1"/>
              <a:t>55</a:t>
            </a:fld>
            <a:endParaRPr lang="en-US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Blobs!</a:t>
            </a: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 eaLnBrk="0" hangingPunct="0"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8F82C43-3EF4-E248-ABED-796B71D6C60C}" type="slidenum">
              <a:rPr lang="en-US" sz="1100">
                <a:solidFill>
                  <a:srgbClr val="000000"/>
                </a:solidFill>
              </a:rPr>
              <a:pPr eaLnBrk="1" hangingPunct="1"/>
              <a:t>56</a:t>
            </a:fld>
            <a:endParaRPr lang="en-US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7D0B00B4-1D68-E646-BF04-FF6E1B37AEAC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http://g.co/maps/qcrr3   google street view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35A69332-D20F-924E-81AB-3451CFCA5DB9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6A765A9-940A-8E4A-B0A4-BC86AAE6D9AA}" type="slidenum">
              <a:rPr lang="en-US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0A0016E-A80A-A144-9648-44CF08106A9A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C8A3EF0-44D1-F248-B11B-68AEE9A5CE64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B83379B-836B-AD47-9D5A-61E9C4319DBB}" type="slidenum">
              <a:rPr lang="en-US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864931" fontAlgn="base">
              <a:spcBef>
                <a:spcPct val="0"/>
              </a:spcBef>
              <a:spcAft>
                <a:spcPct val="0"/>
              </a:spcAft>
            </a:pPr>
            <a:fld id="{E3C3B4D7-EF8F-BD44-97FF-BC5FBFD24616}" type="slidenum">
              <a:rPr lang="en-US" sz="1200">
                <a:solidFill>
                  <a:srgbClr val="000000"/>
                </a:solidFill>
              </a:rPr>
              <a:pPr algn="r" defTabSz="864931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5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0207" y="686405"/>
            <a:ext cx="4500563" cy="3429000"/>
          </a:xfrm>
          <a:ln/>
        </p:spPr>
      </p:sp>
      <p:sp>
        <p:nvSpPr>
          <p:cNvPr id="165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4" tIns="45712" rIns="91424" bIns="45712"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F4B4AD2-57D2-D741-B384-12DBDD9BEBCE}" type="slidenum">
              <a:rPr lang="en-US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B4EC107-B220-6145-B522-0E77CD8BE71A}" type="slidenum">
              <a:rPr lang="en-US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  <a:latin typeface="Calibri"/>
              </a:rPr>
              <a:pPr/>
              <a:t>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  <a:latin typeface="Calibri"/>
              </a:rPr>
              <a:pPr/>
              <a:t>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  <a:latin typeface="Calibri"/>
              </a:rPr>
              <a:pPr/>
              <a:t>68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532851D-053E-D849-9E7D-CFF7A9F1CE76}" type="slidenum">
              <a:rPr lang="en-US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86D4A6D-9E33-BF40-B283-5032F96954F2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615489F-4937-5640-BA49-09D39FE91E77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68CB996-46C8-CB4A-8CC3-06451115AD5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6977" y="687049"/>
            <a:ext cx="4547152" cy="34290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158" y="4344025"/>
            <a:ext cx="5031685" cy="41129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102383" tIns="51191" rIns="102383" bIns="51191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587AFD5-9526-3047-89C5-6A1E3F41D356}" type="slidenum">
              <a:rPr lang="en-US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BEE5AAE-3590-2F4E-A4FE-E64DF53A5586}" type="slidenum">
              <a:rPr lang="en-US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F83B3CE-98A4-A641-A66A-D1F40C462F77}" type="slidenum">
              <a:rPr lang="en-US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7BC5DD81-8AAE-9344-8426-FE2A1FF566AB}" type="slidenum">
              <a:rPr lang="en-US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DC1E748F-CB2D-564E-B326-10BA963CDDA7}" type="slidenum">
              <a:rPr lang="en-US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E28CB08-07AD-AB42-82CB-189E554DF253}" type="slidenum">
              <a:rPr lang="en-US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DC1504DD-C61A-5E4A-BBEE-2EC527548E30}" type="slidenum">
              <a:rPr lang="en-US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BFCCAD7-B91F-1243-A4AB-1723541B25FA}" type="slidenum">
              <a:rPr lang="en-US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7EED5904-EEEA-1648-A767-2BC1A159FF9A}" type="slidenum">
              <a:rPr lang="en-US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8BBBDE5-AC1C-8B48-8791-31D670A7E6F5}" type="slidenum">
              <a:rPr lang="en-US">
                <a:solidFill>
                  <a:srgbClr val="000000"/>
                </a:solidFill>
              </a:rPr>
              <a:pPr/>
              <a:t>83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5743" y="683381"/>
            <a:ext cx="4481215" cy="3413881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6E2C3AE-2BE9-F246-B9DE-5D7C525981ED}" type="slidenum">
              <a:rPr lang="en-US" altLang="zh-TW">
                <a:solidFill>
                  <a:prstClr val="black"/>
                </a:solidFill>
                <a:ea typeface="新細明體" charset="0"/>
                <a:cs typeface="新細明體" charset="0"/>
              </a:rPr>
              <a:pPr/>
              <a:t>17</a:t>
            </a:fld>
            <a:endParaRPr lang="en-US" altLang="zh-TW">
              <a:solidFill>
                <a:prstClr val="black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6978" y="687050"/>
            <a:ext cx="4544046" cy="3427439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90090FF-4068-6A4F-97C7-912A49EFB7F2}" type="slidenum">
              <a:rPr lang="en-US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E8AC8C7-22AD-2845-A87C-AAB12F6C642E}" type="slidenum">
              <a:rPr lang="en-US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17F9A65-354B-4746-8299-1D7BD9F40023}" type="slidenum">
              <a:rPr lang="en-US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E1A9B8A-DCC9-BE47-A16B-6B7CDAEE65F4}" type="slidenum">
              <a:rPr lang="en-US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B0F7558-CB20-C247-AF7C-D49A319FF964}" type="slidenum">
              <a:rPr lang="en-US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335F3A4-22E7-DF47-A524-668BA45B30AC}" type="slidenum">
              <a:rPr lang="en-US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1355940-383F-5543-90B9-78D781F2712F}" type="slidenum">
              <a:rPr lang="en-US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CE81EF4-6FB0-E04A-BA8B-6FB4902BA5A8}" type="slidenum">
              <a:rPr lang="en-US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1367C4E-E553-274E-AF7D-E136CFC2B85A}" type="slidenum">
              <a:rPr lang="en-US">
                <a:solidFill>
                  <a:srgbClr val="000000"/>
                </a:solidFill>
              </a:rPr>
              <a:pPr/>
              <a:t>92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defTabSz="864931" eaLnBrk="1" fontAlgn="base" hangingPunct="1">
              <a:spcBef>
                <a:spcPct val="0"/>
              </a:spcBef>
              <a:spcAft>
                <a:spcPct val="0"/>
              </a:spcAft>
            </a:pPr>
            <a:fld id="{054CE70E-5408-234E-907E-32356CE6A4E3}" type="slidenum">
              <a:rPr lang="en-US" sz="1200">
                <a:solidFill>
                  <a:srgbClr val="000000"/>
                </a:solidFill>
              </a:rPr>
              <a:pPr algn="r" defTabSz="864931"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0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0207" y="686405"/>
            <a:ext cx="4500563" cy="3429000"/>
          </a:xfrm>
          <a:ln/>
        </p:spPr>
      </p:sp>
      <p:sp>
        <p:nvSpPr>
          <p:cNvPr id="190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4" tIns="45712" rIns="91424" bIns="45712"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FA5F4B4-C76A-C042-9CE3-162B7C919EE8}" type="slidenum">
              <a:rPr lang="en-US" altLang="zh-TW">
                <a:solidFill>
                  <a:prstClr val="black"/>
                </a:solidFill>
                <a:ea typeface="新細明體" charset="0"/>
                <a:cs typeface="新細明體" charset="0"/>
              </a:rPr>
              <a:pPr/>
              <a:t>18</a:t>
            </a:fld>
            <a:endParaRPr lang="en-US" altLang="zh-TW">
              <a:solidFill>
                <a:prstClr val="black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6978" y="687050"/>
            <a:ext cx="4544046" cy="3427439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8F40B28-7E73-B74D-8934-CF0967B017A6}" type="slidenum">
              <a:rPr lang="en-US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EB574F1-21D7-024D-993A-17DAEA3D5678}" type="slidenum">
              <a:rPr lang="en-US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CF178CA-E1A2-764D-ABC7-6BD311FD9549}" type="slidenum">
              <a:rPr lang="en-US">
                <a:solidFill>
                  <a:prstClr val="black"/>
                </a:solidFill>
              </a:rPr>
              <a:pPr/>
              <a:t>96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9D4E819-8058-434D-B6B8-BA91B1C8F369}" type="slidenum">
              <a:rPr lang="en-US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2750C1AE-D68D-8742-9957-78997F8CB7F7}" type="slidenum">
              <a:rPr lang="en-US">
                <a:solidFill>
                  <a:prstClr val="black"/>
                </a:solidFill>
              </a:rPr>
              <a:pPr/>
              <a:t>98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D77A32F-7A3B-154F-BB64-20F9707B45E9}" type="slidenum">
              <a:rPr lang="en-US">
                <a:solidFill>
                  <a:prstClr val="black"/>
                </a:solidFill>
              </a:rPr>
              <a:pPr/>
              <a:t>99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80D6F4F7-7D31-AC40-BF4F-568137F973B3}" type="slidenum">
              <a:rPr lang="en-US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4BF337B-C8E7-8646-B75B-9C34E0EAEAA0}" type="slidenum">
              <a:rPr lang="en-US">
                <a:solidFill>
                  <a:prstClr val="black"/>
                </a:solidFill>
              </a:rPr>
              <a:pPr/>
              <a:t>101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FFA176B0-F14D-9748-9174-A0BAC68537FF}" type="slidenum">
              <a:rPr lang="en-US">
                <a:solidFill>
                  <a:prstClr val="black"/>
                </a:solidFill>
              </a:rPr>
              <a:pPr/>
              <a:t>102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DC440C5-4B84-3548-8332-6891AF6C2189}" type="slidenum">
              <a:rPr lang="en-US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36B4839-DD4E-AB47-9B31-CB5E8413194D}" type="slidenum">
              <a:rPr lang="en-US" altLang="zh-TW">
                <a:solidFill>
                  <a:prstClr val="black"/>
                </a:solidFill>
                <a:ea typeface="新細明體" charset="0"/>
                <a:cs typeface="新細明體" charset="0"/>
              </a:rPr>
              <a:pPr/>
              <a:t>19</a:t>
            </a:fld>
            <a:endParaRPr lang="en-US" altLang="zh-TW">
              <a:solidFill>
                <a:prstClr val="black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6978" y="687050"/>
            <a:ext cx="4544046" cy="3427439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  <a:latin typeface="Calibri"/>
              </a:rPr>
              <a:pPr/>
              <a:t>106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  <a:latin typeface="Calibri"/>
              </a:rPr>
              <a:pPr/>
              <a:t>108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  <a:latin typeface="Calibri"/>
              </a:rPr>
              <a:pPr/>
              <a:t>110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  <a:latin typeface="Calibri"/>
              </a:rPr>
              <a:pPr/>
              <a:t>118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  <a:latin typeface="Calibri"/>
              </a:rPr>
              <a:pPr/>
              <a:t>119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  <a:latin typeface="Calibri"/>
              </a:rPr>
              <a:pPr/>
              <a:t>121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8EAA2C8-82AC-4312-9C92-0B29A723AB3C}" type="slidenum">
              <a:rPr lang="en-US" smtClean="0">
                <a:solidFill>
                  <a:prstClr val="black"/>
                </a:solidFill>
              </a:rPr>
              <a:pPr/>
              <a:t>122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033534E-1162-F049-8C71-C5A535F7A788}" type="slidenum">
              <a:rPr lang="en-US" altLang="zh-TW">
                <a:solidFill>
                  <a:prstClr val="black"/>
                </a:solidFill>
                <a:ea typeface="新細明體" charset="0"/>
                <a:cs typeface="新細明體" charset="0"/>
              </a:rPr>
              <a:pPr/>
              <a:t>20</a:t>
            </a:fld>
            <a:endParaRPr lang="en-US" altLang="zh-TW">
              <a:solidFill>
                <a:prstClr val="black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6978" y="687050"/>
            <a:ext cx="4544046" cy="3427439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AC13C1B-9F7A-491D-866E-53A932A6B54A}" type="slidenum">
              <a:rPr lang="en-US" smtClean="0">
                <a:solidFill>
                  <a:prstClr val="black"/>
                </a:solidFill>
              </a:rPr>
              <a:pPr/>
              <a:t>123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A6AD9FD-70C5-43DD-AF13-ACAED0DC1794}" type="slidenum">
              <a:rPr lang="en-US" smtClean="0">
                <a:solidFill>
                  <a:prstClr val="black"/>
                </a:solidFill>
              </a:rPr>
              <a:pPr/>
              <a:t>124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3320A2E-225F-4A38-8CED-15A171F2FDFC}" type="slidenum">
              <a:rPr lang="en-US" smtClean="0">
                <a:solidFill>
                  <a:prstClr val="black"/>
                </a:solidFill>
              </a:rPr>
              <a:pPr/>
              <a:t>125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F97B85-C868-4E21-B69F-B140A5530A9D}" type="slidenum">
              <a:rPr lang="en-US" smtClean="0">
                <a:solidFill>
                  <a:prstClr val="black"/>
                </a:solidFill>
              </a:rPr>
              <a:pPr/>
              <a:t>126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AF29087-4D6A-48F7-B6B2-5CD9484649B6}" type="slidenum">
              <a:rPr lang="en-US" smtClean="0">
                <a:solidFill>
                  <a:prstClr val="black"/>
                </a:solidFill>
              </a:rPr>
              <a:pPr/>
              <a:t>127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7D4664A-9B6D-4029-AAA0-582127D86A57}" type="slidenum">
              <a:rPr lang="en-US" smtClean="0">
                <a:solidFill>
                  <a:prstClr val="black"/>
                </a:solidFill>
              </a:rPr>
              <a:pPr/>
              <a:t>128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1201DB9-1EF6-4560-9C7B-F454B5872C2E}" type="slidenum">
              <a:rPr lang="en-US" smtClean="0">
                <a:solidFill>
                  <a:prstClr val="black"/>
                </a:solidFill>
              </a:rPr>
              <a:pPr/>
              <a:t>130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  <a:latin typeface="Calibri"/>
              </a:rPr>
              <a:pPr/>
              <a:t>135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29057" indent="-280406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EE56B44-3EBB-0749-89BF-C5C4E62FA948}" type="slidenum">
              <a:rPr lang="en-US" altLang="zh-TW">
                <a:solidFill>
                  <a:prstClr val="black"/>
                </a:solidFill>
                <a:ea typeface="新細明體" charset="0"/>
                <a:cs typeface="新細明體" charset="0"/>
              </a:rPr>
              <a:pPr/>
              <a:t>21</a:t>
            </a:fld>
            <a:endParaRPr lang="en-US" altLang="zh-TW">
              <a:solidFill>
                <a:prstClr val="black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6978" y="687050"/>
            <a:ext cx="4544046" cy="3427439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  <a:latin typeface="Calibri"/>
              </a:rPr>
              <a:pPr/>
              <a:t>136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  <a:latin typeface="Calibri"/>
              </a:rPr>
              <a:pPr/>
              <a:t>137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  <a:latin typeface="Calibri"/>
              </a:rPr>
              <a:pPr/>
              <a:t>138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  <a:latin typeface="Calibri"/>
              </a:rPr>
              <a:pPr/>
              <a:t>140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  <a:latin typeface="Calibri"/>
              </a:rPr>
              <a:pPr/>
              <a:t>141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9pPr>
          </a:lstStyle>
          <a:p>
            <a:pPr eaLnBrk="1" hangingPunct="1"/>
            <a:fld id="{91E1C00C-1CB7-4D1D-B6B0-943F8C860276}" type="slidenum">
              <a:rPr lang="en-US" altLang="zh-CN" smtClean="0">
                <a:solidFill>
                  <a:prstClr val="black"/>
                </a:solidFill>
                <a:latin typeface="Arial" charset="0"/>
              </a:rPr>
              <a:pPr eaLnBrk="1" hangingPunct="1"/>
              <a:t>142</a:t>
            </a:fld>
            <a:endParaRPr lang="en-US" altLang="zh-CN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  <a:latin typeface="Calibri"/>
              </a:rPr>
              <a:pPr/>
              <a:t>143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145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  <a:latin typeface="Calibri"/>
              </a:rPr>
              <a:pPr/>
              <a:t>147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2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214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620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373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183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799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8850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01247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1115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4611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0113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21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169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71867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858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4635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0804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0176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93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127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5791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912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0103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9287A1-E730-754C-9E53-822C0DBA9822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DC597-D9C8-1247-AAAC-5139F69305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643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4745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8058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81544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0001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3475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1625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72A88-FE3F-534B-809E-078F587749A5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6318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7F2FB-EE26-534E-8C2E-B1A606C1191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9411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FD08C-DDE7-594F-8F5A-A198D01FD86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0553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36C3F9-B18C-4044-8238-7C42DB9CA92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83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0F3E4C-FCCA-D947-A016-BF7FA9617E2B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8706B-5FAA-FA4B-B986-3584579ED9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676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08B3D-014B-774B-B0C7-5950D15626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1348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6589E-BA7F-1F42-8C1D-5E402392CC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3365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A8F28-783B-4C4D-8109-1A04D43B08A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9644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BB281-CF7A-414E-9486-97BAAE70162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27274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BE555-A2B8-D34B-81EE-E7B391B7D691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1636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10FEB-EA0E-914E-973D-9A39DF197FF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8810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A7C72-9C56-164A-A3EB-C8F261DA81F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6643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FBF79-2F10-EE45-9E30-1F2C712A7621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19707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E50BA-7883-2747-8E6A-0359827A8E4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6603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014AC-8F30-1A45-B2D9-9578A93CDA2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965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B684EE-5437-B34F-A338-CA0FFD93A8C4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AD64A-7820-4141-876C-F347D879A2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192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2868A-9BE2-974B-BE5B-B9BB9607697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6282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E872E-8C7B-0F45-A0EC-657C85B4DC4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78095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1113-7836-5147-9EED-0CD1419F5AF0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2284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484D9-219E-A349-9C8D-54090001B8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5986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2D07E-7744-264C-8AAA-F73918FCA41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860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84B13-8BE9-BA4B-B9E0-168754283A6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5785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E03E0-33A7-A249-8454-F6826A93813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3411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4431E-B809-3045-A588-4C4046ED20D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69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E3E52-9CD2-6249-8986-8B00F3457DEC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F3CDD-8EA2-194E-9D4A-8292E8CF8D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613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B186F9-E986-8E43-AD4E-41F0C8A1094A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29AE4-C8BA-BB45-8A44-DC6EB9DFD6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1280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DDA91E-20EB-F347-955F-76CE0341D401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570B4-FB79-7247-86C4-87123969EF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657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4AE037-C5FC-1843-8882-B2B174394CF6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9945F-D163-5946-A6EF-E62ABAB2CB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58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DB58F8-3802-2843-83E2-E620443E6862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FD3BB-D8CD-054C-A0A4-306FFF2017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959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15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FBC4FF-1FBF-2F4E-B82D-24AD8FB630AE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B96A2-7D97-F649-9627-930BF2319D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554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116DE-9A2C-CD4E-B4FB-2C127ABDC0F5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112ED-FF07-DF4F-B834-A9EA34EDB5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733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A302EC-F2AD-BD48-9362-DBC206D73F24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11952-5B24-1E43-A68D-9831C3348B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8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6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CD761D-9F53-3D48-A2D9-AFC440C55128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D206B-5E99-944C-985B-2C7D81E239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74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D32336-0D13-1F43-864D-F46FF6E091D7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95652-0525-C248-BA47-7C14DF98F6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50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1DCB21-92C0-0A45-873D-2E484C9DF0FA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3EC43-1796-544A-84C0-0B50D23E3C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1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85E412-CA25-244E-BDD7-0D833CF34811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C5168-7E99-104B-9015-971A2A8273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90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DCE353-68C5-DE47-A717-115110275590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3F079-DBF5-C843-AD2E-4C7786160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F5A4EB-77C8-CA43-B5E3-36D235A14C7A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BFF41-0DEC-9D4B-8E08-717915EF7B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3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71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B19D81-67BC-E240-A9C5-4CEEBAB88FC7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59D91-6A03-9449-8FE2-CD3DC3E970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62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993830-6081-EC4E-AB4B-E74BC10909C7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384AD-293C-1541-BC5A-D37DE10B1B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14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F4253E-A24C-3946-9C4C-CEB619ED38D4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1C8C4-2EF4-3444-8107-6090198E5C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16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9EE404-C8EB-8D4E-8EF2-107E2AA56B1E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FD903-D9FE-4744-892A-05C1E2E1A1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67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E227BE-0341-B746-ABCB-A28EE764171F}" type="datetimeFigureOut">
              <a:rPr lang="en-US"/>
              <a:pPr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2ECE4-EE9B-1D4E-9CA5-D58782A22B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48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789B53-F2C6-F546-8361-CD37385C314A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latin typeface="Calibri"/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877859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5E21F1B4-EC52-4148-BFFF-10831B9984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3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697B52C0-3C01-7641-9099-3CA79556DE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74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081DF8A1-AB41-C647-A659-1D3CD118DC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46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5CB5F7FA-52A5-9F47-B829-2C1444AB40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7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994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D5B759E1-0F52-7F4A-B92D-564BC72F57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67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C47D39FE-531A-504C-A205-12A8C3D67A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12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B6E76396-3EF9-524C-8546-CDA2A47639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4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ABC3172F-B477-874C-9EC6-058A2B3EB9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74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5DFCC458-872D-FD49-BD84-233614843A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496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6973565C-A041-6243-B083-CFEF37BE68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20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74E75FDC-8BC7-6B4D-909D-BC16C38239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05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fld id="{20A36C40-82B5-9F42-A480-FD4745870B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98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FCED5-4AE8-954B-B97F-56D639436C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429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7B5A6-0F95-924C-9574-E014C7FD27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5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43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DC964-30E4-B045-BFE4-34C74E9ABB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170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A6EDF-BE58-8844-9629-5F10DF05C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508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0808B-DAE9-9741-9D0B-76686FB965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147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A8EC6-A752-4447-9221-3AE2F61012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127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90E1-F9F1-F141-8CA6-424A5EF7B3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47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D536C-8C6E-BA44-80E2-8D30BB5E25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5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FCD97-8BCF-8747-84AE-2F6150D25D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32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8AEDF-A6B0-604A-A0C9-9552447E75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031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76E4E8-1386-584C-A919-8955E5FB56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15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39C78-4808-4840-877C-B1F13F0684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8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9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BCBD3-20D5-2745-B783-AFCC37C124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015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E0306-1BC2-6743-888E-70CF2BEDB6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95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B9FC3-CB81-0547-ABA3-DE8D811CAD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44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3A555-60C7-8442-A792-B28DCE34DA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506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CB114-2F57-1543-ABDD-417684A83E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15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1966D-8D2A-364A-993A-8A1E025D69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61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2AD29-D0C2-3245-B45D-B15D8DA9C7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416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12A7A-B3EB-5D44-992D-85AA65E456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0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5F618-B953-8447-9446-CFACEDD32F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901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7B53F-6664-C84C-8B74-D350F57DE0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0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571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429271-4353-224F-BB9A-7D09454793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352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D1AE29-1972-3941-A436-F1959CAFAE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396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68DEE-E29E-F549-B1C5-F079066DBA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693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7DD6D5-E4A8-084C-953A-050E02E762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148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5E204-D3B9-154C-BA57-04239ACB8C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251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49D8F5-A807-D743-B9B4-9BB0A384F4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80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EEADB-3B3B-9444-935B-FEF70995E8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12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A08A2-587E-DC4F-A665-CFFFC77A5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834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EDA5B-59EB-464F-BC36-409BE7779E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79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BCAC8-AB27-0846-BE26-28ABEA2371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5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864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A14BD-16CC-E145-9EA4-8123D228A8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668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8D92DA-1B01-7748-9B92-3F97DDCE2F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958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717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355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948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351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220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16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613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62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30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842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93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355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158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561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916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367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767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45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8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54E98-18DA-284E-A697-440BC7815D6C}" type="datetimeFigureOut">
              <a:rPr lang="en-US" smtClean="0"/>
              <a:t>10/23/14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FEA03-ADA6-EB42-96F1-89AB47375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3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73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5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5227765-57FB-6343-A6CA-C4BAB2EB6686}" type="slidenum">
              <a:rPr lang="en-US">
                <a:latin typeface="Arial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9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C54A9C8-8D95-2447-B65F-BAC7EA76F417}" type="slidenum">
              <a:rPr lang="en-US">
                <a:latin typeface="Arial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0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72431CF-2172-F24B-9956-E69034238D37}" type="datetimeFigureOut">
              <a:rPr lang="en-US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10/23/14</a:t>
            </a:fld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219204C-CA77-AC4B-B370-9E22327F4660}" type="slidenum">
              <a:rPr lang="en-US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26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2CDBD42-2E3D-9840-AE3D-F2DE93DD352E}" type="datetimeFigureOut">
              <a:rPr lang="en-US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10/23/14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en-US"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E4E2D62-812E-E74A-882E-6771AA8D0601}" type="slidenum">
              <a:rPr lang="en-US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5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431CABA-A722-5B43-A93D-7FD4BE1F5A71}" type="slidenum">
              <a:rPr lang="en-US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2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008C799-91CE-AD4C-AD6C-D3CD46818F1E}" type="slidenum">
              <a:rPr lang="en-US">
                <a:solidFill>
                  <a:srgbClr val="000000"/>
                </a:solidFill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9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2A06559-F7A0-A347-976E-81EA2D58B5B8}" type="slidenum">
              <a:rPr lang="en-US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47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57F5592-F010-7541-89A5-65996028E098}" type="slidenum">
              <a:rPr lang="en-US"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3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01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9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55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7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6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7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4" Type="http://schemas.openxmlformats.org/officeDocument/2006/relationships/image" Target="../media/image157.jpeg"/><Relationship Id="rId5" Type="http://schemas.openxmlformats.org/officeDocument/2006/relationships/image" Target="../media/image158.png"/><Relationship Id="rId6" Type="http://schemas.openxmlformats.org/officeDocument/2006/relationships/oleObject" Target="../embeddings/oleObject94.bin"/><Relationship Id="rId7" Type="http://schemas.openxmlformats.org/officeDocument/2006/relationships/image" Target="../media/image156.w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8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4" Type="http://schemas.openxmlformats.org/officeDocument/2006/relationships/oleObject" Target="../embeddings/oleObject95.bin"/><Relationship Id="rId5" Type="http://schemas.openxmlformats.org/officeDocument/2006/relationships/image" Target="../media/image156.wmf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1" Type="http://schemas.openxmlformats.org/officeDocument/2006/relationships/vmlDrawing" Target="../drawings/vmlDrawing38.vml"/><Relationship Id="rId2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4.png"/><Relationship Id="rId10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61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6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4" Type="http://schemas.openxmlformats.org/officeDocument/2006/relationships/image" Target="../media/image165.jpe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6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4" Type="http://schemas.openxmlformats.org/officeDocument/2006/relationships/image" Target="../media/image168.jpe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6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4" Type="http://schemas.openxmlformats.org/officeDocument/2006/relationships/image" Target="../media/image171.jpe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6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4" Type="http://schemas.openxmlformats.org/officeDocument/2006/relationships/image" Target="../media/image174.jpe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7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4" Type="http://schemas.openxmlformats.org/officeDocument/2006/relationships/image" Target="../media/image177.jpe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75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4" Type="http://schemas.openxmlformats.org/officeDocument/2006/relationships/image" Target="../media/image180.jpe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78.jpeg"/></Relationships>
</file>

<file path=ppt/slides/_rels/slide1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6.jpeg"/><Relationship Id="rId12" Type="http://schemas.openxmlformats.org/officeDocument/2006/relationships/image" Target="../media/image187.jpeg"/><Relationship Id="rId1" Type="http://schemas.openxmlformats.org/officeDocument/2006/relationships/vmlDrawing" Target="../drawings/vmlDrawing39.vml"/><Relationship Id="rId2" Type="http://schemas.openxmlformats.org/officeDocument/2006/relationships/slideLayout" Target="../slideLayouts/slideLayout83.xml"/><Relationship Id="rId3" Type="http://schemas.openxmlformats.org/officeDocument/2006/relationships/notesSlide" Target="../notesSlides/notesSlide76.xml"/><Relationship Id="rId4" Type="http://schemas.openxmlformats.org/officeDocument/2006/relationships/oleObject" Target="../embeddings/oleObject96.bin"/><Relationship Id="rId5" Type="http://schemas.openxmlformats.org/officeDocument/2006/relationships/image" Target="../media/image181.wmf"/><Relationship Id="rId6" Type="http://schemas.openxmlformats.org/officeDocument/2006/relationships/image" Target="../media/image162.jpeg"/><Relationship Id="rId7" Type="http://schemas.openxmlformats.org/officeDocument/2006/relationships/image" Target="../media/image182.png"/><Relationship Id="rId8" Type="http://schemas.openxmlformats.org/officeDocument/2006/relationships/image" Target="../media/image183.jpeg"/><Relationship Id="rId9" Type="http://schemas.openxmlformats.org/officeDocument/2006/relationships/image" Target="../media/image184.jpeg"/><Relationship Id="rId10" Type="http://schemas.openxmlformats.org/officeDocument/2006/relationships/image" Target="../media/image185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4" Type="http://schemas.openxmlformats.org/officeDocument/2006/relationships/image" Target="../media/image189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0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4" Type="http://schemas.openxmlformats.org/officeDocument/2006/relationships/oleObject" Target="../embeddings/oleObject97.bin"/><Relationship Id="rId5" Type="http://schemas.openxmlformats.org/officeDocument/2006/relationships/image" Target="../media/image190.wmf"/><Relationship Id="rId6" Type="http://schemas.openxmlformats.org/officeDocument/2006/relationships/oleObject" Target="../embeddings/oleObject98.bin"/><Relationship Id="rId7" Type="http://schemas.openxmlformats.org/officeDocument/2006/relationships/image" Target="../media/image191.wmf"/><Relationship Id="rId8" Type="http://schemas.openxmlformats.org/officeDocument/2006/relationships/image" Target="../media/image192.png"/><Relationship Id="rId9" Type="http://schemas.openxmlformats.org/officeDocument/2006/relationships/image" Target="../media/image193.png"/><Relationship Id="rId1" Type="http://schemas.openxmlformats.org/officeDocument/2006/relationships/vmlDrawing" Target="../drawings/vmlDrawing40.vml"/><Relationship Id="rId2" Type="http://schemas.openxmlformats.org/officeDocument/2006/relationships/slideLayout" Target="../slideLayouts/slideLayout8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94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9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image" Target="../media/image197.png"/><Relationship Id="rId5" Type="http://schemas.openxmlformats.org/officeDocument/2006/relationships/oleObject" Target="../embeddings/oleObject99.bin"/><Relationship Id="rId6" Type="http://schemas.openxmlformats.org/officeDocument/2006/relationships/image" Target="../media/image196.wmf"/><Relationship Id="rId1" Type="http://schemas.openxmlformats.org/officeDocument/2006/relationships/vmlDrawing" Target="../drawings/vmlDrawing41.vml"/><Relationship Id="rId2" Type="http://schemas.openxmlformats.org/officeDocument/2006/relationships/slideLayout" Target="../slideLayouts/slideLayout8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98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99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200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01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02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9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10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00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8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4" Type="http://schemas.openxmlformats.org/officeDocument/2006/relationships/image" Target="../media/image205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9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4" Type="http://schemas.openxmlformats.org/officeDocument/2006/relationships/image" Target="../media/image207.jpe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9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9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2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research.microsoft.com/~zhang/Papers/TR99-21.pdf" TargetMode="Externa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21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wmf"/><Relationship Id="rId5" Type="http://schemas.openxmlformats.org/officeDocument/2006/relationships/image" Target="../media/image214.pn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9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21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4" Type="http://schemas.openxmlformats.org/officeDocument/2006/relationships/image" Target="../media/image217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9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218.png"/><Relationship Id="rId3" Type="http://schemas.openxmlformats.org/officeDocument/2006/relationships/image" Target="../media/image21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9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9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99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0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0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0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0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0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0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0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0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0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09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10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222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1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223.png"/><Relationship Id="rId3" Type="http://schemas.openxmlformats.org/officeDocument/2006/relationships/image" Target="../media/image224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225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4" Type="http://schemas.openxmlformats.org/officeDocument/2006/relationships/image" Target="../media/image99.jpeg"/><Relationship Id="rId5" Type="http://schemas.openxmlformats.org/officeDocument/2006/relationships/oleObject" Target="../embeddings/oleObject100.bin"/><Relationship Id="rId6" Type="http://schemas.openxmlformats.org/officeDocument/2006/relationships/image" Target="../media/image97.wmf"/><Relationship Id="rId7" Type="http://schemas.openxmlformats.org/officeDocument/2006/relationships/oleObject" Target="../embeddings/oleObject101.bin"/><Relationship Id="rId8" Type="http://schemas.openxmlformats.org/officeDocument/2006/relationships/image" Target="../media/image98.wmf"/><Relationship Id="rId9" Type="http://schemas.openxmlformats.org/officeDocument/2006/relationships/image" Target="../media/image100.png"/><Relationship Id="rId10" Type="http://schemas.openxmlformats.org/officeDocument/2006/relationships/image" Target="../media/image101.png"/><Relationship Id="rId1" Type="http://schemas.openxmlformats.org/officeDocument/2006/relationships/vmlDrawing" Target="../drawings/vmlDrawing42.vml"/><Relationship Id="rId2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2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4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09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4" Type="http://schemas.openxmlformats.org/officeDocument/2006/relationships/oleObject" Target="../embeddings/oleObject102.bin"/><Relationship Id="rId5" Type="http://schemas.openxmlformats.org/officeDocument/2006/relationships/image" Target="../media/image132.wmf"/><Relationship Id="rId6" Type="http://schemas.openxmlformats.org/officeDocument/2006/relationships/oleObject" Target="../embeddings/oleObject103.bin"/><Relationship Id="rId7" Type="http://schemas.openxmlformats.org/officeDocument/2006/relationships/image" Target="../media/image130.wmf"/><Relationship Id="rId1" Type="http://schemas.openxmlformats.org/officeDocument/2006/relationships/vmlDrawing" Target="../drawings/vmlDrawing43.vml"/><Relationship Id="rId2" Type="http://schemas.openxmlformats.org/officeDocument/2006/relationships/slideLayout" Target="../slideLayouts/slideLayout8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4" Type="http://schemas.openxmlformats.org/officeDocument/2006/relationships/oleObject" Target="../embeddings/oleObject104.bin"/><Relationship Id="rId5" Type="http://schemas.openxmlformats.org/officeDocument/2006/relationships/image" Target="../media/image133.png"/><Relationship Id="rId1" Type="http://schemas.openxmlformats.org/officeDocument/2006/relationships/vmlDrawing" Target="../drawings/vmlDrawing44.vml"/><Relationship Id="rId2" Type="http://schemas.openxmlformats.org/officeDocument/2006/relationships/slideLayout" Target="../slideLayouts/slideLayout8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4" Type="http://schemas.openxmlformats.org/officeDocument/2006/relationships/oleObject" Target="../embeddings/oleObject105.bin"/><Relationship Id="rId5" Type="http://schemas.openxmlformats.org/officeDocument/2006/relationships/image" Target="../media/image133.png"/><Relationship Id="rId6" Type="http://schemas.openxmlformats.org/officeDocument/2006/relationships/image" Target="../media/image134.jpeg"/><Relationship Id="rId1" Type="http://schemas.openxmlformats.org/officeDocument/2006/relationships/vmlDrawing" Target="../drawings/vmlDrawing45.vml"/><Relationship Id="rId2" Type="http://schemas.openxmlformats.org/officeDocument/2006/relationships/slideLayout" Target="../slideLayouts/slideLayout8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4" Type="http://schemas.openxmlformats.org/officeDocument/2006/relationships/oleObject" Target="../embeddings/oleObject106.bin"/><Relationship Id="rId5" Type="http://schemas.openxmlformats.org/officeDocument/2006/relationships/image" Target="../media/image135.wmf"/><Relationship Id="rId1" Type="http://schemas.openxmlformats.org/officeDocument/2006/relationships/vmlDrawing" Target="../drawings/vmlDrawing46.vml"/><Relationship Id="rId2" Type="http://schemas.openxmlformats.org/officeDocument/2006/relationships/slideLayout" Target="../slideLayouts/slideLayout8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20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21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2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2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4" Type="http://schemas.openxmlformats.org/officeDocument/2006/relationships/oleObject" Target="../embeddings/oleObject107.bin"/><Relationship Id="rId5" Type="http://schemas.openxmlformats.org/officeDocument/2006/relationships/image" Target="../media/image156.wmf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1" Type="http://schemas.openxmlformats.org/officeDocument/2006/relationships/vmlDrawing" Target="../drawings/vmlDrawing47.vml"/><Relationship Id="rId2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4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45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46.e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4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20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4" Type="http://schemas.openxmlformats.org/officeDocument/2006/relationships/image" Target="../media/image205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2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4" Type="http://schemas.openxmlformats.org/officeDocument/2006/relationships/image" Target="../media/image207.jpe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2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wmf"/><Relationship Id="rId5" Type="http://schemas.openxmlformats.org/officeDocument/2006/relationships/image" Target="../media/image214.pn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28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29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222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30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3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13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33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emf"/><Relationship Id="rId12" Type="http://schemas.openxmlformats.org/officeDocument/2006/relationships/oleObject" Target="../embeddings/oleObject12.bin"/><Relationship Id="rId13" Type="http://schemas.openxmlformats.org/officeDocument/2006/relationships/image" Target="../media/image5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8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49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50.emf"/><Relationship Id="rId10" Type="http://schemas.openxmlformats.org/officeDocument/2006/relationships/oleObject" Target="../embeddings/oleObject11.bin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3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35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3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37.xml"/><Relationship Id="rId3" Type="http://schemas.openxmlformats.org/officeDocument/2006/relationships/audio" Target="../media/audio1.wav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38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226.jpe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226.jpe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226.jpe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4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43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44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45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226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4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226.jpe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226.jpe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150.xml"/><Relationship Id="rId3" Type="http://schemas.openxmlformats.org/officeDocument/2006/relationships/audio" Target="../media/audio1.wav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51.xml"/></Relationships>
</file>

<file path=ppt/slides/_rels/slide2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1.bin"/><Relationship Id="rId12" Type="http://schemas.openxmlformats.org/officeDocument/2006/relationships/image" Target="../media/image230.wmf"/><Relationship Id="rId1" Type="http://schemas.openxmlformats.org/officeDocument/2006/relationships/vmlDrawing" Target="../drawings/vmlDrawing48.vml"/><Relationship Id="rId2" Type="http://schemas.openxmlformats.org/officeDocument/2006/relationships/slideLayout" Target="../slideLayouts/slideLayout83.xml"/><Relationship Id="rId3" Type="http://schemas.openxmlformats.org/officeDocument/2006/relationships/notesSlide" Target="../notesSlides/notesSlide152.xml"/><Relationship Id="rId4" Type="http://schemas.openxmlformats.org/officeDocument/2006/relationships/image" Target="../media/image231.jpeg"/><Relationship Id="rId5" Type="http://schemas.openxmlformats.org/officeDocument/2006/relationships/oleObject" Target="../embeddings/oleObject108.bin"/><Relationship Id="rId6" Type="http://schemas.openxmlformats.org/officeDocument/2006/relationships/image" Target="../media/image227.wmf"/><Relationship Id="rId7" Type="http://schemas.openxmlformats.org/officeDocument/2006/relationships/oleObject" Target="../embeddings/oleObject109.bin"/><Relationship Id="rId8" Type="http://schemas.openxmlformats.org/officeDocument/2006/relationships/image" Target="../media/image228.wmf"/><Relationship Id="rId9" Type="http://schemas.openxmlformats.org/officeDocument/2006/relationships/oleObject" Target="../embeddings/oleObject110.bin"/><Relationship Id="rId10" Type="http://schemas.openxmlformats.org/officeDocument/2006/relationships/image" Target="../media/image229.wmf"/></Relationships>
</file>

<file path=ppt/slides/_rels/slide2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5.bin"/><Relationship Id="rId12" Type="http://schemas.openxmlformats.org/officeDocument/2006/relationships/image" Target="../media/image235.wmf"/><Relationship Id="rId13" Type="http://schemas.openxmlformats.org/officeDocument/2006/relationships/oleObject" Target="../embeddings/oleObject116.bin"/><Relationship Id="rId14" Type="http://schemas.openxmlformats.org/officeDocument/2006/relationships/image" Target="../media/image236.wmf"/><Relationship Id="rId15" Type="http://schemas.openxmlformats.org/officeDocument/2006/relationships/oleObject" Target="../embeddings/oleObject117.bin"/><Relationship Id="rId16" Type="http://schemas.openxmlformats.org/officeDocument/2006/relationships/image" Target="../media/image237.wmf"/><Relationship Id="rId1" Type="http://schemas.openxmlformats.org/officeDocument/2006/relationships/vmlDrawing" Target="../drawings/vmlDrawing49.vml"/><Relationship Id="rId2" Type="http://schemas.openxmlformats.org/officeDocument/2006/relationships/slideLayout" Target="../slideLayouts/slideLayout98.xml"/><Relationship Id="rId3" Type="http://schemas.openxmlformats.org/officeDocument/2006/relationships/notesSlide" Target="../notesSlides/notesSlide153.xml"/><Relationship Id="rId4" Type="http://schemas.openxmlformats.org/officeDocument/2006/relationships/image" Target="../media/image231.jpeg"/><Relationship Id="rId5" Type="http://schemas.openxmlformats.org/officeDocument/2006/relationships/oleObject" Target="../embeddings/oleObject112.bin"/><Relationship Id="rId6" Type="http://schemas.openxmlformats.org/officeDocument/2006/relationships/image" Target="../media/image232.wmf"/><Relationship Id="rId7" Type="http://schemas.openxmlformats.org/officeDocument/2006/relationships/oleObject" Target="../embeddings/oleObject113.bin"/><Relationship Id="rId8" Type="http://schemas.openxmlformats.org/officeDocument/2006/relationships/image" Target="../media/image233.wmf"/><Relationship Id="rId9" Type="http://schemas.openxmlformats.org/officeDocument/2006/relationships/oleObject" Target="../embeddings/oleObject114.bin"/><Relationship Id="rId10" Type="http://schemas.openxmlformats.org/officeDocument/2006/relationships/image" Target="../media/image234.wmf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226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4" Type="http://schemas.openxmlformats.org/officeDocument/2006/relationships/image" Target="../media/image239.pn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55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4" Type="http://schemas.openxmlformats.org/officeDocument/2006/relationships/image" Target="../media/image239.pn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56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2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emf"/><Relationship Id="rId12" Type="http://schemas.openxmlformats.org/officeDocument/2006/relationships/oleObject" Target="../embeddings/oleObject18.bin"/><Relationship Id="rId13" Type="http://schemas.openxmlformats.org/officeDocument/2006/relationships/image" Target="../media/image60.emf"/><Relationship Id="rId14" Type="http://schemas.openxmlformats.org/officeDocument/2006/relationships/oleObject" Target="../embeddings/oleObject19.bin"/><Relationship Id="rId15" Type="http://schemas.openxmlformats.org/officeDocument/2006/relationships/image" Target="../media/image61.emf"/><Relationship Id="rId16" Type="http://schemas.openxmlformats.org/officeDocument/2006/relationships/oleObject" Target="../embeddings/oleObject20.bin"/><Relationship Id="rId17" Type="http://schemas.openxmlformats.org/officeDocument/2006/relationships/image" Target="../media/image6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63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7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55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58.emf"/><Relationship Id="rId10" Type="http://schemas.openxmlformats.org/officeDocument/2006/relationships/oleObject" Target="../embeddings/oleObject17.bin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emf"/><Relationship Id="rId12" Type="http://schemas.openxmlformats.org/officeDocument/2006/relationships/oleObject" Target="../embeddings/oleObject25.bin"/><Relationship Id="rId13" Type="http://schemas.openxmlformats.org/officeDocument/2006/relationships/image" Target="../media/image60.emf"/><Relationship Id="rId14" Type="http://schemas.openxmlformats.org/officeDocument/2006/relationships/oleObject" Target="../embeddings/oleObject26.bin"/><Relationship Id="rId15" Type="http://schemas.openxmlformats.org/officeDocument/2006/relationships/image" Target="../media/image61.emf"/><Relationship Id="rId16" Type="http://schemas.openxmlformats.org/officeDocument/2006/relationships/oleObject" Target="../embeddings/oleObject27.bin"/><Relationship Id="rId17" Type="http://schemas.openxmlformats.org/officeDocument/2006/relationships/image" Target="../media/image6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63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57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55.emf"/><Relationship Id="rId8" Type="http://schemas.openxmlformats.org/officeDocument/2006/relationships/oleObject" Target="../embeddings/oleObject23.bin"/><Relationship Id="rId9" Type="http://schemas.openxmlformats.org/officeDocument/2006/relationships/image" Target="../media/image58.emf"/><Relationship Id="rId10" Type="http://schemas.openxmlformats.org/officeDocument/2006/relationships/oleObject" Target="../embeddings/oleObject2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oleObject" Target="../embeddings/oleObject28.bin"/><Relationship Id="rId5" Type="http://schemas.openxmlformats.org/officeDocument/2006/relationships/image" Target="../media/image64.emf"/><Relationship Id="rId6" Type="http://schemas.openxmlformats.org/officeDocument/2006/relationships/oleObject" Target="../embeddings/oleObject29.bin"/><Relationship Id="rId7" Type="http://schemas.openxmlformats.org/officeDocument/2006/relationships/image" Target="../media/image65.emf"/><Relationship Id="rId8" Type="http://schemas.openxmlformats.org/officeDocument/2006/relationships/oleObject" Target="../embeddings/oleObject30.bin"/><Relationship Id="rId9" Type="http://schemas.openxmlformats.org/officeDocument/2006/relationships/image" Target="../media/image5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5.bin"/><Relationship Id="rId12" Type="http://schemas.openxmlformats.org/officeDocument/2006/relationships/image" Target="../media/image70.emf"/><Relationship Id="rId13" Type="http://schemas.openxmlformats.org/officeDocument/2006/relationships/oleObject" Target="../embeddings/oleObject36.bin"/><Relationship Id="rId14" Type="http://schemas.openxmlformats.org/officeDocument/2006/relationships/image" Target="../media/image71.emf"/><Relationship Id="rId15" Type="http://schemas.openxmlformats.org/officeDocument/2006/relationships/oleObject" Target="../embeddings/oleObject37.bin"/><Relationship Id="rId16" Type="http://schemas.openxmlformats.org/officeDocument/2006/relationships/image" Target="../media/image7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3.xml"/><Relationship Id="rId3" Type="http://schemas.openxmlformats.org/officeDocument/2006/relationships/oleObject" Target="../embeddings/oleObject31.bin"/><Relationship Id="rId4" Type="http://schemas.openxmlformats.org/officeDocument/2006/relationships/image" Target="../media/image66.e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67.e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68.emf"/><Relationship Id="rId9" Type="http://schemas.openxmlformats.org/officeDocument/2006/relationships/oleObject" Target="../embeddings/oleObject34.bin"/><Relationship Id="rId10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slideLayout" Target="../slideLayouts/slideLayout13.xml"/><Relationship Id="rId23" Type="http://schemas.openxmlformats.org/officeDocument/2006/relationships/notesSlide" Target="../notesSlides/notesSlide12.xml"/><Relationship Id="rId24" Type="http://schemas.openxmlformats.org/officeDocument/2006/relationships/oleObject" Target="../embeddings/oleObject38.bin"/><Relationship Id="rId25" Type="http://schemas.openxmlformats.org/officeDocument/2006/relationships/image" Target="../media/image73.wmf"/><Relationship Id="rId26" Type="http://schemas.openxmlformats.org/officeDocument/2006/relationships/oleObject" Target="../embeddings/oleObject39.bin"/><Relationship Id="rId27" Type="http://schemas.openxmlformats.org/officeDocument/2006/relationships/image" Target="../media/image74.wmf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Relationship Id="rId1" Type="http://schemas.openxmlformats.org/officeDocument/2006/relationships/vmlDrawing" Target="../drawings/vmlDrawing9.v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/Relationships>
</file>

<file path=ppt/slides/_rels/slide31.xml.rels><?xml version="1.0" encoding="UTF-8" standalone="yes"?>
<Relationships xmlns="http://schemas.openxmlformats.org/package/2006/relationships"><Relationship Id="rId20" Type="http://schemas.openxmlformats.org/officeDocument/2006/relationships/tags" Target="../tags/tag41.xml"/><Relationship Id="rId21" Type="http://schemas.openxmlformats.org/officeDocument/2006/relationships/tags" Target="../tags/tag42.xml"/><Relationship Id="rId22" Type="http://schemas.openxmlformats.org/officeDocument/2006/relationships/tags" Target="../tags/tag43.xml"/><Relationship Id="rId23" Type="http://schemas.openxmlformats.org/officeDocument/2006/relationships/tags" Target="../tags/tag44.xml"/><Relationship Id="rId24" Type="http://schemas.openxmlformats.org/officeDocument/2006/relationships/tags" Target="../tags/tag45.xml"/><Relationship Id="rId25" Type="http://schemas.openxmlformats.org/officeDocument/2006/relationships/tags" Target="../tags/tag46.xml"/><Relationship Id="rId26" Type="http://schemas.openxmlformats.org/officeDocument/2006/relationships/tags" Target="../tags/tag47.xml"/><Relationship Id="rId27" Type="http://schemas.openxmlformats.org/officeDocument/2006/relationships/tags" Target="../tags/tag48.xml"/><Relationship Id="rId28" Type="http://schemas.openxmlformats.org/officeDocument/2006/relationships/tags" Target="../tags/tag49.xml"/><Relationship Id="rId29" Type="http://schemas.openxmlformats.org/officeDocument/2006/relationships/tags" Target="../tags/tag50.xml"/><Relationship Id="rId1" Type="http://schemas.openxmlformats.org/officeDocument/2006/relationships/tags" Target="../tags/tag22.xml"/><Relationship Id="rId2" Type="http://schemas.openxmlformats.org/officeDocument/2006/relationships/tags" Target="../tags/tag23.xml"/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tags" Target="../tags/tag26.xml"/><Relationship Id="rId30" Type="http://schemas.openxmlformats.org/officeDocument/2006/relationships/tags" Target="../tags/tag51.xml"/><Relationship Id="rId31" Type="http://schemas.openxmlformats.org/officeDocument/2006/relationships/tags" Target="../tags/tag52.xml"/><Relationship Id="rId32" Type="http://schemas.openxmlformats.org/officeDocument/2006/relationships/tags" Target="../tags/tag53.xml"/><Relationship Id="rId9" Type="http://schemas.openxmlformats.org/officeDocument/2006/relationships/tags" Target="../tags/tag30.xml"/><Relationship Id="rId6" Type="http://schemas.openxmlformats.org/officeDocument/2006/relationships/tags" Target="../tags/tag27.xml"/><Relationship Id="rId7" Type="http://schemas.openxmlformats.org/officeDocument/2006/relationships/tags" Target="../tags/tag28.xml"/><Relationship Id="rId8" Type="http://schemas.openxmlformats.org/officeDocument/2006/relationships/tags" Target="../tags/tag29.xml"/><Relationship Id="rId33" Type="http://schemas.openxmlformats.org/officeDocument/2006/relationships/tags" Target="../tags/tag54.xml"/><Relationship Id="rId34" Type="http://schemas.openxmlformats.org/officeDocument/2006/relationships/tags" Target="../tags/tag55.xml"/><Relationship Id="rId35" Type="http://schemas.openxmlformats.org/officeDocument/2006/relationships/tags" Target="../tags/tag56.xml"/><Relationship Id="rId36" Type="http://schemas.openxmlformats.org/officeDocument/2006/relationships/tags" Target="../tags/tag57.xml"/><Relationship Id="rId10" Type="http://schemas.openxmlformats.org/officeDocument/2006/relationships/tags" Target="../tags/tag31.xml"/><Relationship Id="rId11" Type="http://schemas.openxmlformats.org/officeDocument/2006/relationships/tags" Target="../tags/tag32.xml"/><Relationship Id="rId12" Type="http://schemas.openxmlformats.org/officeDocument/2006/relationships/tags" Target="../tags/tag33.xml"/><Relationship Id="rId13" Type="http://schemas.openxmlformats.org/officeDocument/2006/relationships/tags" Target="../tags/tag34.xml"/><Relationship Id="rId14" Type="http://schemas.openxmlformats.org/officeDocument/2006/relationships/tags" Target="../tags/tag35.xml"/><Relationship Id="rId15" Type="http://schemas.openxmlformats.org/officeDocument/2006/relationships/tags" Target="../tags/tag36.xml"/><Relationship Id="rId16" Type="http://schemas.openxmlformats.org/officeDocument/2006/relationships/tags" Target="../tags/tag37.xml"/><Relationship Id="rId17" Type="http://schemas.openxmlformats.org/officeDocument/2006/relationships/tags" Target="../tags/tag38.xml"/><Relationship Id="rId18" Type="http://schemas.openxmlformats.org/officeDocument/2006/relationships/tags" Target="../tags/tag39.xml"/><Relationship Id="rId19" Type="http://schemas.openxmlformats.org/officeDocument/2006/relationships/tags" Target="../tags/tag40.xml"/><Relationship Id="rId37" Type="http://schemas.openxmlformats.org/officeDocument/2006/relationships/tags" Target="../tags/tag58.xml"/><Relationship Id="rId38" Type="http://schemas.openxmlformats.org/officeDocument/2006/relationships/tags" Target="../tags/tag59.xml"/><Relationship Id="rId39" Type="http://schemas.openxmlformats.org/officeDocument/2006/relationships/tags" Target="../tags/tag60.xml"/><Relationship Id="rId40" Type="http://schemas.openxmlformats.org/officeDocument/2006/relationships/tags" Target="../tags/tag61.xml"/><Relationship Id="rId41" Type="http://schemas.openxmlformats.org/officeDocument/2006/relationships/tags" Target="../tags/tag62.xml"/><Relationship Id="rId42" Type="http://schemas.openxmlformats.org/officeDocument/2006/relationships/slideLayout" Target="../slideLayouts/slideLayout13.xml"/><Relationship Id="rId43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75.xml"/><Relationship Id="rId14" Type="http://schemas.openxmlformats.org/officeDocument/2006/relationships/tags" Target="../tags/tag76.xml"/><Relationship Id="rId15" Type="http://schemas.openxmlformats.org/officeDocument/2006/relationships/tags" Target="../tags/tag77.xml"/><Relationship Id="rId16" Type="http://schemas.openxmlformats.org/officeDocument/2006/relationships/tags" Target="../tags/tag78.xml"/><Relationship Id="rId17" Type="http://schemas.openxmlformats.org/officeDocument/2006/relationships/tags" Target="../tags/tag79.xml"/><Relationship Id="rId18" Type="http://schemas.openxmlformats.org/officeDocument/2006/relationships/tags" Target="../tags/tag80.xml"/><Relationship Id="rId19" Type="http://schemas.openxmlformats.org/officeDocument/2006/relationships/tags" Target="../tags/tag81.xml"/><Relationship Id="rId63" Type="http://schemas.openxmlformats.org/officeDocument/2006/relationships/tags" Target="../tags/tag125.xml"/><Relationship Id="rId64" Type="http://schemas.openxmlformats.org/officeDocument/2006/relationships/tags" Target="../tags/tag126.xml"/><Relationship Id="rId65" Type="http://schemas.openxmlformats.org/officeDocument/2006/relationships/tags" Target="../tags/tag127.xml"/><Relationship Id="rId66" Type="http://schemas.openxmlformats.org/officeDocument/2006/relationships/tags" Target="../tags/tag128.xml"/><Relationship Id="rId67" Type="http://schemas.openxmlformats.org/officeDocument/2006/relationships/tags" Target="../tags/tag129.xml"/><Relationship Id="rId68" Type="http://schemas.openxmlformats.org/officeDocument/2006/relationships/tags" Target="../tags/tag130.xml"/><Relationship Id="rId69" Type="http://schemas.openxmlformats.org/officeDocument/2006/relationships/tags" Target="../tags/tag131.xml"/><Relationship Id="rId50" Type="http://schemas.openxmlformats.org/officeDocument/2006/relationships/tags" Target="../tags/tag112.xml"/><Relationship Id="rId51" Type="http://schemas.openxmlformats.org/officeDocument/2006/relationships/tags" Target="../tags/tag113.xml"/><Relationship Id="rId52" Type="http://schemas.openxmlformats.org/officeDocument/2006/relationships/tags" Target="../tags/tag114.xml"/><Relationship Id="rId53" Type="http://schemas.openxmlformats.org/officeDocument/2006/relationships/tags" Target="../tags/tag115.xml"/><Relationship Id="rId54" Type="http://schemas.openxmlformats.org/officeDocument/2006/relationships/tags" Target="../tags/tag116.xml"/><Relationship Id="rId55" Type="http://schemas.openxmlformats.org/officeDocument/2006/relationships/tags" Target="../tags/tag117.xml"/><Relationship Id="rId56" Type="http://schemas.openxmlformats.org/officeDocument/2006/relationships/tags" Target="../tags/tag118.xml"/><Relationship Id="rId57" Type="http://schemas.openxmlformats.org/officeDocument/2006/relationships/tags" Target="../tags/tag119.xml"/><Relationship Id="rId58" Type="http://schemas.openxmlformats.org/officeDocument/2006/relationships/tags" Target="../tags/tag120.xml"/><Relationship Id="rId59" Type="http://schemas.openxmlformats.org/officeDocument/2006/relationships/tags" Target="../tags/tag121.xml"/><Relationship Id="rId40" Type="http://schemas.openxmlformats.org/officeDocument/2006/relationships/tags" Target="../tags/tag102.xml"/><Relationship Id="rId41" Type="http://schemas.openxmlformats.org/officeDocument/2006/relationships/tags" Target="../tags/tag103.xml"/><Relationship Id="rId42" Type="http://schemas.openxmlformats.org/officeDocument/2006/relationships/tags" Target="../tags/tag104.xml"/><Relationship Id="rId43" Type="http://schemas.openxmlformats.org/officeDocument/2006/relationships/tags" Target="../tags/tag105.xml"/><Relationship Id="rId44" Type="http://schemas.openxmlformats.org/officeDocument/2006/relationships/tags" Target="../tags/tag106.xml"/><Relationship Id="rId45" Type="http://schemas.openxmlformats.org/officeDocument/2006/relationships/tags" Target="../tags/tag107.xml"/><Relationship Id="rId46" Type="http://schemas.openxmlformats.org/officeDocument/2006/relationships/tags" Target="../tags/tag108.xml"/><Relationship Id="rId47" Type="http://schemas.openxmlformats.org/officeDocument/2006/relationships/tags" Target="../tags/tag109.xml"/><Relationship Id="rId48" Type="http://schemas.openxmlformats.org/officeDocument/2006/relationships/tags" Target="../tags/tag110.xml"/><Relationship Id="rId49" Type="http://schemas.openxmlformats.org/officeDocument/2006/relationships/tags" Target="../tags/tag111.xml"/><Relationship Id="rId1" Type="http://schemas.openxmlformats.org/officeDocument/2006/relationships/tags" Target="../tags/tag63.xml"/><Relationship Id="rId2" Type="http://schemas.openxmlformats.org/officeDocument/2006/relationships/tags" Target="../tags/tag64.xml"/><Relationship Id="rId3" Type="http://schemas.openxmlformats.org/officeDocument/2006/relationships/tags" Target="../tags/tag65.xml"/><Relationship Id="rId4" Type="http://schemas.openxmlformats.org/officeDocument/2006/relationships/tags" Target="../tags/tag66.xml"/><Relationship Id="rId5" Type="http://schemas.openxmlformats.org/officeDocument/2006/relationships/tags" Target="../tags/tag67.xml"/><Relationship Id="rId6" Type="http://schemas.openxmlformats.org/officeDocument/2006/relationships/tags" Target="../tags/tag68.xml"/><Relationship Id="rId7" Type="http://schemas.openxmlformats.org/officeDocument/2006/relationships/tags" Target="../tags/tag69.xml"/><Relationship Id="rId8" Type="http://schemas.openxmlformats.org/officeDocument/2006/relationships/tags" Target="../tags/tag70.xml"/><Relationship Id="rId9" Type="http://schemas.openxmlformats.org/officeDocument/2006/relationships/tags" Target="../tags/tag71.xml"/><Relationship Id="rId30" Type="http://schemas.openxmlformats.org/officeDocument/2006/relationships/tags" Target="../tags/tag92.xml"/><Relationship Id="rId31" Type="http://schemas.openxmlformats.org/officeDocument/2006/relationships/tags" Target="../tags/tag93.xml"/><Relationship Id="rId32" Type="http://schemas.openxmlformats.org/officeDocument/2006/relationships/tags" Target="../tags/tag94.xml"/><Relationship Id="rId33" Type="http://schemas.openxmlformats.org/officeDocument/2006/relationships/tags" Target="../tags/tag95.xml"/><Relationship Id="rId34" Type="http://schemas.openxmlformats.org/officeDocument/2006/relationships/tags" Target="../tags/tag96.xml"/><Relationship Id="rId35" Type="http://schemas.openxmlformats.org/officeDocument/2006/relationships/tags" Target="../tags/tag97.xml"/><Relationship Id="rId36" Type="http://schemas.openxmlformats.org/officeDocument/2006/relationships/tags" Target="../tags/tag98.xml"/><Relationship Id="rId37" Type="http://schemas.openxmlformats.org/officeDocument/2006/relationships/tags" Target="../tags/tag99.xml"/><Relationship Id="rId38" Type="http://schemas.openxmlformats.org/officeDocument/2006/relationships/tags" Target="../tags/tag100.xml"/><Relationship Id="rId39" Type="http://schemas.openxmlformats.org/officeDocument/2006/relationships/tags" Target="../tags/tag101.xml"/><Relationship Id="rId80" Type="http://schemas.openxmlformats.org/officeDocument/2006/relationships/image" Target="../media/image76.emf"/><Relationship Id="rId70" Type="http://schemas.openxmlformats.org/officeDocument/2006/relationships/tags" Target="../tags/tag132.xml"/><Relationship Id="rId71" Type="http://schemas.openxmlformats.org/officeDocument/2006/relationships/tags" Target="../tags/tag133.xml"/><Relationship Id="rId72" Type="http://schemas.openxmlformats.org/officeDocument/2006/relationships/tags" Target="../tags/tag134.xml"/><Relationship Id="rId20" Type="http://schemas.openxmlformats.org/officeDocument/2006/relationships/tags" Target="../tags/tag82.xml"/><Relationship Id="rId21" Type="http://schemas.openxmlformats.org/officeDocument/2006/relationships/tags" Target="../tags/tag83.xml"/><Relationship Id="rId22" Type="http://schemas.openxmlformats.org/officeDocument/2006/relationships/tags" Target="../tags/tag84.xml"/><Relationship Id="rId23" Type="http://schemas.openxmlformats.org/officeDocument/2006/relationships/tags" Target="../tags/tag85.xml"/><Relationship Id="rId24" Type="http://schemas.openxmlformats.org/officeDocument/2006/relationships/tags" Target="../tags/tag86.xml"/><Relationship Id="rId25" Type="http://schemas.openxmlformats.org/officeDocument/2006/relationships/tags" Target="../tags/tag87.xml"/><Relationship Id="rId26" Type="http://schemas.openxmlformats.org/officeDocument/2006/relationships/tags" Target="../tags/tag88.xml"/><Relationship Id="rId27" Type="http://schemas.openxmlformats.org/officeDocument/2006/relationships/tags" Target="../tags/tag89.xml"/><Relationship Id="rId28" Type="http://schemas.openxmlformats.org/officeDocument/2006/relationships/tags" Target="../tags/tag90.xml"/><Relationship Id="rId29" Type="http://schemas.openxmlformats.org/officeDocument/2006/relationships/tags" Target="../tags/tag91.xml"/><Relationship Id="rId73" Type="http://schemas.openxmlformats.org/officeDocument/2006/relationships/tags" Target="../tags/tag135.xml"/><Relationship Id="rId74" Type="http://schemas.openxmlformats.org/officeDocument/2006/relationships/tags" Target="../tags/tag136.xml"/><Relationship Id="rId75" Type="http://schemas.openxmlformats.org/officeDocument/2006/relationships/tags" Target="../tags/tag137.xml"/><Relationship Id="rId76" Type="http://schemas.openxmlformats.org/officeDocument/2006/relationships/tags" Target="../tags/tag138.xml"/><Relationship Id="rId77" Type="http://schemas.openxmlformats.org/officeDocument/2006/relationships/slideLayout" Target="../slideLayouts/slideLayout18.xml"/><Relationship Id="rId78" Type="http://schemas.openxmlformats.org/officeDocument/2006/relationships/notesSlide" Target="../notesSlides/notesSlide14.xml"/><Relationship Id="rId79" Type="http://schemas.openxmlformats.org/officeDocument/2006/relationships/image" Target="../media/image75.wmf"/><Relationship Id="rId60" Type="http://schemas.openxmlformats.org/officeDocument/2006/relationships/tags" Target="../tags/tag122.xml"/><Relationship Id="rId61" Type="http://schemas.openxmlformats.org/officeDocument/2006/relationships/tags" Target="../tags/tag123.xml"/><Relationship Id="rId62" Type="http://schemas.openxmlformats.org/officeDocument/2006/relationships/tags" Target="../tags/tag124.xml"/><Relationship Id="rId10" Type="http://schemas.openxmlformats.org/officeDocument/2006/relationships/tags" Target="../tags/tag72.xml"/><Relationship Id="rId11" Type="http://schemas.openxmlformats.org/officeDocument/2006/relationships/tags" Target="../tags/tag73.xml"/><Relationship Id="rId12" Type="http://schemas.openxmlformats.org/officeDocument/2006/relationships/tags" Target="../tags/tag74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20" Type="http://schemas.openxmlformats.org/officeDocument/2006/relationships/oleObject" Target="../embeddings/oleObject40.bin"/><Relationship Id="rId21" Type="http://schemas.openxmlformats.org/officeDocument/2006/relationships/image" Target="../media/image77.wmf"/><Relationship Id="rId22" Type="http://schemas.openxmlformats.org/officeDocument/2006/relationships/oleObject" Target="../embeddings/oleObject41.bin"/><Relationship Id="rId23" Type="http://schemas.openxmlformats.org/officeDocument/2006/relationships/image" Target="../media/image78.wmf"/><Relationship Id="rId24" Type="http://schemas.openxmlformats.org/officeDocument/2006/relationships/oleObject" Target="../embeddings/oleObject42.bin"/><Relationship Id="rId25" Type="http://schemas.openxmlformats.org/officeDocument/2006/relationships/image" Target="../media/image79.wmf"/><Relationship Id="rId10" Type="http://schemas.openxmlformats.org/officeDocument/2006/relationships/tags" Target="../tags/tag147.xml"/><Relationship Id="rId11" Type="http://schemas.openxmlformats.org/officeDocument/2006/relationships/tags" Target="../tags/tag148.xml"/><Relationship Id="rId12" Type="http://schemas.openxmlformats.org/officeDocument/2006/relationships/tags" Target="../tags/tag149.xml"/><Relationship Id="rId13" Type="http://schemas.openxmlformats.org/officeDocument/2006/relationships/tags" Target="../tags/tag150.xml"/><Relationship Id="rId14" Type="http://schemas.openxmlformats.org/officeDocument/2006/relationships/tags" Target="../tags/tag151.xml"/><Relationship Id="rId15" Type="http://schemas.openxmlformats.org/officeDocument/2006/relationships/tags" Target="../tags/tag152.xml"/><Relationship Id="rId16" Type="http://schemas.openxmlformats.org/officeDocument/2006/relationships/tags" Target="../tags/tag153.xml"/><Relationship Id="rId17" Type="http://schemas.openxmlformats.org/officeDocument/2006/relationships/tags" Target="../tags/tag154.xml"/><Relationship Id="rId18" Type="http://schemas.openxmlformats.org/officeDocument/2006/relationships/slideLayout" Target="../slideLayouts/slideLayout13.xml"/><Relationship Id="rId19" Type="http://schemas.openxmlformats.org/officeDocument/2006/relationships/notesSlide" Target="../notesSlides/notesSlide15.xml"/><Relationship Id="rId1" Type="http://schemas.openxmlformats.org/officeDocument/2006/relationships/vmlDrawing" Target="../drawings/vmlDrawing10.vml"/><Relationship Id="rId2" Type="http://schemas.openxmlformats.org/officeDocument/2006/relationships/tags" Target="../tags/tag139.xml"/><Relationship Id="rId3" Type="http://schemas.openxmlformats.org/officeDocument/2006/relationships/tags" Target="../tags/tag140.xml"/><Relationship Id="rId4" Type="http://schemas.openxmlformats.org/officeDocument/2006/relationships/tags" Target="../tags/tag141.xml"/><Relationship Id="rId5" Type="http://schemas.openxmlformats.org/officeDocument/2006/relationships/tags" Target="../tags/tag142.xml"/><Relationship Id="rId6" Type="http://schemas.openxmlformats.org/officeDocument/2006/relationships/tags" Target="../tags/tag143.xml"/><Relationship Id="rId7" Type="http://schemas.openxmlformats.org/officeDocument/2006/relationships/tags" Target="../tags/tag144.xml"/><Relationship Id="rId8" Type="http://schemas.openxmlformats.org/officeDocument/2006/relationships/tags" Target="../tags/tag145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166.xml"/><Relationship Id="rId14" Type="http://schemas.openxmlformats.org/officeDocument/2006/relationships/tags" Target="../tags/tag167.xml"/><Relationship Id="rId15" Type="http://schemas.openxmlformats.org/officeDocument/2006/relationships/tags" Target="../tags/tag168.xml"/><Relationship Id="rId16" Type="http://schemas.openxmlformats.org/officeDocument/2006/relationships/tags" Target="../tags/tag169.xml"/><Relationship Id="rId17" Type="http://schemas.openxmlformats.org/officeDocument/2006/relationships/tags" Target="../tags/tag170.xml"/><Relationship Id="rId18" Type="http://schemas.openxmlformats.org/officeDocument/2006/relationships/tags" Target="../tags/tag171.xml"/><Relationship Id="rId19" Type="http://schemas.openxmlformats.org/officeDocument/2006/relationships/tags" Target="../tags/tag172.xml"/><Relationship Id="rId63" Type="http://schemas.openxmlformats.org/officeDocument/2006/relationships/tags" Target="../tags/tag216.xml"/><Relationship Id="rId64" Type="http://schemas.openxmlformats.org/officeDocument/2006/relationships/tags" Target="../tags/tag217.xml"/><Relationship Id="rId65" Type="http://schemas.openxmlformats.org/officeDocument/2006/relationships/tags" Target="../tags/tag218.xml"/><Relationship Id="rId66" Type="http://schemas.openxmlformats.org/officeDocument/2006/relationships/tags" Target="../tags/tag219.xml"/><Relationship Id="rId67" Type="http://schemas.openxmlformats.org/officeDocument/2006/relationships/tags" Target="../tags/tag220.xml"/><Relationship Id="rId68" Type="http://schemas.openxmlformats.org/officeDocument/2006/relationships/tags" Target="../tags/tag221.xml"/><Relationship Id="rId69" Type="http://schemas.openxmlformats.org/officeDocument/2006/relationships/tags" Target="../tags/tag222.xml"/><Relationship Id="rId50" Type="http://schemas.openxmlformats.org/officeDocument/2006/relationships/tags" Target="../tags/tag203.xml"/><Relationship Id="rId51" Type="http://schemas.openxmlformats.org/officeDocument/2006/relationships/tags" Target="../tags/tag204.xml"/><Relationship Id="rId52" Type="http://schemas.openxmlformats.org/officeDocument/2006/relationships/tags" Target="../tags/tag205.xml"/><Relationship Id="rId53" Type="http://schemas.openxmlformats.org/officeDocument/2006/relationships/tags" Target="../tags/tag206.xml"/><Relationship Id="rId54" Type="http://schemas.openxmlformats.org/officeDocument/2006/relationships/tags" Target="../tags/tag207.xml"/><Relationship Id="rId55" Type="http://schemas.openxmlformats.org/officeDocument/2006/relationships/tags" Target="../tags/tag208.xml"/><Relationship Id="rId56" Type="http://schemas.openxmlformats.org/officeDocument/2006/relationships/tags" Target="../tags/tag209.xml"/><Relationship Id="rId57" Type="http://schemas.openxmlformats.org/officeDocument/2006/relationships/tags" Target="../tags/tag210.xml"/><Relationship Id="rId58" Type="http://schemas.openxmlformats.org/officeDocument/2006/relationships/tags" Target="../tags/tag211.xml"/><Relationship Id="rId59" Type="http://schemas.openxmlformats.org/officeDocument/2006/relationships/tags" Target="../tags/tag212.xml"/><Relationship Id="rId40" Type="http://schemas.openxmlformats.org/officeDocument/2006/relationships/tags" Target="../tags/tag193.xml"/><Relationship Id="rId41" Type="http://schemas.openxmlformats.org/officeDocument/2006/relationships/tags" Target="../tags/tag194.xml"/><Relationship Id="rId42" Type="http://schemas.openxmlformats.org/officeDocument/2006/relationships/tags" Target="../tags/tag195.xml"/><Relationship Id="rId43" Type="http://schemas.openxmlformats.org/officeDocument/2006/relationships/tags" Target="../tags/tag196.xml"/><Relationship Id="rId44" Type="http://schemas.openxmlformats.org/officeDocument/2006/relationships/tags" Target="../tags/tag197.xml"/><Relationship Id="rId45" Type="http://schemas.openxmlformats.org/officeDocument/2006/relationships/tags" Target="../tags/tag198.xml"/><Relationship Id="rId46" Type="http://schemas.openxmlformats.org/officeDocument/2006/relationships/tags" Target="../tags/tag199.xml"/><Relationship Id="rId47" Type="http://schemas.openxmlformats.org/officeDocument/2006/relationships/tags" Target="../tags/tag200.xml"/><Relationship Id="rId48" Type="http://schemas.openxmlformats.org/officeDocument/2006/relationships/tags" Target="../tags/tag201.xml"/><Relationship Id="rId49" Type="http://schemas.openxmlformats.org/officeDocument/2006/relationships/tags" Target="../tags/tag202.xml"/><Relationship Id="rId1" Type="http://schemas.openxmlformats.org/officeDocument/2006/relationships/vmlDrawing" Target="../drawings/vmlDrawing11.vml"/><Relationship Id="rId2" Type="http://schemas.openxmlformats.org/officeDocument/2006/relationships/tags" Target="../tags/tag155.xml"/><Relationship Id="rId3" Type="http://schemas.openxmlformats.org/officeDocument/2006/relationships/tags" Target="../tags/tag156.xml"/><Relationship Id="rId4" Type="http://schemas.openxmlformats.org/officeDocument/2006/relationships/tags" Target="../tags/tag157.xml"/><Relationship Id="rId5" Type="http://schemas.openxmlformats.org/officeDocument/2006/relationships/tags" Target="../tags/tag158.xml"/><Relationship Id="rId6" Type="http://schemas.openxmlformats.org/officeDocument/2006/relationships/tags" Target="../tags/tag159.xml"/><Relationship Id="rId7" Type="http://schemas.openxmlformats.org/officeDocument/2006/relationships/tags" Target="../tags/tag160.xml"/><Relationship Id="rId8" Type="http://schemas.openxmlformats.org/officeDocument/2006/relationships/tags" Target="../tags/tag161.xml"/><Relationship Id="rId9" Type="http://schemas.openxmlformats.org/officeDocument/2006/relationships/tags" Target="../tags/tag162.xml"/><Relationship Id="rId30" Type="http://schemas.openxmlformats.org/officeDocument/2006/relationships/tags" Target="../tags/tag183.xml"/><Relationship Id="rId31" Type="http://schemas.openxmlformats.org/officeDocument/2006/relationships/tags" Target="../tags/tag184.xml"/><Relationship Id="rId32" Type="http://schemas.openxmlformats.org/officeDocument/2006/relationships/tags" Target="../tags/tag185.xml"/><Relationship Id="rId33" Type="http://schemas.openxmlformats.org/officeDocument/2006/relationships/tags" Target="../tags/tag186.xml"/><Relationship Id="rId34" Type="http://schemas.openxmlformats.org/officeDocument/2006/relationships/tags" Target="../tags/tag187.xml"/><Relationship Id="rId35" Type="http://schemas.openxmlformats.org/officeDocument/2006/relationships/tags" Target="../tags/tag188.xml"/><Relationship Id="rId36" Type="http://schemas.openxmlformats.org/officeDocument/2006/relationships/tags" Target="../tags/tag189.xml"/><Relationship Id="rId37" Type="http://schemas.openxmlformats.org/officeDocument/2006/relationships/tags" Target="../tags/tag190.xml"/><Relationship Id="rId38" Type="http://schemas.openxmlformats.org/officeDocument/2006/relationships/tags" Target="../tags/tag191.xml"/><Relationship Id="rId39" Type="http://schemas.openxmlformats.org/officeDocument/2006/relationships/tags" Target="../tags/tag192.xml"/><Relationship Id="rId70" Type="http://schemas.openxmlformats.org/officeDocument/2006/relationships/tags" Target="../tags/tag223.xml"/><Relationship Id="rId71" Type="http://schemas.openxmlformats.org/officeDocument/2006/relationships/tags" Target="../tags/tag224.xml"/><Relationship Id="rId72" Type="http://schemas.openxmlformats.org/officeDocument/2006/relationships/slideLayout" Target="../slideLayouts/slideLayout18.xml"/><Relationship Id="rId20" Type="http://schemas.openxmlformats.org/officeDocument/2006/relationships/tags" Target="../tags/tag173.xml"/><Relationship Id="rId21" Type="http://schemas.openxmlformats.org/officeDocument/2006/relationships/tags" Target="../tags/tag174.xml"/><Relationship Id="rId22" Type="http://schemas.openxmlformats.org/officeDocument/2006/relationships/tags" Target="../tags/tag175.xml"/><Relationship Id="rId23" Type="http://schemas.openxmlformats.org/officeDocument/2006/relationships/tags" Target="../tags/tag176.xml"/><Relationship Id="rId24" Type="http://schemas.openxmlformats.org/officeDocument/2006/relationships/tags" Target="../tags/tag177.xml"/><Relationship Id="rId25" Type="http://schemas.openxmlformats.org/officeDocument/2006/relationships/tags" Target="../tags/tag178.xml"/><Relationship Id="rId26" Type="http://schemas.openxmlformats.org/officeDocument/2006/relationships/tags" Target="../tags/tag179.xml"/><Relationship Id="rId27" Type="http://schemas.openxmlformats.org/officeDocument/2006/relationships/tags" Target="../tags/tag180.xml"/><Relationship Id="rId28" Type="http://schemas.openxmlformats.org/officeDocument/2006/relationships/tags" Target="../tags/tag181.xml"/><Relationship Id="rId29" Type="http://schemas.openxmlformats.org/officeDocument/2006/relationships/tags" Target="../tags/tag182.xml"/><Relationship Id="rId73" Type="http://schemas.openxmlformats.org/officeDocument/2006/relationships/notesSlide" Target="../notesSlides/notesSlide16.xml"/><Relationship Id="rId74" Type="http://schemas.openxmlformats.org/officeDocument/2006/relationships/image" Target="../media/image81.png"/><Relationship Id="rId75" Type="http://schemas.openxmlformats.org/officeDocument/2006/relationships/image" Target="../media/image82.png"/><Relationship Id="rId76" Type="http://schemas.openxmlformats.org/officeDocument/2006/relationships/oleObject" Target="../embeddings/oleObject43.bin"/><Relationship Id="rId77" Type="http://schemas.openxmlformats.org/officeDocument/2006/relationships/image" Target="../media/image80.emf"/><Relationship Id="rId78" Type="http://schemas.openxmlformats.org/officeDocument/2006/relationships/image" Target="../media/image83.png"/><Relationship Id="rId79" Type="http://schemas.openxmlformats.org/officeDocument/2006/relationships/image" Target="../media/image84.png"/><Relationship Id="rId60" Type="http://schemas.openxmlformats.org/officeDocument/2006/relationships/tags" Target="../tags/tag213.xml"/><Relationship Id="rId61" Type="http://schemas.openxmlformats.org/officeDocument/2006/relationships/tags" Target="../tags/tag214.xml"/><Relationship Id="rId62" Type="http://schemas.openxmlformats.org/officeDocument/2006/relationships/tags" Target="../tags/tag215.xml"/><Relationship Id="rId10" Type="http://schemas.openxmlformats.org/officeDocument/2006/relationships/tags" Target="../tags/tag163.xml"/><Relationship Id="rId11" Type="http://schemas.openxmlformats.org/officeDocument/2006/relationships/tags" Target="../tags/tag164.xml"/><Relationship Id="rId12" Type="http://schemas.openxmlformats.org/officeDocument/2006/relationships/tags" Target="../tags/tag1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4.png"/><Relationship Id="rId10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research.microsoft.com/~zhang/Papers/TR99-21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44.bin"/><Relationship Id="rId5" Type="http://schemas.openxmlformats.org/officeDocument/2006/relationships/image" Target="../media/image41.wmf"/><Relationship Id="rId6" Type="http://schemas.openxmlformats.org/officeDocument/2006/relationships/oleObject" Target="../embeddings/oleObject45.bin"/><Relationship Id="rId7" Type="http://schemas.openxmlformats.org/officeDocument/2006/relationships/image" Target="../media/image42.wmf"/><Relationship Id="rId8" Type="http://schemas.openxmlformats.org/officeDocument/2006/relationships/oleObject" Target="../embeddings/oleObject46.bin"/><Relationship Id="rId9" Type="http://schemas.openxmlformats.org/officeDocument/2006/relationships/image" Target="../media/image43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47.bin"/><Relationship Id="rId5" Type="http://schemas.openxmlformats.org/officeDocument/2006/relationships/image" Target="../media/image44.emf"/><Relationship Id="rId6" Type="http://schemas.openxmlformats.org/officeDocument/2006/relationships/oleObject" Target="../embeddings/oleObject48.bin"/><Relationship Id="rId7" Type="http://schemas.openxmlformats.org/officeDocument/2006/relationships/image" Target="../media/image45.emf"/><Relationship Id="rId8" Type="http://schemas.openxmlformats.org/officeDocument/2006/relationships/oleObject" Target="../embeddings/oleObject49.bin"/><Relationship Id="rId9" Type="http://schemas.openxmlformats.org/officeDocument/2006/relationships/image" Target="../media/image46.emf"/><Relationship Id="rId10" Type="http://schemas.openxmlformats.org/officeDocument/2006/relationships/oleObject" Target="../embeddings/oleObject50.bin"/><Relationship Id="rId11" Type="http://schemas.openxmlformats.org/officeDocument/2006/relationships/image" Target="../media/image47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8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225.xml"/><Relationship Id="rId2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3.bin"/><Relationship Id="rId12" Type="http://schemas.openxmlformats.org/officeDocument/2006/relationships/image" Target="../media/image91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5.xml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oleObject" Target="../embeddings/oleObject51.bin"/><Relationship Id="rId6" Type="http://schemas.openxmlformats.org/officeDocument/2006/relationships/image" Target="../media/image89.wmf"/><Relationship Id="rId7" Type="http://schemas.openxmlformats.org/officeDocument/2006/relationships/oleObject" Target="../embeddings/oleObject52.bin"/><Relationship Id="rId8" Type="http://schemas.openxmlformats.org/officeDocument/2006/relationships/image" Target="../media/image90.wmf"/><Relationship Id="rId9" Type="http://schemas.openxmlformats.org/officeDocument/2006/relationships/image" Target="../media/image94.png"/><Relationship Id="rId10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99.jpeg"/><Relationship Id="rId5" Type="http://schemas.openxmlformats.org/officeDocument/2006/relationships/oleObject" Target="../embeddings/oleObject54.bin"/><Relationship Id="rId6" Type="http://schemas.openxmlformats.org/officeDocument/2006/relationships/image" Target="../media/image97.wmf"/><Relationship Id="rId7" Type="http://schemas.openxmlformats.org/officeDocument/2006/relationships/oleObject" Target="../embeddings/oleObject55.bin"/><Relationship Id="rId8" Type="http://schemas.openxmlformats.org/officeDocument/2006/relationships/image" Target="../media/image98.wmf"/><Relationship Id="rId9" Type="http://schemas.openxmlformats.org/officeDocument/2006/relationships/image" Target="../media/image100.png"/><Relationship Id="rId10" Type="http://schemas.openxmlformats.org/officeDocument/2006/relationships/image" Target="../media/image101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56.bin"/><Relationship Id="rId5" Type="http://schemas.openxmlformats.org/officeDocument/2006/relationships/image" Target="../media/image104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99.jpeg"/><Relationship Id="rId5" Type="http://schemas.openxmlformats.org/officeDocument/2006/relationships/oleObject" Target="../embeddings/oleObject57.bin"/><Relationship Id="rId6" Type="http://schemas.openxmlformats.org/officeDocument/2006/relationships/image" Target="../media/image97.wmf"/><Relationship Id="rId7" Type="http://schemas.openxmlformats.org/officeDocument/2006/relationships/oleObject" Target="../embeddings/oleObject58.bin"/><Relationship Id="rId8" Type="http://schemas.openxmlformats.org/officeDocument/2006/relationships/image" Target="../media/image98.wmf"/><Relationship Id="rId9" Type="http://schemas.openxmlformats.org/officeDocument/2006/relationships/image" Target="../media/image100.png"/><Relationship Id="rId10" Type="http://schemas.openxmlformats.org/officeDocument/2006/relationships/image" Target="../media/image101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43.xml"/><Relationship Id="rId2" Type="http://schemas.openxmlformats.org/officeDocument/2006/relationships/notesSlide" Target="../notesSlides/notesSlide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43.xml"/><Relationship Id="rId2" Type="http://schemas.openxmlformats.org/officeDocument/2006/relationships/notesSlide" Target="../notesSlides/notesSlide3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59.bin"/><Relationship Id="rId5" Type="http://schemas.openxmlformats.org/officeDocument/2006/relationships/image" Target="../media/image110.emf"/><Relationship Id="rId6" Type="http://schemas.openxmlformats.org/officeDocument/2006/relationships/hyperlink" Target="http://www.csse.uwa.edu.au/~pk/research/matlabfns/Spatial/Docs/Harris/A_Combined_Corner_and_Edge_Detector.pdf" TargetMode="External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4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oleObject" Target="../embeddings/oleObject60.bin"/><Relationship Id="rId5" Type="http://schemas.openxmlformats.org/officeDocument/2006/relationships/image" Target="../media/image111.wmf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4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oleObject" Target="../embeddings/oleObject61.bin"/><Relationship Id="rId5" Type="http://schemas.openxmlformats.org/officeDocument/2006/relationships/image" Target="../media/image111.wmf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oleObject62.bin"/><Relationship Id="rId5" Type="http://schemas.openxmlformats.org/officeDocument/2006/relationships/image" Target="../media/image111.w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4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63.bin"/><Relationship Id="rId5" Type="http://schemas.openxmlformats.org/officeDocument/2006/relationships/image" Target="../media/image111.wmf"/><Relationship Id="rId6" Type="http://schemas.openxmlformats.org/officeDocument/2006/relationships/image" Target="../media/image113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4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oleObject64.bin"/><Relationship Id="rId5" Type="http://schemas.openxmlformats.org/officeDocument/2006/relationships/image" Target="../media/image111.wmf"/><Relationship Id="rId6" Type="http://schemas.openxmlformats.org/officeDocument/2006/relationships/oleObject" Target="../embeddings/oleObject65.bin"/><Relationship Id="rId7" Type="http://schemas.openxmlformats.org/officeDocument/2006/relationships/image" Target="../media/image114.w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4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oleObject66.bin"/><Relationship Id="rId5" Type="http://schemas.openxmlformats.org/officeDocument/2006/relationships/image" Target="../media/image111.wmf"/><Relationship Id="rId6" Type="http://schemas.openxmlformats.org/officeDocument/2006/relationships/oleObject" Target="../embeddings/oleObject67.bin"/><Relationship Id="rId7" Type="http://schemas.openxmlformats.org/officeDocument/2006/relationships/image" Target="../media/image114.wmf"/><Relationship Id="rId8" Type="http://schemas.openxmlformats.org/officeDocument/2006/relationships/oleObject" Target="../embeddings/oleObject68.bin"/><Relationship Id="rId9" Type="http://schemas.openxmlformats.org/officeDocument/2006/relationships/image" Target="../media/image115.w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oleObject" Target="../embeddings/oleObject69.bin"/><Relationship Id="rId5" Type="http://schemas.openxmlformats.org/officeDocument/2006/relationships/image" Target="../media/image111.wmf"/><Relationship Id="rId6" Type="http://schemas.openxmlformats.org/officeDocument/2006/relationships/oleObject" Target="../embeddings/oleObject70.bin"/><Relationship Id="rId7" Type="http://schemas.openxmlformats.org/officeDocument/2006/relationships/image" Target="../media/image116.wmf"/><Relationship Id="rId8" Type="http://schemas.openxmlformats.org/officeDocument/2006/relationships/oleObject" Target="../embeddings/oleObject71.bin"/><Relationship Id="rId9" Type="http://schemas.openxmlformats.org/officeDocument/2006/relationships/image" Target="../media/image114.w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4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oleObject" Target="../embeddings/oleObject72.bin"/><Relationship Id="rId5" Type="http://schemas.openxmlformats.org/officeDocument/2006/relationships/image" Target="../media/image111.wmf"/><Relationship Id="rId6" Type="http://schemas.openxmlformats.org/officeDocument/2006/relationships/oleObject" Target="../embeddings/oleObject73.bin"/><Relationship Id="rId7" Type="http://schemas.openxmlformats.org/officeDocument/2006/relationships/image" Target="../media/image117.wmf"/><Relationship Id="rId8" Type="http://schemas.openxmlformats.org/officeDocument/2006/relationships/oleObject" Target="../embeddings/oleObject74.bin"/><Relationship Id="rId9" Type="http://schemas.openxmlformats.org/officeDocument/2006/relationships/image" Target="../media/image116.w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4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4" Type="http://schemas.openxmlformats.org/officeDocument/2006/relationships/notesSlide" Target="../notesSlides/notesSlide48.xml"/><Relationship Id="rId5" Type="http://schemas.openxmlformats.org/officeDocument/2006/relationships/oleObject" Target="../embeddings/oleObject75.bin"/><Relationship Id="rId6" Type="http://schemas.openxmlformats.org/officeDocument/2006/relationships/image" Target="../media/image118.wmf"/><Relationship Id="rId7" Type="http://schemas.openxmlformats.org/officeDocument/2006/relationships/oleObject" Target="../embeddings/oleObject76.bin"/><Relationship Id="rId8" Type="http://schemas.openxmlformats.org/officeDocument/2006/relationships/image" Target="../media/image119.wmf"/><Relationship Id="rId9" Type="http://schemas.openxmlformats.org/officeDocument/2006/relationships/image" Target="../media/image120.png"/><Relationship Id="rId1" Type="http://schemas.openxmlformats.org/officeDocument/2006/relationships/vmlDrawing" Target="../drawings/vmlDrawing27.vml"/><Relationship Id="rId2" Type="http://schemas.openxmlformats.org/officeDocument/2006/relationships/tags" Target="../tags/tag226.xml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3.wmf"/><Relationship Id="rId12" Type="http://schemas.openxmlformats.org/officeDocument/2006/relationships/oleObject" Target="../embeddings/oleObject80.bin"/><Relationship Id="rId13" Type="http://schemas.openxmlformats.org/officeDocument/2006/relationships/image" Target="../media/image124.w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61.xml"/><Relationship Id="rId3" Type="http://schemas.openxmlformats.org/officeDocument/2006/relationships/notesSlide" Target="../notesSlides/notesSlide49.xml"/><Relationship Id="rId4" Type="http://schemas.openxmlformats.org/officeDocument/2006/relationships/oleObject" Target="../embeddings/oleObject77.bin"/><Relationship Id="rId5" Type="http://schemas.openxmlformats.org/officeDocument/2006/relationships/image" Target="../media/image121.wmf"/><Relationship Id="rId6" Type="http://schemas.openxmlformats.org/officeDocument/2006/relationships/oleObject" Target="../embeddings/oleObject78.bin"/><Relationship Id="rId7" Type="http://schemas.openxmlformats.org/officeDocument/2006/relationships/image" Target="../media/image122.wmf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oleObject" Target="../embeddings/oleObject79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128.png"/><Relationship Id="rId5" Type="http://schemas.openxmlformats.org/officeDocument/2006/relationships/oleObject" Target="../embeddings/oleObject81.bin"/><Relationship Id="rId6" Type="http://schemas.openxmlformats.org/officeDocument/2006/relationships/image" Target="../media/image119.wmf"/><Relationship Id="rId7" Type="http://schemas.openxmlformats.org/officeDocument/2006/relationships/oleObject" Target="../embeddings/oleObject82.bin"/><Relationship Id="rId8" Type="http://schemas.openxmlformats.org/officeDocument/2006/relationships/image" Target="../media/image127.w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4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oleObject" Target="../embeddings/oleObject83.bin"/><Relationship Id="rId5" Type="http://schemas.openxmlformats.org/officeDocument/2006/relationships/image" Target="../media/image129.w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oleObject" Target="../embeddings/oleObject84.bin"/><Relationship Id="rId5" Type="http://schemas.openxmlformats.org/officeDocument/2006/relationships/image" Target="../media/image130.wmf"/><Relationship Id="rId6" Type="http://schemas.openxmlformats.org/officeDocument/2006/relationships/image" Target="../media/image131.pn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4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oleObject" Target="../embeddings/oleObject85.bin"/><Relationship Id="rId5" Type="http://schemas.openxmlformats.org/officeDocument/2006/relationships/image" Target="../media/image132.wmf"/><Relationship Id="rId6" Type="http://schemas.openxmlformats.org/officeDocument/2006/relationships/oleObject" Target="../embeddings/oleObject86.bin"/><Relationship Id="rId7" Type="http://schemas.openxmlformats.org/officeDocument/2006/relationships/image" Target="../media/image130.w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4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87.bin"/><Relationship Id="rId5" Type="http://schemas.openxmlformats.org/officeDocument/2006/relationships/image" Target="../media/image133.png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4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oleObject" Target="../embeddings/oleObject88.bin"/><Relationship Id="rId5" Type="http://schemas.openxmlformats.org/officeDocument/2006/relationships/image" Target="../media/image133.png"/><Relationship Id="rId6" Type="http://schemas.openxmlformats.org/officeDocument/2006/relationships/image" Target="../media/image134.jpeg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5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4" Type="http://schemas.openxmlformats.org/officeDocument/2006/relationships/oleObject" Target="../embeddings/oleObject89.bin"/><Relationship Id="rId5" Type="http://schemas.openxmlformats.org/officeDocument/2006/relationships/image" Target="../media/image135.w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4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://www.bmva.org/bmvc/1988/avc-88-023.pdf" TargetMode="External"/></Relationships>
</file>

<file path=ppt/slides/_rels/slide9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3.png"/><Relationship Id="rId20" Type="http://schemas.openxmlformats.org/officeDocument/2006/relationships/oleObject" Target="../embeddings/oleObject93.bin"/><Relationship Id="rId21" Type="http://schemas.openxmlformats.org/officeDocument/2006/relationships/image" Target="../media/image139.wmf"/><Relationship Id="rId10" Type="http://schemas.openxmlformats.org/officeDocument/2006/relationships/image" Target="../media/image144.png"/><Relationship Id="rId11" Type="http://schemas.openxmlformats.org/officeDocument/2006/relationships/image" Target="../media/image145.png"/><Relationship Id="rId12" Type="http://schemas.openxmlformats.org/officeDocument/2006/relationships/image" Target="../media/image146.png"/><Relationship Id="rId13" Type="http://schemas.openxmlformats.org/officeDocument/2006/relationships/image" Target="../media/image147.png"/><Relationship Id="rId14" Type="http://schemas.openxmlformats.org/officeDocument/2006/relationships/image" Target="../media/image148.png"/><Relationship Id="rId15" Type="http://schemas.openxmlformats.org/officeDocument/2006/relationships/image" Target="../media/image149.png"/><Relationship Id="rId16" Type="http://schemas.openxmlformats.org/officeDocument/2006/relationships/oleObject" Target="../embeddings/oleObject91.bin"/><Relationship Id="rId17" Type="http://schemas.openxmlformats.org/officeDocument/2006/relationships/image" Target="../media/image137.wmf"/><Relationship Id="rId18" Type="http://schemas.openxmlformats.org/officeDocument/2006/relationships/oleObject" Target="../embeddings/oleObject92.bin"/><Relationship Id="rId19" Type="http://schemas.openxmlformats.org/officeDocument/2006/relationships/image" Target="../media/image138.w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35.xml"/><Relationship Id="rId3" Type="http://schemas.openxmlformats.org/officeDocument/2006/relationships/notesSlide" Target="../notesSlides/notesSlide59.xml"/><Relationship Id="rId4" Type="http://schemas.openxmlformats.org/officeDocument/2006/relationships/oleObject" Target="../embeddings/oleObject90.bin"/><Relationship Id="rId5" Type="http://schemas.openxmlformats.org/officeDocument/2006/relationships/image" Target="../media/image136.wmf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50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51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5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5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54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2524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Myriad Pro"/>
                <a:cs typeface="Myriad Pro"/>
              </a:rPr>
              <a:t>The Fundamental Matrix </a:t>
            </a:r>
            <a:r>
              <a:rPr lang="en-US" b="1" dirty="0">
                <a:latin typeface="Myriad Pro"/>
                <a:cs typeface="Myriad Pro"/>
              </a:rPr>
              <a:t>S</a:t>
            </a:r>
            <a:r>
              <a:rPr lang="en-US" b="1" dirty="0" smtClean="0">
                <a:latin typeface="Myriad Pro"/>
                <a:cs typeface="Myriad Pro"/>
              </a:rPr>
              <a:t>ong</a:t>
            </a:r>
            <a:endParaRPr lang="en-US" b="1" dirty="0">
              <a:latin typeface="Myriad Pro"/>
              <a:cs typeface="Myriad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499" y="190444"/>
            <a:ext cx="2407901" cy="668445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80400" y="143666"/>
            <a:ext cx="62204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200" b="1" dirty="0" smtClean="0">
                <a:solidFill>
                  <a:srgbClr val="EE6B27"/>
                </a:solidFill>
                <a:latin typeface="Myriad Pro"/>
                <a:cs typeface="Myriad Pro"/>
              </a:rPr>
              <a:t>COS429 Computer Vision</a:t>
            </a:r>
            <a:endParaRPr lang="en-US" sz="42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014413"/>
            <a:ext cx="9144000" cy="0"/>
          </a:xfrm>
          <a:prstGeom prst="line">
            <a:avLst/>
          </a:prstGeom>
          <a:ln w="38100" cmpd="sng">
            <a:solidFill>
              <a:srgbClr val="E554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0" y="2667000"/>
            <a:ext cx="3915320" cy="29285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75" y="2667000"/>
            <a:ext cx="3929460" cy="293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7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Cross-product as linear operator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4870450"/>
            <a:ext cx="3375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45291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81000" y="1771650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Useful fact</a:t>
            </a:r>
            <a:r>
              <a:rPr lang="en-US" sz="24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: Cross product with a vector </a:t>
            </a:r>
            <a:r>
              <a:rPr lang="en-US" sz="24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</a:t>
            </a:r>
            <a:r>
              <a:rPr lang="en-US" sz="24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 can be represented as multiplication with a (</a:t>
            </a:r>
            <a:r>
              <a:rPr lang="en-US" sz="2400" i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skew-symmetric</a:t>
            </a:r>
            <a:r>
              <a:rPr lang="en-US" sz="24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) 3x3 matrix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4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intensity change</a:t>
            </a:r>
            <a:endParaRPr lang="ru-RU">
              <a:latin typeface="Arial" charset="0"/>
            </a:endParaRPr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1447800" y="1997075"/>
            <a:ext cx="556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  </a:t>
            </a:r>
            <a:r>
              <a:rPr lang="en-US" sz="2400">
                <a:solidFill>
                  <a:srgbClr val="000000"/>
                </a:solidFill>
                <a:cs typeface="Times New Roman" charset="0"/>
              </a:rPr>
              <a:t>Only derivatives are used =&gt; invariance to intensity shift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 </a:t>
            </a:r>
            <a:r>
              <a:rPr lang="en-US" sz="2400" i="1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I</a:t>
            </a:r>
            <a:r>
              <a:rPr lang="he-IL" sz="2400" i="1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+</a:t>
            </a:r>
            <a:r>
              <a:rPr lang="he-IL" sz="240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 </a:t>
            </a:r>
            <a:r>
              <a:rPr lang="en-US" sz="2400" i="1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b</a:t>
            </a:r>
            <a:endParaRPr lang="ru-RU" sz="2400" i="1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20675" y="2962275"/>
            <a:ext cx="8289925" cy="2819400"/>
            <a:chOff x="106" y="2378"/>
            <a:chExt cx="5222" cy="1776"/>
          </a:xfrm>
        </p:grpSpPr>
        <p:sp>
          <p:nvSpPr>
            <p:cNvPr id="150538" name="Text Box 6"/>
            <p:cNvSpPr txBox="1">
              <a:spLocks noChangeArrowheads="1"/>
            </p:cNvSpPr>
            <p:nvPr/>
          </p:nvSpPr>
          <p:spPr bwMode="auto">
            <a:xfrm>
              <a:off x="816" y="2378"/>
              <a:ext cx="32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  </a:t>
              </a:r>
              <a:r>
                <a:rPr lang="he-IL" sz="24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 </a:t>
              </a:r>
              <a:r>
                <a:rPr lang="en-US" sz="2400">
                  <a:solidFill>
                    <a:srgbClr val="000000"/>
                  </a:solidFill>
                  <a:cs typeface="Times New Roman" charset="0"/>
                </a:rPr>
                <a:t>Intensity scaling:</a:t>
              </a:r>
              <a:r>
                <a:rPr lang="en-US" sz="24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 </a:t>
              </a:r>
              <a:r>
                <a:rPr lang="en-US" sz="2400" i="1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I </a:t>
              </a:r>
              <a:r>
                <a:rPr lang="en-US" sz="2400">
                  <a:solidFill>
                    <a:srgbClr val="000000"/>
                  </a:solidFill>
                  <a:latin typeface="Times New Roman" charset="0"/>
                  <a:cs typeface="Times New Roman" charset="0"/>
                  <a:sym typeface="Symbol" charset="0"/>
                </a:rPr>
                <a:t> </a:t>
              </a:r>
              <a:r>
                <a:rPr lang="en-US" sz="2400" i="1">
                  <a:solidFill>
                    <a:srgbClr val="000000"/>
                  </a:solidFill>
                  <a:latin typeface="Times New Roman" charset="0"/>
                  <a:cs typeface="Times New Roman" charset="0"/>
                  <a:sym typeface="Symbol" charset="0"/>
                </a:rPr>
                <a:t>a</a:t>
              </a:r>
              <a:r>
                <a:rPr lang="he-IL" sz="2400" i="1">
                  <a:solidFill>
                    <a:srgbClr val="000000"/>
                  </a:solidFill>
                  <a:latin typeface="Times New Roman" charset="0"/>
                  <a:cs typeface="Times New Roman" charset="0"/>
                  <a:sym typeface="Symbol" charset="0"/>
                </a:rPr>
                <a:t> </a:t>
              </a:r>
              <a:r>
                <a:rPr lang="en-US" sz="2400" i="1">
                  <a:solidFill>
                    <a:srgbClr val="000000"/>
                  </a:solidFill>
                  <a:latin typeface="Times New Roman" charset="0"/>
                  <a:cs typeface="Times New Roman" charset="0"/>
                  <a:sym typeface="Symbol" charset="0"/>
                </a:rPr>
                <a:t>I</a:t>
              </a:r>
              <a:endParaRPr lang="ru-RU" sz="2400" i="1">
                <a:solidFill>
                  <a:srgbClr val="0000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50539" name="Freeform 7"/>
            <p:cNvSpPr>
              <a:spLocks/>
            </p:cNvSpPr>
            <p:nvPr/>
          </p:nvSpPr>
          <p:spPr bwMode="auto">
            <a:xfrm>
              <a:off x="912" y="2992"/>
              <a:ext cx="1584" cy="752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0540" name="Freeform 8"/>
            <p:cNvSpPr>
              <a:spLocks/>
            </p:cNvSpPr>
            <p:nvPr/>
          </p:nvSpPr>
          <p:spPr bwMode="auto">
            <a:xfrm>
              <a:off x="3444" y="2496"/>
              <a:ext cx="1584" cy="1232"/>
            </a:xfrm>
            <a:custGeom>
              <a:avLst/>
              <a:gdLst>
                <a:gd name="T0" fmla="*/ 0 w 1584"/>
                <a:gd name="T1" fmla="*/ 104725 h 752"/>
                <a:gd name="T2" fmla="*/ 144 w 1584"/>
                <a:gd name="T3" fmla="*/ 31206 h 752"/>
                <a:gd name="T4" fmla="*/ 384 w 1584"/>
                <a:gd name="T5" fmla="*/ 57970 h 752"/>
                <a:gd name="T6" fmla="*/ 528 w 1584"/>
                <a:gd name="T7" fmla="*/ 4415 h 752"/>
                <a:gd name="T8" fmla="*/ 768 w 1584"/>
                <a:gd name="T9" fmla="*/ 84705 h 752"/>
                <a:gd name="T10" fmla="*/ 912 w 1584"/>
                <a:gd name="T11" fmla="*/ 64621 h 752"/>
                <a:gd name="T12" fmla="*/ 1104 w 1584"/>
                <a:gd name="T13" fmla="*/ 91383 h 752"/>
                <a:gd name="T14" fmla="*/ 1248 w 1584"/>
                <a:gd name="T15" fmla="*/ 37958 h 752"/>
                <a:gd name="T16" fmla="*/ 1584 w 1584"/>
                <a:gd name="T17" fmla="*/ 91383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50541" name="Group 9"/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grpSp>
            <p:nvGrpSpPr>
              <p:cNvPr id="150557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150559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5056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5056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i="1">
                      <a:solidFill>
                        <a:srgbClr val="000000"/>
                      </a:solidFill>
                      <a:latin typeface="Times New Roman" charset="0"/>
                      <a:cs typeface="Times New Roman" charset="0"/>
                    </a:rPr>
                    <a:t>R</a:t>
                  </a:r>
                  <a:endParaRPr lang="ru-RU" sz="2400" i="1">
                    <a:solidFill>
                      <a:srgbClr val="00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5056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i="1">
                      <a:solidFill>
                        <a:srgbClr val="000000"/>
                      </a:solidFill>
                      <a:latin typeface="Times New Roman" charset="0"/>
                      <a:cs typeface="Times New Roman" charset="0"/>
                    </a:rPr>
                    <a:t>x</a:t>
                  </a:r>
                  <a:r>
                    <a:rPr lang="en-US" sz="2400">
                      <a:solidFill>
                        <a:srgbClr val="000000"/>
                      </a:solidFill>
                      <a:latin typeface="Times New Roman" charset="0"/>
                      <a:cs typeface="Times New Roman" charset="0"/>
                    </a:rPr>
                    <a:t> </a:t>
                  </a:r>
                  <a:r>
                    <a:rPr lang="en-US" sz="2000">
                      <a:solidFill>
                        <a:srgbClr val="000000"/>
                      </a:solidFill>
                      <a:latin typeface="Times New Roman" charset="0"/>
                      <a:cs typeface="Times New Roman" charset="0"/>
                    </a:rPr>
                    <a:t>(image coordinate)</a:t>
                  </a:r>
                  <a:endParaRPr lang="ru-RU" sz="20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</p:grpSp>
          <p:sp>
            <p:nvSpPr>
              <p:cNvPr id="150558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50542" name="Text Box 16"/>
            <p:cNvSpPr txBox="1">
              <a:spLocks noChangeArrowheads="1"/>
            </p:cNvSpPr>
            <p:nvPr/>
          </p:nvSpPr>
          <p:spPr bwMode="auto">
            <a:xfrm>
              <a:off x="106" y="3206"/>
              <a:ext cx="7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threshold</a:t>
              </a:r>
              <a:endParaRPr lang="ru-RU" sz="2000">
                <a:solidFill>
                  <a:srgbClr val="000000"/>
                </a:solidFill>
                <a:latin typeface="Times New Roman" charset="0"/>
                <a:cs typeface="Times New Roman" charset="0"/>
              </a:endParaRPr>
            </a:p>
          </p:txBody>
        </p:sp>
        <p:grpSp>
          <p:nvGrpSpPr>
            <p:cNvPr id="150543" name="Group 17"/>
            <p:cNvGrpSpPr>
              <a:grpSpLocks/>
            </p:cNvGrpSpPr>
            <p:nvPr/>
          </p:nvGrpSpPr>
          <p:grpSpPr bwMode="auto">
            <a:xfrm>
              <a:off x="3108" y="2880"/>
              <a:ext cx="2220" cy="1274"/>
              <a:chOff x="583" y="2880"/>
              <a:chExt cx="2220" cy="1274"/>
            </a:xfrm>
          </p:grpSpPr>
          <p:grpSp>
            <p:nvGrpSpPr>
              <p:cNvPr id="150551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150553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5055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5055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i="1">
                      <a:solidFill>
                        <a:srgbClr val="000000"/>
                      </a:solidFill>
                      <a:latin typeface="Times New Roman" charset="0"/>
                      <a:cs typeface="Times New Roman" charset="0"/>
                    </a:rPr>
                    <a:t>R</a:t>
                  </a:r>
                  <a:endParaRPr lang="ru-RU" sz="2400" i="1">
                    <a:solidFill>
                      <a:srgbClr val="00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5055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>
                    <a:defRPr sz="1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i="1">
                      <a:solidFill>
                        <a:srgbClr val="000000"/>
                      </a:solidFill>
                      <a:latin typeface="Times New Roman" charset="0"/>
                      <a:cs typeface="Times New Roman" charset="0"/>
                    </a:rPr>
                    <a:t>x</a:t>
                  </a:r>
                  <a:r>
                    <a:rPr lang="en-US" sz="2400">
                      <a:solidFill>
                        <a:srgbClr val="000000"/>
                      </a:solidFill>
                      <a:latin typeface="Times New Roman" charset="0"/>
                      <a:cs typeface="Times New Roman" charset="0"/>
                    </a:rPr>
                    <a:t> </a:t>
                  </a:r>
                  <a:r>
                    <a:rPr lang="en-US" sz="2000">
                      <a:solidFill>
                        <a:srgbClr val="000000"/>
                      </a:solidFill>
                      <a:latin typeface="Times New Roman" charset="0"/>
                      <a:cs typeface="Times New Roman" charset="0"/>
                    </a:rPr>
                    <a:t>(image coordinate)</a:t>
                  </a:r>
                  <a:endParaRPr lang="ru-RU" sz="2000">
                    <a:solidFill>
                      <a:srgbClr val="000000"/>
                    </a:solidFill>
                    <a:latin typeface="Times New Roman" charset="0"/>
                    <a:cs typeface="Times New Roman" charset="0"/>
                  </a:endParaRPr>
                </a:p>
              </p:txBody>
            </p:sp>
          </p:grpSp>
          <p:sp>
            <p:nvSpPr>
              <p:cNvPr id="150552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50544" name="Oval 24"/>
            <p:cNvSpPr>
              <a:spLocks noChangeArrowheads="1"/>
            </p:cNvSpPr>
            <p:nvPr/>
          </p:nvSpPr>
          <p:spPr bwMode="auto">
            <a:xfrm>
              <a:off x="1047" y="3177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50545" name="Oval 25"/>
            <p:cNvSpPr>
              <a:spLocks noChangeArrowheads="1"/>
            </p:cNvSpPr>
            <p:nvPr/>
          </p:nvSpPr>
          <p:spPr bwMode="auto">
            <a:xfrm>
              <a:off x="1401" y="2994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50546" name="Oval 26"/>
            <p:cNvSpPr>
              <a:spLocks noChangeArrowheads="1"/>
            </p:cNvSpPr>
            <p:nvPr/>
          </p:nvSpPr>
          <p:spPr bwMode="auto">
            <a:xfrm>
              <a:off x="2141" y="3241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50547" name="Oval 27"/>
            <p:cNvSpPr>
              <a:spLocks noChangeArrowheads="1"/>
            </p:cNvSpPr>
            <p:nvPr/>
          </p:nvSpPr>
          <p:spPr bwMode="auto">
            <a:xfrm>
              <a:off x="3592" y="2830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50548" name="Oval 28"/>
            <p:cNvSpPr>
              <a:spLocks noChangeArrowheads="1"/>
            </p:cNvSpPr>
            <p:nvPr/>
          </p:nvSpPr>
          <p:spPr bwMode="auto">
            <a:xfrm>
              <a:off x="3939" y="2528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50549" name="Oval 29"/>
            <p:cNvSpPr>
              <a:spLocks noChangeArrowheads="1"/>
            </p:cNvSpPr>
            <p:nvPr/>
          </p:nvSpPr>
          <p:spPr bwMode="auto">
            <a:xfrm>
              <a:off x="4320" y="3216"/>
              <a:ext cx="57" cy="47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50550" name="Oval 30"/>
            <p:cNvSpPr>
              <a:spLocks noChangeArrowheads="1"/>
            </p:cNvSpPr>
            <p:nvPr/>
          </p:nvSpPr>
          <p:spPr bwMode="auto">
            <a:xfrm>
              <a:off x="4671" y="2939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12192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33CC"/>
                </a:solidFill>
                <a:cs typeface="Times New Roman" charset="0"/>
              </a:rPr>
              <a:t>Partially invariant </a:t>
            </a:r>
            <a:r>
              <a:rPr lang="en-US" sz="2400">
                <a:solidFill>
                  <a:srgbClr val="0033CC"/>
                </a:solidFill>
                <a:cs typeface="Times New Roman" charset="0"/>
              </a:rPr>
              <a:t>to affine intensity change</a:t>
            </a:r>
            <a:endParaRPr lang="ru-RU" sz="2400">
              <a:solidFill>
                <a:srgbClr val="0033CC"/>
              </a:solidFill>
              <a:cs typeface="Times New Roman" charset="0"/>
            </a:endParaRPr>
          </a:p>
        </p:txBody>
      </p:sp>
      <p:sp>
        <p:nvSpPr>
          <p:cNvPr id="150534" name="Rectangle 30"/>
          <p:cNvSpPr>
            <a:spLocks noChangeArrowheads="1"/>
          </p:cNvSpPr>
          <p:nvPr/>
        </p:nvSpPr>
        <p:spPr bwMode="auto">
          <a:xfrm>
            <a:off x="5029200" y="1143000"/>
            <a:ext cx="184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I </a:t>
            </a:r>
            <a:r>
              <a:rPr lang="en-US" sz="28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 </a:t>
            </a:r>
            <a:r>
              <a:rPr lang="en-US" sz="28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a</a:t>
            </a:r>
            <a:r>
              <a:rPr lang="he-IL" sz="28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</a:t>
            </a:r>
            <a:r>
              <a:rPr lang="en-US" sz="28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I </a:t>
            </a:r>
            <a:r>
              <a:rPr lang="en-US" sz="28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rPr>
              <a:t>+ b</a:t>
            </a:r>
            <a:endParaRPr lang="en-US" sz="28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50535" name="Rectangle 13"/>
          <p:cNvSpPr>
            <a:spLocks noChangeArrowheads="1"/>
          </p:cNvSpPr>
          <p:nvPr/>
        </p:nvSpPr>
        <p:spPr bwMode="auto">
          <a:xfrm>
            <a:off x="3733800" y="1219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0536" name="Rectangle 14"/>
          <p:cNvSpPr>
            <a:spLocks noChangeArrowheads="1"/>
          </p:cNvSpPr>
          <p:nvPr/>
        </p:nvSpPr>
        <p:spPr bwMode="auto">
          <a:xfrm>
            <a:off x="2362200" y="1219200"/>
            <a:ext cx="457200" cy="38100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0537" name="AutoShape 15"/>
          <p:cNvSpPr>
            <a:spLocks noChangeArrowheads="1"/>
          </p:cNvSpPr>
          <p:nvPr/>
        </p:nvSpPr>
        <p:spPr bwMode="auto">
          <a:xfrm>
            <a:off x="3048000" y="1295400"/>
            <a:ext cx="381000" cy="228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121039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Image translation</a:t>
            </a:r>
            <a:endParaRPr lang="ru-RU">
              <a:latin typeface="Arial" charset="0"/>
            </a:endParaRPr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838200" y="4267200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cs typeface="Times New Roman" charset="0"/>
              </a:rPr>
              <a:t>  Derivatives and window function are shift-invariant</a:t>
            </a:r>
            <a:endParaRPr lang="ru-RU" sz="240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51556" name="Rectangle 7"/>
          <p:cNvSpPr>
            <a:spLocks noChangeArrowheads="1"/>
          </p:cNvSpPr>
          <p:nvPr/>
        </p:nvSpPr>
        <p:spPr bwMode="auto">
          <a:xfrm>
            <a:off x="14478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1557" name="Freeform 8"/>
          <p:cNvSpPr>
            <a:spLocks/>
          </p:cNvSpPr>
          <p:nvPr/>
        </p:nvSpPr>
        <p:spPr bwMode="auto">
          <a:xfrm>
            <a:off x="1755775" y="1527175"/>
            <a:ext cx="788988" cy="723900"/>
          </a:xfrm>
          <a:custGeom>
            <a:avLst/>
            <a:gdLst>
              <a:gd name="T0" fmla="*/ 0 w 720"/>
              <a:gd name="T1" fmla="*/ 2147483647 h 528"/>
              <a:gd name="T2" fmla="*/ 2147483647 w 720"/>
              <a:gd name="T3" fmla="*/ 0 h 528"/>
              <a:gd name="T4" fmla="*/ 2147483647 w 720"/>
              <a:gd name="T5" fmla="*/ 2147483647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1558" name="AutoShape 12"/>
          <p:cNvSpPr>
            <a:spLocks noChangeArrowheads="1"/>
          </p:cNvSpPr>
          <p:nvPr/>
        </p:nvSpPr>
        <p:spPr bwMode="auto">
          <a:xfrm>
            <a:off x="3898900" y="1663700"/>
            <a:ext cx="1219200" cy="1231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219200" y="5638800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Corner location is </a:t>
            </a:r>
            <a:r>
              <a:rPr lang="en-US" sz="2400" dirty="0" smtClean="0">
                <a:solidFill>
                  <a:srgbClr val="0033CC"/>
                </a:solidFill>
                <a:cs typeface="Times New Roman" charset="0"/>
              </a:rPr>
              <a:t>invariant </a:t>
            </a:r>
            <a:r>
              <a:rPr lang="en-US" sz="2400" dirty="0" err="1">
                <a:solidFill>
                  <a:srgbClr val="0033CC"/>
                </a:solidFill>
                <a:cs typeface="Times New Roman" charset="0"/>
              </a:rPr>
              <a:t>w.r.t</a:t>
            </a: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. translation</a:t>
            </a:r>
            <a:endParaRPr lang="ru-RU" sz="2400" dirty="0">
              <a:solidFill>
                <a:srgbClr val="0033CC"/>
              </a:solidFill>
              <a:cs typeface="Times New Roman" charset="0"/>
            </a:endParaRPr>
          </a:p>
        </p:txBody>
      </p:sp>
      <p:sp>
        <p:nvSpPr>
          <p:cNvPr id="151560" name="Rectangle 7"/>
          <p:cNvSpPr>
            <a:spLocks noChangeArrowheads="1"/>
          </p:cNvSpPr>
          <p:nvPr/>
        </p:nvSpPr>
        <p:spPr bwMode="auto">
          <a:xfrm>
            <a:off x="54356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1561" name="Freeform 8"/>
          <p:cNvSpPr>
            <a:spLocks/>
          </p:cNvSpPr>
          <p:nvPr/>
        </p:nvSpPr>
        <p:spPr bwMode="auto">
          <a:xfrm>
            <a:off x="6553200" y="2246313"/>
            <a:ext cx="787400" cy="725487"/>
          </a:xfrm>
          <a:custGeom>
            <a:avLst/>
            <a:gdLst>
              <a:gd name="T0" fmla="*/ 0 w 720"/>
              <a:gd name="T1" fmla="*/ 2147483647 h 528"/>
              <a:gd name="T2" fmla="*/ 2147483647 w 720"/>
              <a:gd name="T3" fmla="*/ 0 h 528"/>
              <a:gd name="T4" fmla="*/ 2147483647 w 720"/>
              <a:gd name="T5" fmla="*/ 2147483647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Image rotation</a:t>
            </a:r>
            <a:endParaRPr lang="ru-RU">
              <a:latin typeface="Arial" charset="0"/>
            </a:endParaRPr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1219200" y="4572000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Times New Roman" charset="0"/>
              </a:rPr>
              <a:t>Second moment ellipse rotates but its shape (i.e. eigenvalues) remains the same</a:t>
            </a:r>
            <a:endParaRPr lang="ru-RU" sz="2400">
              <a:solidFill>
                <a:srgbClr val="000000"/>
              </a:solidFill>
              <a:cs typeface="Times New Roman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28800" y="1676400"/>
            <a:ext cx="5257800" cy="2438400"/>
            <a:chOff x="1720" y="1344"/>
            <a:chExt cx="2072" cy="950"/>
          </a:xfrm>
        </p:grpSpPr>
        <p:grpSp>
          <p:nvGrpSpPr>
            <p:cNvPr id="152582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152595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96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41038 h 528"/>
                  <a:gd name="T2" fmla="*/ 3442 w 720"/>
                  <a:gd name="T3" fmla="*/ 0 h 528"/>
                  <a:gd name="T4" fmla="*/ 51732 w 720"/>
                  <a:gd name="T5" fmla="*/ 26097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52583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152593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94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4 h 528"/>
                  <a:gd name="T2" fmla="*/ 1 w 720"/>
                  <a:gd name="T3" fmla="*/ 0 h 528"/>
                  <a:gd name="T4" fmla="*/ 1 w 720"/>
                  <a:gd name="T5" fmla="*/ 2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52584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5258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152590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91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92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5258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152587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88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89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219200" y="5638800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Corner location is </a:t>
            </a:r>
            <a:r>
              <a:rPr lang="en-US" sz="2400" dirty="0" smtClean="0">
                <a:solidFill>
                  <a:srgbClr val="0033CC"/>
                </a:solidFill>
                <a:cs typeface="Times New Roman" charset="0"/>
              </a:rPr>
              <a:t>invariant </a:t>
            </a:r>
            <a:r>
              <a:rPr lang="en-US" sz="2400" dirty="0" err="1">
                <a:solidFill>
                  <a:srgbClr val="0033CC"/>
                </a:solidFill>
                <a:cs typeface="Times New Roman" charset="0"/>
              </a:rPr>
              <a:t>w.r.t</a:t>
            </a: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. rotation</a:t>
            </a:r>
            <a:endParaRPr lang="ru-RU" sz="2400" dirty="0">
              <a:solidFill>
                <a:srgbClr val="0033CC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Scaling</a:t>
            </a:r>
            <a:endParaRPr lang="ru-RU">
              <a:latin typeface="Arial" charset="0"/>
            </a:endParaRPr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5791200" y="4265613"/>
            <a:ext cx="2590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All points will be classified as </a:t>
            </a:r>
            <a:r>
              <a:rPr lang="en-US">
                <a:solidFill>
                  <a:srgbClr val="0033CC"/>
                </a:solidFill>
                <a:cs typeface="Times New Roman" charset="0"/>
              </a:rPr>
              <a:t>edges</a:t>
            </a:r>
            <a:endParaRPr lang="ru-RU">
              <a:solidFill>
                <a:srgbClr val="0033CC"/>
              </a:solidFill>
              <a:cs typeface="Times New Roman" charset="0"/>
            </a:endParaRPr>
          </a:p>
        </p:txBody>
      </p:sp>
      <p:grpSp>
        <p:nvGrpSpPr>
          <p:cNvPr id="153604" name="Group 17"/>
          <p:cNvGrpSpPr>
            <a:grpSpLocks/>
          </p:cNvGrpSpPr>
          <p:nvPr/>
        </p:nvGrpSpPr>
        <p:grpSpPr bwMode="auto">
          <a:xfrm>
            <a:off x="1690688" y="2751138"/>
            <a:ext cx="442912" cy="434975"/>
            <a:chOff x="4329" y="1733"/>
            <a:chExt cx="279" cy="274"/>
          </a:xfrm>
        </p:grpSpPr>
        <p:sp>
          <p:nvSpPr>
            <p:cNvPr id="153614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3615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53605" name="Text Box 12"/>
          <p:cNvSpPr txBox="1">
            <a:spLocks noChangeArrowheads="1"/>
          </p:cNvSpPr>
          <p:nvPr/>
        </p:nvSpPr>
        <p:spPr bwMode="auto">
          <a:xfrm>
            <a:off x="1219200" y="35052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Corner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11430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Corner location is not </a:t>
            </a:r>
            <a:r>
              <a:rPr lang="en-US" sz="2400" dirty="0" smtClean="0">
                <a:solidFill>
                  <a:srgbClr val="0033CC"/>
                </a:solidFill>
                <a:cs typeface="Times New Roman" charset="0"/>
              </a:rPr>
              <a:t>invariant </a:t>
            </a: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to scaling!</a:t>
            </a:r>
            <a:endParaRPr lang="ru-RU" sz="2400" dirty="0">
              <a:solidFill>
                <a:srgbClr val="0033CC"/>
              </a:solidFill>
              <a:cs typeface="Times New Roman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276600" y="1828800"/>
            <a:ext cx="5029200" cy="2159000"/>
            <a:chOff x="2064" y="1152"/>
            <a:chExt cx="3168" cy="1360"/>
          </a:xfrm>
        </p:grpSpPr>
        <p:grpSp>
          <p:nvGrpSpPr>
            <p:cNvPr id="153608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153612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3613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53609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3610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3611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52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>
          <a:blip r:embed="rId3" cstate="print"/>
          <a:srcRect l="51667" b="30034"/>
          <a:stretch>
            <a:fillRect/>
          </a:stretch>
        </p:blipFill>
        <p:spPr>
          <a:xfrm>
            <a:off x="5521338" y="2479662"/>
            <a:ext cx="3156856" cy="3048000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How can we independently select interest points in each image, such that the detections are repeatable across different scales?</a:t>
            </a:r>
          </a:p>
        </p:txBody>
      </p:sp>
    </p:spTree>
    <p:extLst>
      <p:ext uri="{BB962C8B-B14F-4D97-AF65-F5344CB8AC3E}">
        <p14:creationId xmlns:p14="http://schemas.microsoft.com/office/powerpoint/2010/main" val="204804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dirty="0" smtClean="0"/>
              <a:t>Some feature point detection methods: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Corners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Harris corner detector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Scale-space blobs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SIFT</a:t>
            </a:r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3476625" y="3390900"/>
            <a:ext cx="4572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7271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Intuition: centers of “blobs” provide stable feature points</a:t>
            </a:r>
            <a:endParaRPr lang="en-US" dirty="0"/>
          </a:p>
        </p:txBody>
      </p:sp>
      <p:pic>
        <p:nvPicPr>
          <p:cNvPr id="9" name="Content Placeholder 3" descr="building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288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7086600" y="4448175"/>
            <a:ext cx="68580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6279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200400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100155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1981200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1905000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invariant interest points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Intuition: size of blobs provide feature scale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044675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530171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080584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046382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2916415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2707785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300784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272518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012585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2803954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396953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131151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468670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452794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4941743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4933834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80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of Gaussian: good operator for blob detection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13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12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 defTabSz="914400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 defTabSz="914400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 defTabSz="914400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737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849436"/>
            <a:ext cx="2311456" cy="3655994"/>
            <a:chOff x="738135" y="1849436"/>
            <a:chExt cx="2311456" cy="3655994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849436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Arial"/>
                </a:rPr>
                <a:t>filter scales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img1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img2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img3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Bastian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Leibe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50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1763713"/>
            <a:ext cx="695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1817688"/>
            <a:ext cx="2492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525713"/>
            <a:ext cx="1936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2474913"/>
            <a:ext cx="2397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Calibri" charset="0"/>
              </a:rPr>
              <a:t>Fundamental matrix – calibrated case</a:t>
            </a:r>
          </a:p>
        </p:txBody>
      </p:sp>
      <p:sp>
        <p:nvSpPr>
          <p:cNvPr id="19463" name="Freeform 3"/>
          <p:cNvSpPr>
            <a:spLocks/>
          </p:cNvSpPr>
          <p:nvPr/>
        </p:nvSpPr>
        <p:spPr bwMode="auto">
          <a:xfrm>
            <a:off x="2654300" y="1785938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33361450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64" name="Freeform 4"/>
          <p:cNvSpPr>
            <a:spLocks/>
          </p:cNvSpPr>
          <p:nvPr/>
        </p:nvSpPr>
        <p:spPr bwMode="auto">
          <a:xfrm flipH="1">
            <a:off x="5321300" y="1785938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236658221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65" name="Line 5"/>
          <p:cNvSpPr>
            <a:spLocks noChangeShapeType="1"/>
          </p:cNvSpPr>
          <p:nvPr/>
        </p:nvSpPr>
        <p:spPr bwMode="auto">
          <a:xfrm flipV="1">
            <a:off x="2503488" y="1328738"/>
            <a:ext cx="2284412" cy="1914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813" y="3167063"/>
            <a:ext cx="130175" cy="1317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813" y="3167063"/>
            <a:ext cx="130175" cy="1317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grpSp>
        <p:nvGrpSpPr>
          <p:cNvPr id="19468" name="Group 12"/>
          <p:cNvGrpSpPr>
            <a:grpSpLocks/>
          </p:cNvGrpSpPr>
          <p:nvPr/>
        </p:nvGrpSpPr>
        <p:grpSpPr bwMode="auto">
          <a:xfrm>
            <a:off x="2501900" y="1785938"/>
            <a:ext cx="4191000" cy="1447800"/>
            <a:chOff x="1296" y="1872"/>
            <a:chExt cx="2640" cy="912"/>
          </a:xfrm>
        </p:grpSpPr>
        <p:sp>
          <p:nvSpPr>
            <p:cNvPr id="19490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491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492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493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9469" name="Line 19"/>
          <p:cNvSpPr>
            <a:spLocks noChangeShapeType="1"/>
          </p:cNvSpPr>
          <p:nvPr/>
        </p:nvSpPr>
        <p:spPr bwMode="auto">
          <a:xfrm flipV="1">
            <a:off x="5334000" y="2319338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70" name="Line 23"/>
          <p:cNvSpPr>
            <a:spLocks noChangeShapeType="1"/>
          </p:cNvSpPr>
          <p:nvPr/>
        </p:nvSpPr>
        <p:spPr bwMode="auto">
          <a:xfrm flipH="1" flipV="1">
            <a:off x="2654300" y="2471738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71" name="Line 16"/>
          <p:cNvSpPr>
            <a:spLocks noChangeShapeType="1"/>
          </p:cNvSpPr>
          <p:nvPr/>
        </p:nvSpPr>
        <p:spPr bwMode="auto">
          <a:xfrm flipH="1">
            <a:off x="5321300" y="2159000"/>
            <a:ext cx="546100" cy="3127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72" name="TextBox 27"/>
          <p:cNvSpPr txBox="1">
            <a:spLocks noChangeArrowheads="1"/>
          </p:cNvSpPr>
          <p:nvPr/>
        </p:nvSpPr>
        <p:spPr bwMode="auto">
          <a:xfrm>
            <a:off x="2122488" y="2971800"/>
            <a:ext cx="36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prstClr val="black"/>
                </a:solidFill>
                <a:cs typeface="Arial" charset="0"/>
              </a:rPr>
              <a:t>0</a:t>
            </a:r>
            <a:endParaRPr lang="en-US" sz="2800" baseline="-25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473" name="Line 2"/>
          <p:cNvSpPr>
            <a:spLocks noChangeShapeType="1"/>
          </p:cNvSpPr>
          <p:nvPr/>
        </p:nvSpPr>
        <p:spPr bwMode="auto">
          <a:xfrm flipH="1" flipV="1">
            <a:off x="3722688" y="1470025"/>
            <a:ext cx="2982912" cy="177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74" name="Oval 26"/>
          <p:cNvSpPr>
            <a:spLocks noChangeArrowheads="1"/>
          </p:cNvSpPr>
          <p:nvPr/>
        </p:nvSpPr>
        <p:spPr bwMode="auto">
          <a:xfrm>
            <a:off x="4197350" y="1719263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711575"/>
            <a:ext cx="18478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8288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125788"/>
            <a:ext cx="1825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2840038" y="3765550"/>
            <a:ext cx="630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charset="0"/>
              </a:rPr>
              <a:t>: ray through </a:t>
            </a:r>
            <a:r>
              <a:rPr lang="en-US" sz="2000" b="1">
                <a:solidFill>
                  <a:prstClr val="black"/>
                </a:solidFill>
                <a:cs typeface="Arial" charset="0"/>
              </a:rPr>
              <a:t>p</a:t>
            </a:r>
            <a:r>
              <a:rPr lang="en-US" sz="2000">
                <a:solidFill>
                  <a:prstClr val="black"/>
                </a:solidFill>
                <a:cs typeface="Arial" charset="0"/>
              </a:rPr>
              <a:t> in camera 1</a:t>
            </a:r>
            <a:r>
              <a:rPr lang="ja-JP" altLang="en-US" sz="2000">
                <a:solidFill>
                  <a:prstClr val="black"/>
                </a:solidFill>
                <a:cs typeface="Arial" charset="0"/>
              </a:rPr>
              <a:t>’</a:t>
            </a:r>
            <a:r>
              <a:rPr lang="en-US" sz="2000">
                <a:solidFill>
                  <a:prstClr val="black"/>
                </a:solidFill>
                <a:cs typeface="Arial" charset="0"/>
              </a:rPr>
              <a:t>s (and world) coordinate system</a:t>
            </a:r>
            <a:endParaRPr lang="en-US" sz="2000" b="1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828925" y="4367213"/>
            <a:ext cx="5097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charset="0"/>
              </a:rPr>
              <a:t>: ray through </a:t>
            </a:r>
            <a:r>
              <a:rPr lang="en-US" sz="2000" b="1">
                <a:solidFill>
                  <a:prstClr val="black"/>
                </a:solidFill>
                <a:cs typeface="Arial" charset="0"/>
              </a:rPr>
              <a:t>q</a:t>
            </a:r>
            <a:r>
              <a:rPr lang="en-US" sz="2000">
                <a:solidFill>
                  <a:prstClr val="black"/>
                </a:solidFill>
                <a:cs typeface="Arial" charset="0"/>
              </a:rPr>
              <a:t> in camera 2</a:t>
            </a:r>
            <a:r>
              <a:rPr lang="ja-JP" altLang="en-US" sz="2000">
                <a:solidFill>
                  <a:prstClr val="black"/>
                </a:solidFill>
                <a:cs typeface="Arial" charset="0"/>
              </a:rPr>
              <a:t>’</a:t>
            </a:r>
            <a:r>
              <a:rPr lang="en-US" sz="2000">
                <a:solidFill>
                  <a:prstClr val="black"/>
                </a:solidFill>
                <a:cs typeface="Arial" charset="0"/>
              </a:rPr>
              <a:t>s coordinate system</a:t>
            </a:r>
          </a:p>
        </p:txBody>
      </p:sp>
      <p:cxnSp>
        <p:nvCxnSpPr>
          <p:cNvPr id="52" name="Straight Arrow Connector 51"/>
          <p:cNvCxnSpPr>
            <a:stCxn id="19490" idx="0"/>
          </p:cNvCxnSpPr>
          <p:nvPr/>
        </p:nvCxnSpPr>
        <p:spPr>
          <a:xfrm flipV="1">
            <a:off x="2501900" y="2068513"/>
            <a:ext cx="1395413" cy="116522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3025775" y="273843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cxnSp>
        <p:nvCxnSpPr>
          <p:cNvPr id="55" name="Straight Arrow Connector 54"/>
          <p:cNvCxnSpPr>
            <a:stCxn id="19490" idx="1"/>
          </p:cNvCxnSpPr>
          <p:nvPr/>
        </p:nvCxnSpPr>
        <p:spPr>
          <a:xfrm flipH="1" flipV="1">
            <a:off x="4767263" y="2079625"/>
            <a:ext cx="1925637" cy="11541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3" name="Oval 24"/>
          <p:cNvSpPr>
            <a:spLocks noChangeArrowheads="1"/>
          </p:cNvSpPr>
          <p:nvPr/>
        </p:nvSpPr>
        <p:spPr bwMode="auto">
          <a:xfrm>
            <a:off x="5935663" y="277653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5850"/>
            <a:ext cx="390525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 rot="-5400000">
            <a:off x="3139282" y="4947444"/>
            <a:ext cx="50641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800">
                <a:solidFill>
                  <a:prstClr val="black"/>
                </a:solidFill>
                <a:cs typeface="Times New Roman" charset="0"/>
              </a:rPr>
              <a:t>{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264275"/>
            <a:ext cx="47783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343400" y="6248400"/>
            <a:ext cx="3049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cs typeface="Arial" charset="0"/>
              </a:rPr>
              <a:t>the Essential matrix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10800000">
            <a:off x="3733800" y="6421438"/>
            <a:ext cx="533400" cy="20796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34000"/>
            <a:ext cx="26463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5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39" grpId="0"/>
      <p:bldP spid="4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/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Slide credit: Lana </a:t>
            </a:r>
            <a:r>
              <a:rPr lang="en-US" sz="1300" dirty="0" err="1">
                <a:solidFill>
                  <a:srgbClr val="000000"/>
                </a:solidFill>
                <a:latin typeface="Arial"/>
              </a:rPr>
              <a:t>Lazebnik</a:t>
            </a:r>
            <a:endParaRPr lang="en-US" sz="13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5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1" name="Picture 5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37893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Original image at ¾ the size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62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sun2_squared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-623888"/>
            <a:ext cx="6477000" cy="485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/>
              </a:rPr>
              <a:t>Original image at ¾ the 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21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sun2_squared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1175" y="-587375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8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sun2_squared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34138" y="2114550"/>
            <a:ext cx="620712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3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sun2_squared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0650" y="5546725"/>
            <a:ext cx="620713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44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sun2_squared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1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sun2_squared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6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6761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>
                <a:solidFill>
                  <a:srgbClr val="000000"/>
                </a:solidFill>
                <a:latin typeface="Arial"/>
                <a:sym typeface="Symbol" pitchFamily="18" charset="2"/>
              </a:rPr>
              <a:t></a:t>
            </a:r>
            <a:r>
              <a:rPr lang="en-US" sz="2000" b="1">
                <a:solidFill>
                  <a:srgbClr val="000000"/>
                </a:solidFill>
                <a:latin typeface="Arial"/>
                <a:sym typeface="Symbol" pitchFamily="18" charset="2"/>
              </a:rPr>
              <a:t> L</a:t>
            </a:r>
            <a:r>
              <a:rPr lang="pl-PL" sz="2000" b="1">
                <a:solidFill>
                  <a:srgbClr val="000000"/>
                </a:solidFill>
                <a:latin typeface="Arial"/>
              </a:rPr>
              <a:t>ist of</a:t>
            </a:r>
            <a:r>
              <a:rPr lang="en-US" sz="2000" b="1">
                <a:solidFill>
                  <a:srgbClr val="000000"/>
                </a:solidFill>
                <a:latin typeface="Arial"/>
              </a:rPr>
              <a:t>       </a:t>
            </a:r>
            <a:br>
              <a:rPr lang="en-US" sz="2000" b="1">
                <a:solidFill>
                  <a:srgbClr val="000000"/>
                </a:solidFill>
                <a:latin typeface="Arial"/>
              </a:rPr>
            </a:br>
            <a:r>
              <a:rPr lang="en-US" sz="2000" b="1" i="1">
                <a:solidFill>
                  <a:srgbClr val="000000"/>
                </a:solidFill>
                <a:latin typeface="Arial"/>
              </a:rPr>
              <a:t>    </a:t>
            </a:r>
            <a:r>
              <a:rPr lang="pl-PL" sz="2000" b="1" i="1">
                <a:solidFill>
                  <a:srgbClr val="000000"/>
                </a:solidFill>
                <a:latin typeface="Arial"/>
              </a:rPr>
              <a:t>(x, y, </a:t>
            </a:r>
            <a:r>
              <a:rPr lang="el-GR" sz="2000">
                <a:solidFill>
                  <a:srgbClr val="000000"/>
                </a:solidFill>
                <a:latin typeface="Arial"/>
                <a:cs typeface="Arial" pitchFamily="34" charset="0"/>
              </a:rPr>
              <a:t>σ</a:t>
            </a:r>
            <a:r>
              <a:rPr lang="pl-PL" sz="2000" b="1" i="1">
                <a:solidFill>
                  <a:srgbClr val="000000"/>
                </a:solidFill>
                <a:latin typeface="Arial"/>
              </a:rPr>
              <a:t>)</a:t>
            </a:r>
            <a:endParaRPr lang="en-US" sz="2000" b="1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/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/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/>
              </a:rPr>
              <a:t>Squared filter response maps</a:t>
            </a:r>
          </a:p>
        </p:txBody>
      </p:sp>
    </p:spTree>
    <p:extLst>
      <p:ext uri="{BB962C8B-B14F-4D97-AF65-F5344CB8AC3E}">
        <p14:creationId xmlns:p14="http://schemas.microsoft.com/office/powerpoint/2010/main" val="177438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Scale-space blob detector: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Image credit: Lana </a:t>
            </a:r>
            <a:r>
              <a:rPr lang="en-US" sz="1300" dirty="0" err="1">
                <a:solidFill>
                  <a:srgbClr val="000000"/>
                </a:solidFill>
                <a:latin typeface="Arial"/>
              </a:rPr>
              <a:t>Lazebnik</a:t>
            </a:r>
            <a:endParaRPr lang="en-US" sz="13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0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Properties of the Fundamental Matrix</a:t>
            </a:r>
            <a:endParaRPr lang="en-US" dirty="0">
              <a:ea typeface="+mj-ea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76863"/>
          </a:xfrm>
        </p:spPr>
        <p:txBody>
          <a:bodyPr/>
          <a:lstStyle/>
          <a:p>
            <a:pPr eaLnBrk="0" hangingPunct="0">
              <a:buFontTx/>
              <a:buChar char="•"/>
            </a:pPr>
            <a:r>
              <a:rPr lang="en-US">
                <a:latin typeface="Calibri" charset="0"/>
              </a:rPr>
              <a:t>        is the epipolar line associated with</a:t>
            </a:r>
          </a:p>
          <a:p>
            <a:pPr eaLnBrk="0" hangingPunct="0"/>
            <a:endParaRPr lang="en-US">
              <a:latin typeface="Calibri" charset="0"/>
            </a:endParaRPr>
          </a:p>
          <a:p>
            <a:pPr eaLnBrk="0" hangingPunct="0">
              <a:buFontTx/>
              <a:buChar char="•"/>
            </a:pPr>
            <a:r>
              <a:rPr lang="en-US">
                <a:latin typeface="Calibri" charset="0"/>
              </a:rPr>
              <a:t>   </a:t>
            </a:r>
            <a:r>
              <a:rPr lang="en-US">
                <a:latin typeface="Lucida Calligraphy" charset="0"/>
              </a:rPr>
              <a:t>   </a:t>
            </a:r>
            <a:r>
              <a:rPr lang="en-US">
                <a:latin typeface="Calibri" charset="0"/>
              </a:rPr>
              <a:t>    is the epipolar line associated with </a:t>
            </a:r>
          </a:p>
          <a:p>
            <a:pPr eaLnBrk="0" hangingPunct="0"/>
            <a:endParaRPr lang="en-US">
              <a:latin typeface="Calibri" charset="0"/>
            </a:endParaRPr>
          </a:p>
          <a:p>
            <a:pPr eaLnBrk="0" hangingPunct="0">
              <a:buFontTx/>
              <a:buChar char="•"/>
            </a:pPr>
            <a:r>
              <a:rPr lang="en-US">
                <a:latin typeface="Calibri" charset="0"/>
              </a:rPr>
              <a:t>                   and </a:t>
            </a:r>
          </a:p>
          <a:p>
            <a:pPr eaLnBrk="0" hangingPunct="0"/>
            <a:endParaRPr lang="en-US">
              <a:latin typeface="Calibri" charset="0"/>
            </a:endParaRPr>
          </a:p>
          <a:p>
            <a:pPr eaLnBrk="0" hangingPunct="0">
              <a:buFontTx/>
              <a:buChar char="•"/>
            </a:pPr>
            <a:r>
              <a:rPr lang="en-US">
                <a:latin typeface="Calibri" charset="0"/>
              </a:rPr>
              <a:t>      is rank 2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How many parameters does </a:t>
            </a:r>
            <a:r>
              <a:rPr lang="en-US" b="1">
                <a:latin typeface="Calibri" charset="0"/>
              </a:rPr>
              <a:t>F</a:t>
            </a:r>
            <a:r>
              <a:rPr lang="en-US">
                <a:latin typeface="Calibri" charset="0"/>
              </a:rPr>
              <a:t> have?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5E7187F1-E9EA-0C47-8A4B-485D987552D2}" type="slidenum">
              <a:rPr lang="en-US">
                <a:solidFill>
                  <a:srgbClr val="898989"/>
                </a:solidFill>
              </a:rPr>
              <a:pPr/>
              <a:t>12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3276600" y="2274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white"/>
                </a:solidFill>
                <a:cs typeface="Arial" charset="0"/>
              </a:rPr>
              <a:t>T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389063"/>
            <a:ext cx="6286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465388"/>
            <a:ext cx="944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2601913"/>
            <a:ext cx="274638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1462088"/>
            <a:ext cx="3524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899025"/>
            <a:ext cx="358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3732213"/>
            <a:ext cx="14795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3690938"/>
            <a:ext cx="176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31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SIFT Feature Detector</a:t>
            </a:r>
            <a:endParaRPr lang="en-US" dirty="0" smtClean="0"/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Scale-space blob detection, but …</a:t>
            </a:r>
          </a:p>
          <a:p>
            <a:pPr marL="457200" lvl="1" indent="-228600"/>
            <a:r>
              <a:rPr lang="en-US" sz="2400" dirty="0" smtClean="0"/>
              <a:t>Approximate </a:t>
            </a:r>
            <a:r>
              <a:rPr lang="en-US" sz="2400" dirty="0"/>
              <a:t>the </a:t>
            </a:r>
            <a:r>
              <a:rPr lang="en-US" sz="2400" dirty="0" err="1"/>
              <a:t>Laplacian</a:t>
            </a:r>
            <a:r>
              <a:rPr lang="en-US" sz="2400" dirty="0"/>
              <a:t> with a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difference </a:t>
            </a:r>
            <a:r>
              <a:rPr lang="en-US" sz="2400" dirty="0"/>
              <a:t>of </a:t>
            </a:r>
            <a:r>
              <a:rPr lang="en-US" sz="2400" dirty="0" smtClean="0"/>
              <a:t>Gaussians (</a:t>
            </a:r>
            <a:r>
              <a:rPr lang="en-US" sz="2400" dirty="0" err="1" smtClean="0"/>
              <a:t>DoG</a:t>
            </a:r>
            <a:r>
              <a:rPr lang="en-US" sz="2400" dirty="0" smtClean="0"/>
              <a:t>)</a:t>
            </a:r>
          </a:p>
          <a:p>
            <a:pPr marL="857250" lvl="2"/>
            <a:r>
              <a:rPr lang="en-US" sz="2000" dirty="0" smtClean="0"/>
              <a:t>More </a:t>
            </a:r>
            <a:r>
              <a:rPr lang="en-US" sz="2000" dirty="0"/>
              <a:t>efficient to implement </a:t>
            </a:r>
            <a:endParaRPr lang="en-US" sz="2000" dirty="0" smtClean="0"/>
          </a:p>
          <a:p>
            <a:pPr marL="457200" lvl="2"/>
            <a:endParaRPr lang="en-US" sz="2000" dirty="0" smtClean="0"/>
          </a:p>
          <a:p>
            <a:pPr marL="457200" lvl="1" indent="-228600"/>
            <a:r>
              <a:rPr lang="en-US" sz="2400" dirty="0" smtClean="0"/>
              <a:t>Reject </a:t>
            </a:r>
            <a:r>
              <a:rPr lang="en-US" sz="2400" dirty="0"/>
              <a:t>points with bad contrast:</a:t>
            </a:r>
          </a:p>
          <a:p>
            <a:pPr marL="857250" lvl="2"/>
            <a:r>
              <a:rPr lang="en-US" sz="2000" dirty="0"/>
              <a:t> </a:t>
            </a:r>
            <a:r>
              <a:rPr lang="en-US" sz="2000" dirty="0" err="1"/>
              <a:t>DoG</a:t>
            </a:r>
            <a:r>
              <a:rPr lang="en-US" sz="2000" dirty="0"/>
              <a:t> smaller than 0.03 (image values in [0,1])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  <a:p>
            <a:pPr marL="457200" lvl="1" indent="-228600"/>
            <a:r>
              <a:rPr lang="en-US" sz="2400" dirty="0"/>
              <a:t>Reject edges</a:t>
            </a:r>
          </a:p>
          <a:p>
            <a:pPr marL="857250" lvl="2"/>
            <a:r>
              <a:rPr lang="en-US" sz="2000" dirty="0"/>
              <a:t>Similar to the Harris detector; look at the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autocorrelation </a:t>
            </a:r>
            <a:r>
              <a:rPr lang="en-US" sz="2000" dirty="0"/>
              <a:t>matrix</a:t>
            </a:r>
          </a:p>
        </p:txBody>
      </p:sp>
    </p:spTree>
    <p:extLst>
      <p:ext uri="{BB962C8B-B14F-4D97-AF65-F5344CB8AC3E}">
        <p14:creationId xmlns:p14="http://schemas.microsoft.com/office/powerpoint/2010/main" val="59107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Feature Detector</a:t>
            </a:r>
            <a:endParaRPr lang="en-US" dirty="0"/>
          </a:p>
        </p:txBody>
      </p:sp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pproximate the </a:t>
            </a:r>
            <a:r>
              <a:rPr lang="en-US" dirty="0" err="1" smtClean="0"/>
              <a:t>Laplacian</a:t>
            </a:r>
            <a:r>
              <a:rPr lang="en-US" dirty="0" smtClean="0"/>
              <a:t> with a difference of 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296202"/>
              </p:ext>
            </p:extLst>
          </p:nvPr>
        </p:nvGraphicFramePr>
        <p:xfrm>
          <a:off x="457200" y="22860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836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860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907604"/>
              </p:ext>
            </p:extLst>
          </p:nvPr>
        </p:nvGraphicFramePr>
        <p:xfrm>
          <a:off x="457200" y="34893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837" name="Equation" r:id="rId6" imgW="1916868" imgH="203112" progId="Equation.3">
                  <p:embed/>
                </p:oleObj>
              </mc:Choice>
              <mc:Fallback>
                <p:oleObj name="Equation" r:id="rId6" imgW="191686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4893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28194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38703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2478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19812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6250" t="28032" b="33154"/>
          <a:stretch>
            <a:fillRect/>
          </a:stretch>
        </p:blipFill>
        <p:spPr bwMode="auto">
          <a:xfrm>
            <a:off x="292104" y="4439957"/>
            <a:ext cx="6689754" cy="200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862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 smtClean="0">
                <a:ea typeface="新細明體" pitchFamily="18" charset="-120"/>
              </a:rPr>
              <a:t>SIFT Feature Detector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150938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60960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Maxima of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DoG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6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>
                <a:ea typeface="新細明體" pitchFamily="18" charset="-120"/>
              </a:rPr>
              <a:t>SIFT Feature Detector</a:t>
            </a:r>
            <a:endParaRPr lang="en-US" altLang="zh-TW" sz="4000" dirty="0" smtClean="0">
              <a:ea typeface="新細明體" pitchFamily="18" charset="-120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150938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0159" y="6093857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After removing low contrast and edges</a:t>
            </a:r>
          </a:p>
        </p:txBody>
      </p:sp>
    </p:spTree>
    <p:extLst>
      <p:ext uri="{BB962C8B-B14F-4D97-AF65-F5344CB8AC3E}">
        <p14:creationId xmlns:p14="http://schemas.microsoft.com/office/powerpoint/2010/main" val="35067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 smtClean="0">
                <a:ea typeface="新細明體" pitchFamily="18" charset="-120"/>
              </a:rPr>
              <a:t>SIFT Orientation assignment</a:t>
            </a:r>
          </a:p>
        </p:txBody>
      </p:sp>
      <p:sp>
        <p:nvSpPr>
          <p:cNvPr id="15365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z="2400" smtClean="0">
                <a:ea typeface="新細明體" pitchFamily="18" charset="-120"/>
              </a:rPr>
              <a:t>By assigning a consistent orientation, the keypoint descriptor can be orientation invariant.</a:t>
            </a:r>
          </a:p>
          <a:p>
            <a:pPr eaLnBrk="1" hangingPunct="1"/>
            <a:r>
              <a:rPr lang="en-US" altLang="zh-TW" sz="2400" smtClean="0">
                <a:ea typeface="新細明體" pitchFamily="18" charset="-120"/>
              </a:rPr>
              <a:t>Let, for a keypoint, L is the image with the closest scale.</a:t>
            </a:r>
          </a:p>
          <a:p>
            <a:pPr lvl="1" eaLnBrk="1" hangingPunct="1"/>
            <a:r>
              <a:rPr lang="en-US" altLang="zh-TW" sz="2000" smtClean="0">
                <a:ea typeface="新細明體" pitchFamily="18" charset="-120"/>
              </a:rPr>
              <a:t>Compute gradient magnitude and orientation using finite differences: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51362"/>
            <a:ext cx="82089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1536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443921"/>
              </p:ext>
            </p:extLst>
          </p:nvPr>
        </p:nvGraphicFramePr>
        <p:xfrm>
          <a:off x="1828800" y="3276600"/>
          <a:ext cx="4724400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09" name="Equation" r:id="rId5" imgW="2641320" imgH="457200" progId="Equation.3">
                  <p:embed/>
                </p:oleObj>
              </mc:Choice>
              <mc:Fallback>
                <p:oleObj name="Equation" r:id="rId5" imgW="26413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276600"/>
                        <a:ext cx="4724400" cy="81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31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>
                <a:ea typeface="新細明體" pitchFamily="18" charset="-120"/>
              </a:rPr>
              <a:t>SIFT Orientation </a:t>
            </a:r>
            <a:r>
              <a:rPr lang="en-US" altLang="zh-TW" sz="4000" dirty="0" smtClean="0">
                <a:ea typeface="新細明體" pitchFamily="18" charset="-120"/>
              </a:rPr>
              <a:t>assignment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488362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43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>
                <a:ea typeface="新細明體" pitchFamily="18" charset="-120"/>
              </a:rPr>
              <a:t>SIFT Orientation </a:t>
            </a:r>
            <a:r>
              <a:rPr lang="en-US" altLang="zh-TW" sz="4000" dirty="0" smtClean="0">
                <a:ea typeface="新細明體" pitchFamily="18" charset="-120"/>
              </a:rPr>
              <a:t>assignment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41413"/>
            <a:ext cx="6923087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4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>
                <a:ea typeface="新細明體" pitchFamily="18" charset="-120"/>
              </a:rPr>
              <a:t>SIFT Orientation </a:t>
            </a:r>
            <a:r>
              <a:rPr lang="en-US" altLang="zh-TW" sz="4000" dirty="0" smtClean="0">
                <a:ea typeface="新細明體" pitchFamily="18" charset="-120"/>
              </a:rPr>
              <a:t>assignment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7885112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7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>
                <a:ea typeface="新細明體" pitchFamily="18" charset="-120"/>
              </a:rPr>
              <a:t>SIFT Orientation </a:t>
            </a:r>
            <a:r>
              <a:rPr lang="en-US" altLang="zh-TW" sz="4000" dirty="0" smtClean="0">
                <a:ea typeface="新細明體" pitchFamily="18" charset="-120"/>
              </a:rPr>
              <a:t>assignment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356600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5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600" dirty="0">
                <a:ea typeface="新細明體" pitchFamily="18" charset="-120"/>
              </a:rPr>
              <a:t>SIFT </a:t>
            </a:r>
            <a:r>
              <a:rPr lang="en-US" dirty="0" smtClean="0"/>
              <a:t>Orientation Assignment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Any peak within 80% of the highest peak is used to create a keypoint with that orientation</a:t>
            </a:r>
          </a:p>
          <a:p>
            <a:pPr eaLnBrk="1" hangingPunct="1"/>
            <a:r>
              <a:rPr lang="en-US" smtClean="0"/>
              <a:t>~15% assigned multiplied orientations, but contribute significantly to the stability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457200" y="5473700"/>
            <a:ext cx="77882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57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Rectified case</a:t>
            </a:r>
          </a:p>
        </p:txBody>
      </p:sp>
      <p:sp>
        <p:nvSpPr>
          <p:cNvPr id="21507" name="AutoShape 4"/>
          <p:cNvSpPr>
            <a:spLocks noChangeArrowheads="1"/>
          </p:cNvSpPr>
          <p:nvPr/>
        </p:nvSpPr>
        <p:spPr bwMode="auto">
          <a:xfrm>
            <a:off x="2368550" y="1657350"/>
            <a:ext cx="1981200" cy="1219200"/>
          </a:xfrm>
          <a:custGeom>
            <a:avLst/>
            <a:gdLst>
              <a:gd name="T0" fmla="*/ 168511700 w 21600"/>
              <a:gd name="T1" fmla="*/ 34408533 h 21600"/>
              <a:gd name="T2" fmla="*/ 90860033 w 21600"/>
              <a:gd name="T3" fmla="*/ 68817067 h 21600"/>
              <a:gd name="T4" fmla="*/ 13208367 w 21600"/>
              <a:gd name="T5" fmla="*/ 34408533 h 21600"/>
              <a:gd name="T6" fmla="*/ 9086003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D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08" name="AutoShape 5"/>
          <p:cNvSpPr>
            <a:spLocks noChangeArrowheads="1"/>
          </p:cNvSpPr>
          <p:nvPr/>
        </p:nvSpPr>
        <p:spPr bwMode="auto">
          <a:xfrm>
            <a:off x="3449638" y="2060575"/>
            <a:ext cx="657225" cy="358775"/>
          </a:xfrm>
          <a:custGeom>
            <a:avLst/>
            <a:gdLst>
              <a:gd name="T0" fmla="*/ 18543908 w 21600"/>
              <a:gd name="T1" fmla="*/ 2979626 h 21600"/>
              <a:gd name="T2" fmla="*/ 9998735 w 21600"/>
              <a:gd name="T3" fmla="*/ 5959236 h 21600"/>
              <a:gd name="T4" fmla="*/ 1453532 w 21600"/>
              <a:gd name="T5" fmla="*/ 2979626 h 21600"/>
              <a:gd name="T6" fmla="*/ 999873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09" name="AutoShape 6"/>
          <p:cNvSpPr>
            <a:spLocks noChangeArrowheads="1"/>
          </p:cNvSpPr>
          <p:nvPr/>
        </p:nvSpPr>
        <p:spPr bwMode="auto">
          <a:xfrm>
            <a:off x="3359150" y="1809750"/>
            <a:ext cx="838200" cy="239713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10" name="AutoShape 7"/>
          <p:cNvSpPr>
            <a:spLocks noChangeArrowheads="1"/>
          </p:cNvSpPr>
          <p:nvPr/>
        </p:nvSpPr>
        <p:spPr bwMode="auto">
          <a:xfrm>
            <a:off x="3663950" y="2190750"/>
            <a:ext cx="187325" cy="228600"/>
          </a:xfrm>
          <a:custGeom>
            <a:avLst/>
            <a:gdLst>
              <a:gd name="T0" fmla="*/ 1555673 w 21600"/>
              <a:gd name="T1" fmla="*/ 1209675 h 21600"/>
              <a:gd name="T2" fmla="*/ 812288 w 21600"/>
              <a:gd name="T3" fmla="*/ 2419350 h 21600"/>
              <a:gd name="T4" fmla="*/ 68894 w 21600"/>
              <a:gd name="T5" fmla="*/ 1209675 h 21600"/>
              <a:gd name="T6" fmla="*/ 81228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11" name="plant"/>
          <p:cNvSpPr>
            <a:spLocks noEditPoints="1" noChangeArrowheads="1"/>
          </p:cNvSpPr>
          <p:nvPr/>
        </p:nvSpPr>
        <p:spPr bwMode="auto">
          <a:xfrm>
            <a:off x="2901950" y="2266950"/>
            <a:ext cx="457200" cy="304800"/>
          </a:xfrm>
          <a:custGeom>
            <a:avLst/>
            <a:gdLst>
              <a:gd name="T0" fmla="*/ 0 w 21600"/>
              <a:gd name="T1" fmla="*/ 0 h 21600"/>
              <a:gd name="T2" fmla="*/ 4838700 w 21600"/>
              <a:gd name="T3" fmla="*/ 0 h 21600"/>
              <a:gd name="T4" fmla="*/ 9677400 w 21600"/>
              <a:gd name="T5" fmla="*/ 0 h 21600"/>
              <a:gd name="T6" fmla="*/ 9677400 w 21600"/>
              <a:gd name="T7" fmla="*/ 2150533 h 21600"/>
              <a:gd name="T8" fmla="*/ 9677400 w 21600"/>
              <a:gd name="T9" fmla="*/ 4301067 h 21600"/>
              <a:gd name="T10" fmla="*/ 4838700 w 21600"/>
              <a:gd name="T11" fmla="*/ 4301067 h 21600"/>
              <a:gd name="T12" fmla="*/ 0 w 21600"/>
              <a:gd name="T13" fmla="*/ 4301067 h 21600"/>
              <a:gd name="T14" fmla="*/ 0 w 21600"/>
              <a:gd name="T15" fmla="*/ 215053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12" name="Line 84"/>
          <p:cNvSpPr>
            <a:spLocks noChangeShapeType="1"/>
          </p:cNvSpPr>
          <p:nvPr/>
        </p:nvSpPr>
        <p:spPr bwMode="auto">
          <a:xfrm>
            <a:off x="2368550" y="1657350"/>
            <a:ext cx="962025" cy="2282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13" name="Line 85"/>
          <p:cNvSpPr>
            <a:spLocks noChangeShapeType="1"/>
          </p:cNvSpPr>
          <p:nvPr/>
        </p:nvSpPr>
        <p:spPr bwMode="auto">
          <a:xfrm flipH="1">
            <a:off x="3341688" y="1657350"/>
            <a:ext cx="1008062" cy="22717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14" name="Line 86"/>
          <p:cNvSpPr>
            <a:spLocks noChangeShapeType="1"/>
          </p:cNvSpPr>
          <p:nvPr/>
        </p:nvSpPr>
        <p:spPr bwMode="auto">
          <a:xfrm>
            <a:off x="2673350" y="2876550"/>
            <a:ext cx="646113" cy="1052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15" name="Line 87"/>
          <p:cNvSpPr>
            <a:spLocks noChangeShapeType="1"/>
          </p:cNvSpPr>
          <p:nvPr/>
        </p:nvSpPr>
        <p:spPr bwMode="auto">
          <a:xfrm flipV="1">
            <a:off x="3352800" y="2862263"/>
            <a:ext cx="728663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16" name="AutoShape 88"/>
          <p:cNvSpPr>
            <a:spLocks noChangeArrowheads="1"/>
          </p:cNvSpPr>
          <p:nvPr/>
        </p:nvSpPr>
        <p:spPr bwMode="auto">
          <a:xfrm>
            <a:off x="4654550" y="1657350"/>
            <a:ext cx="1981200" cy="1219200"/>
          </a:xfrm>
          <a:custGeom>
            <a:avLst/>
            <a:gdLst>
              <a:gd name="T0" fmla="*/ 168511700 w 21600"/>
              <a:gd name="T1" fmla="*/ 34408533 h 21600"/>
              <a:gd name="T2" fmla="*/ 90860033 w 21600"/>
              <a:gd name="T3" fmla="*/ 68817067 h 21600"/>
              <a:gd name="T4" fmla="*/ 13208367 w 21600"/>
              <a:gd name="T5" fmla="*/ 34408533 h 21600"/>
              <a:gd name="T6" fmla="*/ 9086003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E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17" name="AutoShape 89"/>
          <p:cNvSpPr>
            <a:spLocks noChangeArrowheads="1"/>
          </p:cNvSpPr>
          <p:nvPr/>
        </p:nvSpPr>
        <p:spPr bwMode="auto">
          <a:xfrm>
            <a:off x="4897438" y="2060575"/>
            <a:ext cx="657225" cy="358775"/>
          </a:xfrm>
          <a:custGeom>
            <a:avLst/>
            <a:gdLst>
              <a:gd name="T0" fmla="*/ 18543908 w 21600"/>
              <a:gd name="T1" fmla="*/ 2979626 h 21600"/>
              <a:gd name="T2" fmla="*/ 9998735 w 21600"/>
              <a:gd name="T3" fmla="*/ 5959236 h 21600"/>
              <a:gd name="T4" fmla="*/ 1453532 w 21600"/>
              <a:gd name="T5" fmla="*/ 2979626 h 21600"/>
              <a:gd name="T6" fmla="*/ 999873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18" name="AutoShape 90"/>
          <p:cNvSpPr>
            <a:spLocks noChangeArrowheads="1"/>
          </p:cNvSpPr>
          <p:nvPr/>
        </p:nvSpPr>
        <p:spPr bwMode="auto">
          <a:xfrm>
            <a:off x="4806950" y="1809750"/>
            <a:ext cx="838200" cy="239713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19" name="AutoShape 91"/>
          <p:cNvSpPr>
            <a:spLocks noChangeArrowheads="1"/>
          </p:cNvSpPr>
          <p:nvPr/>
        </p:nvSpPr>
        <p:spPr bwMode="auto">
          <a:xfrm>
            <a:off x="5111750" y="2190750"/>
            <a:ext cx="187325" cy="228600"/>
          </a:xfrm>
          <a:custGeom>
            <a:avLst/>
            <a:gdLst>
              <a:gd name="T0" fmla="*/ 1555673 w 21600"/>
              <a:gd name="T1" fmla="*/ 1209675 h 21600"/>
              <a:gd name="T2" fmla="*/ 812288 w 21600"/>
              <a:gd name="T3" fmla="*/ 2419350 h 21600"/>
              <a:gd name="T4" fmla="*/ 68894 w 21600"/>
              <a:gd name="T5" fmla="*/ 1209675 h 21600"/>
              <a:gd name="T6" fmla="*/ 81228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grpSp>
        <p:nvGrpSpPr>
          <p:cNvPr id="21520" name="Group 109"/>
          <p:cNvGrpSpPr>
            <a:grpSpLocks/>
          </p:cNvGrpSpPr>
          <p:nvPr/>
        </p:nvGrpSpPr>
        <p:grpSpPr bwMode="auto">
          <a:xfrm>
            <a:off x="5702300" y="2276475"/>
            <a:ext cx="155575" cy="228600"/>
            <a:chOff x="4656" y="234"/>
            <a:chExt cx="192" cy="486"/>
          </a:xfrm>
        </p:grpSpPr>
        <p:sp>
          <p:nvSpPr>
            <p:cNvPr id="21532" name="Oval 110"/>
            <p:cNvSpPr>
              <a:spLocks noChangeArrowheads="1"/>
            </p:cNvSpPr>
            <p:nvPr/>
          </p:nvSpPr>
          <p:spPr bwMode="auto">
            <a:xfrm>
              <a:off x="4680" y="23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1533" name="Line 111"/>
            <p:cNvSpPr>
              <a:spLocks noChangeShapeType="1"/>
            </p:cNvSpPr>
            <p:nvPr/>
          </p:nvSpPr>
          <p:spPr bwMode="auto">
            <a:xfrm>
              <a:off x="4752" y="3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1534" name="Line 112"/>
            <p:cNvSpPr>
              <a:spLocks noChangeShapeType="1"/>
            </p:cNvSpPr>
            <p:nvPr/>
          </p:nvSpPr>
          <p:spPr bwMode="auto">
            <a:xfrm flipH="1" flipV="1">
              <a:off x="4656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1535" name="Line 113"/>
            <p:cNvSpPr>
              <a:spLocks noChangeShapeType="1"/>
            </p:cNvSpPr>
            <p:nvPr/>
          </p:nvSpPr>
          <p:spPr bwMode="auto">
            <a:xfrm flipV="1">
              <a:off x="4752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1536" name="Line 114"/>
            <p:cNvSpPr>
              <a:spLocks noChangeShapeType="1"/>
            </p:cNvSpPr>
            <p:nvPr/>
          </p:nvSpPr>
          <p:spPr bwMode="auto">
            <a:xfrm flipH="1">
              <a:off x="4656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1537" name="Line 115"/>
            <p:cNvSpPr>
              <a:spLocks noChangeShapeType="1"/>
            </p:cNvSpPr>
            <p:nvPr/>
          </p:nvSpPr>
          <p:spPr bwMode="auto">
            <a:xfrm>
              <a:off x="4752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34" name="Oval 33"/>
          <p:cNvSpPr/>
          <p:nvPr/>
        </p:nvSpPr>
        <p:spPr>
          <a:xfrm>
            <a:off x="3276600" y="3852863"/>
            <a:ext cx="119063" cy="1206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522" name="Line 84"/>
          <p:cNvSpPr>
            <a:spLocks noChangeShapeType="1"/>
          </p:cNvSpPr>
          <p:nvPr/>
        </p:nvSpPr>
        <p:spPr bwMode="auto">
          <a:xfrm>
            <a:off x="4654550" y="1677988"/>
            <a:ext cx="962025" cy="22844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23" name="Line 85"/>
          <p:cNvSpPr>
            <a:spLocks noChangeShapeType="1"/>
          </p:cNvSpPr>
          <p:nvPr/>
        </p:nvSpPr>
        <p:spPr bwMode="auto">
          <a:xfrm flipH="1">
            <a:off x="5627688" y="1677988"/>
            <a:ext cx="1008062" cy="2273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24" name="Line 86"/>
          <p:cNvSpPr>
            <a:spLocks noChangeShapeType="1"/>
          </p:cNvSpPr>
          <p:nvPr/>
        </p:nvSpPr>
        <p:spPr bwMode="auto">
          <a:xfrm>
            <a:off x="4959350" y="2897188"/>
            <a:ext cx="646113" cy="1054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1525" name="Line 87"/>
          <p:cNvSpPr>
            <a:spLocks noChangeShapeType="1"/>
          </p:cNvSpPr>
          <p:nvPr/>
        </p:nvSpPr>
        <p:spPr bwMode="auto">
          <a:xfrm flipV="1">
            <a:off x="5638800" y="2897188"/>
            <a:ext cx="692150" cy="1054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562600" y="3875088"/>
            <a:ext cx="119063" cy="1206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352800" y="3940175"/>
            <a:ext cx="2232025" cy="158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006850"/>
            <a:ext cx="246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945063"/>
            <a:ext cx="18510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5510213"/>
            <a:ext cx="3200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4743450"/>
            <a:ext cx="36941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 smtClean="0">
                <a:ea typeface="新細明體" pitchFamily="18" charset="-120"/>
              </a:rPr>
              <a:t>SIFT Feature Points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1150938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7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458200" cy="1143000"/>
          </a:xfrm>
        </p:spPr>
        <p:txBody>
          <a:bodyPr/>
          <a:lstStyle/>
          <a:p>
            <a:r>
              <a:rPr lang="en-US" dirty="0" smtClean="0"/>
              <a:t>Matching Image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71600"/>
            <a:ext cx="5105401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Detection: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Identify image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Description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Extract feature descriptor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for each feature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Matching: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Find candidate matches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Correspondence: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olidFill>
                  <a:srgbClr val="002060"/>
                </a:solidFill>
              </a:rPr>
              <a:t>Find consistent set of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(inlier) correspondences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0" y="1950522"/>
            <a:ext cx="4953000" cy="1707077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108770"/>
            <a:ext cx="7620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How should we represent the local area</a:t>
            </a:r>
            <a:b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</a:b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around each feature point (for matching)?</a:t>
            </a: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627313"/>
            <a:ext cx="3464378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108579" y="3243202"/>
            <a:ext cx="153972" cy="15397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Feature </a:t>
            </a:r>
            <a:r>
              <a:rPr lang="en-US" sz="3600" dirty="0" smtClean="0"/>
              <a:t>Descriptors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6188278" y="3322903"/>
            <a:ext cx="269672" cy="1060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81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Pixel Values?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819400"/>
            <a:ext cx="627017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0696" t="30989" r="61415" b="57813"/>
          <a:stretch/>
        </p:blipFill>
        <p:spPr bwMode="auto">
          <a:xfrm>
            <a:off x="4495800" y="2551930"/>
            <a:ext cx="1580531" cy="130861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3505200" y="3581400"/>
            <a:ext cx="9144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85800" y="914400"/>
            <a:ext cx="8077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</a:rPr>
              <a:t>luminances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in a k x k window around the point to form a feature vector.</a:t>
            </a:r>
          </a:p>
          <a:p>
            <a:pPr defTabSz="914400"/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76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Pixel Values?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16002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</a:rPr>
              <a:t>luminances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in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a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k x k window around the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point to form a feature vector.</a:t>
            </a:r>
          </a:p>
          <a:p>
            <a:endParaRPr lang="en-US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819400"/>
            <a:ext cx="627017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0696" t="30989" r="61415" b="57813"/>
          <a:stretch/>
        </p:blipFill>
        <p:spPr bwMode="auto">
          <a:xfrm>
            <a:off x="4495800" y="2551930"/>
            <a:ext cx="1580531" cy="130861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3505200" y="3581400"/>
            <a:ext cx="914400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7948009" y="2156400"/>
            <a:ext cx="470000" cy="4339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0.2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0.2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0.2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0.2</a:t>
            </a:r>
          </a:p>
          <a:p>
            <a:pPr defTabSz="914400"/>
            <a:r>
              <a:rPr lang="en-US" sz="1600" u="sng" dirty="0">
                <a:solidFill>
                  <a:srgbClr val="000000"/>
                </a:solidFill>
                <a:latin typeface="Arial"/>
              </a:rPr>
              <a:t>0.1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0.3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0.2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0.3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0.3</a:t>
            </a:r>
          </a:p>
          <a:p>
            <a:pPr defTabSz="914400"/>
            <a:r>
              <a:rPr lang="en-US" sz="1600" u="sng" dirty="0">
                <a:solidFill>
                  <a:srgbClr val="000000"/>
                </a:solidFill>
                <a:latin typeface="Arial"/>
              </a:rPr>
              <a:t>0.2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0.7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0.4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0.6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0.8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0.6</a:t>
            </a:r>
          </a:p>
          <a:p>
            <a:pPr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…</a:t>
            </a:r>
          </a:p>
          <a:p>
            <a:pPr defTabSz="914400"/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72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Pixel Values?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295400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000000"/>
                </a:solidFill>
                <a:latin typeface="Arial"/>
              </a:rPr>
              <a:t>Problems?</a:t>
            </a:r>
          </a:p>
        </p:txBody>
      </p:sp>
    </p:spTree>
    <p:extLst>
      <p:ext uri="{BB962C8B-B14F-4D97-AF65-F5344CB8AC3E}">
        <p14:creationId xmlns:p14="http://schemas.microsoft.com/office/powerpoint/2010/main" val="39985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5103812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7012" y="3048000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Feature Descriptor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7924800" cy="5257800"/>
          </a:xfrm>
        </p:spPr>
        <p:txBody>
          <a:bodyPr/>
          <a:lstStyle/>
          <a:p>
            <a:r>
              <a:rPr lang="en-US" dirty="0" smtClean="0"/>
              <a:t>Rotate image region </a:t>
            </a:r>
            <a:br>
              <a:rPr lang="en-US" dirty="0" smtClean="0"/>
            </a:br>
            <a:r>
              <a:rPr lang="en-US" dirty="0" smtClean="0"/>
              <a:t>around point based on</a:t>
            </a:r>
            <a:br>
              <a:rPr lang="en-US" dirty="0" smtClean="0"/>
            </a:br>
            <a:r>
              <a:rPr lang="en-US" dirty="0" smtClean="0"/>
              <a:t>the feature orientation</a:t>
            </a:r>
          </a:p>
          <a:p>
            <a:r>
              <a:rPr lang="en-US" dirty="0" smtClean="0"/>
              <a:t>Scale image region </a:t>
            </a:r>
            <a:br>
              <a:rPr lang="en-US" dirty="0" smtClean="0"/>
            </a:br>
            <a:r>
              <a:rPr lang="en-US" dirty="0" smtClean="0"/>
              <a:t>around the point based on</a:t>
            </a:r>
            <a:br>
              <a:rPr lang="en-US" dirty="0" smtClean="0"/>
            </a:br>
            <a:r>
              <a:rPr lang="en-US" dirty="0" smtClean="0"/>
              <a:t>the feature scale</a:t>
            </a:r>
          </a:p>
          <a:p>
            <a:r>
              <a:rPr lang="en-US" dirty="0" smtClean="0"/>
              <a:t>Concatenate luminance </a:t>
            </a:r>
            <a:br>
              <a:rPr lang="en-US" dirty="0" smtClean="0"/>
            </a:br>
            <a:r>
              <a:rPr lang="en-US" dirty="0" smtClean="0"/>
              <a:t>of all pixels in the </a:t>
            </a:r>
            <a:br>
              <a:rPr lang="en-US" dirty="0" smtClean="0"/>
            </a:br>
            <a:r>
              <a:rPr lang="en-US" dirty="0" smtClean="0"/>
              <a:t>k x k window around </a:t>
            </a:r>
            <a:br>
              <a:rPr lang="en-US" dirty="0" smtClean="0"/>
            </a:br>
            <a:r>
              <a:rPr lang="en-US" dirty="0" smtClean="0"/>
              <a:t>the point in the </a:t>
            </a:r>
            <a:br>
              <a:rPr lang="en-US" dirty="0" smtClean="0"/>
            </a:br>
            <a:r>
              <a:rPr lang="en-US" dirty="0" smtClean="0"/>
              <a:t>rotated/scaled window </a:t>
            </a:r>
            <a:br>
              <a:rPr lang="en-US" dirty="0" smtClean="0"/>
            </a:br>
            <a:r>
              <a:rPr lang="en-US" dirty="0" smtClean="0"/>
              <a:t>into</a:t>
            </a:r>
            <a:r>
              <a:rPr lang="en-US" dirty="0"/>
              <a:t> </a:t>
            </a:r>
            <a:r>
              <a:rPr lang="en-US" dirty="0" smtClean="0"/>
              <a:t>a feature vector</a:t>
            </a: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2612" y="1436688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6919912" y="1143000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6323012" y="3792538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Image from Matthew Brown</a:t>
            </a:r>
          </a:p>
        </p:txBody>
      </p:sp>
    </p:spTree>
    <p:extLst>
      <p:ext uri="{BB962C8B-B14F-4D97-AF65-F5344CB8AC3E}">
        <p14:creationId xmlns:p14="http://schemas.microsoft.com/office/powerpoint/2010/main" val="17103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Feature Descriptor</a:t>
            </a:r>
          </a:p>
        </p:txBody>
      </p:sp>
    </p:spTree>
    <p:extLst>
      <p:ext uri="{BB962C8B-B14F-4D97-AF65-F5344CB8AC3E}">
        <p14:creationId xmlns:p14="http://schemas.microsoft.com/office/powerpoint/2010/main" val="21373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Feature Descriptor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295400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000000"/>
                </a:solidFill>
                <a:latin typeface="Arial"/>
              </a:rPr>
              <a:t>Problems?</a:t>
            </a:r>
          </a:p>
        </p:txBody>
      </p:sp>
    </p:spTree>
    <p:extLst>
      <p:ext uri="{BB962C8B-B14F-4D97-AF65-F5344CB8AC3E}">
        <p14:creationId xmlns:p14="http://schemas.microsoft.com/office/powerpoint/2010/main" val="19061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Feature Descriptor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Sensitive to small shifts or rotations</a:t>
            </a:r>
            <a:endParaRPr lang="en-US" dirty="0"/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895600" y="1570037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3200400" y="2255837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3276600" y="3703637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990600" y="1570037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2057400" y="3703637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2057400" y="3930650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2057400" y="4159250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7056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>
            <a:off x="3624263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740525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2" name="Oval 16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3" name="Oval 17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4" name="Freeform 18"/>
          <p:cNvSpPr>
            <a:spLocks/>
          </p:cNvSpPr>
          <p:nvPr/>
        </p:nvSpPr>
        <p:spPr bwMode="auto">
          <a:xfrm>
            <a:off x="3470275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5" name="Arc 19"/>
          <p:cNvSpPr>
            <a:spLocks/>
          </p:cNvSpPr>
          <p:nvPr/>
        </p:nvSpPr>
        <p:spPr bwMode="auto">
          <a:xfrm rot="720000">
            <a:off x="3670300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21514895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6" name="Line 20"/>
          <p:cNvSpPr>
            <a:spLocks noChangeShapeType="1"/>
          </p:cNvSpPr>
          <p:nvPr/>
        </p:nvSpPr>
        <p:spPr bwMode="auto">
          <a:xfrm flipH="1">
            <a:off x="3470275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7" name="Oval 21"/>
          <p:cNvSpPr>
            <a:spLocks noChangeArrowheads="1"/>
          </p:cNvSpPr>
          <p:nvPr/>
        </p:nvSpPr>
        <p:spPr bwMode="auto">
          <a:xfrm rot="-1860000">
            <a:off x="3748088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8" name="Line 22"/>
          <p:cNvSpPr>
            <a:spLocks noChangeShapeType="1"/>
          </p:cNvSpPr>
          <p:nvPr/>
        </p:nvSpPr>
        <p:spPr bwMode="auto">
          <a:xfrm flipV="1">
            <a:off x="3470275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9" name="Freeform 23"/>
          <p:cNvSpPr>
            <a:spLocks/>
          </p:cNvSpPr>
          <p:nvPr/>
        </p:nvSpPr>
        <p:spPr bwMode="auto">
          <a:xfrm>
            <a:off x="6721475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0" name="Arc 24"/>
          <p:cNvSpPr>
            <a:spLocks/>
          </p:cNvSpPr>
          <p:nvPr/>
        </p:nvSpPr>
        <p:spPr bwMode="auto">
          <a:xfrm rot="720000">
            <a:off x="6921500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21514895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1" name="Line 25"/>
          <p:cNvSpPr>
            <a:spLocks noChangeShapeType="1"/>
          </p:cNvSpPr>
          <p:nvPr/>
        </p:nvSpPr>
        <p:spPr bwMode="auto">
          <a:xfrm flipH="1">
            <a:off x="6721475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2" name="Oval 26"/>
          <p:cNvSpPr>
            <a:spLocks noChangeArrowheads="1"/>
          </p:cNvSpPr>
          <p:nvPr/>
        </p:nvSpPr>
        <p:spPr bwMode="auto">
          <a:xfrm rot="-1860000">
            <a:off x="6999288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3" name="Line 27"/>
          <p:cNvSpPr>
            <a:spLocks noChangeShapeType="1"/>
          </p:cNvSpPr>
          <p:nvPr/>
        </p:nvSpPr>
        <p:spPr bwMode="auto">
          <a:xfrm flipV="1">
            <a:off x="6721475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4" name="Rectangle 28"/>
          <p:cNvSpPr>
            <a:spLocks noGrp="1" noChangeArrowheads="1"/>
          </p:cNvSpPr>
          <p:nvPr>
            <p:ph type="title"/>
          </p:nvPr>
        </p:nvSpPr>
        <p:spPr>
          <a:xfrm>
            <a:off x="457200" y="-204788"/>
            <a:ext cx="8229600" cy="1143001"/>
          </a:xfrm>
        </p:spPr>
        <p:txBody>
          <a:bodyPr/>
          <a:lstStyle/>
          <a:p>
            <a:r>
              <a:rPr lang="en-US">
                <a:latin typeface="Calibri" charset="0"/>
              </a:rPr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4754563"/>
            <a:ext cx="5943600" cy="2006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>
                <a:latin typeface="Calibri" charset="0"/>
              </a:rPr>
              <a:t>reproject image planes onto a common</a:t>
            </a:r>
          </a:p>
          <a:p>
            <a:pPr>
              <a:lnSpc>
                <a:spcPct val="80000"/>
              </a:lnSpc>
            </a:pPr>
            <a:r>
              <a:rPr lang="en-US" sz="1800">
                <a:latin typeface="Calibri" charset="0"/>
              </a:rPr>
              <a:t>	plane parallel to the line between optical centers</a:t>
            </a:r>
          </a:p>
          <a:p>
            <a:pPr>
              <a:lnSpc>
                <a:spcPct val="80000"/>
              </a:lnSpc>
            </a:pPr>
            <a:r>
              <a:rPr lang="en-US" sz="1800">
                <a:latin typeface="Calibri" charset="0"/>
              </a:rPr>
              <a:t>pixel motion is horizontal after this transformation</a:t>
            </a:r>
          </a:p>
          <a:p>
            <a:pPr>
              <a:lnSpc>
                <a:spcPct val="80000"/>
              </a:lnSpc>
            </a:pPr>
            <a:r>
              <a:rPr lang="en-US" sz="1800">
                <a:latin typeface="Calibri" charset="0"/>
              </a:rPr>
              <a:t>two homographies (3x3 transform), one for each input image reprojection</a:t>
            </a:r>
          </a:p>
          <a:p>
            <a:pPr>
              <a:lnSpc>
                <a:spcPct val="80000"/>
              </a:lnSpc>
              <a:buFont typeface="Wingdings" charset="0"/>
              <a:buChar char="Ø"/>
            </a:pPr>
            <a:r>
              <a:rPr lang="en-US" sz="1400">
                <a:latin typeface="Calibri" charset="0"/>
              </a:rPr>
              <a:t>C. Loop and Z. Zhang. </a:t>
            </a:r>
            <a:r>
              <a:rPr lang="en-US" sz="1400">
                <a:latin typeface="Calibri" charset="0"/>
                <a:hlinkClick r:id="rId3"/>
              </a:rPr>
              <a:t>Computing Rectifying Homographies for Stereo Vision</a:t>
            </a:r>
            <a:r>
              <a:rPr lang="en-US" sz="1400">
                <a:latin typeface="Calibri" charset="0"/>
              </a:rPr>
              <a:t>. IEEE Conf. Computer Vision and Pattern Recognition, 1999</a:t>
            </a:r>
            <a:r>
              <a:rPr lang="en-US" sz="1600">
                <a:latin typeface="Calibri" charset="0"/>
              </a:rPr>
              <a:t>.</a:t>
            </a:r>
          </a:p>
        </p:txBody>
      </p:sp>
      <p:sp>
        <p:nvSpPr>
          <p:cNvPr id="22556" name="Line 35"/>
          <p:cNvSpPr>
            <a:spLocks noChangeShapeType="1"/>
          </p:cNvSpPr>
          <p:nvPr/>
        </p:nvSpPr>
        <p:spPr bwMode="auto">
          <a:xfrm>
            <a:off x="4852988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7" name="Line 36"/>
          <p:cNvSpPr>
            <a:spLocks noChangeShapeType="1"/>
          </p:cNvSpPr>
          <p:nvPr/>
        </p:nvSpPr>
        <p:spPr bwMode="auto">
          <a:xfrm>
            <a:off x="4845050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3624263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6756400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4852988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61" name="Oval 14"/>
          <p:cNvSpPr>
            <a:spLocks noChangeArrowheads="1"/>
          </p:cNvSpPr>
          <p:nvPr/>
        </p:nvSpPr>
        <p:spPr bwMode="auto">
          <a:xfrm>
            <a:off x="7016750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62" name="Oval 15"/>
          <p:cNvSpPr>
            <a:spLocks noChangeArrowheads="1"/>
          </p:cNvSpPr>
          <p:nvPr/>
        </p:nvSpPr>
        <p:spPr bwMode="auto">
          <a:xfrm>
            <a:off x="4441825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15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76200"/>
            <a:ext cx="8229600" cy="1143001"/>
          </a:xfrm>
        </p:spPr>
        <p:txBody>
          <a:bodyPr/>
          <a:lstStyle/>
          <a:p>
            <a:r>
              <a:rPr lang="en-US" dirty="0"/>
              <a:t>Window Feature Descriptor</a:t>
            </a:r>
          </a:p>
        </p:txBody>
      </p: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228600" y="6278563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/>
              </a:rPr>
              <a:t>Figure from T. Tuytelaars ECCV 2006 tutorial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2133600" y="914400"/>
            <a:ext cx="13982700" cy="5410200"/>
            <a:chOff x="-2133600" y="914400"/>
            <a:chExt cx="13982700" cy="5410200"/>
          </a:xfrm>
        </p:grpSpPr>
        <p:pic>
          <p:nvPicPr>
            <p:cNvPr id="35840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5833" t="31601" r="17084" b="2982"/>
            <a:stretch>
              <a:fillRect/>
            </a:stretch>
          </p:blipFill>
          <p:spPr bwMode="auto">
            <a:xfrm>
              <a:off x="304800" y="1066800"/>
              <a:ext cx="8534400" cy="5089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06" name="Rectangle 6"/>
            <p:cNvSpPr>
              <a:spLocks noChangeArrowheads="1"/>
            </p:cNvSpPr>
            <p:nvPr/>
          </p:nvSpPr>
          <p:spPr bwMode="auto">
            <a:xfrm>
              <a:off x="304800" y="4876800"/>
              <a:ext cx="5410200" cy="1295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8407" name="Rectangle 7"/>
            <p:cNvSpPr>
              <a:spLocks noChangeArrowheads="1"/>
            </p:cNvSpPr>
            <p:nvPr/>
          </p:nvSpPr>
          <p:spPr bwMode="auto">
            <a:xfrm>
              <a:off x="6438900" y="914400"/>
              <a:ext cx="5410200" cy="2895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8408" name="Rectangle 8"/>
            <p:cNvSpPr>
              <a:spLocks noChangeArrowheads="1"/>
            </p:cNvSpPr>
            <p:nvPr/>
          </p:nvSpPr>
          <p:spPr bwMode="auto">
            <a:xfrm>
              <a:off x="-2133600" y="3429000"/>
              <a:ext cx="5410200" cy="2895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8409" name="Rectangle 9"/>
            <p:cNvSpPr>
              <a:spLocks noChangeArrowheads="1"/>
            </p:cNvSpPr>
            <p:nvPr/>
          </p:nvSpPr>
          <p:spPr bwMode="auto">
            <a:xfrm>
              <a:off x="3886200" y="914400"/>
              <a:ext cx="5410200" cy="1524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48900" y="1371599"/>
            <a:ext cx="4238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>
                <a:solidFill>
                  <a:srgbClr val="000000"/>
                </a:solidFill>
                <a:latin typeface="Arial"/>
              </a:rPr>
              <a:t>Sensitive to photometric differences</a:t>
            </a:r>
          </a:p>
        </p:txBody>
      </p:sp>
    </p:spTree>
    <p:extLst>
      <p:ext uri="{BB962C8B-B14F-4D97-AF65-F5344CB8AC3E}">
        <p14:creationId xmlns:p14="http://schemas.microsoft.com/office/powerpoint/2010/main" val="364738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Feature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Use histograms to bin pixels within sub-patches according to their orientation.</a:t>
            </a:r>
            <a:endParaRPr lang="en-US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 smtClean="0"/>
              <a:t>SIFT Feature Descriptor</a:t>
            </a:r>
          </a:p>
        </p:txBody>
      </p:sp>
      <p:pic>
        <p:nvPicPr>
          <p:cNvPr id="32773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68525"/>
            <a:ext cx="7435850" cy="3279775"/>
          </a:xfrm>
          <a:noFill/>
        </p:spPr>
      </p:pic>
      <p:sp>
        <p:nvSpPr>
          <p:cNvPr id="32774" name="Line 7"/>
          <p:cNvSpPr>
            <a:spLocks noChangeShapeType="1"/>
          </p:cNvSpPr>
          <p:nvPr/>
        </p:nvSpPr>
        <p:spPr bwMode="auto">
          <a:xfrm flipV="1">
            <a:off x="2408238" y="2678113"/>
            <a:ext cx="990600" cy="914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75" name="Text Box 10"/>
          <p:cNvSpPr txBox="1">
            <a:spLocks noChangeArrowheads="1"/>
          </p:cNvSpPr>
          <p:nvPr/>
        </p:nvSpPr>
        <p:spPr bwMode="auto">
          <a:xfrm>
            <a:off x="2051050" y="5499100"/>
            <a:ext cx="52758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9pPr>
          </a:lstStyle>
          <a:p>
            <a:pPr defTabSz="914400" eaLnBrk="1" hangingPunct="1"/>
            <a:r>
              <a:rPr lang="en-US" altLang="zh-CN" dirty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</a:rPr>
              <a:t>practice, </a:t>
            </a:r>
            <a:r>
              <a:rPr lang="en-US" altLang="zh-CN" dirty="0">
                <a:solidFill>
                  <a:srgbClr val="000000"/>
                </a:solidFill>
                <a:latin typeface="Arial" charset="0"/>
              </a:rPr>
              <a:t>4x4 arrays of 8 bin histogram is used, </a:t>
            </a:r>
          </a:p>
          <a:p>
            <a:pPr defTabSz="914400" eaLnBrk="1" hangingPunct="1"/>
            <a:r>
              <a:rPr lang="en-US" altLang="zh-CN" dirty="0">
                <a:solidFill>
                  <a:srgbClr val="000000"/>
                </a:solidFill>
                <a:latin typeface="Arial" charset="0"/>
              </a:rPr>
              <a:t>a total of 128 features for one </a:t>
            </a:r>
            <a:r>
              <a:rPr lang="en-US" altLang="zh-CN" dirty="0" err="1">
                <a:solidFill>
                  <a:srgbClr val="000000"/>
                </a:solidFill>
                <a:latin typeface="Arial" charset="0"/>
              </a:rPr>
              <a:t>keypoint</a:t>
            </a:r>
            <a:endParaRPr lang="en-US" altLang="zh-CN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381000" y="1449388"/>
            <a:ext cx="29718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9pPr>
          </a:lstStyle>
          <a:p>
            <a:pPr defTabSz="914400" eaLnBrk="1" hangingPunct="1"/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US" dirty="0" smtClean="0">
                <a:solidFill>
                  <a:srgbClr val="000000"/>
                </a:solidFill>
              </a:rPr>
              <a:t>radient </a:t>
            </a:r>
            <a:r>
              <a:rPr lang="en-US" dirty="0">
                <a:solidFill>
                  <a:srgbClr val="000000"/>
                </a:solidFill>
              </a:rPr>
              <a:t>magnitude and</a:t>
            </a:r>
          </a:p>
          <a:p>
            <a:pPr defTabSz="914400" eaLnBrk="1" hangingPunct="1"/>
            <a:r>
              <a:rPr lang="en-US" dirty="0">
                <a:solidFill>
                  <a:srgbClr val="000000"/>
                </a:solidFill>
              </a:rPr>
              <a:t>orientation at each point</a:t>
            </a:r>
          </a:p>
          <a:p>
            <a:pPr defTabSz="914400" eaLnBrk="1" hangingPunct="1"/>
            <a:r>
              <a:rPr lang="en-US" dirty="0">
                <a:solidFill>
                  <a:srgbClr val="000000"/>
                </a:solidFill>
              </a:rPr>
              <a:t>weighted by a Gaussian</a:t>
            </a:r>
          </a:p>
        </p:txBody>
      </p:sp>
      <p:sp>
        <p:nvSpPr>
          <p:cNvPr id="32777" name="TextBox 9"/>
          <p:cNvSpPr txBox="1">
            <a:spLocks noChangeArrowheads="1"/>
          </p:cNvSpPr>
          <p:nvPr/>
        </p:nvSpPr>
        <p:spPr bwMode="auto">
          <a:xfrm>
            <a:off x="4648200" y="1449388"/>
            <a:ext cx="32416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  <a:ea typeface="宋体" pitchFamily="2" charset="-122"/>
              </a:defRPr>
            </a:lvl9pPr>
          </a:lstStyle>
          <a:p>
            <a:pPr defTabSz="914400" eaLnBrk="1" hangingPunct="1"/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rientation </a:t>
            </a:r>
            <a:r>
              <a:rPr lang="en-US" dirty="0">
                <a:solidFill>
                  <a:srgbClr val="000000"/>
                </a:solidFill>
              </a:rPr>
              <a:t>histograms:</a:t>
            </a:r>
          </a:p>
          <a:p>
            <a:pPr defTabSz="914400" eaLnBrk="1" hangingPunct="1"/>
            <a:r>
              <a:rPr lang="en-US" dirty="0">
                <a:solidFill>
                  <a:srgbClr val="000000"/>
                </a:solidFill>
              </a:rPr>
              <a:t>sum of gradient magnitude</a:t>
            </a:r>
          </a:p>
          <a:p>
            <a:pPr defTabSz="914400" eaLnBrk="1" hangingPunct="1"/>
            <a:r>
              <a:rPr lang="en-US" dirty="0">
                <a:solidFill>
                  <a:srgbClr val="000000"/>
                </a:solidFill>
              </a:rPr>
              <a:t>at each direction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7667314" y="6568834"/>
            <a:ext cx="1476686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Image from Lowe</a:t>
            </a:r>
          </a:p>
        </p:txBody>
      </p:sp>
    </p:spTree>
    <p:extLst>
      <p:ext uri="{BB962C8B-B14F-4D97-AF65-F5344CB8AC3E}">
        <p14:creationId xmlns:p14="http://schemas.microsoft.com/office/powerpoint/2010/main" val="11020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SIFT Feature </a:t>
            </a:r>
            <a:r>
              <a:rPr lang="en-US" sz="3600" dirty="0" smtClean="0"/>
              <a:t>Descriptor</a:t>
            </a:r>
            <a:endParaRPr lang="en-US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/>
              </a:rPr>
              <a:t>Steve Seitz</a:t>
            </a:r>
          </a:p>
        </p:txBody>
      </p:sp>
    </p:spTree>
    <p:extLst>
      <p:ext uri="{BB962C8B-B14F-4D97-AF65-F5344CB8AC3E}">
        <p14:creationId xmlns:p14="http://schemas.microsoft.com/office/powerpoint/2010/main" val="13296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SIFT Feature Descriptor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NASA Mars Rover images</a:t>
            </a:r>
          </a:p>
        </p:txBody>
      </p:sp>
    </p:spTree>
    <p:extLst>
      <p:ext uri="{BB962C8B-B14F-4D97-AF65-F5344CB8AC3E}">
        <p14:creationId xmlns:p14="http://schemas.microsoft.com/office/powerpoint/2010/main" val="51075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NASA Mars Rover images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  <a:latin typeface="Arial"/>
              </a:rPr>
            </a:br>
            <a:r>
              <a:rPr lang="en-US" sz="1600" dirty="0">
                <a:solidFill>
                  <a:srgbClr val="000000"/>
                </a:solidFill>
                <a:latin typeface="Arial"/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SIFT Feature Descriptor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971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Image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Detection: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Identify image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Description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Extract feature descriptor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for each feature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rgbClr val="FF0000"/>
                </a:solidFill>
              </a:rPr>
              <a:t>Feature Matching: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Find candidate matches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Correspondence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olidFill>
                  <a:srgbClr val="002060"/>
                </a:solidFill>
              </a:rPr>
              <a:t>Find consistent set of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(inlier) correspondences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710" y="1069669"/>
            <a:ext cx="2438400" cy="176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7235" y="2971800"/>
            <a:ext cx="2442365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 bwMode="auto">
          <a:xfrm>
            <a:off x="7391400" y="16764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543800" y="19812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324600" y="2133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543800" y="22860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772400" y="23622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620000" y="26670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343650" y="25908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162800" y="22860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848475" y="2295525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8001000" y="1752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848600" y="2133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7115175" y="25908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6096000" y="34290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7505700" y="3855522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943600" y="40386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7543800" y="43434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610475" y="41529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6134100" y="3760272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219825" y="44196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7162800" y="40767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996910" y="4505325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6705600" y="36576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315200" y="3893622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715125" y="41529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8001000" y="43434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 flipH="1">
            <a:off x="6191250" y="1790700"/>
            <a:ext cx="1200150" cy="16097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6781800" y="1847850"/>
            <a:ext cx="1209677" cy="18002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H="1">
            <a:off x="6324600" y="2743200"/>
            <a:ext cx="1285875" cy="16954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H="1">
            <a:off x="6019801" y="2400300"/>
            <a:ext cx="1171574" cy="16383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3" name="Oval 52"/>
          <p:cNvSpPr/>
          <p:nvPr/>
        </p:nvSpPr>
        <p:spPr bwMode="auto">
          <a:xfrm>
            <a:off x="8077200" y="2514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 bwMode="auto">
          <a:xfrm flipH="1">
            <a:off x="6715125" y="2581275"/>
            <a:ext cx="1352552" cy="1828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7" name="Oval 56"/>
          <p:cNvSpPr/>
          <p:nvPr/>
        </p:nvSpPr>
        <p:spPr bwMode="auto">
          <a:xfrm>
            <a:off x="6629400" y="44196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2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pic>
        <p:nvPicPr>
          <p:cNvPr id="14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51312"/>
            <a:ext cx="3334353" cy="241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825" y="3852352"/>
            <a:ext cx="3339775" cy="24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2892416" y="208097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100813" y="249777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33636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00813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413409" y="301876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205012" y="343555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968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579820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150001" y="292759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26004" y="21851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17607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51469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121041" y="4495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048714" y="50607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912644" y="531113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100813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191987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173140" y="493053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290363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79820" y="536323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352977" y="5949348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954629" y="479013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788218" y="51128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967654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726004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830203" y="322716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1850431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2202100" y="2317950"/>
            <a:ext cx="1523904" cy="22585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>
            <a:off x="3100815" y="2352675"/>
            <a:ext cx="661560" cy="24895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flipH="1">
            <a:off x="1459687" y="2314575"/>
            <a:ext cx="2216963" cy="19526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419600" y="1395708"/>
            <a:ext cx="441499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latin typeface="Arial"/>
              </a:rPr>
              <a:t>Goal: produce a set of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candidate matches that 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contains…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Arial"/>
              </a:rPr>
            </a:br>
            <a:endParaRPr lang="en-US" sz="2000" dirty="0">
              <a:solidFill>
                <a:srgbClr val="000000"/>
              </a:solidFill>
              <a:latin typeface="Arial"/>
            </a:endParaRPr>
          </a:p>
          <a:p>
            <a:pPr marL="571500" indent="-285750" defTabSz="9144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Many “correct” matches</a:t>
            </a:r>
          </a:p>
          <a:p>
            <a:pPr marL="571500" indent="-285750" defTabSz="9144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As few “wrong” matches 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as possible</a:t>
            </a:r>
          </a:p>
          <a:p>
            <a:pPr marL="285750" defTabSz="914400"/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defTabSz="914400"/>
            <a:r>
              <a:rPr lang="en-US" sz="2400" dirty="0">
                <a:solidFill>
                  <a:srgbClr val="000000"/>
                </a:solidFill>
                <a:latin typeface="Arial"/>
              </a:rPr>
              <a:t>We will consider only these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candidate matches when 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searching for correspondences</a:t>
            </a:r>
          </a:p>
          <a:p>
            <a:pPr defTabSz="914400"/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414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pic>
        <p:nvPicPr>
          <p:cNvPr id="14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51312"/>
            <a:ext cx="3334353" cy="241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825" y="3852352"/>
            <a:ext cx="3339775" cy="24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2892416" y="208097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100813" y="249777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33636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00813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413409" y="301876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205012" y="343555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968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579820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150001" y="292759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26004" y="21851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17607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51469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121041" y="4495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048714" y="50607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912644" y="531113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100813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191987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173140" y="493053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290363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79820" y="536323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352977" y="5949348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954629" y="479013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788218" y="51128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967654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726004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830203" y="322716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1850431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3135791"/>
            <a:ext cx="1954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dirty="0">
                <a:solidFill>
                  <a:srgbClr val="000000"/>
                </a:solidFill>
                <a:latin typeface="Arial"/>
              </a:rPr>
              <a:t>How?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2202100" y="2317950"/>
            <a:ext cx="1523904" cy="22585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H="1">
            <a:off x="3100815" y="2352675"/>
            <a:ext cx="661560" cy="24895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flipH="1">
            <a:off x="1459687" y="2314575"/>
            <a:ext cx="2216963" cy="19526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930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pic>
        <p:nvPicPr>
          <p:cNvPr id="14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51312"/>
            <a:ext cx="3334353" cy="241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825" y="3852352"/>
            <a:ext cx="3339775" cy="24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2892416" y="208097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100813" y="249777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33636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00813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413409" y="301876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205012" y="343555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968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579820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150001" y="292759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26004" y="21851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17607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51469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121041" y="4495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048714" y="50607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912644" y="531113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100813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191987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173140" y="493053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290363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79820" y="536323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352977" y="5949348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954629" y="479013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788218" y="51128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967654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726004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830203" y="322716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1850431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741826" y="2201338"/>
            <a:ext cx="87312" cy="87312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648957" y="2104500"/>
            <a:ext cx="273051" cy="273051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 flipV="1">
            <a:off x="3677532" y="2171177"/>
            <a:ext cx="133350" cy="8572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269822" y="1477220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srgbClr val="C00000"/>
                </a:solidFill>
                <a:latin typeface="Arial"/>
              </a:rPr>
              <a:t>Feature Position,</a:t>
            </a:r>
          </a:p>
          <a:p>
            <a:pPr algn="ctr" defTabSz="914400"/>
            <a:r>
              <a:rPr lang="en-US" dirty="0">
                <a:solidFill>
                  <a:srgbClr val="C00000"/>
                </a:solidFill>
                <a:latin typeface="Arial"/>
              </a:rPr>
              <a:t>Scale, &amp; Orientation</a:t>
            </a:r>
          </a:p>
        </p:txBody>
      </p:sp>
    </p:spTree>
    <p:extLst>
      <p:ext uri="{BB962C8B-B14F-4D97-AF65-F5344CB8AC3E}">
        <p14:creationId xmlns:p14="http://schemas.microsoft.com/office/powerpoint/2010/main" val="18360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Questions?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4691" y="2156818"/>
            <a:ext cx="433132" cy="18158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C00000"/>
                </a:solidFill>
                <a:latin typeface="Arial"/>
              </a:rPr>
              <a:t>0.2</a:t>
            </a:r>
          </a:p>
          <a:p>
            <a:pPr defTabSz="914400"/>
            <a:r>
              <a:rPr lang="en-US" sz="1400" dirty="0">
                <a:solidFill>
                  <a:srgbClr val="C00000"/>
                </a:solidFill>
                <a:latin typeface="Arial"/>
              </a:rPr>
              <a:t>0.7</a:t>
            </a:r>
          </a:p>
          <a:p>
            <a:pPr defTabSz="914400"/>
            <a:r>
              <a:rPr lang="en-US" sz="1400" dirty="0">
                <a:solidFill>
                  <a:srgbClr val="C00000"/>
                </a:solidFill>
                <a:latin typeface="Arial"/>
              </a:rPr>
              <a:t>0.4</a:t>
            </a:r>
          </a:p>
          <a:p>
            <a:pPr defTabSz="914400"/>
            <a:r>
              <a:rPr lang="en-US" sz="1400" dirty="0">
                <a:solidFill>
                  <a:srgbClr val="C00000"/>
                </a:solidFill>
                <a:latin typeface="Arial"/>
              </a:rPr>
              <a:t>0.6</a:t>
            </a:r>
          </a:p>
          <a:p>
            <a:pPr defTabSz="914400"/>
            <a:r>
              <a:rPr lang="en-US" sz="1400" dirty="0">
                <a:solidFill>
                  <a:srgbClr val="C00000"/>
                </a:solidFill>
                <a:latin typeface="Arial"/>
              </a:rPr>
              <a:t>0.8</a:t>
            </a:r>
          </a:p>
          <a:p>
            <a:pPr defTabSz="914400"/>
            <a:r>
              <a:rPr lang="en-US" sz="1400" dirty="0">
                <a:solidFill>
                  <a:srgbClr val="C00000"/>
                </a:solidFill>
                <a:latin typeface="Arial"/>
              </a:rPr>
              <a:t>0.6</a:t>
            </a:r>
          </a:p>
          <a:p>
            <a:pPr defTabSz="914400"/>
            <a:r>
              <a:rPr lang="en-US" sz="1400" dirty="0">
                <a:solidFill>
                  <a:srgbClr val="C00000"/>
                </a:solidFill>
                <a:latin typeface="Arial"/>
              </a:rPr>
              <a:t>…</a:t>
            </a:r>
          </a:p>
          <a:p>
            <a:pPr defTabSz="914400"/>
            <a:endParaRPr lang="en-US" sz="1400" dirty="0">
              <a:solidFill>
                <a:srgbClr val="C00000"/>
              </a:solidFill>
              <a:latin typeface="Arial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4010025" y="2364484"/>
            <a:ext cx="723900" cy="6958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114800" y="397270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Arial"/>
              </a:rPr>
              <a:t>Feature Descriptor</a:t>
            </a:r>
          </a:p>
        </p:txBody>
      </p:sp>
      <p:pic>
        <p:nvPicPr>
          <p:cNvPr id="14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51312"/>
            <a:ext cx="3334353" cy="241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825" y="3852352"/>
            <a:ext cx="3339775" cy="24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2892416" y="208097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100813" y="249777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33636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00813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413409" y="301876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205012" y="343555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968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579820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150001" y="292759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26004" y="21851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17607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51469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121041" y="4495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048714" y="50607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912644" y="531113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100813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191987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173140" y="493053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290363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79820" y="536323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352977" y="5949348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954629" y="479013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788218" y="51128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967654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726004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830203" y="322716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1850431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741826" y="2201338"/>
            <a:ext cx="87312" cy="87312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648957" y="2104500"/>
            <a:ext cx="273051" cy="273051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 flipV="1">
            <a:off x="3677532" y="2171177"/>
            <a:ext cx="133350" cy="8572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269822" y="1477220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>
                <a:solidFill>
                  <a:srgbClr val="C00000"/>
                </a:solidFill>
                <a:latin typeface="Arial"/>
              </a:rPr>
              <a:t>Feature Position,</a:t>
            </a:r>
          </a:p>
          <a:p>
            <a:pPr algn="ctr" defTabSz="914400"/>
            <a:r>
              <a:rPr lang="en-US" dirty="0">
                <a:solidFill>
                  <a:srgbClr val="C00000"/>
                </a:solidFill>
                <a:latin typeface="Arial"/>
              </a:rPr>
              <a:t>Scale, &amp; Orientation</a:t>
            </a:r>
          </a:p>
        </p:txBody>
      </p:sp>
    </p:spTree>
    <p:extLst>
      <p:ext uri="{BB962C8B-B14F-4D97-AF65-F5344CB8AC3E}">
        <p14:creationId xmlns:p14="http://schemas.microsoft.com/office/powerpoint/2010/main" val="11641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pic>
        <p:nvPicPr>
          <p:cNvPr id="14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51312"/>
            <a:ext cx="3334353" cy="241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825" y="3852352"/>
            <a:ext cx="3339775" cy="24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2892416" y="208097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100813" y="249777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33636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00813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413409" y="301876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205012" y="343555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968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579820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150001" y="292759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26004" y="21851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17607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51469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121041" y="4495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048714" y="50607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912644" y="531113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100813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191987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173140" y="493053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290363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79820" y="536323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352977" y="5949348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954629" y="479013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788218" y="51128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967654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726004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830203" y="322716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1850431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741826" y="2201338"/>
            <a:ext cx="87312" cy="87312"/>
          </a:xfrm>
          <a:prstGeom prst="ellipse">
            <a:avLst/>
          </a:prstGeom>
          <a:solidFill>
            <a:srgbClr val="C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 bwMode="auto">
          <a:xfrm flipH="1" flipV="1">
            <a:off x="3867151" y="2247901"/>
            <a:ext cx="2809874" cy="7715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</p:spTree>
    <p:extLst>
      <p:ext uri="{BB962C8B-B14F-4D97-AF65-F5344CB8AC3E}">
        <p14:creationId xmlns:p14="http://schemas.microsoft.com/office/powerpoint/2010/main" val="37234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pic>
        <p:nvPicPr>
          <p:cNvPr id="14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51312"/>
            <a:ext cx="3334353" cy="241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825" y="3852352"/>
            <a:ext cx="3339775" cy="24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2892416" y="208097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100813" y="249777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33636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00813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413409" y="301876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205012" y="343555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968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579820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150001" y="292759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26004" y="21851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17607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51469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121041" y="4495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048714" y="50607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912644" y="531113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100813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191987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173140" y="493053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290363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79820" y="536323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352977" y="5949348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954629" y="479013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788218" y="51128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967654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726004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830203" y="322716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1850431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741826" y="2201338"/>
            <a:ext cx="87312" cy="87312"/>
          </a:xfrm>
          <a:prstGeom prst="ellipse">
            <a:avLst/>
          </a:prstGeom>
          <a:solidFill>
            <a:srgbClr val="C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3867151" y="2247901"/>
            <a:ext cx="2809874" cy="7715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1962150" y="4781550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pic>
        <p:nvPicPr>
          <p:cNvPr id="14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51312"/>
            <a:ext cx="3334353" cy="241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825" y="3852352"/>
            <a:ext cx="3339775" cy="24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2892416" y="208097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100813" y="249777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33636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00813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413409" y="301876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205012" y="343555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968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579820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150001" y="292759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26004" y="21851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17607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51469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121041" y="4495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048714" y="50607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912644" y="531113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100813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191987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173140" y="493053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290363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79820" y="536323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352977" y="5949348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954629" y="479013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788218" y="51128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967654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726004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830203" y="322716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1850431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741826" y="2201338"/>
            <a:ext cx="87312" cy="87312"/>
          </a:xfrm>
          <a:prstGeom prst="ellipse">
            <a:avLst/>
          </a:prstGeom>
          <a:solidFill>
            <a:srgbClr val="C0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3867151" y="2247901"/>
            <a:ext cx="2809874" cy="7715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cxnSp>
        <p:nvCxnSpPr>
          <p:cNvPr id="74" name="Straight Arrow Connector 73"/>
          <p:cNvCxnSpPr/>
          <p:nvPr/>
        </p:nvCxnSpPr>
        <p:spPr bwMode="auto">
          <a:xfrm flipH="1">
            <a:off x="2076450" y="3219450"/>
            <a:ext cx="4591050" cy="1600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75" name="Oval 74"/>
          <p:cNvSpPr/>
          <p:nvPr/>
        </p:nvSpPr>
        <p:spPr bwMode="auto">
          <a:xfrm>
            <a:off x="1962150" y="4781550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pic>
        <p:nvPicPr>
          <p:cNvPr id="14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51312"/>
            <a:ext cx="3334353" cy="241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825" y="3852352"/>
            <a:ext cx="3339775" cy="24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2892416" y="208097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100813" y="249777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33636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00813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413409" y="301876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205012" y="343555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968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579820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150001" y="292759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26004" y="21851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17607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51469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121041" y="4495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048714" y="50607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912644" y="531113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100813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191987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173140" y="493053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290363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79820" y="536323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352977" y="5949348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954629" y="479013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788218" y="51128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967654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726004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830203" y="322716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1850431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741826" y="2201338"/>
            <a:ext cx="87312" cy="87312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1962150" y="4781550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1673" y="1251312"/>
            <a:ext cx="4020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>
                <a:solidFill>
                  <a:srgbClr val="000000"/>
                </a:solidFill>
                <a:latin typeface="Arial"/>
              </a:rPr>
              <a:t>What is a good way to 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choose candidate matches?</a:t>
            </a:r>
          </a:p>
        </p:txBody>
      </p:sp>
      <p:sp>
        <p:nvSpPr>
          <p:cNvPr id="87" name="Oval 86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4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method 1: create matches from each feature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baseline="-25000" dirty="0">
                <a:solidFill>
                  <a:srgbClr val="C00000"/>
                </a:solidFill>
              </a:rPr>
              <a:t>i</a:t>
            </a:r>
            <a:r>
              <a:rPr lang="en-US" dirty="0" smtClean="0"/>
              <a:t> to feature 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 in </a:t>
            </a:r>
            <a:r>
              <a:rPr lang="en-US" dirty="0" smtClean="0">
                <a:solidFill>
                  <a:srgbClr val="008000"/>
                </a:solidFill>
              </a:rPr>
              <a:t>B</a:t>
            </a:r>
            <a:r>
              <a:rPr lang="en-US" dirty="0" smtClean="0"/>
              <a:t> with minimum d(</a:t>
            </a:r>
            <a:r>
              <a:rPr lang="en-US" dirty="0" err="1" smtClean="0">
                <a:solidFill>
                  <a:srgbClr val="C00000"/>
                </a:solidFill>
              </a:rPr>
              <a:t>A</a:t>
            </a:r>
            <a:r>
              <a:rPr lang="en-US" baseline="-25000" dirty="0" err="1" smtClean="0">
                <a:solidFill>
                  <a:srgbClr val="C00000"/>
                </a:solidFill>
              </a:rPr>
              <a:t>i</a:t>
            </a:r>
            <a:r>
              <a:rPr lang="en-US" dirty="0" err="1" smtClean="0"/>
              <a:t>,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0494" y="2656583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baseline="-25000" dirty="0">
                <a:solidFill>
                  <a:srgbClr val="C00000"/>
                </a:solidFill>
                <a:latin typeface="Arial"/>
              </a:rPr>
              <a:t>i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09600" y="5486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latin typeface="Arial"/>
              </a:rPr>
              <a:t>d(</a:t>
            </a:r>
            <a:r>
              <a:rPr lang="en-US" sz="2400" dirty="0" err="1">
                <a:solidFill>
                  <a:srgbClr val="C00000"/>
                </a:solidFill>
                <a:latin typeface="Arial"/>
              </a:rPr>
              <a:t>A</a:t>
            </a:r>
            <a:r>
              <a:rPr lang="en-US" sz="2400" baseline="-25000" dirty="0" err="1">
                <a:solidFill>
                  <a:srgbClr val="C00000"/>
                </a:solidFill>
                <a:latin typeface="Arial"/>
              </a:rPr>
              <a:t>i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,</a:t>
            </a:r>
            <a:r>
              <a:rPr lang="en-US" sz="2400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sz="2400" baseline="-25000" dirty="0" err="1">
                <a:solidFill>
                  <a:srgbClr val="008000"/>
                </a:solidFill>
                <a:latin typeface="Arial"/>
              </a:rPr>
              <a:t>j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is Euclidean distance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in descriptor space</a:t>
            </a:r>
          </a:p>
        </p:txBody>
      </p:sp>
    </p:spTree>
    <p:extLst>
      <p:ext uri="{BB962C8B-B14F-4D97-AF65-F5344CB8AC3E}">
        <p14:creationId xmlns:p14="http://schemas.microsoft.com/office/powerpoint/2010/main" val="90077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method 1: create matches from each feature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baseline="-25000" dirty="0">
                <a:solidFill>
                  <a:srgbClr val="C00000"/>
                </a:solidFill>
              </a:rPr>
              <a:t>i</a:t>
            </a:r>
            <a:r>
              <a:rPr lang="en-US" dirty="0"/>
              <a:t> to feature 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008000"/>
                </a:solidFill>
              </a:rPr>
              <a:t>B</a:t>
            </a:r>
            <a:r>
              <a:rPr lang="en-US" dirty="0"/>
              <a:t> with minimum </a:t>
            </a:r>
            <a:r>
              <a:rPr lang="en-US" dirty="0" smtClean="0"/>
              <a:t>d(</a:t>
            </a:r>
            <a:r>
              <a:rPr lang="en-US" dirty="0" err="1" smtClean="0">
                <a:solidFill>
                  <a:srgbClr val="C00000"/>
                </a:solidFill>
              </a:rPr>
              <a:t>A</a:t>
            </a:r>
            <a:r>
              <a:rPr lang="en-US" baseline="-25000" dirty="0" err="1" smtClean="0">
                <a:solidFill>
                  <a:srgbClr val="C00000"/>
                </a:solidFill>
              </a:rPr>
              <a:t>i</a:t>
            </a:r>
            <a:r>
              <a:rPr lang="en-US" dirty="0" err="1" smtClean="0"/>
              <a:t>,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0494" y="2656583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baseline="-25000" dirty="0">
                <a:solidFill>
                  <a:srgbClr val="C00000"/>
                </a:solidFill>
                <a:latin typeface="Arial"/>
              </a:rPr>
              <a:t>i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05600" y="304800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baseline="-25000" dirty="0" err="1">
                <a:solidFill>
                  <a:srgbClr val="008000"/>
                </a:solidFill>
                <a:latin typeface="Arial"/>
              </a:rPr>
              <a:t>k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09600" y="5486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latin typeface="Arial"/>
              </a:rPr>
              <a:t>d(</a:t>
            </a:r>
            <a:r>
              <a:rPr lang="en-US" sz="2400" dirty="0" err="1">
                <a:solidFill>
                  <a:srgbClr val="C00000"/>
                </a:solidFill>
                <a:latin typeface="Arial"/>
              </a:rPr>
              <a:t>A</a:t>
            </a:r>
            <a:r>
              <a:rPr lang="en-US" sz="2400" baseline="-25000" dirty="0" err="1">
                <a:solidFill>
                  <a:srgbClr val="C00000"/>
                </a:solidFill>
                <a:latin typeface="Arial"/>
              </a:rPr>
              <a:t>i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,</a:t>
            </a:r>
            <a:r>
              <a:rPr lang="en-US" sz="2400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sz="2400" baseline="-25000" dirty="0" err="1">
                <a:solidFill>
                  <a:srgbClr val="008000"/>
                </a:solidFill>
                <a:latin typeface="Arial"/>
              </a:rPr>
              <a:t>j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is Euclidean distance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in descriptor space</a:t>
            </a:r>
          </a:p>
        </p:txBody>
      </p:sp>
    </p:spTree>
    <p:extLst>
      <p:ext uri="{BB962C8B-B14F-4D97-AF65-F5344CB8AC3E}">
        <p14:creationId xmlns:p14="http://schemas.microsoft.com/office/powerpoint/2010/main" val="31333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method 1: create matches from each feature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baseline="-25000" dirty="0">
                <a:solidFill>
                  <a:srgbClr val="C00000"/>
                </a:solidFill>
              </a:rPr>
              <a:t>i</a:t>
            </a:r>
            <a:r>
              <a:rPr lang="en-US" dirty="0"/>
              <a:t> to feature 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008000"/>
                </a:solidFill>
              </a:rPr>
              <a:t>B</a:t>
            </a:r>
            <a:r>
              <a:rPr lang="en-US" dirty="0"/>
              <a:t> with minimum </a:t>
            </a:r>
            <a:r>
              <a:rPr lang="en-US" dirty="0" smtClean="0"/>
              <a:t>d(</a:t>
            </a:r>
            <a:r>
              <a:rPr lang="en-US" dirty="0" err="1" smtClean="0">
                <a:solidFill>
                  <a:srgbClr val="C00000"/>
                </a:solidFill>
              </a:rPr>
              <a:t>A</a:t>
            </a:r>
            <a:r>
              <a:rPr lang="en-US" baseline="-25000" dirty="0" err="1" smtClean="0">
                <a:solidFill>
                  <a:srgbClr val="C00000"/>
                </a:solidFill>
              </a:rPr>
              <a:t>i</a:t>
            </a:r>
            <a:r>
              <a:rPr lang="en-US" dirty="0" err="1" smtClean="0"/>
              <a:t>,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8742" y="2297668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baseline="-25000" dirty="0">
                <a:solidFill>
                  <a:srgbClr val="C00000"/>
                </a:solidFill>
                <a:latin typeface="Arial"/>
              </a:rPr>
              <a:t>i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814102" y="313861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baseline="-25000" dirty="0" err="1">
                <a:solidFill>
                  <a:srgbClr val="008000"/>
                </a:solidFill>
                <a:latin typeface="Arial"/>
              </a:rPr>
              <a:t>k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7696200" y="2724150"/>
            <a:ext cx="131140" cy="6274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4" name="Oval 73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09600" y="5486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latin typeface="Arial"/>
              </a:rPr>
              <a:t>d(</a:t>
            </a:r>
            <a:r>
              <a:rPr lang="en-US" sz="2400" dirty="0" err="1">
                <a:solidFill>
                  <a:srgbClr val="C00000"/>
                </a:solidFill>
                <a:latin typeface="Arial"/>
              </a:rPr>
              <a:t>A</a:t>
            </a:r>
            <a:r>
              <a:rPr lang="en-US" sz="2400" baseline="-25000" dirty="0" err="1">
                <a:solidFill>
                  <a:srgbClr val="C00000"/>
                </a:solidFill>
                <a:latin typeface="Arial"/>
              </a:rPr>
              <a:t>i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,</a:t>
            </a:r>
            <a:r>
              <a:rPr lang="en-US" sz="2400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sz="2400" baseline="-25000" dirty="0" err="1">
                <a:solidFill>
                  <a:srgbClr val="008000"/>
                </a:solidFill>
                <a:latin typeface="Arial"/>
              </a:rPr>
              <a:t>j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is Euclidean distance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in descriptor space</a:t>
            </a:r>
          </a:p>
        </p:txBody>
      </p:sp>
    </p:spTree>
    <p:extLst>
      <p:ext uri="{BB962C8B-B14F-4D97-AF65-F5344CB8AC3E}">
        <p14:creationId xmlns:p14="http://schemas.microsoft.com/office/powerpoint/2010/main" val="240312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method </a:t>
            </a:r>
            <a:r>
              <a:rPr lang="en-US" dirty="0" smtClean="0"/>
              <a:t>2: </a:t>
            </a:r>
            <a:r>
              <a:rPr lang="en-US" dirty="0"/>
              <a:t>create matches from each feature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baseline="-25000" dirty="0">
                <a:solidFill>
                  <a:srgbClr val="C00000"/>
                </a:solidFill>
              </a:rPr>
              <a:t>i</a:t>
            </a:r>
            <a:r>
              <a:rPr lang="en-US" dirty="0"/>
              <a:t> to feature 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008000"/>
                </a:solidFill>
              </a:rPr>
              <a:t>B</a:t>
            </a:r>
            <a:r>
              <a:rPr lang="en-US" dirty="0"/>
              <a:t> with minimum </a:t>
            </a:r>
            <a:r>
              <a:rPr lang="en-US" dirty="0" smtClean="0"/>
              <a:t>d(</a:t>
            </a:r>
            <a:r>
              <a:rPr lang="en-US" dirty="0" err="1" smtClean="0">
                <a:solidFill>
                  <a:srgbClr val="C00000"/>
                </a:solidFill>
              </a:rPr>
              <a:t>A</a:t>
            </a:r>
            <a:r>
              <a:rPr lang="en-US" baseline="-25000" dirty="0" err="1" smtClean="0">
                <a:solidFill>
                  <a:srgbClr val="C00000"/>
                </a:solidFill>
              </a:rPr>
              <a:t>i</a:t>
            </a:r>
            <a:r>
              <a:rPr lang="en-US" dirty="0" err="1" smtClean="0"/>
              <a:t>,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err="1"/>
              <a:t>iff</a:t>
            </a:r>
            <a:r>
              <a:rPr lang="en-US" dirty="0"/>
              <a:t> </a:t>
            </a:r>
            <a:r>
              <a:rPr lang="en-US" dirty="0" smtClean="0"/>
              <a:t>d(</a:t>
            </a:r>
            <a:r>
              <a:rPr lang="en-US" dirty="0" err="1" smtClean="0">
                <a:solidFill>
                  <a:srgbClr val="C00000"/>
                </a:solidFill>
              </a:rPr>
              <a:t>A</a:t>
            </a:r>
            <a:r>
              <a:rPr lang="en-US" baseline="-25000" dirty="0" err="1" smtClean="0">
                <a:solidFill>
                  <a:srgbClr val="C00000"/>
                </a:solidFill>
              </a:rPr>
              <a:t>i</a:t>
            </a:r>
            <a:r>
              <a:rPr lang="en-US" dirty="0" err="1" smtClean="0"/>
              <a:t>,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) </a:t>
            </a:r>
            <a:r>
              <a:rPr lang="en-US" dirty="0"/>
              <a:t>&lt; threshold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6499524" y="2819400"/>
            <a:ext cx="453726" cy="45372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520494" y="2656583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baseline="-25000" dirty="0">
                <a:solidFill>
                  <a:srgbClr val="C00000"/>
                </a:solidFill>
                <a:latin typeface="Arial"/>
              </a:rPr>
              <a:t>i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705600" y="30596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baseline="-25000" dirty="0" err="1">
                <a:solidFill>
                  <a:srgbClr val="008000"/>
                </a:solidFill>
                <a:latin typeface="Arial"/>
              </a:rPr>
              <a:t>k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" y="5486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latin typeface="Arial"/>
              </a:rPr>
              <a:t>d(</a:t>
            </a:r>
            <a:r>
              <a:rPr lang="en-US" sz="2400" dirty="0" err="1">
                <a:solidFill>
                  <a:srgbClr val="C00000"/>
                </a:solidFill>
                <a:latin typeface="Arial"/>
              </a:rPr>
              <a:t>A</a:t>
            </a:r>
            <a:r>
              <a:rPr lang="en-US" sz="2400" baseline="-25000" dirty="0" err="1">
                <a:solidFill>
                  <a:srgbClr val="C00000"/>
                </a:solidFill>
                <a:latin typeface="Arial"/>
              </a:rPr>
              <a:t>i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,</a:t>
            </a:r>
            <a:r>
              <a:rPr lang="en-US" sz="2400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sz="2400" baseline="-25000" dirty="0" err="1">
                <a:solidFill>
                  <a:srgbClr val="008000"/>
                </a:solidFill>
                <a:latin typeface="Arial"/>
              </a:rPr>
              <a:t>j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is Euclidean distance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in descriptor space</a:t>
            </a:r>
          </a:p>
        </p:txBody>
      </p:sp>
    </p:spTree>
    <p:extLst>
      <p:ext uri="{BB962C8B-B14F-4D97-AF65-F5344CB8AC3E}">
        <p14:creationId xmlns:p14="http://schemas.microsoft.com/office/powerpoint/2010/main" val="119747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method </a:t>
            </a:r>
            <a:r>
              <a:rPr lang="en-US" dirty="0" smtClean="0"/>
              <a:t>2: </a:t>
            </a:r>
            <a:r>
              <a:rPr lang="en-US" dirty="0"/>
              <a:t>create matches from each feature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baseline="-25000" dirty="0">
                <a:solidFill>
                  <a:srgbClr val="C00000"/>
                </a:solidFill>
              </a:rPr>
              <a:t>i</a:t>
            </a:r>
            <a:r>
              <a:rPr lang="en-US" dirty="0"/>
              <a:t> to feature </a:t>
            </a:r>
            <a:r>
              <a:rPr lang="en-US" dirty="0" err="1">
                <a:solidFill>
                  <a:srgbClr val="008000"/>
                </a:solidFill>
              </a:rPr>
              <a:t>B</a:t>
            </a:r>
            <a:r>
              <a:rPr lang="en-US" baseline="-25000" dirty="0" err="1">
                <a:solidFill>
                  <a:srgbClr val="008000"/>
                </a:solidFill>
              </a:rPr>
              <a:t>k</a:t>
            </a:r>
            <a:r>
              <a:rPr lang="en-US" dirty="0"/>
              <a:t> in </a:t>
            </a:r>
            <a:r>
              <a:rPr lang="en-US" dirty="0">
                <a:solidFill>
                  <a:srgbClr val="008000"/>
                </a:solidFill>
              </a:rPr>
              <a:t>B</a:t>
            </a:r>
            <a:r>
              <a:rPr lang="en-US" dirty="0"/>
              <a:t> with minimum d(</a:t>
            </a:r>
            <a:r>
              <a:rPr lang="en-US" dirty="0" err="1">
                <a:solidFill>
                  <a:srgbClr val="C00000"/>
                </a:solidFill>
              </a:rPr>
              <a:t>A</a:t>
            </a:r>
            <a:r>
              <a:rPr lang="en-US" baseline="-25000" dirty="0" err="1">
                <a:solidFill>
                  <a:srgbClr val="C00000"/>
                </a:solidFill>
              </a:rPr>
              <a:t>i</a:t>
            </a:r>
            <a:r>
              <a:rPr lang="en-US" dirty="0" err="1"/>
              <a:t>,</a:t>
            </a:r>
            <a:r>
              <a:rPr lang="en-US" dirty="0" err="1">
                <a:solidFill>
                  <a:srgbClr val="008000"/>
                </a:solidFill>
              </a:rPr>
              <a:t>B</a:t>
            </a:r>
            <a:r>
              <a:rPr lang="en-US" baseline="-25000" dirty="0" err="1">
                <a:solidFill>
                  <a:srgbClr val="008000"/>
                </a:solidFill>
              </a:rPr>
              <a:t>k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iff</a:t>
            </a:r>
            <a:r>
              <a:rPr lang="en-US" dirty="0"/>
              <a:t> d(</a:t>
            </a:r>
            <a:r>
              <a:rPr lang="en-US" dirty="0" err="1">
                <a:solidFill>
                  <a:srgbClr val="C00000"/>
                </a:solidFill>
              </a:rPr>
              <a:t>A</a:t>
            </a:r>
            <a:r>
              <a:rPr lang="en-US" baseline="-25000" dirty="0" err="1">
                <a:solidFill>
                  <a:srgbClr val="C00000"/>
                </a:solidFill>
              </a:rPr>
              <a:t>i</a:t>
            </a:r>
            <a:r>
              <a:rPr lang="en-US" dirty="0" err="1"/>
              <a:t>,</a:t>
            </a:r>
            <a:r>
              <a:rPr lang="en-US" dirty="0" err="1">
                <a:solidFill>
                  <a:srgbClr val="008000"/>
                </a:solidFill>
              </a:rPr>
              <a:t>B</a:t>
            </a:r>
            <a:r>
              <a:rPr lang="en-US" baseline="-25000" dirty="0" err="1">
                <a:solidFill>
                  <a:srgbClr val="008000"/>
                </a:solidFill>
              </a:rPr>
              <a:t>k</a:t>
            </a:r>
            <a:r>
              <a:rPr lang="en-US" dirty="0"/>
              <a:t>) &lt; threshold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739514" y="4519900"/>
            <a:ext cx="453726" cy="45372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943600" y="4583668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Arial"/>
              </a:rPr>
              <a:t>A</a:t>
            </a:r>
            <a:r>
              <a:rPr lang="en-US" baseline="-25000" dirty="0">
                <a:solidFill>
                  <a:srgbClr val="C00000"/>
                </a:solidFill>
                <a:latin typeface="Arial"/>
              </a:rPr>
              <a:t>i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305425" y="431959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baseline="-25000" dirty="0" err="1">
                <a:solidFill>
                  <a:srgbClr val="008000"/>
                </a:solidFill>
                <a:latin typeface="Arial"/>
              </a:rPr>
              <a:t>k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09600" y="5486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latin typeface="Arial"/>
              </a:rPr>
              <a:t>d(</a:t>
            </a:r>
            <a:r>
              <a:rPr lang="en-US" sz="2400" dirty="0" err="1">
                <a:solidFill>
                  <a:srgbClr val="C00000"/>
                </a:solidFill>
                <a:latin typeface="Arial"/>
              </a:rPr>
              <a:t>A</a:t>
            </a:r>
            <a:r>
              <a:rPr lang="en-US" sz="2400" baseline="-25000" dirty="0" err="1">
                <a:solidFill>
                  <a:srgbClr val="C00000"/>
                </a:solidFill>
                <a:latin typeface="Arial"/>
              </a:rPr>
              <a:t>i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,</a:t>
            </a:r>
            <a:r>
              <a:rPr lang="en-US" sz="2400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sz="2400" baseline="-25000" dirty="0" err="1">
                <a:solidFill>
                  <a:srgbClr val="008000"/>
                </a:solidFill>
                <a:latin typeface="Arial"/>
              </a:rPr>
              <a:t>j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is Euclidean distance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in descriptor space</a:t>
            </a:r>
          </a:p>
        </p:txBody>
      </p:sp>
    </p:spTree>
    <p:extLst>
      <p:ext uri="{BB962C8B-B14F-4D97-AF65-F5344CB8AC3E}">
        <p14:creationId xmlns:p14="http://schemas.microsoft.com/office/powerpoint/2010/main" val="6089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Estimating </a:t>
            </a:r>
            <a:r>
              <a:rPr lang="en-US" b="1">
                <a:latin typeface="Calibri" charset="0"/>
              </a:rPr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2239963"/>
          </a:xfrm>
        </p:spPr>
        <p:txBody>
          <a:bodyPr/>
          <a:lstStyle/>
          <a:p>
            <a:r>
              <a:rPr lang="en-US">
                <a:latin typeface="Calibri" charset="0"/>
              </a:rPr>
              <a:t>If we don</a:t>
            </a:r>
            <a:r>
              <a:rPr lang="ja-JP" altLang="en-US">
                <a:latin typeface="Calibri" charset="0"/>
              </a:rPr>
              <a:t>’</a:t>
            </a:r>
            <a:r>
              <a:rPr lang="en-US">
                <a:latin typeface="Calibri" charset="0"/>
              </a:rPr>
              <a:t>t know </a:t>
            </a:r>
            <a:r>
              <a:rPr lang="en-US" b="1">
                <a:latin typeface="Calibri" charset="0"/>
              </a:rPr>
              <a:t>K</a:t>
            </a:r>
            <a:r>
              <a:rPr lang="en-US" baseline="-25000">
                <a:latin typeface="Calibri" charset="0"/>
              </a:rPr>
              <a:t>1</a:t>
            </a:r>
            <a:r>
              <a:rPr lang="en-US">
                <a:latin typeface="Calibri" charset="0"/>
              </a:rPr>
              <a:t>, </a:t>
            </a:r>
            <a:r>
              <a:rPr lang="en-US" b="1">
                <a:latin typeface="Calibri" charset="0"/>
              </a:rPr>
              <a:t>K</a:t>
            </a:r>
            <a:r>
              <a:rPr lang="en-US" baseline="-25000">
                <a:latin typeface="Calibri" charset="0"/>
              </a:rPr>
              <a:t>2</a:t>
            </a:r>
            <a:r>
              <a:rPr lang="en-US">
                <a:latin typeface="Calibri" charset="0"/>
              </a:rPr>
              <a:t>, </a:t>
            </a:r>
            <a:r>
              <a:rPr lang="en-US" b="1">
                <a:latin typeface="Calibri" charset="0"/>
              </a:rPr>
              <a:t>R</a:t>
            </a:r>
            <a:r>
              <a:rPr lang="en-US">
                <a:latin typeface="Calibri" charset="0"/>
              </a:rPr>
              <a:t>, or </a:t>
            </a:r>
            <a:r>
              <a:rPr lang="en-US" b="1">
                <a:latin typeface="Calibri" charset="0"/>
              </a:rPr>
              <a:t>t</a:t>
            </a:r>
            <a:r>
              <a:rPr lang="en-US">
                <a:latin typeface="Calibri" charset="0"/>
              </a:rPr>
              <a:t>, can we estimate </a:t>
            </a:r>
            <a:r>
              <a:rPr lang="en-US" b="1">
                <a:latin typeface="Calibri" charset="0"/>
              </a:rPr>
              <a:t>F </a:t>
            </a:r>
            <a:r>
              <a:rPr lang="en-US">
                <a:latin typeface="Calibri" charset="0"/>
              </a:rPr>
              <a:t>for two images?</a:t>
            </a:r>
          </a:p>
          <a:p>
            <a:endParaRPr lang="en-US" sz="1600">
              <a:latin typeface="Calibri" charset="0"/>
            </a:endParaRPr>
          </a:p>
          <a:p>
            <a:r>
              <a:rPr lang="en-US">
                <a:latin typeface="Calibri" charset="0"/>
              </a:rPr>
              <a:t>Yes, given enough correspondences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4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Ratio method: create matches from each feature </a:t>
            </a:r>
            <a:r>
              <a:rPr lang="en-US" dirty="0" smtClean="0">
                <a:solidFill>
                  <a:srgbClr val="C00000"/>
                </a:solidFill>
              </a:rPr>
              <a:t>A</a:t>
            </a:r>
            <a:r>
              <a:rPr lang="en-US" baseline="-25000" dirty="0" smtClean="0">
                <a:solidFill>
                  <a:srgbClr val="C00000"/>
                </a:solidFill>
              </a:rPr>
              <a:t>i</a:t>
            </a:r>
            <a:r>
              <a:rPr lang="en-US" dirty="0" smtClean="0"/>
              <a:t> </a:t>
            </a:r>
            <a:r>
              <a:rPr lang="en-US" dirty="0"/>
              <a:t>to the closest feature in </a:t>
            </a:r>
            <a:r>
              <a:rPr lang="en-US" dirty="0">
                <a:solidFill>
                  <a:srgbClr val="008000"/>
                </a:solidFill>
              </a:rPr>
              <a:t>B</a:t>
            </a:r>
            <a:r>
              <a:rPr lang="en-US" baseline="-25000" dirty="0">
                <a:solidFill>
                  <a:srgbClr val="008000"/>
                </a:solidFill>
              </a:rPr>
              <a:t> </a:t>
            </a:r>
            <a:r>
              <a:rPr lang="en-US" dirty="0"/>
              <a:t>with minimum d(</a:t>
            </a:r>
            <a:r>
              <a:rPr lang="en-US" dirty="0" err="1">
                <a:solidFill>
                  <a:srgbClr val="C00000"/>
                </a:solidFill>
              </a:rPr>
              <a:t>A</a:t>
            </a:r>
            <a:r>
              <a:rPr lang="en-US" baseline="-25000" dirty="0" err="1">
                <a:solidFill>
                  <a:srgbClr val="C00000"/>
                </a:solidFill>
              </a:rPr>
              <a:t>i</a:t>
            </a:r>
            <a:r>
              <a:rPr lang="en-US" dirty="0" err="1"/>
              <a:t>,</a:t>
            </a:r>
            <a:r>
              <a:rPr lang="en-US" dirty="0" err="1">
                <a:solidFill>
                  <a:srgbClr val="008000"/>
                </a:solidFill>
              </a:rPr>
              <a:t>B</a:t>
            </a:r>
            <a:r>
              <a:rPr lang="en-US" baseline="-25000" dirty="0" err="1">
                <a:solidFill>
                  <a:srgbClr val="008000"/>
                </a:solidFill>
              </a:rPr>
              <a:t>k</a:t>
            </a:r>
            <a:r>
              <a:rPr lang="en-US" dirty="0" smtClean="0"/>
              <a:t>)</a:t>
            </a:r>
            <a:r>
              <a:rPr lang="en-US" baseline="-25000" dirty="0" smtClean="0">
                <a:solidFill>
                  <a:srgbClr val="008000"/>
                </a:solidFill>
              </a:rPr>
              <a:t/>
            </a:r>
            <a:br>
              <a:rPr lang="en-US" baseline="-25000" dirty="0" smtClean="0">
                <a:solidFill>
                  <a:srgbClr val="008000"/>
                </a:solidFill>
              </a:rPr>
            </a:br>
            <a:r>
              <a:rPr lang="en-US" dirty="0" err="1" smtClean="0"/>
              <a:t>iff</a:t>
            </a:r>
            <a:r>
              <a:rPr lang="en-US" dirty="0" smtClean="0"/>
              <a:t> d(</a:t>
            </a:r>
            <a:r>
              <a:rPr lang="en-US" dirty="0" err="1" smtClean="0">
                <a:solidFill>
                  <a:srgbClr val="C00000"/>
                </a:solidFill>
              </a:rPr>
              <a:t>A</a:t>
            </a:r>
            <a:r>
              <a:rPr lang="en-US" baseline="-25000" dirty="0" err="1" smtClean="0">
                <a:solidFill>
                  <a:srgbClr val="C00000"/>
                </a:solidFill>
              </a:rPr>
              <a:t>i</a:t>
            </a:r>
            <a:r>
              <a:rPr lang="en-US" dirty="0" err="1" smtClean="0"/>
              <a:t>,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) / d(</a:t>
            </a:r>
            <a:r>
              <a:rPr lang="en-US" dirty="0" smtClean="0">
                <a:solidFill>
                  <a:srgbClr val="C00000"/>
                </a:solidFill>
              </a:rPr>
              <a:t>A</a:t>
            </a:r>
            <a:r>
              <a:rPr lang="en-US" baseline="-25000" dirty="0" smtClean="0">
                <a:solidFill>
                  <a:srgbClr val="C00000"/>
                </a:solidFill>
              </a:rPr>
              <a:t>i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8000"/>
                </a:solidFill>
              </a:rPr>
              <a:t>B</a:t>
            </a:r>
            <a:r>
              <a:rPr lang="en-US" baseline="-25000" dirty="0" smtClean="0">
                <a:solidFill>
                  <a:srgbClr val="008000"/>
                </a:solidFill>
              </a:rPr>
              <a:t>k2</a:t>
            </a:r>
            <a:r>
              <a:rPr lang="en-US" dirty="0" smtClean="0"/>
              <a:t>) &lt; threshold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 </a:t>
            </a:r>
            <a:r>
              <a:rPr lang="en-US" dirty="0"/>
              <a:t>is the </a:t>
            </a:r>
            <a:r>
              <a:rPr lang="en-US" dirty="0" smtClean="0"/>
              <a:t>closest </a:t>
            </a:r>
            <a:r>
              <a:rPr lang="en-US" dirty="0"/>
              <a:t>feature</a:t>
            </a:r>
          </a:p>
          <a:p>
            <a:r>
              <a:rPr lang="en-US" dirty="0">
                <a:solidFill>
                  <a:srgbClr val="008000"/>
                </a:solidFill>
              </a:rPr>
              <a:t>B</a:t>
            </a:r>
            <a:r>
              <a:rPr lang="en-US" baseline="-25000" dirty="0">
                <a:solidFill>
                  <a:srgbClr val="008000"/>
                </a:solidFill>
              </a:rPr>
              <a:t>k2</a:t>
            </a:r>
            <a:r>
              <a:rPr lang="en-US" dirty="0"/>
              <a:t> is the second closest feature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772151" y="4648201"/>
            <a:ext cx="171449" cy="857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 flipV="1">
            <a:off x="6000750" y="4257675"/>
            <a:ext cx="76201" cy="4857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5" name="Rectangle 74"/>
          <p:cNvSpPr/>
          <p:nvPr/>
        </p:nvSpPr>
        <p:spPr>
          <a:xfrm>
            <a:off x="5671742" y="3810000"/>
            <a:ext cx="500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008000"/>
                </a:solidFill>
                <a:latin typeface="Arial"/>
              </a:rPr>
              <a:t>B</a:t>
            </a:r>
            <a:r>
              <a:rPr lang="en-US" baseline="-25000" dirty="0">
                <a:solidFill>
                  <a:srgbClr val="008000"/>
                </a:solidFill>
                <a:latin typeface="Arial"/>
              </a:rPr>
              <a:t>k2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305425" y="431959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baseline="-25000" dirty="0" err="1">
                <a:solidFill>
                  <a:srgbClr val="008000"/>
                </a:solidFill>
                <a:latin typeface="Arial"/>
              </a:rPr>
              <a:t>k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9600" y="5486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latin typeface="Arial"/>
              </a:rPr>
              <a:t>d(</a:t>
            </a:r>
            <a:r>
              <a:rPr lang="en-US" sz="2400" dirty="0" err="1">
                <a:solidFill>
                  <a:srgbClr val="C00000"/>
                </a:solidFill>
                <a:latin typeface="Arial"/>
              </a:rPr>
              <a:t>A</a:t>
            </a:r>
            <a:r>
              <a:rPr lang="en-US" sz="2400" baseline="-25000" dirty="0" err="1">
                <a:solidFill>
                  <a:srgbClr val="C00000"/>
                </a:solidFill>
                <a:latin typeface="Arial"/>
              </a:rPr>
              <a:t>i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,</a:t>
            </a:r>
            <a:r>
              <a:rPr lang="en-US" sz="2400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sz="2400" baseline="-25000" dirty="0" err="1">
                <a:solidFill>
                  <a:srgbClr val="008000"/>
                </a:solidFill>
                <a:latin typeface="Arial"/>
              </a:rPr>
              <a:t>j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is Euclidean distance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in descriptor space</a:t>
            </a:r>
          </a:p>
        </p:txBody>
      </p:sp>
    </p:spTree>
    <p:extLst>
      <p:ext uri="{BB962C8B-B14F-4D97-AF65-F5344CB8AC3E}">
        <p14:creationId xmlns:p14="http://schemas.microsoft.com/office/powerpoint/2010/main" val="28500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  <a:endParaRPr lang="en-US" dirty="0" smtClean="0"/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Ratio method: threshold ratio of L2 distance to best match divided by L2 distance to </a:t>
            </a:r>
            <a:r>
              <a:rPr lang="en-US" dirty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best match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67600" y="3733800"/>
            <a:ext cx="1390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Typically</a:t>
            </a:r>
            <a:br>
              <a:rPr lang="en-US" dirty="0">
                <a:solidFill>
                  <a:srgbClr val="000000"/>
                </a:solidFill>
                <a:latin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</a:rPr>
              <a:t>threshold at</a:t>
            </a:r>
          </a:p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ratio &lt; 0.6</a:t>
            </a:r>
          </a:p>
        </p:txBody>
      </p:sp>
    </p:spTree>
    <p:extLst>
      <p:ext uri="{BB962C8B-B14F-4D97-AF65-F5344CB8AC3E}">
        <p14:creationId xmlns:p14="http://schemas.microsoft.com/office/powerpoint/2010/main" val="42495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Mutual closest method: create matches between features </a:t>
            </a:r>
            <a:r>
              <a:rPr lang="en-US" dirty="0" smtClean="0">
                <a:solidFill>
                  <a:srgbClr val="C00000"/>
                </a:solidFill>
              </a:rPr>
              <a:t>A</a:t>
            </a:r>
            <a:r>
              <a:rPr lang="en-US" baseline="-25000" dirty="0" smtClean="0">
                <a:solidFill>
                  <a:srgbClr val="C00000"/>
                </a:solidFill>
              </a:rPr>
              <a:t>i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 </a:t>
            </a:r>
            <a:r>
              <a:rPr lang="en-US" dirty="0" err="1" smtClean="0"/>
              <a:t>iff</a:t>
            </a:r>
            <a:r>
              <a:rPr lang="en-US" dirty="0" smtClean="0"/>
              <a:t> they are mutually closest</a:t>
            </a:r>
            <a:br>
              <a:rPr lang="en-US" dirty="0" smtClean="0"/>
            </a:br>
            <a:r>
              <a:rPr lang="en-US" dirty="0" smtClean="0"/>
              <a:t>among all pairs of features</a:t>
            </a:r>
          </a:p>
          <a:p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5175" y="4638102"/>
            <a:ext cx="255501" cy="1091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6084069" y="4215396"/>
            <a:ext cx="126232" cy="772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flipV="1">
            <a:off x="5586425" y="3687233"/>
            <a:ext cx="107408" cy="841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5976661" y="3309677"/>
            <a:ext cx="110872" cy="431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5893999" y="2943832"/>
            <a:ext cx="24201" cy="364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6731000" y="3048000"/>
            <a:ext cx="16933" cy="1227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flipV="1">
            <a:off x="6774091" y="3831167"/>
            <a:ext cx="88142" cy="17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681762" y="3352436"/>
            <a:ext cx="158371" cy="1019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05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  <a:endParaRPr lang="en-US" dirty="0" smtClean="0"/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Mutual closest method: create matches between features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baseline="-25000" dirty="0">
                <a:solidFill>
                  <a:srgbClr val="C00000"/>
                </a:solidFill>
              </a:rPr>
              <a:t>i</a:t>
            </a:r>
            <a:r>
              <a:rPr lang="en-US" dirty="0"/>
              <a:t> and </a:t>
            </a:r>
            <a:r>
              <a:rPr lang="en-US" dirty="0" err="1">
                <a:solidFill>
                  <a:srgbClr val="008000"/>
                </a:solidFill>
              </a:rPr>
              <a:t>B</a:t>
            </a:r>
            <a:r>
              <a:rPr lang="en-US" baseline="-25000" dirty="0" err="1">
                <a:solidFill>
                  <a:srgbClr val="008000"/>
                </a:solidFill>
              </a:rPr>
              <a:t>k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they are mutually closest</a:t>
            </a:r>
          </a:p>
        </p:txBody>
      </p:sp>
      <p:pic>
        <p:nvPicPr>
          <p:cNvPr id="7" name="Content Placeholder 3" descr="building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2667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2590800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 bwMode="auto">
          <a:xfrm>
            <a:off x="3000375" y="3705225"/>
            <a:ext cx="3305175" cy="952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874206" y="334327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Arial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5323" y="344066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Arial"/>
              </a:rPr>
              <a:t>B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2895600" y="3657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296025" y="3762375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  <a:endParaRPr lang="en-US" dirty="0" smtClean="0"/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Mutual closest method: create matches between features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baseline="-25000" dirty="0">
                <a:solidFill>
                  <a:srgbClr val="C00000"/>
                </a:solidFill>
              </a:rPr>
              <a:t>i</a:t>
            </a:r>
            <a:r>
              <a:rPr lang="en-US" dirty="0"/>
              <a:t> and </a:t>
            </a:r>
            <a:r>
              <a:rPr lang="en-US" dirty="0" err="1">
                <a:solidFill>
                  <a:srgbClr val="008000"/>
                </a:solidFill>
              </a:rPr>
              <a:t>B</a:t>
            </a:r>
            <a:r>
              <a:rPr lang="en-US" baseline="-25000" dirty="0" err="1">
                <a:solidFill>
                  <a:srgbClr val="008000"/>
                </a:solidFill>
              </a:rPr>
              <a:t>k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they are mutually closest</a:t>
            </a:r>
          </a:p>
        </p:txBody>
      </p:sp>
      <p:pic>
        <p:nvPicPr>
          <p:cNvPr id="7" name="Content Placeholder 3" descr="building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2667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2590800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2362200" y="3810000"/>
            <a:ext cx="39624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874206" y="334327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Arial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5323" y="344066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Arial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36692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Arial"/>
              </a:rPr>
              <a:t>C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6296025" y="3762375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895600" y="3657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276475" y="39243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6218" y="5812393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(A,B) is a bad match</a:t>
            </a:r>
          </a:p>
        </p:txBody>
      </p:sp>
    </p:spTree>
    <p:extLst>
      <p:ext uri="{BB962C8B-B14F-4D97-AF65-F5344CB8AC3E}">
        <p14:creationId xmlns:p14="http://schemas.microsoft.com/office/powerpoint/2010/main" val="55708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  <a:endParaRPr lang="en-US" dirty="0" smtClean="0"/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Mutual closest method: create matches between features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baseline="-25000" dirty="0">
                <a:solidFill>
                  <a:srgbClr val="C00000"/>
                </a:solidFill>
              </a:rPr>
              <a:t>i</a:t>
            </a:r>
            <a:r>
              <a:rPr lang="en-US" dirty="0"/>
              <a:t> and </a:t>
            </a:r>
            <a:r>
              <a:rPr lang="en-US" dirty="0" err="1">
                <a:solidFill>
                  <a:srgbClr val="008000"/>
                </a:solidFill>
              </a:rPr>
              <a:t>B</a:t>
            </a:r>
            <a:r>
              <a:rPr lang="en-US" baseline="-25000" dirty="0" err="1">
                <a:solidFill>
                  <a:srgbClr val="008000"/>
                </a:solidFill>
              </a:rPr>
              <a:t>k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they are mutually closest</a:t>
            </a:r>
          </a:p>
        </p:txBody>
      </p:sp>
      <p:pic>
        <p:nvPicPr>
          <p:cNvPr id="7" name="Content Placeholder 3" descr="building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2667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2590800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4448175" y="4324350"/>
            <a:ext cx="4095750" cy="1714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240798" y="408836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Arial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34400" y="389786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FF0000"/>
                </a:solidFill>
                <a:latin typeface="Arial"/>
              </a:rPr>
              <a:t>B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8562975" y="42672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371975" y="44577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6218" y="5812393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(A,B) is a good match</a:t>
            </a:r>
          </a:p>
        </p:txBody>
      </p:sp>
    </p:spTree>
    <p:extLst>
      <p:ext uri="{BB962C8B-B14F-4D97-AF65-F5344CB8AC3E}">
        <p14:creationId xmlns:p14="http://schemas.microsoft.com/office/powerpoint/2010/main" val="7613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5527" y="4880402"/>
            <a:ext cx="2202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So Far!</a:t>
            </a:r>
            <a:endParaRPr lang="en-US" sz="4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05400" y="4876800"/>
            <a:ext cx="3276600" cy="838200"/>
          </a:xfrm>
        </p:spPr>
        <p:txBody>
          <a:bodyPr/>
          <a:lstStyle/>
          <a:p>
            <a:pPr algn="ctr"/>
            <a:r>
              <a:rPr lang="en-US" sz="2800" dirty="0" smtClean="0"/>
              <a:t>Last lecture before fall recess!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66493"/>
            <a:ext cx="4419600" cy="3234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194" y="1566493"/>
            <a:ext cx="2147013" cy="3234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83704" y="1900535"/>
            <a:ext cx="171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Yes! I can!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dirty="0" smtClean="0"/>
              <a:t>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Correspondence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4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>
                <a:latin typeface="Arial" pitchFamily="34" charset="0"/>
                <a:cs typeface="Arial" pitchFamily="34" charset="0"/>
              </a:rPr>
              <a:t>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Find map between two images</a:t>
            </a:r>
            <a:endParaRPr lang="en-US" dirty="0"/>
          </a:p>
        </p:txBody>
      </p:sp>
      <p:pic>
        <p:nvPicPr>
          <p:cNvPr id="10" name="Content Placeholder 3" descr="building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25146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2438400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2724150" y="3372878"/>
            <a:ext cx="4029075" cy="970522"/>
            <a:chOff x="2724150" y="2991878"/>
            <a:chExt cx="4029075" cy="970522"/>
          </a:xfrm>
        </p:grpSpPr>
        <p:sp>
          <p:nvSpPr>
            <p:cNvPr id="13" name="Oval 12"/>
            <p:cNvSpPr/>
            <p:nvPr/>
          </p:nvSpPr>
          <p:spPr bwMode="auto">
            <a:xfrm>
              <a:off x="2724150" y="3810000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800350" y="2991878"/>
              <a:ext cx="3952875" cy="903847"/>
            </a:xfrm>
            <a:custGeom>
              <a:avLst/>
              <a:gdLst>
                <a:gd name="connsiteX0" fmla="*/ 0 w 3952875"/>
                <a:gd name="connsiteY0" fmla="*/ 903847 h 903847"/>
                <a:gd name="connsiteX1" fmla="*/ 581025 w 3952875"/>
                <a:gd name="connsiteY1" fmla="*/ 294247 h 903847"/>
                <a:gd name="connsiteX2" fmla="*/ 2600325 w 3952875"/>
                <a:gd name="connsiteY2" fmla="*/ 18022 h 903847"/>
                <a:gd name="connsiteX3" fmla="*/ 3952875 w 3952875"/>
                <a:gd name="connsiteY3" fmla="*/ 780022 h 90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875" h="903847">
                  <a:moveTo>
                    <a:pt x="0" y="903847"/>
                  </a:moveTo>
                  <a:cubicBezTo>
                    <a:pt x="73819" y="672865"/>
                    <a:pt x="147638" y="441884"/>
                    <a:pt x="581025" y="294247"/>
                  </a:cubicBezTo>
                  <a:cubicBezTo>
                    <a:pt x="1014412" y="146610"/>
                    <a:pt x="2038350" y="-62941"/>
                    <a:pt x="2600325" y="18022"/>
                  </a:cubicBezTo>
                  <a:cubicBezTo>
                    <a:pt x="3162300" y="98984"/>
                    <a:pt x="3557587" y="439503"/>
                    <a:pt x="3952875" y="780022"/>
                  </a:cubicBezTo>
                </a:path>
              </a:pathLst>
            </a:cu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16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three most important things in CV: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19600" y="2438400"/>
            <a:ext cx="4724400" cy="3733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Correspondence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Correspondence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Correspondence</a:t>
            </a:r>
          </a:p>
          <a:p>
            <a:pPr>
              <a:buFont typeface="Arial"/>
              <a:buChar char="•"/>
            </a:pP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76745"/>
            <a:ext cx="3463636" cy="51954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6172200"/>
            <a:ext cx="166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Takeo </a:t>
            </a:r>
            <a:r>
              <a:rPr lang="en-US" dirty="0" err="1"/>
              <a:t>Kanade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6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Matching Image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71600"/>
            <a:ext cx="4876801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Detection: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Identify image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Description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Extract feature descriptor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for each feature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Matching: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Find candidate matches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Correspondence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olidFill>
                  <a:srgbClr val="002060"/>
                </a:solidFill>
              </a:rPr>
              <a:t>Find consistent set of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(inlier) correspondences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0787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00788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28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Estimating F – 8-point algorithm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9538"/>
            <a:ext cx="8147050" cy="3313112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The fundamental matrix F is defined by</a:t>
            </a:r>
          </a:p>
          <a:p>
            <a:endParaRPr lang="en-US" altLang="zh-TW">
              <a:latin typeface="Calibri" charset="0"/>
              <a:ea typeface="新細明體" charset="0"/>
              <a:cs typeface="新細明體" charset="0"/>
            </a:endParaRPr>
          </a:p>
          <a:p>
            <a:pPr>
              <a:buFontTx/>
              <a:buNone/>
            </a:pPr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    </a:t>
            </a:r>
          </a:p>
        </p:txBody>
      </p:sp>
      <p:graphicFrame>
        <p:nvGraphicFramePr>
          <p:cNvPr id="25604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3563938" y="2027238"/>
          <a:ext cx="223202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33" name="方程式" r:id="rId4" imgW="622030" imgH="203112" progId="Equation.3">
                  <p:embed/>
                </p:oleObj>
              </mc:Choice>
              <mc:Fallback>
                <p:oleObj name="方程式" r:id="rId4" imgW="622030" imgH="203112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027238"/>
                        <a:ext cx="2232025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900113" y="2819400"/>
            <a:ext cx="75485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for any pair of matches x and x’ in two images.</a:t>
            </a:r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468313" y="3813175"/>
            <a:ext cx="53990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65125" indent="-365125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Let x=(</a:t>
            </a:r>
            <a:r>
              <a:rPr kumimoji="1" lang="en-US" altLang="zh-TW" sz="2800" i="1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u,v,1</a:t>
            </a: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)</a:t>
            </a:r>
            <a:r>
              <a:rPr kumimoji="1" lang="en-US" altLang="zh-TW" sz="2800" baseline="300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T</a:t>
            </a: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 and x’=(</a:t>
            </a:r>
            <a:r>
              <a:rPr kumimoji="1" lang="en-US" altLang="zh-TW" sz="2800" i="1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u’,v’,1</a:t>
            </a: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)</a:t>
            </a:r>
            <a:r>
              <a:rPr kumimoji="1" lang="en-US" altLang="zh-TW" sz="2800" baseline="300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T</a:t>
            </a: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,</a:t>
            </a:r>
          </a:p>
        </p:txBody>
      </p:sp>
      <p:graphicFrame>
        <p:nvGraphicFramePr>
          <p:cNvPr id="1329164" name="Object 3"/>
          <p:cNvGraphicFramePr>
            <a:graphicFrameLocks noChangeAspect="1"/>
          </p:cNvGraphicFramePr>
          <p:nvPr/>
        </p:nvGraphicFramePr>
        <p:xfrm>
          <a:off x="6011863" y="3395663"/>
          <a:ext cx="2592387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34" name="方程式" r:id="rId6" imgW="1257300" imgH="711200" progId="Equation.3">
                  <p:embed/>
                </p:oleObj>
              </mc:Choice>
              <mc:Fallback>
                <p:oleObj name="方程式" r:id="rId6" imgW="12573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3395663"/>
                        <a:ext cx="2592387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827088" y="4692650"/>
            <a:ext cx="56911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each match gives a linear equation</a:t>
            </a:r>
          </a:p>
        </p:txBody>
      </p:sp>
      <p:graphicFrame>
        <p:nvGraphicFramePr>
          <p:cNvPr id="1329166" name="Object 4"/>
          <p:cNvGraphicFramePr>
            <a:graphicFrameLocks noChangeAspect="1"/>
          </p:cNvGraphicFramePr>
          <p:nvPr/>
        </p:nvGraphicFramePr>
        <p:xfrm>
          <a:off x="433388" y="5556250"/>
          <a:ext cx="83153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35" name="Equation" r:id="rId8" imgW="4038600" imgH="228600" progId="Equation.3">
                  <p:embed/>
                </p:oleObj>
              </mc:Choice>
              <mc:Fallback>
                <p:oleObj name="Equation" r:id="rId8" imgW="403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5556250"/>
                        <a:ext cx="8315325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05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9159" grpId="0"/>
      <p:bldP spid="1329165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z="3000">
                <a:latin typeface="Arial" charset="0"/>
              </a:rPr>
              <a:t>Corner Detection: Basic Idea</a:t>
            </a:r>
            <a:endParaRPr lang="ru-RU" sz="3000">
              <a:latin typeface="Arial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>
                <a:latin typeface="Arial" charset="0"/>
              </a:rPr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>
                <a:latin typeface="Arial" charset="0"/>
              </a:rPr>
              <a:t>Shifting a window in </a:t>
            </a:r>
            <a:r>
              <a:rPr lang="en-US" i="1">
                <a:latin typeface="Arial" charset="0"/>
              </a:rPr>
              <a:t>any</a:t>
            </a:r>
            <a:r>
              <a:rPr lang="en-US">
                <a:latin typeface="Arial" charset="0"/>
              </a:rPr>
              <a:t> </a:t>
            </a:r>
            <a:r>
              <a:rPr lang="en-US" i="1">
                <a:latin typeface="Arial" charset="0"/>
              </a:rPr>
              <a:t>direction</a:t>
            </a:r>
            <a:r>
              <a:rPr lang="en-US">
                <a:latin typeface="Arial" charset="0"/>
              </a:rPr>
              <a:t> should give </a:t>
            </a:r>
            <a:r>
              <a:rPr lang="en-US" i="1">
                <a:latin typeface="Arial" charset="0"/>
              </a:rPr>
              <a:t>a large change</a:t>
            </a:r>
            <a:r>
              <a:rPr lang="en-US">
                <a:latin typeface="Arial" charset="0"/>
              </a:rPr>
              <a:t> in intensity</a:t>
            </a:r>
            <a:endParaRPr lang="ru-RU">
              <a:latin typeface="Arial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95600"/>
            <a:ext cx="2438400" cy="3870325"/>
            <a:chOff x="2160" y="1824"/>
            <a:chExt cx="1536" cy="2438"/>
          </a:xfrm>
        </p:grpSpPr>
        <p:pic>
          <p:nvPicPr>
            <p:cNvPr id="121878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9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“edge”</a:t>
              </a: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no change along the edge direction</a:t>
              </a:r>
              <a:endParaRPr lang="ru-RU" sz="2400">
                <a:solidFill>
                  <a:srgbClr val="000000"/>
                </a:solidFill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80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81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95600"/>
            <a:ext cx="2667000" cy="3870325"/>
            <a:chOff x="3792" y="1824"/>
            <a:chExt cx="1680" cy="2438"/>
          </a:xfrm>
        </p:grpSpPr>
        <p:pic>
          <p:nvPicPr>
            <p:cNvPr id="121871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2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“corner”</a:t>
              </a: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significant change in all directions</a:t>
              </a:r>
              <a:endParaRPr lang="ru-RU" sz="2400">
                <a:solidFill>
                  <a:srgbClr val="000000"/>
                </a:solidFill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73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74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75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76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77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95600"/>
            <a:ext cx="2362200" cy="3505200"/>
            <a:chOff x="480" y="1824"/>
            <a:chExt cx="1488" cy="2208"/>
          </a:xfrm>
        </p:grpSpPr>
        <p:pic>
          <p:nvPicPr>
            <p:cNvPr id="121864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65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“flat”</a:t>
              </a: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 region:</a:t>
              </a:r>
              <a:b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no change in all directions</a:t>
              </a:r>
              <a:endParaRPr lang="ru-RU" sz="2400">
                <a:solidFill>
                  <a:srgbClr val="000000"/>
                </a:solidFill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66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67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68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69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70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21863" name="Text Box 27"/>
          <p:cNvSpPr txBox="1">
            <a:spLocks noChangeArrowheads="1"/>
          </p:cNvSpPr>
          <p:nvPr/>
        </p:nvSpPr>
        <p:spPr bwMode="auto">
          <a:xfrm>
            <a:off x="47625" y="6553200"/>
            <a:ext cx="147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30070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0"/>
          <p:cNvSpPr txBox="1">
            <a:spLocks noChangeArrowheads="1"/>
          </p:cNvSpPr>
          <p:nvPr/>
        </p:nvSpPr>
        <p:spPr bwMode="auto">
          <a:xfrm>
            <a:off x="381000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Consider a horizontal “slice” of </a:t>
            </a:r>
            <a:r>
              <a:rPr lang="en-US" sz="2400" i="1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sz="240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sz="2400" i="1">
                <a:solidFill>
                  <a:srgbClr val="000000"/>
                </a:solidFill>
                <a:cs typeface="Arial" charset="0"/>
              </a:rPr>
              <a:t>u</a:t>
            </a:r>
            <a:r>
              <a:rPr lang="en-US" sz="2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2400" i="1">
                <a:solidFill>
                  <a:srgbClr val="000000"/>
                </a:solidFill>
                <a:cs typeface="Arial" charset="0"/>
              </a:rPr>
              <a:t>v</a:t>
            </a:r>
            <a:r>
              <a:rPr lang="en-US" sz="2400">
                <a:solidFill>
                  <a:srgbClr val="000000"/>
                </a:solidFill>
                <a:cs typeface="Arial" charset="0"/>
              </a:rPr>
              <a:t>):</a:t>
            </a:r>
          </a:p>
        </p:txBody>
      </p:sp>
      <p:sp>
        <p:nvSpPr>
          <p:cNvPr id="137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Interpreting the second moment matrix</a:t>
            </a:r>
          </a:p>
        </p:txBody>
      </p:sp>
      <p:sp>
        <p:nvSpPr>
          <p:cNvPr id="137220" name="Text Box 3"/>
          <p:cNvSpPr txBox="1">
            <a:spLocks noChangeArrowheads="1"/>
          </p:cNvSpPr>
          <p:nvPr/>
        </p:nvSpPr>
        <p:spPr bwMode="auto">
          <a:xfrm>
            <a:off x="381000" y="1752600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This is the equation of an ellipse.</a:t>
            </a:r>
          </a:p>
        </p:txBody>
      </p:sp>
      <p:graphicFrame>
        <p:nvGraphicFramePr>
          <p:cNvPr id="137221" name="Object 4"/>
          <p:cNvGraphicFramePr>
            <a:graphicFrameLocks noChangeAspect="1"/>
          </p:cNvGraphicFramePr>
          <p:nvPr/>
        </p:nvGraphicFramePr>
        <p:xfrm>
          <a:off x="4343400" y="2117725"/>
          <a:ext cx="25146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809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117725"/>
                        <a:ext cx="25146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2" name="Text Box 5"/>
          <p:cNvSpPr txBox="1">
            <a:spLocks noChangeArrowheads="1"/>
          </p:cNvSpPr>
          <p:nvPr/>
        </p:nvSpPr>
        <p:spPr bwMode="auto">
          <a:xfrm>
            <a:off x="381000" y="3048000"/>
            <a:ext cx="7315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The axis lengths of the ellipse are determined by the eigenvalues and the orientation is determined by </a:t>
            </a:r>
            <a:r>
              <a:rPr lang="en-US" sz="2400" i="1">
                <a:solidFill>
                  <a:srgbClr val="000000"/>
                </a:solidFill>
                <a:cs typeface="Arial" charset="0"/>
              </a:rPr>
              <a:t>R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37223" name="Group 21"/>
          <p:cNvGrpSpPr>
            <a:grpSpLocks/>
          </p:cNvGrpSpPr>
          <p:nvPr/>
        </p:nvGrpSpPr>
        <p:grpSpPr bwMode="auto">
          <a:xfrm>
            <a:off x="2438400" y="3979863"/>
            <a:ext cx="5413375" cy="2878137"/>
            <a:chOff x="2254" y="2352"/>
            <a:chExt cx="3410" cy="1813"/>
          </a:xfrm>
        </p:grpSpPr>
        <p:sp>
          <p:nvSpPr>
            <p:cNvPr id="137226" name="Text Box 8"/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3300"/>
                  </a:solidFill>
                  <a:cs typeface="Times New Roman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charset="0"/>
              </a:endParaRPr>
            </a:p>
          </p:txBody>
        </p:sp>
        <p:sp>
          <p:nvSpPr>
            <p:cNvPr id="137227" name="Text Box 9"/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33CC"/>
                  </a:solidFill>
                  <a:cs typeface="Times New Roman" charset="0"/>
                </a:rPr>
                <a:t>direction of the fastest change</a:t>
              </a:r>
              <a:endParaRPr lang="ru-RU" sz="1600">
                <a:solidFill>
                  <a:srgbClr val="0033CC"/>
                </a:solidFill>
                <a:cs typeface="Times New Roman" charset="0"/>
              </a:endParaRPr>
            </a:p>
          </p:txBody>
        </p:sp>
        <p:sp>
          <p:nvSpPr>
            <p:cNvPr id="137228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7229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7230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7231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7232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7233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(</a:t>
              </a:r>
              <a:r>
                <a:rPr lang="ru-RU" sz="24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</a:t>
              </a:r>
              <a:r>
                <a:rPr lang="en-US" sz="2400" baseline="-250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max</a:t>
              </a:r>
              <a:r>
                <a:rPr lang="en-US" sz="24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)</a:t>
              </a:r>
              <a:r>
                <a:rPr lang="en-US" sz="2400" baseline="300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-1/2</a:t>
              </a:r>
              <a:endParaRPr lang="ru-RU" sz="2400" baseline="300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endParaRPr>
            </a:p>
          </p:txBody>
        </p:sp>
        <p:sp>
          <p:nvSpPr>
            <p:cNvPr id="137234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(</a:t>
              </a:r>
              <a:r>
                <a:rPr lang="ru-RU" sz="2400">
                  <a:solidFill>
                    <a:srgbClr val="FF3300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</a:t>
              </a:r>
              <a:r>
                <a:rPr lang="en-US" sz="2400" baseline="-25000">
                  <a:solidFill>
                    <a:srgbClr val="FF3300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min</a:t>
              </a:r>
              <a:r>
                <a:rPr lang="en-US" sz="2400">
                  <a:solidFill>
                    <a:srgbClr val="FF3300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)</a:t>
              </a:r>
              <a:r>
                <a:rPr lang="en-US" sz="2400" baseline="30000">
                  <a:solidFill>
                    <a:srgbClr val="FF3300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-1/2</a:t>
              </a:r>
              <a:endParaRPr lang="ru-RU" sz="2400" baseline="30000">
                <a:solidFill>
                  <a:srgbClr val="FF33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endParaRPr>
            </a:p>
          </p:txBody>
        </p:sp>
      </p:grpSp>
      <p:graphicFrame>
        <p:nvGraphicFramePr>
          <p:cNvPr id="137224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5943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810" name="Equation" r:id="rId6" imgW="1358900" imgH="457200" progId="Equation.3">
                  <p:embed/>
                </p:oleObj>
              </mc:Choice>
              <mc:Fallback>
                <p:oleObj name="Equation" r:id="rId6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5" name="Text Box 3"/>
          <p:cNvSpPr txBox="1">
            <a:spLocks noChangeArrowheads="1"/>
          </p:cNvSpPr>
          <p:nvPr/>
        </p:nvSpPr>
        <p:spPr bwMode="auto">
          <a:xfrm>
            <a:off x="381000" y="2373313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Diagonalization of M:</a:t>
            </a:r>
          </a:p>
        </p:txBody>
      </p:sp>
    </p:spTree>
    <p:extLst>
      <p:ext uri="{BB962C8B-B14F-4D97-AF65-F5344CB8AC3E}">
        <p14:creationId xmlns:p14="http://schemas.microsoft.com/office/powerpoint/2010/main" val="83350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>
                <a:latin typeface="Arial" charset="0"/>
              </a:rPr>
              <a:t>Visualization of second moment matrices</a:t>
            </a:r>
          </a:p>
        </p:txBody>
      </p:sp>
      <p:graphicFrame>
        <p:nvGraphicFramePr>
          <p:cNvPr id="138243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758950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825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950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0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>
                <a:latin typeface="Arial" charset="0"/>
              </a:rPr>
              <a:t>Visualization of second moment matrices</a:t>
            </a:r>
          </a:p>
        </p:txBody>
      </p:sp>
      <p:graphicFrame>
        <p:nvGraphicFramePr>
          <p:cNvPr id="1392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58950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849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950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9268" name="Picture 4" descr="second_moment_v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39825"/>
            <a:ext cx="56388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7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Corner response function</a:t>
            </a:r>
          </a:p>
        </p:txBody>
      </p:sp>
      <p:sp>
        <p:nvSpPr>
          <p:cNvPr id="141315" name="Rectangle 4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16" name="Freeform 5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17" name="AutoShape 6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18" name="Rectangle 7"/>
          <p:cNvSpPr>
            <a:spLocks noChangeArrowheads="1"/>
          </p:cNvSpPr>
          <p:nvPr/>
        </p:nvSpPr>
        <p:spPr bwMode="auto">
          <a:xfrm>
            <a:off x="5562600" y="2362200"/>
            <a:ext cx="2667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“Corner”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/>
            </a:r>
            <a:b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R &gt; 0</a:t>
            </a:r>
            <a:endParaRPr lang="ru-RU" sz="2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1319" name="Rectangle 8"/>
          <p:cNvSpPr>
            <a:spLocks noChangeArrowheads="1"/>
          </p:cNvSpPr>
          <p:nvPr/>
        </p:nvSpPr>
        <p:spPr bwMode="auto">
          <a:xfrm>
            <a:off x="7162800" y="51054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“Edge”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/>
            </a:r>
            <a:b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R &lt; 0</a:t>
            </a:r>
            <a:endParaRPr lang="ru-RU" sz="2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1320" name="Rectangle 9"/>
          <p:cNvSpPr>
            <a:spLocks noChangeArrowheads="1"/>
          </p:cNvSpPr>
          <p:nvPr/>
        </p:nvSpPr>
        <p:spPr bwMode="auto">
          <a:xfrm>
            <a:off x="4114800" y="19050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“Edge”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/>
            </a:r>
            <a:b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en-US" sz="24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R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&lt; 0</a:t>
            </a:r>
            <a:endParaRPr lang="ru-RU" sz="2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1321" name="Rectangle 10"/>
          <p:cNvSpPr>
            <a:spLocks noChangeArrowheads="1"/>
          </p:cNvSpPr>
          <p:nvPr/>
        </p:nvSpPr>
        <p:spPr bwMode="auto">
          <a:xfrm>
            <a:off x="3962400" y="5181600"/>
            <a:ext cx="1219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1322" name="Oval 11"/>
          <p:cNvSpPr>
            <a:spLocks noChangeArrowheads="1"/>
          </p:cNvSpPr>
          <p:nvPr/>
        </p:nvSpPr>
        <p:spPr bwMode="auto">
          <a:xfrm>
            <a:off x="6934200" y="21336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23" name="Oval 12"/>
          <p:cNvSpPr>
            <a:spLocks noChangeArrowheads="1"/>
          </p:cNvSpPr>
          <p:nvPr/>
        </p:nvSpPr>
        <p:spPr bwMode="auto">
          <a:xfrm>
            <a:off x="4184650" y="18288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24" name="Oval 13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25" name="Oval 14"/>
          <p:cNvSpPr>
            <a:spLocks noChangeArrowheads="1"/>
          </p:cNvSpPr>
          <p:nvPr/>
        </p:nvSpPr>
        <p:spPr bwMode="auto">
          <a:xfrm rot="5542000">
            <a:off x="6650832" y="55570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26" name="Rectangle 15"/>
          <p:cNvSpPr>
            <a:spLocks noChangeArrowheads="1"/>
          </p:cNvSpPr>
          <p:nvPr/>
        </p:nvSpPr>
        <p:spPr bwMode="auto">
          <a:xfrm>
            <a:off x="4899025" y="4714875"/>
            <a:ext cx="1274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" charset="0"/>
                <a:sym typeface="Symbol" charset="0"/>
              </a:rPr>
              <a:t>|R|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" charset="0"/>
                <a:sym typeface="Symbol" charset="0"/>
              </a:rPr>
              <a:t>small</a:t>
            </a:r>
          </a:p>
        </p:txBody>
      </p:sp>
      <p:sp>
        <p:nvSpPr>
          <p:cNvPr id="141327" name="Line 16"/>
          <p:cNvSpPr>
            <a:spLocks noChangeShapeType="1"/>
          </p:cNvSpPr>
          <p:nvPr/>
        </p:nvSpPr>
        <p:spPr bwMode="auto">
          <a:xfrm flipH="1">
            <a:off x="50292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141328" name="Object 17"/>
          <p:cNvGraphicFramePr>
            <a:graphicFrameLocks noChangeAspect="1"/>
          </p:cNvGraphicFramePr>
          <p:nvPr/>
        </p:nvGraphicFramePr>
        <p:xfrm>
          <a:off x="990600" y="990600"/>
          <a:ext cx="71231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873" name="Equation" r:id="rId4" imgW="2844800" imgH="228600" progId="Equation.3">
                  <p:embed/>
                </p:oleObj>
              </mc:Choice>
              <mc:Fallback>
                <p:oleObj name="Equation" r:id="rId4" imgW="2844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990600"/>
                        <a:ext cx="71231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9" name="Text Box 18"/>
          <p:cNvSpPr txBox="1">
            <a:spLocks noChangeArrowheads="1"/>
          </p:cNvSpPr>
          <p:nvPr/>
        </p:nvSpPr>
        <p:spPr bwMode="auto">
          <a:xfrm>
            <a:off x="1006475" y="1828800"/>
            <a:ext cx="2727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800" i="1">
                <a:solidFill>
                  <a:srgbClr val="000000"/>
                </a:solidFill>
                <a:latin typeface="Times New Roman" charset="0"/>
                <a:cs typeface="Arial" charset="0"/>
              </a:rPr>
              <a:t>α</a:t>
            </a:r>
            <a:r>
              <a:rPr lang="en-US" sz="1800">
                <a:solidFill>
                  <a:srgbClr val="000000"/>
                </a:solidFill>
                <a:cs typeface="Arial" charset="0"/>
              </a:rPr>
              <a:t>: constant (0.04 to 0.06)</a:t>
            </a:r>
            <a:endParaRPr lang="el-GR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Image translation</a:t>
            </a:r>
            <a:endParaRPr lang="ru-RU">
              <a:latin typeface="Arial" charset="0"/>
            </a:endParaRPr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838200" y="4267200"/>
            <a:ext cx="769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>
                <a:solidFill>
                  <a:srgbClr val="000000"/>
                </a:solidFill>
                <a:cs typeface="Times New Roman" charset="0"/>
              </a:rPr>
              <a:t>  Derivatives and window function are shift-invariant</a:t>
            </a:r>
            <a:endParaRPr lang="ru-RU" sz="2400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51556" name="Rectangle 7"/>
          <p:cNvSpPr>
            <a:spLocks noChangeArrowheads="1"/>
          </p:cNvSpPr>
          <p:nvPr/>
        </p:nvSpPr>
        <p:spPr bwMode="auto">
          <a:xfrm>
            <a:off x="14478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1557" name="Freeform 8"/>
          <p:cNvSpPr>
            <a:spLocks/>
          </p:cNvSpPr>
          <p:nvPr/>
        </p:nvSpPr>
        <p:spPr bwMode="auto">
          <a:xfrm>
            <a:off x="1755775" y="1527175"/>
            <a:ext cx="788988" cy="723900"/>
          </a:xfrm>
          <a:custGeom>
            <a:avLst/>
            <a:gdLst>
              <a:gd name="T0" fmla="*/ 0 w 720"/>
              <a:gd name="T1" fmla="*/ 2147483647 h 528"/>
              <a:gd name="T2" fmla="*/ 2147483647 w 720"/>
              <a:gd name="T3" fmla="*/ 0 h 528"/>
              <a:gd name="T4" fmla="*/ 2147483647 w 720"/>
              <a:gd name="T5" fmla="*/ 2147483647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1558" name="AutoShape 12"/>
          <p:cNvSpPr>
            <a:spLocks noChangeArrowheads="1"/>
          </p:cNvSpPr>
          <p:nvPr/>
        </p:nvSpPr>
        <p:spPr bwMode="auto">
          <a:xfrm>
            <a:off x="3898900" y="1663700"/>
            <a:ext cx="1219200" cy="12319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219200" y="5638800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Corner location is </a:t>
            </a:r>
            <a:r>
              <a:rPr lang="en-US" sz="2400" dirty="0" smtClean="0">
                <a:solidFill>
                  <a:srgbClr val="0033CC"/>
                </a:solidFill>
                <a:cs typeface="Times New Roman" charset="0"/>
              </a:rPr>
              <a:t>invariant </a:t>
            </a:r>
            <a:r>
              <a:rPr lang="en-US" sz="2400" dirty="0" err="1">
                <a:solidFill>
                  <a:srgbClr val="0033CC"/>
                </a:solidFill>
                <a:cs typeface="Times New Roman" charset="0"/>
              </a:rPr>
              <a:t>w.r.t</a:t>
            </a: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. translation</a:t>
            </a:r>
            <a:endParaRPr lang="ru-RU" sz="2400" dirty="0">
              <a:solidFill>
                <a:srgbClr val="0033CC"/>
              </a:solidFill>
              <a:cs typeface="Times New Roman" charset="0"/>
            </a:endParaRPr>
          </a:p>
        </p:txBody>
      </p:sp>
      <p:sp>
        <p:nvSpPr>
          <p:cNvPr id="151560" name="Rectangle 7"/>
          <p:cNvSpPr>
            <a:spLocks noChangeArrowheads="1"/>
          </p:cNvSpPr>
          <p:nvPr/>
        </p:nvSpPr>
        <p:spPr bwMode="auto">
          <a:xfrm>
            <a:off x="5435600" y="1143000"/>
            <a:ext cx="2184400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1561" name="Freeform 8"/>
          <p:cNvSpPr>
            <a:spLocks/>
          </p:cNvSpPr>
          <p:nvPr/>
        </p:nvSpPr>
        <p:spPr bwMode="auto">
          <a:xfrm>
            <a:off x="6553200" y="2246313"/>
            <a:ext cx="787400" cy="725487"/>
          </a:xfrm>
          <a:custGeom>
            <a:avLst/>
            <a:gdLst>
              <a:gd name="T0" fmla="*/ 0 w 720"/>
              <a:gd name="T1" fmla="*/ 2147483647 h 528"/>
              <a:gd name="T2" fmla="*/ 2147483647 w 720"/>
              <a:gd name="T3" fmla="*/ 0 h 528"/>
              <a:gd name="T4" fmla="*/ 2147483647 w 720"/>
              <a:gd name="T5" fmla="*/ 2147483647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4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Image rotation</a:t>
            </a:r>
            <a:endParaRPr lang="ru-RU">
              <a:latin typeface="Arial" charset="0"/>
            </a:endParaRPr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1219200" y="4572000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Times New Roman" charset="0"/>
              </a:rPr>
              <a:t>Second moment ellipse rotates but its shape (i.e. eigenvalues) remains the same</a:t>
            </a:r>
            <a:endParaRPr lang="ru-RU" sz="2400">
              <a:solidFill>
                <a:srgbClr val="000000"/>
              </a:solidFill>
              <a:cs typeface="Times New Roman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28800" y="1676400"/>
            <a:ext cx="5257800" cy="2438400"/>
            <a:chOff x="1720" y="1344"/>
            <a:chExt cx="2072" cy="950"/>
          </a:xfrm>
        </p:grpSpPr>
        <p:grpSp>
          <p:nvGrpSpPr>
            <p:cNvPr id="152582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152595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96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41038 h 528"/>
                  <a:gd name="T2" fmla="*/ 3442 w 720"/>
                  <a:gd name="T3" fmla="*/ 0 h 528"/>
                  <a:gd name="T4" fmla="*/ 51732 w 720"/>
                  <a:gd name="T5" fmla="*/ 26097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52583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152593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94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4 h 528"/>
                  <a:gd name="T2" fmla="*/ 1 w 720"/>
                  <a:gd name="T3" fmla="*/ 0 h 528"/>
                  <a:gd name="T4" fmla="*/ 1 w 720"/>
                  <a:gd name="T5" fmla="*/ 2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52584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5258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152590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91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92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5258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152587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88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589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219200" y="5638800"/>
            <a:ext cx="69342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Corner location is </a:t>
            </a:r>
            <a:r>
              <a:rPr lang="en-US" sz="2400" dirty="0" smtClean="0">
                <a:solidFill>
                  <a:srgbClr val="0033CC"/>
                </a:solidFill>
                <a:cs typeface="Times New Roman" charset="0"/>
              </a:rPr>
              <a:t>invariant </a:t>
            </a:r>
            <a:r>
              <a:rPr lang="en-US" sz="2400" dirty="0" err="1">
                <a:solidFill>
                  <a:srgbClr val="0033CC"/>
                </a:solidFill>
                <a:cs typeface="Times New Roman" charset="0"/>
              </a:rPr>
              <a:t>w.r.t</a:t>
            </a: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. rotation</a:t>
            </a:r>
            <a:endParaRPr lang="ru-RU" sz="2400" dirty="0">
              <a:solidFill>
                <a:srgbClr val="0033CC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1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Scaling</a:t>
            </a:r>
            <a:endParaRPr lang="ru-RU">
              <a:latin typeface="Arial" charset="0"/>
            </a:endParaRPr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5791200" y="4265613"/>
            <a:ext cx="25908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All points will be classified as </a:t>
            </a:r>
            <a:r>
              <a:rPr lang="en-US">
                <a:solidFill>
                  <a:srgbClr val="0033CC"/>
                </a:solidFill>
                <a:cs typeface="Times New Roman" charset="0"/>
              </a:rPr>
              <a:t>edges</a:t>
            </a:r>
            <a:endParaRPr lang="ru-RU">
              <a:solidFill>
                <a:srgbClr val="0033CC"/>
              </a:solidFill>
              <a:cs typeface="Times New Roman" charset="0"/>
            </a:endParaRPr>
          </a:p>
        </p:txBody>
      </p:sp>
      <p:grpSp>
        <p:nvGrpSpPr>
          <p:cNvPr id="153604" name="Group 17"/>
          <p:cNvGrpSpPr>
            <a:grpSpLocks/>
          </p:cNvGrpSpPr>
          <p:nvPr/>
        </p:nvGrpSpPr>
        <p:grpSpPr bwMode="auto">
          <a:xfrm>
            <a:off x="1690688" y="2751138"/>
            <a:ext cx="442912" cy="434975"/>
            <a:chOff x="4329" y="1733"/>
            <a:chExt cx="279" cy="274"/>
          </a:xfrm>
        </p:grpSpPr>
        <p:sp>
          <p:nvSpPr>
            <p:cNvPr id="153614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3615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53605" name="Text Box 12"/>
          <p:cNvSpPr txBox="1">
            <a:spLocks noChangeArrowheads="1"/>
          </p:cNvSpPr>
          <p:nvPr/>
        </p:nvSpPr>
        <p:spPr bwMode="auto">
          <a:xfrm>
            <a:off x="1219200" y="35052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Corner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1143000" y="6015038"/>
            <a:ext cx="6934200" cy="4619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Corner location is not </a:t>
            </a:r>
            <a:r>
              <a:rPr lang="en-US" sz="2400" dirty="0" smtClean="0">
                <a:solidFill>
                  <a:srgbClr val="0033CC"/>
                </a:solidFill>
                <a:cs typeface="Times New Roman" charset="0"/>
              </a:rPr>
              <a:t>invariant </a:t>
            </a:r>
            <a:r>
              <a:rPr lang="en-US" sz="2400" dirty="0">
                <a:solidFill>
                  <a:srgbClr val="0033CC"/>
                </a:solidFill>
                <a:cs typeface="Times New Roman" charset="0"/>
              </a:rPr>
              <a:t>to scaling!</a:t>
            </a:r>
            <a:endParaRPr lang="ru-RU" sz="2400" dirty="0">
              <a:solidFill>
                <a:srgbClr val="0033CC"/>
              </a:solidFill>
              <a:cs typeface="Times New Roman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276600" y="1828800"/>
            <a:ext cx="5029200" cy="2159000"/>
            <a:chOff x="2064" y="1152"/>
            <a:chExt cx="3168" cy="1360"/>
          </a:xfrm>
        </p:grpSpPr>
        <p:grpSp>
          <p:nvGrpSpPr>
            <p:cNvPr id="153608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153612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3613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53609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3610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3611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70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200400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100155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1981200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1905000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invariant interest points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Intuition: size of blobs provide feature scale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044675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530171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080584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046382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2916415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2707785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300784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272518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012585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2803954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396953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131151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468670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452794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4941743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4933834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117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 defTabSz="914400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 defTabSz="914400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 defTabSz="914400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897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849436"/>
            <a:ext cx="2311456" cy="3655994"/>
            <a:chOff x="738135" y="1849436"/>
            <a:chExt cx="2311456" cy="3655994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849436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  <a:latin typeface="Arial"/>
                </a:rPr>
                <a:t>filter scales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img1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img2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img3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Bastian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Leibe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4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775"/>
            <a:ext cx="8229600" cy="11430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8-point algorithm</a:t>
            </a:r>
          </a:p>
        </p:txBody>
      </p:sp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468313" y="981075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38" name="方程式" r:id="rId4" imgW="70462124" imgH="39982248" progId="Equation.3">
                  <p:embed/>
                </p:oleObj>
              </mc:Choice>
              <mc:Fallback>
                <p:oleObj name="方程式" r:id="rId4" imgW="70462124" imgH="3998224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8212137" cy="429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5229225"/>
            <a:ext cx="8229600" cy="12954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In reality, instead of solving            , we seek </a:t>
            </a:r>
            <a:r>
              <a:rPr lang="en-US" altLang="zh-TW" b="1">
                <a:latin typeface="Times New Roman" charset="0"/>
                <a:ea typeface="新細明體" charset="0"/>
                <a:cs typeface="新細明體" charset="0"/>
              </a:rPr>
              <a:t>f</a:t>
            </a:r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 to minimize         , least eigenvector of          .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494338" y="5345113"/>
          <a:ext cx="1081087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39" name="Equation" r:id="rId6" imgW="8770676" imgH="3406104" progId="Equation.3">
                  <p:embed/>
                </p:oleObj>
              </mc:Choice>
              <mc:Fallback>
                <p:oleObj name="Equation" r:id="rId6" imgW="8770676" imgH="340610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5345113"/>
                        <a:ext cx="1081087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2901950" y="5751513"/>
          <a:ext cx="823913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40" name="方程式" r:id="rId8" imgW="5844596" imgH="4869288" progId="Equation.3">
                  <p:embed/>
                </p:oleObj>
              </mc:Choice>
              <mc:Fallback>
                <p:oleObj name="方程式" r:id="rId8" imgW="5844596" imgH="486928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950" y="5751513"/>
                        <a:ext cx="823913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7177088" y="5768975"/>
          <a:ext cx="8969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41" name="Equation" r:id="rId10" imgW="6576116" imgH="3649968" progId="Equation.3">
                  <p:embed/>
                </p:oleObj>
              </mc:Choice>
              <mc:Fallback>
                <p:oleObj name="Equation" r:id="rId10" imgW="6576116" imgH="36499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8" y="5768975"/>
                        <a:ext cx="89693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01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dirty="0">
                <a:ea typeface="新細明體" pitchFamily="18" charset="-120"/>
              </a:rPr>
              <a:t>SIFT Orientation </a:t>
            </a:r>
            <a:r>
              <a:rPr lang="en-US" altLang="zh-TW" sz="4000" dirty="0" smtClean="0">
                <a:ea typeface="新細明體" pitchFamily="18" charset="-120"/>
              </a:rPr>
              <a:t>assignment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356600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8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5103812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7012" y="3048000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Feature Descriptor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7924800" cy="5257800"/>
          </a:xfrm>
        </p:spPr>
        <p:txBody>
          <a:bodyPr/>
          <a:lstStyle/>
          <a:p>
            <a:r>
              <a:rPr lang="en-US" dirty="0" smtClean="0"/>
              <a:t>Rotate image region </a:t>
            </a:r>
            <a:br>
              <a:rPr lang="en-US" dirty="0" smtClean="0"/>
            </a:br>
            <a:r>
              <a:rPr lang="en-US" dirty="0" smtClean="0"/>
              <a:t>around point based on</a:t>
            </a:r>
            <a:br>
              <a:rPr lang="en-US" dirty="0" smtClean="0"/>
            </a:br>
            <a:r>
              <a:rPr lang="en-US" dirty="0" smtClean="0"/>
              <a:t>the feature orientation</a:t>
            </a:r>
          </a:p>
          <a:p>
            <a:r>
              <a:rPr lang="en-US" dirty="0" smtClean="0"/>
              <a:t>Scale image region </a:t>
            </a:r>
            <a:br>
              <a:rPr lang="en-US" dirty="0" smtClean="0"/>
            </a:br>
            <a:r>
              <a:rPr lang="en-US" dirty="0" smtClean="0"/>
              <a:t>around the point based on</a:t>
            </a:r>
            <a:br>
              <a:rPr lang="en-US" dirty="0" smtClean="0"/>
            </a:br>
            <a:r>
              <a:rPr lang="en-US" dirty="0" smtClean="0"/>
              <a:t>the feature scale</a:t>
            </a:r>
          </a:p>
          <a:p>
            <a:r>
              <a:rPr lang="en-US" dirty="0" smtClean="0"/>
              <a:t>Concatenate luminance </a:t>
            </a:r>
            <a:br>
              <a:rPr lang="en-US" dirty="0" smtClean="0"/>
            </a:br>
            <a:r>
              <a:rPr lang="en-US" dirty="0" smtClean="0"/>
              <a:t>of all pixels in the </a:t>
            </a:r>
            <a:br>
              <a:rPr lang="en-US" dirty="0" smtClean="0"/>
            </a:br>
            <a:r>
              <a:rPr lang="en-US" dirty="0" smtClean="0"/>
              <a:t>k x k window around </a:t>
            </a:r>
            <a:br>
              <a:rPr lang="en-US" dirty="0" smtClean="0"/>
            </a:br>
            <a:r>
              <a:rPr lang="en-US" dirty="0" smtClean="0"/>
              <a:t>the point in the </a:t>
            </a:r>
            <a:br>
              <a:rPr lang="en-US" dirty="0" smtClean="0"/>
            </a:br>
            <a:r>
              <a:rPr lang="en-US" dirty="0" smtClean="0"/>
              <a:t>rotated/scaled window </a:t>
            </a:r>
            <a:br>
              <a:rPr lang="en-US" dirty="0" smtClean="0"/>
            </a:br>
            <a:r>
              <a:rPr lang="en-US" dirty="0" smtClean="0"/>
              <a:t>into</a:t>
            </a:r>
            <a:r>
              <a:rPr lang="en-US" dirty="0"/>
              <a:t> </a:t>
            </a:r>
            <a:r>
              <a:rPr lang="en-US" dirty="0" smtClean="0"/>
              <a:t>a feature vector</a:t>
            </a: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2612" y="1436688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6919912" y="1143000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6323012" y="3792538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Image from Matthew Brown</a:t>
            </a:r>
          </a:p>
        </p:txBody>
      </p:sp>
    </p:spTree>
    <p:extLst>
      <p:ext uri="{BB962C8B-B14F-4D97-AF65-F5344CB8AC3E}">
        <p14:creationId xmlns:p14="http://schemas.microsoft.com/office/powerpoint/2010/main" val="386392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Feature Descriptor</a:t>
            </a:r>
          </a:p>
        </p:txBody>
      </p:sp>
    </p:spTree>
    <p:extLst>
      <p:ext uri="{BB962C8B-B14F-4D97-AF65-F5344CB8AC3E}">
        <p14:creationId xmlns:p14="http://schemas.microsoft.com/office/powerpoint/2010/main" val="30826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Feature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Use histograms to bin pixels within sub-patches according to their orientation.</a:t>
            </a:r>
            <a:endParaRPr lang="en-US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Ratio method: create matches from each feature </a:t>
            </a:r>
            <a:r>
              <a:rPr lang="en-US" dirty="0" smtClean="0">
                <a:solidFill>
                  <a:srgbClr val="C00000"/>
                </a:solidFill>
              </a:rPr>
              <a:t>A</a:t>
            </a:r>
            <a:r>
              <a:rPr lang="en-US" baseline="-25000" dirty="0" smtClean="0">
                <a:solidFill>
                  <a:srgbClr val="C00000"/>
                </a:solidFill>
              </a:rPr>
              <a:t>i</a:t>
            </a:r>
            <a:r>
              <a:rPr lang="en-US" dirty="0" smtClean="0"/>
              <a:t> </a:t>
            </a:r>
            <a:r>
              <a:rPr lang="en-US" dirty="0"/>
              <a:t>to the closest feature in </a:t>
            </a:r>
            <a:r>
              <a:rPr lang="en-US" dirty="0">
                <a:solidFill>
                  <a:srgbClr val="008000"/>
                </a:solidFill>
              </a:rPr>
              <a:t>B</a:t>
            </a:r>
            <a:r>
              <a:rPr lang="en-US" baseline="-25000" dirty="0">
                <a:solidFill>
                  <a:srgbClr val="008000"/>
                </a:solidFill>
              </a:rPr>
              <a:t> </a:t>
            </a:r>
            <a:r>
              <a:rPr lang="en-US" dirty="0"/>
              <a:t>with minimum d(</a:t>
            </a:r>
            <a:r>
              <a:rPr lang="en-US" dirty="0" err="1">
                <a:solidFill>
                  <a:srgbClr val="C00000"/>
                </a:solidFill>
              </a:rPr>
              <a:t>A</a:t>
            </a:r>
            <a:r>
              <a:rPr lang="en-US" baseline="-25000" dirty="0" err="1">
                <a:solidFill>
                  <a:srgbClr val="C00000"/>
                </a:solidFill>
              </a:rPr>
              <a:t>i</a:t>
            </a:r>
            <a:r>
              <a:rPr lang="en-US" dirty="0" err="1"/>
              <a:t>,</a:t>
            </a:r>
            <a:r>
              <a:rPr lang="en-US" dirty="0" err="1">
                <a:solidFill>
                  <a:srgbClr val="008000"/>
                </a:solidFill>
              </a:rPr>
              <a:t>B</a:t>
            </a:r>
            <a:r>
              <a:rPr lang="en-US" baseline="-25000" dirty="0" err="1">
                <a:solidFill>
                  <a:srgbClr val="008000"/>
                </a:solidFill>
              </a:rPr>
              <a:t>k</a:t>
            </a:r>
            <a:r>
              <a:rPr lang="en-US" dirty="0" smtClean="0"/>
              <a:t>)</a:t>
            </a:r>
            <a:r>
              <a:rPr lang="en-US" baseline="-25000" dirty="0" smtClean="0">
                <a:solidFill>
                  <a:srgbClr val="008000"/>
                </a:solidFill>
              </a:rPr>
              <a:t/>
            </a:r>
            <a:br>
              <a:rPr lang="en-US" baseline="-25000" dirty="0" smtClean="0">
                <a:solidFill>
                  <a:srgbClr val="008000"/>
                </a:solidFill>
              </a:rPr>
            </a:br>
            <a:r>
              <a:rPr lang="en-US" dirty="0" err="1" smtClean="0"/>
              <a:t>iff</a:t>
            </a:r>
            <a:r>
              <a:rPr lang="en-US" dirty="0" smtClean="0"/>
              <a:t> d(</a:t>
            </a:r>
            <a:r>
              <a:rPr lang="en-US" dirty="0" err="1" smtClean="0">
                <a:solidFill>
                  <a:srgbClr val="C00000"/>
                </a:solidFill>
              </a:rPr>
              <a:t>A</a:t>
            </a:r>
            <a:r>
              <a:rPr lang="en-US" baseline="-25000" dirty="0" err="1" smtClean="0">
                <a:solidFill>
                  <a:srgbClr val="C00000"/>
                </a:solidFill>
              </a:rPr>
              <a:t>i</a:t>
            </a:r>
            <a:r>
              <a:rPr lang="en-US" dirty="0" err="1" smtClean="0"/>
              <a:t>,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) / d(</a:t>
            </a:r>
            <a:r>
              <a:rPr lang="en-US" dirty="0" smtClean="0">
                <a:solidFill>
                  <a:srgbClr val="C00000"/>
                </a:solidFill>
              </a:rPr>
              <a:t>A</a:t>
            </a:r>
            <a:r>
              <a:rPr lang="en-US" baseline="-25000" dirty="0" smtClean="0">
                <a:solidFill>
                  <a:srgbClr val="C00000"/>
                </a:solidFill>
              </a:rPr>
              <a:t>i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8000"/>
                </a:solidFill>
              </a:rPr>
              <a:t>B</a:t>
            </a:r>
            <a:r>
              <a:rPr lang="en-US" baseline="-25000" dirty="0" smtClean="0">
                <a:solidFill>
                  <a:srgbClr val="008000"/>
                </a:solidFill>
              </a:rPr>
              <a:t>k2</a:t>
            </a:r>
            <a:r>
              <a:rPr lang="en-US" dirty="0" smtClean="0"/>
              <a:t>) &lt; threshold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 </a:t>
            </a:r>
            <a:r>
              <a:rPr lang="en-US" dirty="0"/>
              <a:t>is the </a:t>
            </a:r>
            <a:r>
              <a:rPr lang="en-US" dirty="0" smtClean="0"/>
              <a:t>closest </a:t>
            </a:r>
            <a:r>
              <a:rPr lang="en-US" dirty="0"/>
              <a:t>feature</a:t>
            </a:r>
          </a:p>
          <a:p>
            <a:r>
              <a:rPr lang="en-US" dirty="0">
                <a:solidFill>
                  <a:srgbClr val="008000"/>
                </a:solidFill>
              </a:rPr>
              <a:t>B</a:t>
            </a:r>
            <a:r>
              <a:rPr lang="en-US" baseline="-25000" dirty="0">
                <a:solidFill>
                  <a:srgbClr val="008000"/>
                </a:solidFill>
              </a:rPr>
              <a:t>k2</a:t>
            </a:r>
            <a:r>
              <a:rPr lang="en-US" dirty="0"/>
              <a:t> is the second closest feature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5772151" y="4648201"/>
            <a:ext cx="171449" cy="857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 flipV="1">
            <a:off x="6000750" y="4257675"/>
            <a:ext cx="76201" cy="4857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5" name="Rectangle 74"/>
          <p:cNvSpPr/>
          <p:nvPr/>
        </p:nvSpPr>
        <p:spPr>
          <a:xfrm>
            <a:off x="5671742" y="3810000"/>
            <a:ext cx="500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>
                <a:solidFill>
                  <a:srgbClr val="008000"/>
                </a:solidFill>
                <a:latin typeface="Arial"/>
              </a:rPr>
              <a:t>B</a:t>
            </a:r>
            <a:r>
              <a:rPr lang="en-US" baseline="-25000" dirty="0">
                <a:solidFill>
                  <a:srgbClr val="008000"/>
                </a:solidFill>
                <a:latin typeface="Arial"/>
              </a:rPr>
              <a:t>k2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305425" y="431959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baseline="-25000" dirty="0" err="1">
                <a:solidFill>
                  <a:srgbClr val="008000"/>
                </a:solidFill>
                <a:latin typeface="Arial"/>
              </a:rPr>
              <a:t>k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9600" y="5486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latin typeface="Arial"/>
              </a:rPr>
              <a:t>d(</a:t>
            </a:r>
            <a:r>
              <a:rPr lang="en-US" sz="2400" dirty="0" err="1">
                <a:solidFill>
                  <a:srgbClr val="C00000"/>
                </a:solidFill>
                <a:latin typeface="Arial"/>
              </a:rPr>
              <a:t>A</a:t>
            </a:r>
            <a:r>
              <a:rPr lang="en-US" sz="2400" baseline="-25000" dirty="0" err="1">
                <a:solidFill>
                  <a:srgbClr val="C00000"/>
                </a:solidFill>
                <a:latin typeface="Arial"/>
              </a:rPr>
              <a:t>i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,</a:t>
            </a:r>
            <a:r>
              <a:rPr lang="en-US" sz="2400" dirty="0" err="1">
                <a:solidFill>
                  <a:srgbClr val="008000"/>
                </a:solidFill>
                <a:latin typeface="Arial"/>
              </a:rPr>
              <a:t>B</a:t>
            </a:r>
            <a:r>
              <a:rPr lang="en-US" sz="2400" baseline="-25000" dirty="0" err="1">
                <a:solidFill>
                  <a:srgbClr val="008000"/>
                </a:solidFill>
                <a:latin typeface="Arial"/>
              </a:rPr>
              <a:t>j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) is Euclidean distance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in descriptor space</a:t>
            </a:r>
          </a:p>
        </p:txBody>
      </p:sp>
    </p:spTree>
    <p:extLst>
      <p:ext uri="{BB962C8B-B14F-4D97-AF65-F5344CB8AC3E}">
        <p14:creationId xmlns:p14="http://schemas.microsoft.com/office/powerpoint/2010/main" val="19993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  <a:endParaRPr lang="en-US" dirty="0" smtClean="0"/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Ratio method: threshold ratio of L2 distance to best match divided by L2 distance to </a:t>
            </a:r>
            <a:r>
              <a:rPr lang="en-US" dirty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best match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67600" y="3733800"/>
            <a:ext cx="1390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Typically</a:t>
            </a:r>
            <a:br>
              <a:rPr lang="en-US" dirty="0">
                <a:solidFill>
                  <a:srgbClr val="000000"/>
                </a:solidFill>
                <a:latin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</a:rPr>
              <a:t>threshold at</a:t>
            </a:r>
          </a:p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ratio &lt; 0.6</a:t>
            </a:r>
          </a:p>
        </p:txBody>
      </p:sp>
    </p:spTree>
    <p:extLst>
      <p:ext uri="{BB962C8B-B14F-4D97-AF65-F5344CB8AC3E}">
        <p14:creationId xmlns:p14="http://schemas.microsoft.com/office/powerpoint/2010/main" val="2744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Mutual closest method: create matches between features </a:t>
            </a:r>
            <a:r>
              <a:rPr lang="en-US" dirty="0" smtClean="0">
                <a:solidFill>
                  <a:srgbClr val="C00000"/>
                </a:solidFill>
              </a:rPr>
              <a:t>A</a:t>
            </a:r>
            <a:r>
              <a:rPr lang="en-US" baseline="-25000" dirty="0" smtClean="0">
                <a:solidFill>
                  <a:srgbClr val="C00000"/>
                </a:solidFill>
              </a:rPr>
              <a:t>i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008000"/>
                </a:solidFill>
              </a:rPr>
              <a:t>B</a:t>
            </a:r>
            <a:r>
              <a:rPr lang="en-US" baseline="-25000" dirty="0" err="1" smtClean="0">
                <a:solidFill>
                  <a:srgbClr val="008000"/>
                </a:solidFill>
              </a:rPr>
              <a:t>k</a:t>
            </a:r>
            <a:r>
              <a:rPr lang="en-US" dirty="0" smtClean="0"/>
              <a:t> </a:t>
            </a:r>
            <a:r>
              <a:rPr lang="en-US" dirty="0" err="1" smtClean="0"/>
              <a:t>iff</a:t>
            </a:r>
            <a:r>
              <a:rPr lang="en-US" dirty="0" smtClean="0"/>
              <a:t> they are mutually closest</a:t>
            </a:r>
            <a:br>
              <a:rPr lang="en-US" dirty="0" smtClean="0"/>
            </a:br>
            <a:r>
              <a:rPr lang="en-US" dirty="0" smtClean="0"/>
              <a:t>among all pairs of features</a:t>
            </a:r>
          </a:p>
          <a:p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334000" y="2419272"/>
            <a:ext cx="2819400" cy="2511264"/>
            <a:chOff x="5334000" y="2419272"/>
            <a:chExt cx="2819400" cy="2511264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5334000" y="4930536"/>
              <a:ext cx="28194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5334000" y="2419272"/>
              <a:ext cx="0" cy="2511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4" name="Oval 43"/>
          <p:cNvSpPr/>
          <p:nvPr/>
        </p:nvSpPr>
        <p:spPr bwMode="auto">
          <a:xfrm>
            <a:off x="5853237" y="291291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7780910" y="33919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644840" y="3642305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833009" y="405909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775241" y="3927343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905336" y="326170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022559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085173" y="428052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686825" y="3121312"/>
            <a:ext cx="104199" cy="104199"/>
          </a:xfrm>
          <a:prstGeom prst="ellipse">
            <a:avLst/>
          </a:prstGeom>
          <a:solidFill>
            <a:srgbClr val="008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520414" y="344405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6699850" y="379860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7937208" y="423733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6582627" y="4163297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5838070" y="288275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6046467" y="329955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989307" y="39549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046467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6359063" y="3820543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6150666" y="423733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7629977" y="330038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5525474" y="371634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827956" y="37814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6671658" y="2986955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6463261" y="350794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710652" y="421539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6775857" y="402894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746566" y="503241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Descriptor Space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7312016" y="369440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315200" y="3810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439601" y="37820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211001" y="3733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239000" y="35814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63401" y="362960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391400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7287201" y="3733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7296150" y="36296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239000" y="38582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620000" y="256280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5915601" y="4696401"/>
            <a:ext cx="104199" cy="104199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5638800" y="45720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5175" y="4638102"/>
            <a:ext cx="255501" cy="1091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6084069" y="4215396"/>
            <a:ext cx="126232" cy="772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flipV="1">
            <a:off x="5586425" y="3687233"/>
            <a:ext cx="107408" cy="841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5976661" y="3309677"/>
            <a:ext cx="110872" cy="431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5893999" y="2943832"/>
            <a:ext cx="24201" cy="364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6731000" y="3048000"/>
            <a:ext cx="16933" cy="1227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flipV="1">
            <a:off x="6774091" y="3831167"/>
            <a:ext cx="88142" cy="17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7681762" y="3352436"/>
            <a:ext cx="158371" cy="1019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572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Mosaicing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Detection: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Identify image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Description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Extract feature descriptor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for each feature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Matching: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Find candidate matches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rgbClr val="C00000"/>
                </a:solidFill>
              </a:rPr>
              <a:t>Feature Correspondence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  <a:r>
              <a:rPr lang="en-US" sz="2400" dirty="0">
                <a:solidFill>
                  <a:srgbClr val="C00000"/>
                </a:solidFill>
              </a:rPr>
              <a:t/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Find consistent set of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(inlier) correspondences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5777710" y="1069669"/>
            <a:ext cx="2451890" cy="3669576"/>
            <a:chOff x="5777710" y="1069669"/>
            <a:chExt cx="2451890" cy="3669576"/>
          </a:xfrm>
        </p:grpSpPr>
        <p:pic>
          <p:nvPicPr>
            <p:cNvPr id="17" name="Picture 4" descr="imag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77710" y="1069669"/>
              <a:ext cx="2438400" cy="1764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 descr="image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7235" y="2971800"/>
              <a:ext cx="2442365" cy="1767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Oval 18"/>
            <p:cNvSpPr/>
            <p:nvPr/>
          </p:nvSpPr>
          <p:spPr bwMode="auto">
            <a:xfrm>
              <a:off x="7391400" y="1676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543800" y="1981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324600" y="2133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7543800" y="2286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772400" y="2362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7620000" y="2667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634365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162800" y="2286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848475" y="2295525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8001000" y="1752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848600" y="2133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115175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6096000" y="3429000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7505700" y="3855522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943600" y="4038600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7543800" y="4343400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7610475" y="4152900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6134100" y="3760272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6219825" y="4419600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7162800" y="4076700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6996910" y="4505325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7315200" y="3893622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6715125" y="4152900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8001000" y="4343400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15" name="Straight Arrow Connector 14"/>
            <p:cNvCxnSpPr>
              <a:endCxn id="35" idx="0"/>
            </p:cNvCxnSpPr>
            <p:nvPr/>
          </p:nvCxnSpPr>
          <p:spPr bwMode="auto">
            <a:xfrm>
              <a:off x="7429500" y="1790700"/>
              <a:ext cx="114300" cy="206482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H="1">
              <a:off x="6781800" y="1790700"/>
              <a:ext cx="609600" cy="197909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51" name="Straight Arrow Connector 50"/>
            <p:cNvCxnSpPr>
              <a:endCxn id="38" idx="7"/>
            </p:cNvCxnSpPr>
            <p:nvPr/>
          </p:nvCxnSpPr>
          <p:spPr bwMode="auto">
            <a:xfrm>
              <a:off x="6419850" y="2667000"/>
              <a:ext cx="1255666" cy="14970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54" name="Straight Arrow Connector 53"/>
            <p:cNvCxnSpPr>
              <a:endCxn id="41" idx="6"/>
            </p:cNvCxnSpPr>
            <p:nvPr/>
          </p:nvCxnSpPr>
          <p:spPr bwMode="auto">
            <a:xfrm>
              <a:off x="6877050" y="2400300"/>
              <a:ext cx="361950" cy="17145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6724650" y="2971800"/>
              <a:ext cx="348460" cy="15240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6210300" y="1828800"/>
              <a:ext cx="1828800" cy="167640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57" name="Straight Arrow Connector 56"/>
            <p:cNvCxnSpPr>
              <a:stCxn id="32" idx="3"/>
            </p:cNvCxnSpPr>
            <p:nvPr/>
          </p:nvCxnSpPr>
          <p:spPr bwMode="auto">
            <a:xfrm flipH="1">
              <a:off x="6324600" y="2198641"/>
              <a:ext cx="1535159" cy="22590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68" name="Oval 67"/>
            <p:cNvSpPr/>
            <p:nvPr/>
          </p:nvSpPr>
          <p:spPr bwMode="auto">
            <a:xfrm>
              <a:off x="6705600" y="3657600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" name="Oval 73"/>
            <p:cNvSpPr/>
            <p:nvPr/>
          </p:nvSpPr>
          <p:spPr bwMode="auto">
            <a:xfrm>
              <a:off x="8077200" y="2514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6629400" y="4419600"/>
              <a:ext cx="76200" cy="76200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 bwMode="auto">
            <a:xfrm flipH="1">
              <a:off x="6781800" y="1876425"/>
              <a:ext cx="1209676" cy="178117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78" name="Straight Arrow Connector 77"/>
            <p:cNvCxnSpPr/>
            <p:nvPr/>
          </p:nvCxnSpPr>
          <p:spPr bwMode="auto">
            <a:xfrm flipH="1">
              <a:off x="6324600" y="2743200"/>
              <a:ext cx="1285875" cy="16954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79" name="Straight Arrow Connector 78"/>
            <p:cNvCxnSpPr/>
            <p:nvPr/>
          </p:nvCxnSpPr>
          <p:spPr bwMode="auto">
            <a:xfrm flipH="1">
              <a:off x="6019801" y="2400300"/>
              <a:ext cx="1171574" cy="16383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80" name="Straight Arrow Connector 79"/>
            <p:cNvCxnSpPr/>
            <p:nvPr/>
          </p:nvCxnSpPr>
          <p:spPr bwMode="auto">
            <a:xfrm flipH="1">
              <a:off x="6715125" y="2581275"/>
              <a:ext cx="1352552" cy="1828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81" name="Straight Arrow Connector 80"/>
            <p:cNvCxnSpPr>
              <a:stCxn id="44" idx="2"/>
            </p:cNvCxnSpPr>
            <p:nvPr/>
          </p:nvCxnSpPr>
          <p:spPr bwMode="auto">
            <a:xfrm flipH="1" flipV="1">
              <a:off x="6419850" y="2209800"/>
              <a:ext cx="895350" cy="172192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H="1">
              <a:off x="6191250" y="1790700"/>
              <a:ext cx="1200150" cy="160972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85" name="Straight Arrow Connector 84"/>
            <p:cNvCxnSpPr/>
            <p:nvPr/>
          </p:nvCxnSpPr>
          <p:spPr bwMode="auto">
            <a:xfrm flipH="1">
              <a:off x="6791325" y="1847850"/>
              <a:ext cx="1200151" cy="173355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952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Mosaicing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Detection: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Identify image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Description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Extract feature descriptor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for each feature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Matching: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Find candidate matches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rgbClr val="C00000"/>
                </a:solidFill>
              </a:rPr>
              <a:t>Feature Correspondence</a:t>
            </a:r>
            <a:r>
              <a:rPr lang="en-US" sz="2400" dirty="0" smtClean="0">
                <a:solidFill>
                  <a:srgbClr val="C00000"/>
                </a:solidFill>
              </a:rPr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olidFill>
                  <a:srgbClr val="002060"/>
                </a:solidFill>
              </a:rPr>
              <a:t>Find consistent set of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(inlier) correspondences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710" y="1069669"/>
            <a:ext cx="2438400" cy="176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7235" y="2971800"/>
            <a:ext cx="2442365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 bwMode="auto">
          <a:xfrm>
            <a:off x="7391400" y="16764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543800" y="19812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324600" y="2133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543800" y="22860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7772400" y="23622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620000" y="26670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343650" y="25908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162800" y="22860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848475" y="2295525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8001000" y="1752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848600" y="2133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7115175" y="25908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6096000" y="34290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7505700" y="3855522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943600" y="40386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7543800" y="43434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610475" y="41529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6134100" y="3760272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219825" y="44196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7162800" y="40767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996910" y="4505325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6705600" y="36576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315200" y="3893622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715125" y="41529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8001000" y="43434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 bwMode="auto">
          <a:xfrm flipH="1">
            <a:off x="6191250" y="1790700"/>
            <a:ext cx="1200150" cy="16097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6781800" y="1847850"/>
            <a:ext cx="1209677" cy="18002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H="1">
            <a:off x="6324600" y="2743200"/>
            <a:ext cx="1285875" cy="16954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H="1">
            <a:off x="6019801" y="2400300"/>
            <a:ext cx="1171574" cy="16383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3" name="Oval 52"/>
          <p:cNvSpPr/>
          <p:nvPr/>
        </p:nvSpPr>
        <p:spPr bwMode="auto">
          <a:xfrm>
            <a:off x="8077200" y="2514600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 bwMode="auto">
          <a:xfrm flipH="1">
            <a:off x="6715125" y="2581275"/>
            <a:ext cx="1352552" cy="1828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7" name="Oval 56"/>
          <p:cNvSpPr/>
          <p:nvPr/>
        </p:nvSpPr>
        <p:spPr bwMode="auto">
          <a:xfrm>
            <a:off x="6629400" y="4419600"/>
            <a:ext cx="76200" cy="762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2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Correspondence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38" name="Content Placeholder 1"/>
          <p:cNvSpPr txBox="1">
            <a:spLocks/>
          </p:cNvSpPr>
          <p:nvPr/>
        </p:nvSpPr>
        <p:spPr>
          <a:xfrm>
            <a:off x="685800" y="3733800"/>
            <a:ext cx="7772400" cy="2209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en-US" dirty="0" smtClean="0">
                <a:solidFill>
                  <a:srgbClr val="000000"/>
                </a:solidFill>
                <a:latin typeface="Arial"/>
              </a:rPr>
              <a:t>Candidate matches</a:t>
            </a:r>
          </a:p>
        </p:txBody>
      </p:sp>
    </p:spTree>
    <p:extLst>
      <p:ext uri="{BB962C8B-B14F-4D97-AF65-F5344CB8AC3E}">
        <p14:creationId xmlns:p14="http://schemas.microsoft.com/office/powerpoint/2010/main" val="371067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775"/>
            <a:ext cx="8229600" cy="11430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8-point algorithm – Problem?</a:t>
            </a:r>
          </a:p>
        </p:txBody>
      </p:sp>
      <p:sp>
        <p:nvSpPr>
          <p:cNvPr id="102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86800" cy="1752600"/>
          </a:xfrm>
        </p:spPr>
        <p:txBody>
          <a:bodyPr>
            <a:normAutofit/>
          </a:bodyPr>
          <a:lstStyle/>
          <a:p>
            <a:r>
              <a:rPr lang="en-US" altLang="zh-TW" sz="3000" b="1">
                <a:latin typeface="Calibri" charset="0"/>
                <a:ea typeface="新細明體" charset="0"/>
                <a:cs typeface="新細明體" charset="0"/>
              </a:rPr>
              <a:t>F</a:t>
            </a:r>
            <a:r>
              <a:rPr lang="en-US" altLang="zh-TW" sz="3000">
                <a:latin typeface="Calibri" charset="0"/>
                <a:ea typeface="新細明體" charset="0"/>
                <a:cs typeface="新細明體" charset="0"/>
              </a:rPr>
              <a:t> should have rank 2</a:t>
            </a:r>
          </a:p>
          <a:p>
            <a:r>
              <a:rPr lang="en-US" altLang="zh-TW" sz="3000">
                <a:latin typeface="Calibri" charset="0"/>
                <a:ea typeface="新細明體" charset="0"/>
                <a:cs typeface="新細明體" charset="0"/>
              </a:rPr>
              <a:t>To enforce that </a:t>
            </a:r>
            <a:r>
              <a:rPr lang="en-US" altLang="zh-TW" sz="3000" b="1">
                <a:latin typeface="Calibri" charset="0"/>
                <a:ea typeface="新細明體" charset="0"/>
                <a:cs typeface="新細明體" charset="0"/>
              </a:rPr>
              <a:t>F</a:t>
            </a:r>
            <a:r>
              <a:rPr lang="en-US" altLang="zh-TW" sz="3000">
                <a:latin typeface="Calibri" charset="0"/>
                <a:ea typeface="新細明體" charset="0"/>
                <a:cs typeface="新細明體" charset="0"/>
              </a:rPr>
              <a:t> is of rank 2, F is replaced by F’ that minimizes              subject to the rank constraint. 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363788" y="2476500"/>
          <a:ext cx="11128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43" name="方程式" r:id="rId4" imgW="9014444" imgH="4869288" progId="Equation.3">
                  <p:embed/>
                </p:oleObj>
              </mc:Choice>
              <mc:Fallback>
                <p:oleObj name="方程式" r:id="rId4" imgW="9014444" imgH="486928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788" y="2476500"/>
                        <a:ext cx="1112837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315913" y="2833688"/>
            <a:ext cx="8229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altLang="zh-TW" sz="2800">
              <a:solidFill>
                <a:prstClr val="black"/>
              </a:solidFill>
              <a:latin typeface="Trebuchet MS" charset="0"/>
              <a:ea typeface="新細明體" charset="0"/>
              <a:cs typeface="新細明體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1" lang="en-US" altLang="zh-TW" sz="2800">
                <a:solidFill>
                  <a:prstClr val="black"/>
                </a:solidFill>
                <a:latin typeface="Trebuchet MS" charset="0"/>
                <a:ea typeface="新細明體" charset="0"/>
                <a:cs typeface="新細明體" charset="0"/>
              </a:rPr>
              <a:t>This is achieved by SVD. Let                , where 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kumimoji="1" lang="en-US" altLang="zh-TW" sz="2800">
              <a:solidFill>
                <a:prstClr val="black"/>
              </a:solidFill>
              <a:latin typeface="Trebuchet MS" charset="0"/>
              <a:ea typeface="新細明體" charset="0"/>
              <a:cs typeface="新細明體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1" lang="en-US" altLang="zh-TW" sz="2800">
                <a:solidFill>
                  <a:prstClr val="black"/>
                </a:solidFill>
                <a:latin typeface="Trebuchet MS" charset="0"/>
                <a:ea typeface="新細明體" charset="0"/>
                <a:cs typeface="新細明體" charset="0"/>
              </a:rPr>
              <a:t>                              , let 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endParaRPr kumimoji="1" lang="en-US" altLang="zh-TW" sz="2800">
              <a:solidFill>
                <a:prstClr val="black"/>
              </a:solidFill>
              <a:latin typeface="Trebuchet MS" charset="0"/>
              <a:ea typeface="新細明體" charset="0"/>
              <a:cs typeface="新細明體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endParaRPr kumimoji="1" lang="en-US" altLang="zh-TW" sz="2800">
              <a:solidFill>
                <a:prstClr val="black"/>
              </a:solidFill>
              <a:latin typeface="Trebuchet MS" charset="0"/>
              <a:ea typeface="新細明體" charset="0"/>
              <a:cs typeface="新細明體" charset="0"/>
            </a:endParaRP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1" lang="en-US" altLang="zh-TW" sz="2800">
                <a:solidFill>
                  <a:prstClr val="black"/>
                </a:solidFill>
                <a:latin typeface="Trebuchet MS" charset="0"/>
                <a:ea typeface="新細明體" charset="0"/>
                <a:cs typeface="新細明體" charset="0"/>
              </a:rPr>
              <a:t>   then                    is the solution. 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5330825" y="3308350"/>
          <a:ext cx="19034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44" name="方程式" r:id="rId6" imgW="12915812" imgH="3893832" progId="Equation.3">
                  <p:embed/>
                </p:oleObj>
              </mc:Choice>
              <mc:Fallback>
                <p:oleObj name="方程式" r:id="rId6" imgW="12915812" imgH="389383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825" y="3308350"/>
                        <a:ext cx="190341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819150" y="4038600"/>
          <a:ext cx="2808288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45" name="方程式" r:id="rId8" imgW="22425572" imgH="13647528" progId="Equation.3">
                  <p:embed/>
                </p:oleObj>
              </mc:Choice>
              <mc:Fallback>
                <p:oleObj name="方程式" r:id="rId8" imgW="22425572" imgH="136475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4038600"/>
                        <a:ext cx="2808288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4564063" y="4038600"/>
          <a:ext cx="2625725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46" name="方程式" r:id="rId10" imgW="20962532" imgH="13647528" progId="Equation.3">
                  <p:embed/>
                </p:oleObj>
              </mc:Choice>
              <mc:Fallback>
                <p:oleObj name="方程式" r:id="rId10" imgW="20962532" imgH="136475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4038600"/>
                        <a:ext cx="2625725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1539875" y="5867400"/>
          <a:ext cx="20462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47" name="Equation" r:id="rId12" imgW="13891316" imgH="3893832" progId="Equation.3">
                  <p:embed/>
                </p:oleObj>
              </mc:Choice>
              <mc:Fallback>
                <p:oleObj name="Equation" r:id="rId12" imgW="13891316" imgH="389383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75" y="5867400"/>
                        <a:ext cx="2046288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321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Correspondence</a:t>
            </a:r>
            <a:endParaRPr lang="en-US" dirty="0" smtClean="0"/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3733800"/>
            <a:ext cx="7772400" cy="2209800"/>
          </a:xfrm>
        </p:spPr>
        <p:txBody>
          <a:bodyPr/>
          <a:lstStyle/>
          <a:p>
            <a:pPr algn="ctr"/>
            <a:r>
              <a:rPr lang="en-US" dirty="0" smtClean="0"/>
              <a:t>Correspondences</a:t>
            </a:r>
          </a:p>
        </p:txBody>
      </p:sp>
    </p:spTree>
    <p:extLst>
      <p:ext uri="{BB962C8B-B14F-4D97-AF65-F5344CB8AC3E}">
        <p14:creationId xmlns:p14="http://schemas.microsoft.com/office/powerpoint/2010/main" val="38902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Correspondence</a:t>
            </a:r>
            <a:endParaRPr lang="en-US" dirty="0" smtClean="0"/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3733800"/>
            <a:ext cx="7772400" cy="2209800"/>
          </a:xfrm>
        </p:spPr>
        <p:txBody>
          <a:bodyPr/>
          <a:lstStyle/>
          <a:p>
            <a:pPr algn="ctr"/>
            <a:r>
              <a:rPr lang="en-US" sz="3600" dirty="0" smtClean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429250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Correspondence</a:t>
            </a:r>
          </a:p>
        </p:txBody>
      </p:sp>
      <p:pic>
        <p:nvPicPr>
          <p:cNvPr id="14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51312"/>
            <a:ext cx="3334353" cy="241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825" y="3852352"/>
            <a:ext cx="3339775" cy="241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 bwMode="auto">
          <a:xfrm>
            <a:off x="2892416" y="2080977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100813" y="249777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33636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100813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413409" y="3018764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205012" y="343555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968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579820" y="2914565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150001" y="292759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26004" y="21851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17607" y="2706168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514696" y="3331359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121041" y="4495800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048714" y="50607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912644" y="5311132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100813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191987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173140" y="493053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290363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79820" y="5363231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352977" y="5949348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954629" y="479013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788218" y="511288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967654" y="5467429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726004" y="5727926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>
            <a:off x="1219200" y="2237275"/>
            <a:ext cx="1673217" cy="22585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2058828" y="2315424"/>
            <a:ext cx="1654153" cy="24356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1433636" y="3539757"/>
            <a:ext cx="1758350" cy="231841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1016844" y="3070863"/>
            <a:ext cx="1602051" cy="22402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7" name="Oval 46"/>
          <p:cNvSpPr/>
          <p:nvPr/>
        </p:nvSpPr>
        <p:spPr bwMode="auto">
          <a:xfrm>
            <a:off x="3830203" y="3227161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>
            <a:off x="1967654" y="3318335"/>
            <a:ext cx="1849527" cy="25007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9" name="Oval 48"/>
          <p:cNvSpPr/>
          <p:nvPr/>
        </p:nvSpPr>
        <p:spPr bwMode="auto">
          <a:xfrm>
            <a:off x="1850431" y="5832124"/>
            <a:ext cx="104199" cy="104199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19600" y="1395708"/>
            <a:ext cx="418576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latin typeface="Arial"/>
              </a:rPr>
              <a:t>Goal: produce a set of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correspondences that …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Arial"/>
              </a:rPr>
            </a:br>
            <a:endParaRPr lang="en-US" sz="2000" dirty="0">
              <a:solidFill>
                <a:srgbClr val="000000"/>
              </a:solidFill>
              <a:latin typeface="Arial"/>
            </a:endParaRPr>
          </a:p>
          <a:p>
            <a:pPr marL="571500" indent="-285750" defTabSz="9144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Contains &gt;=4 matches 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to define a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homography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571500" indent="-285750" defTabSz="9144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Contains only matches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that agree on the same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 err="1">
                <a:solidFill>
                  <a:srgbClr val="000000"/>
                </a:solidFill>
                <a:latin typeface="Arial"/>
              </a:rPr>
              <a:t>homography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571500" indent="-285750" defTabSz="914400"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571500" indent="-285750" defTabSz="9144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Aligns as many matching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features as possible</a:t>
            </a:r>
          </a:p>
          <a:p>
            <a:pPr defTabSz="914400"/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25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5" y="2640012"/>
            <a:ext cx="2019301" cy="3992563"/>
            <a:chOff x="3264" y="624"/>
            <a:chExt cx="1272" cy="2515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90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View plane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3478212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the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images are </a:t>
            </a:r>
            <a:r>
              <a:rPr lang="en-US" dirty="0" err="1" smtClean="0"/>
              <a:t>reprojected</a:t>
            </a:r>
            <a:r>
              <a:rPr lang="en-US" dirty="0" smtClean="0"/>
              <a:t> onto a common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Mosaic is a </a:t>
            </a:r>
            <a:r>
              <a:rPr lang="en-US" i="1" dirty="0" smtClean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3935412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4043362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3325812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2640012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4087812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3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19619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the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homography</a:t>
            </a:r>
            <a:r>
              <a:rPr lang="en-US" dirty="0" smtClean="0"/>
              <a:t> is the transformation that projects an image</a:t>
            </a:r>
            <a:r>
              <a:rPr lang="en-US" dirty="0"/>
              <a:t> </a:t>
            </a:r>
            <a:r>
              <a:rPr lang="en-US" dirty="0" smtClean="0"/>
              <a:t>onto a new view plane from the same viewpoint (center of projection)</a:t>
            </a:r>
          </a:p>
        </p:txBody>
      </p:sp>
      <p:grpSp>
        <p:nvGrpSpPr>
          <p:cNvPr id="78" name="Group 2"/>
          <p:cNvGrpSpPr>
            <a:grpSpLocks/>
          </p:cNvGrpSpPr>
          <p:nvPr/>
        </p:nvGrpSpPr>
        <p:grpSpPr bwMode="auto">
          <a:xfrm>
            <a:off x="5181609" y="2640012"/>
            <a:ext cx="2019302" cy="3992563"/>
            <a:chOff x="3264" y="624"/>
            <a:chExt cx="1272" cy="2515"/>
          </a:xfrm>
        </p:grpSpPr>
        <p:sp>
          <p:nvSpPr>
            <p:cNvPr id="79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90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View plane</a:t>
              </a:r>
            </a:p>
          </p:txBody>
        </p:sp>
        <p:sp>
          <p:nvSpPr>
            <p:cNvPr id="81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" name="Group 6"/>
          <p:cNvGrpSpPr>
            <a:grpSpLocks/>
          </p:cNvGrpSpPr>
          <p:nvPr/>
        </p:nvGrpSpPr>
        <p:grpSpPr bwMode="auto">
          <a:xfrm>
            <a:off x="3244850" y="3478212"/>
            <a:ext cx="946150" cy="1143000"/>
            <a:chOff x="1180" y="816"/>
            <a:chExt cx="596" cy="720"/>
          </a:xfrm>
        </p:grpSpPr>
        <p:sp>
          <p:nvSpPr>
            <p:cNvPr id="83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8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5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90" name="Group 16"/>
          <p:cNvGrpSpPr>
            <a:grpSpLocks/>
          </p:cNvGrpSpPr>
          <p:nvPr/>
        </p:nvGrpSpPr>
        <p:grpSpPr bwMode="auto">
          <a:xfrm>
            <a:off x="3124200" y="3935412"/>
            <a:ext cx="990600" cy="914400"/>
            <a:chOff x="1104" y="1104"/>
            <a:chExt cx="624" cy="576"/>
          </a:xfrm>
        </p:grpSpPr>
        <p:grpSp>
          <p:nvGrpSpPr>
            <p:cNvPr id="91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93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2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8" name="Group 24"/>
          <p:cNvGrpSpPr>
            <a:grpSpLocks/>
          </p:cNvGrpSpPr>
          <p:nvPr/>
        </p:nvGrpSpPr>
        <p:grpSpPr bwMode="auto">
          <a:xfrm rot="20250102" flipV="1">
            <a:off x="3321050" y="4043362"/>
            <a:ext cx="946150" cy="1143000"/>
            <a:chOff x="1180" y="816"/>
            <a:chExt cx="596" cy="720"/>
          </a:xfrm>
        </p:grpSpPr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0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101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2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106" name="Group 32"/>
          <p:cNvGrpSpPr>
            <a:grpSpLocks/>
          </p:cNvGrpSpPr>
          <p:nvPr/>
        </p:nvGrpSpPr>
        <p:grpSpPr bwMode="auto">
          <a:xfrm>
            <a:off x="3124200" y="3325812"/>
            <a:ext cx="2057400" cy="1905000"/>
            <a:chOff x="1968" y="1056"/>
            <a:chExt cx="1296" cy="1200"/>
          </a:xfrm>
        </p:grpSpPr>
        <p:sp>
          <p:nvSpPr>
            <p:cNvPr id="107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9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0" name="Group 36"/>
          <p:cNvGrpSpPr>
            <a:grpSpLocks/>
          </p:cNvGrpSpPr>
          <p:nvPr/>
        </p:nvGrpSpPr>
        <p:grpSpPr bwMode="auto">
          <a:xfrm>
            <a:off x="3124200" y="2640012"/>
            <a:ext cx="2057400" cy="1828800"/>
            <a:chOff x="1968" y="624"/>
            <a:chExt cx="1296" cy="1152"/>
          </a:xfrm>
        </p:grpSpPr>
        <p:sp>
          <p:nvSpPr>
            <p:cNvPr id="111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2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3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4" name="Group 40"/>
          <p:cNvGrpSpPr>
            <a:grpSpLocks/>
          </p:cNvGrpSpPr>
          <p:nvPr/>
        </p:nvGrpSpPr>
        <p:grpSpPr bwMode="auto">
          <a:xfrm>
            <a:off x="3124200" y="4087812"/>
            <a:ext cx="2057400" cy="2362200"/>
            <a:chOff x="1968" y="1536"/>
            <a:chExt cx="1296" cy="1488"/>
          </a:xfrm>
        </p:grpSpPr>
        <p:grpSp>
          <p:nvGrpSpPr>
            <p:cNvPr id="115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117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16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50293" y="4079997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Center of</a:t>
            </a:r>
            <a:br>
              <a:rPr lang="en-US" dirty="0">
                <a:solidFill>
                  <a:srgbClr val="000000"/>
                </a:solidFill>
                <a:latin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</a:rPr>
              <a:t>Projection</a:t>
            </a:r>
          </a:p>
        </p:txBody>
      </p:sp>
      <p:sp>
        <p:nvSpPr>
          <p:cNvPr id="12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177196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Correspondence</a:t>
            </a:r>
            <a:endParaRPr lang="en-US" dirty="0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685800" y="4038600"/>
            <a:ext cx="777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Observation 1: a</a:t>
            </a:r>
            <a:r>
              <a:rPr lang="en-US" i="1" dirty="0" smtClean="0">
                <a:solidFill>
                  <a:srgbClr val="000000"/>
                </a:solidFill>
                <a:latin typeface="Arial"/>
              </a:rPr>
              <a:t>ny combination of &gt;= 4 matches </a:t>
            </a:r>
            <a:br>
              <a:rPr lang="en-US" i="1" dirty="0" smtClean="0">
                <a:solidFill>
                  <a:srgbClr val="000000"/>
                </a:solidFill>
                <a:latin typeface="Arial"/>
              </a:rPr>
            </a:br>
            <a:r>
              <a:rPr lang="en-US" i="1" dirty="0" smtClean="0">
                <a:solidFill>
                  <a:srgbClr val="000000"/>
                </a:solidFill>
                <a:latin typeface="Arial"/>
              </a:rPr>
              <a:t>defines a </a:t>
            </a:r>
            <a:r>
              <a:rPr lang="en-US" i="1" dirty="0" err="1" smtClean="0">
                <a:solidFill>
                  <a:srgbClr val="000000"/>
                </a:solidFill>
                <a:latin typeface="Arial"/>
              </a:rPr>
              <a:t>homography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22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Correspondence</a:t>
            </a:r>
            <a:endParaRPr lang="en-US" dirty="0" smtClean="0"/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685800" y="4038600"/>
            <a:ext cx="777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"/>
              </a:rPr>
              <a:t>Observation 1: a</a:t>
            </a:r>
            <a:r>
              <a:rPr lang="en-US" i="1" dirty="0">
                <a:solidFill>
                  <a:srgbClr val="000000"/>
                </a:solidFill>
                <a:latin typeface="Arial"/>
              </a:rPr>
              <a:t>ny combination of &gt;= 4 matches </a:t>
            </a:r>
            <a:br>
              <a:rPr lang="en-US" i="1" dirty="0">
                <a:solidFill>
                  <a:srgbClr val="000000"/>
                </a:solidFill>
                <a:latin typeface="Arial"/>
              </a:rPr>
            </a:br>
            <a:r>
              <a:rPr lang="en-US" i="1" dirty="0">
                <a:solidFill>
                  <a:srgbClr val="000000"/>
                </a:solidFill>
                <a:latin typeface="Arial"/>
              </a:rPr>
              <a:t>defines a </a:t>
            </a:r>
            <a:r>
              <a:rPr lang="en-US" i="1" dirty="0" err="1">
                <a:solidFill>
                  <a:srgbClr val="000000"/>
                </a:solidFill>
                <a:latin typeface="Arial"/>
              </a:rPr>
              <a:t>homography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0" indent="0" defTabSz="914400">
              <a:spcBef>
                <a:spcPts val="0"/>
              </a:spcBef>
            </a:pP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182051" y="18674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029200" y="20198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876800" y="2590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343400" y="31242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Correspondence</a:t>
            </a:r>
            <a:endParaRPr lang="en-US" dirty="0" smtClean="0"/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685800" y="4038600"/>
            <a:ext cx="777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Observation 2: every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homography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H provides a map</a:t>
            </a:r>
          </a:p>
          <a:p>
            <a:pPr marL="0" indent="0" defTabSz="914400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	             P’ = H(p)</a:t>
            </a:r>
          </a:p>
          <a:p>
            <a:pPr marL="0" indent="0" defTabSz="914400">
              <a:spcBef>
                <a:spcPts val="0"/>
              </a:spcBef>
            </a:pP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182051" y="18674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029200" y="20198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876800" y="2590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343400" y="31242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Correspondence</a:t>
            </a:r>
            <a:endParaRPr lang="en-US" dirty="0" smtClean="0"/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685800" y="4038600"/>
            <a:ext cx="777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Observation 3: can measure how “good” a map is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based on how many matches are aligned by it</a:t>
            </a:r>
          </a:p>
          <a:p>
            <a:pPr marL="400050" lvl="1" indent="0" defTabSz="914400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/>
              </a:rPr>
              <a:t>generator matches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: features defining the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homography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marL="400050" lvl="1" indent="0" defTabSz="914400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Arial"/>
              </a:rPr>
              <a:t>inlier matches: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other features aligned by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homography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marL="400050" lvl="1" indent="0" defTabSz="914400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outlier matches: others (not shown)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             </a:t>
            </a:r>
          </a:p>
          <a:p>
            <a:pPr marL="0" indent="0" defTabSz="914400">
              <a:spcBef>
                <a:spcPts val="0"/>
              </a:spcBef>
            </a:pP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182051" y="18674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029200" y="2019876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876800" y="25908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343400" y="3124200"/>
            <a:ext cx="104199" cy="1041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38600" y="2133600"/>
            <a:ext cx="1371600" cy="1018599"/>
            <a:chOff x="4038600" y="2133600"/>
            <a:chExt cx="1371600" cy="1018599"/>
          </a:xfrm>
        </p:grpSpPr>
        <p:sp>
          <p:nvSpPr>
            <p:cNvPr id="11" name="Oval 10"/>
            <p:cNvSpPr/>
            <p:nvPr/>
          </p:nvSpPr>
          <p:spPr bwMode="auto">
            <a:xfrm>
              <a:off x="4572000" y="2334201"/>
              <a:ext cx="104199" cy="104199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4343400" y="2791401"/>
              <a:ext cx="104199" cy="104199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4724400" y="3020001"/>
              <a:ext cx="104199" cy="104199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038600" y="2486601"/>
              <a:ext cx="104199" cy="104199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5153601" y="2486601"/>
              <a:ext cx="104199" cy="104199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4848801" y="2791401"/>
              <a:ext cx="104199" cy="104199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306001" y="3048000"/>
              <a:ext cx="104199" cy="104199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153600" y="2663101"/>
              <a:ext cx="104199" cy="104199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724400" y="2486601"/>
              <a:ext cx="104199" cy="104199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4191000" y="2133600"/>
              <a:ext cx="104199" cy="104199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648200" y="2133600"/>
              <a:ext cx="104199" cy="104199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1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for Image Mosaics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458200" cy="4495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RANSAC loop:</a:t>
            </a:r>
          </a:p>
          <a:p>
            <a:pPr marL="628650"/>
            <a:r>
              <a:rPr lang="en-US" dirty="0" smtClean="0">
                <a:solidFill>
                  <a:srgbClr val="000000"/>
                </a:solidFill>
              </a:rPr>
              <a:t>1.  Select four matches (at random)</a:t>
            </a:r>
          </a:p>
          <a:p>
            <a:pPr marL="628650"/>
            <a:r>
              <a:rPr lang="en-US" dirty="0" smtClean="0">
                <a:solidFill>
                  <a:srgbClr val="000000"/>
                </a:solidFill>
              </a:rPr>
              <a:t>2.  Compute </a:t>
            </a:r>
            <a:r>
              <a:rPr lang="en-US" dirty="0" err="1" smtClean="0">
                <a:solidFill>
                  <a:srgbClr val="000000"/>
                </a:solidFill>
              </a:rPr>
              <a:t>homography</a:t>
            </a:r>
            <a:r>
              <a:rPr lang="en-US" dirty="0" smtClean="0">
                <a:solidFill>
                  <a:srgbClr val="000000"/>
                </a:solidFill>
              </a:rPr>
              <a:t> H aligning those matches</a:t>
            </a:r>
          </a:p>
          <a:p>
            <a:pPr marL="628650"/>
            <a:r>
              <a:rPr lang="en-US" dirty="0" smtClean="0">
                <a:solidFill>
                  <a:srgbClr val="000000"/>
                </a:solidFill>
              </a:rPr>
              <a:t>3.  Find </a:t>
            </a:r>
            <a:r>
              <a:rPr lang="en-US" i="1" dirty="0" smtClean="0">
                <a:solidFill>
                  <a:srgbClr val="000000"/>
                </a:solidFill>
              </a:rPr>
              <a:t>inlier matches </a:t>
            </a:r>
            <a:r>
              <a:rPr lang="en-US" dirty="0" smtClean="0">
                <a:solidFill>
                  <a:srgbClr val="000000"/>
                </a:solidFill>
              </a:rPr>
              <a:t>where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d(p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pPr marL="628650"/>
            <a:r>
              <a:rPr lang="en-US" dirty="0" smtClean="0">
                <a:solidFill>
                  <a:srgbClr val="000000"/>
                </a:solidFill>
              </a:rPr>
              <a:t>4.  Re-compute H to align on all of its inliers (least squares)</a:t>
            </a:r>
          </a:p>
          <a:p>
            <a:pPr marL="628650"/>
            <a:r>
              <a:rPr lang="en-US" dirty="0" smtClean="0">
                <a:solidFill>
                  <a:srgbClr val="000000"/>
                </a:solidFill>
              </a:rPr>
              <a:t>5.  Re-find </a:t>
            </a:r>
            <a:r>
              <a:rPr lang="en-US" i="1" dirty="0" smtClean="0">
                <a:solidFill>
                  <a:srgbClr val="000000"/>
                </a:solidFill>
              </a:rPr>
              <a:t>inlier matches </a:t>
            </a:r>
            <a:r>
              <a:rPr lang="en-US" dirty="0">
                <a:solidFill>
                  <a:srgbClr val="000000"/>
                </a:solidFill>
              </a:rPr>
              <a:t>where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d(p</a:t>
            </a:r>
            <a:r>
              <a:rPr lang="en-US" i="1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err="1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err="1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err="1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pPr marL="628650"/>
            <a:r>
              <a:rPr lang="en-US" dirty="0" smtClean="0">
                <a:solidFill>
                  <a:srgbClr val="000000"/>
                </a:solidFill>
              </a:rPr>
              <a:t>6. H*=H if has H largest </a:t>
            </a:r>
            <a:r>
              <a:rPr lang="en-US" dirty="0">
                <a:solidFill>
                  <a:srgbClr val="000000"/>
                </a:solidFill>
              </a:rPr>
              <a:t>set of </a:t>
            </a:r>
            <a:r>
              <a:rPr lang="en-US" dirty="0" smtClean="0">
                <a:solidFill>
                  <a:srgbClr val="000000"/>
                </a:solidFill>
              </a:rPr>
              <a:t>inliers seen so far</a:t>
            </a:r>
            <a:endParaRPr lang="en-US" dirty="0">
              <a:solidFill>
                <a:srgbClr val="000000"/>
              </a:solidFill>
            </a:endParaRPr>
          </a:p>
          <a:p>
            <a:pPr marL="628650"/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Warp image by H*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Composite images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300" dirty="0">
                <a:solidFill>
                  <a:srgbClr val="000000"/>
                </a:solidFill>
                <a:latin typeface="Arial"/>
              </a:rPr>
              <a:t>Slide credit: Steve Seitz</a:t>
            </a:r>
          </a:p>
        </p:txBody>
      </p:sp>
    </p:spTree>
    <p:extLst>
      <p:ext uri="{BB962C8B-B14F-4D97-AF65-F5344CB8AC3E}">
        <p14:creationId xmlns:p14="http://schemas.microsoft.com/office/powerpoint/2010/main" val="426771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540250"/>
            <a:ext cx="1825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3941763"/>
            <a:ext cx="1936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2525713"/>
            <a:ext cx="153988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3889375"/>
            <a:ext cx="2397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Two-view geometry</a:t>
            </a:r>
          </a:p>
        </p:txBody>
      </p:sp>
      <p:sp>
        <p:nvSpPr>
          <p:cNvPr id="10248" name="Freeform 3"/>
          <p:cNvSpPr>
            <a:spLocks/>
          </p:cNvSpPr>
          <p:nvPr/>
        </p:nvSpPr>
        <p:spPr bwMode="auto">
          <a:xfrm>
            <a:off x="2654300" y="3211513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33361450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249" name="Freeform 4"/>
          <p:cNvSpPr>
            <a:spLocks/>
          </p:cNvSpPr>
          <p:nvPr/>
        </p:nvSpPr>
        <p:spPr bwMode="auto">
          <a:xfrm flipH="1">
            <a:off x="5321300" y="3211513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236658221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488" y="2754313"/>
            <a:ext cx="2284412" cy="1916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813" y="4594225"/>
            <a:ext cx="130175" cy="13017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813" y="4594225"/>
            <a:ext cx="130175" cy="13017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2501900" y="3211513"/>
            <a:ext cx="4191000" cy="1447800"/>
            <a:chOff x="1296" y="2352"/>
            <a:chExt cx="2640" cy="912"/>
          </a:xfrm>
        </p:grpSpPr>
        <p:grpSp>
          <p:nvGrpSpPr>
            <p:cNvPr id="10269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0271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272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273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274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0270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prstClr val="white"/>
                  </a:solidFill>
                  <a:cs typeface="Arial" charset="0"/>
                </a:rPr>
                <a:t>epipolar plane</a:t>
              </a:r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3744913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524625" y="3581400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epipolar line</a:t>
            </a: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1111250" y="3759200"/>
            <a:ext cx="2774950" cy="1052513"/>
            <a:chOff x="420" y="2217"/>
            <a:chExt cx="1748" cy="663"/>
          </a:xfrm>
        </p:grpSpPr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1F497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epipolar line</a:t>
              </a:r>
            </a:p>
          </p:txBody>
        </p:sp>
        <p:sp>
          <p:nvSpPr>
            <p:cNvPr id="10268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0257" name="Oval 25"/>
          <p:cNvSpPr>
            <a:spLocks noChangeArrowheads="1"/>
          </p:cNvSpPr>
          <p:nvPr/>
        </p:nvSpPr>
        <p:spPr bwMode="auto">
          <a:xfrm>
            <a:off x="3025775" y="41640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258" name="Line 16"/>
          <p:cNvSpPr>
            <a:spLocks noChangeShapeType="1"/>
          </p:cNvSpPr>
          <p:nvPr/>
        </p:nvSpPr>
        <p:spPr bwMode="auto">
          <a:xfrm flipH="1">
            <a:off x="5321300" y="3584575"/>
            <a:ext cx="546100" cy="3127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259" name="TextBox 27"/>
          <p:cNvSpPr txBox="1">
            <a:spLocks noChangeArrowheads="1"/>
          </p:cNvSpPr>
          <p:nvPr/>
        </p:nvSpPr>
        <p:spPr bwMode="auto">
          <a:xfrm>
            <a:off x="2111375" y="4473575"/>
            <a:ext cx="36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prstClr val="black"/>
                </a:solidFill>
                <a:cs typeface="Arial" charset="0"/>
              </a:rPr>
              <a:t>0</a:t>
            </a:r>
            <a:endParaRPr lang="en-US" sz="2800" baseline="-25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637088" y="2601913"/>
            <a:ext cx="2492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cs typeface="Arial" charset="0"/>
              </a:rPr>
              <a:t>3d point lies somewhere along </a:t>
            </a:r>
            <a:r>
              <a:rPr lang="en-US" sz="1600" b="1">
                <a:solidFill>
                  <a:prstClr val="black"/>
                </a:solidFill>
                <a:cs typeface="Arial" charset="0"/>
              </a:rPr>
              <a:t>r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492875" y="3854450"/>
            <a:ext cx="1503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(projection of </a:t>
            </a:r>
            <a:r>
              <a:rPr lang="en-US" sz="16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r</a:t>
            </a:r>
            <a:r>
              <a:rPr lang="en-US" sz="16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)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688" y="2895600"/>
            <a:ext cx="2982912" cy="177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5663" y="42021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50" y="314642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265" name="TextBox 36"/>
          <p:cNvSpPr txBox="1">
            <a:spLocks noChangeArrowheads="1"/>
          </p:cNvSpPr>
          <p:nvPr/>
        </p:nvSpPr>
        <p:spPr bwMode="auto">
          <a:xfrm>
            <a:off x="2743200" y="5105400"/>
            <a:ext cx="930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Arial" charset="0"/>
              </a:rPr>
              <a:t>Image 1</a:t>
            </a:r>
          </a:p>
        </p:txBody>
      </p:sp>
      <p:sp>
        <p:nvSpPr>
          <p:cNvPr id="10266" name="TextBox 37"/>
          <p:cNvSpPr txBox="1">
            <a:spLocks noChangeArrowheads="1"/>
          </p:cNvSpPr>
          <p:nvPr/>
        </p:nvSpPr>
        <p:spPr bwMode="auto">
          <a:xfrm>
            <a:off x="5622925" y="5105400"/>
            <a:ext cx="930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Arial" charset="0"/>
              </a:rPr>
              <a:t>Image 2</a:t>
            </a:r>
          </a:p>
        </p:txBody>
      </p:sp>
    </p:spTree>
    <p:extLst>
      <p:ext uri="{BB962C8B-B14F-4D97-AF65-F5344CB8AC3E}">
        <p14:creationId xmlns:p14="http://schemas.microsoft.com/office/powerpoint/2010/main" val="9428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/>
      <p:bldP spid="30" grpId="0"/>
      <p:bldP spid="31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775"/>
            <a:ext cx="8229600" cy="11430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8-point algorithm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% Build the constraint matrix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    A = [x2(1,:)‘.*x1(1,:)'   x2(1,:)'.*x1(2,:)'  x2(1,:)' ...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           x2(2,:)'.*x1(1,:)'   x2(2,:)'.*x1(2,:)'  x2(2,:)' ...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           x1(1,:)'             x1(2,:)'            ones(npts,1) ];       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    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    [U,D,V] = svd(A);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    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% Extract fundamental matrix from the column of V 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% corresponding to the smallest singular value.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    F = reshape(V(:,9),3,3)';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    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% Enforce rank2 constraint 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    [U,D,V] = svd(F);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en-US" altLang="zh-TW" sz="2500">
                <a:latin typeface="Calibri" charset="0"/>
                <a:ea typeface="新細明體" charset="0"/>
                <a:cs typeface="新細明體" charset="0"/>
              </a:rPr>
              <a:t>    F = U*diag([D(1,1) D(2,2) 0])*V';</a:t>
            </a:r>
          </a:p>
        </p:txBody>
      </p:sp>
    </p:spTree>
    <p:extLst>
      <p:ext uri="{BB962C8B-B14F-4D97-AF65-F5344CB8AC3E}">
        <p14:creationId xmlns:p14="http://schemas.microsoft.com/office/powerpoint/2010/main" val="6286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 for Image Mosaics</a:t>
            </a:r>
            <a:endParaRPr lang="en-US" dirty="0" smtClean="0"/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1143000" y="3886200"/>
            <a:ext cx="6891338" cy="2819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RANSAC loop: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1.  Select four matches (at random)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2.  Compute </a:t>
            </a:r>
            <a:r>
              <a:rPr lang="en-US" sz="1800" dirty="0" err="1">
                <a:solidFill>
                  <a:srgbClr val="000000"/>
                </a:solidFill>
                <a:latin typeface="Arial"/>
              </a:rPr>
              <a:t>homography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H aligning those matches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3.  Find 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inlier matches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where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d(p</a:t>
            </a:r>
            <a:r>
              <a:rPr lang="en-US" sz="1800" i="1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sz="1800" b="1" i="1" dirty="0" err="1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sz="1800" i="1" dirty="0" err="1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1800" i="1" baseline="-25000" dirty="0" err="1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4.  Re-compute H to align on all of its inliers (least squares)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5.  Re-find 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inlier matches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where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d(p</a:t>
            </a:r>
            <a:r>
              <a:rPr lang="en-US" sz="1800" i="1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sz="1800" b="1" i="1" dirty="0" err="1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sz="1800" i="1" dirty="0" err="1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1800" i="1" baseline="-25000" dirty="0" err="1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6. H*=H if has H largest set of inliers seen so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far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Warp image by </a:t>
            </a: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H* and composite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images</a:t>
            </a:r>
          </a:p>
          <a:p>
            <a:pPr marL="628650" defTabSz="914400"/>
            <a:endParaRPr lang="en-US" sz="1800" dirty="0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9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 for Image Mosaics</a:t>
            </a:r>
            <a:endParaRPr lang="en-US" dirty="0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12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43000" y="3886200"/>
            <a:ext cx="6891338" cy="2819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RANSAC loop: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1.  </a:t>
            </a:r>
            <a:r>
              <a:rPr lang="en-US" sz="1800" dirty="0">
                <a:solidFill>
                  <a:srgbClr val="C00000"/>
                </a:solidFill>
                <a:latin typeface="Arial"/>
              </a:rPr>
              <a:t>Select four matches (at random)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2.  Compute </a:t>
            </a:r>
            <a:r>
              <a:rPr lang="en-US" sz="1800" dirty="0" err="1">
                <a:solidFill>
                  <a:srgbClr val="000000"/>
                </a:solidFill>
                <a:latin typeface="Arial"/>
              </a:rPr>
              <a:t>homography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H aligning those matches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3.  Find 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inlier matches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where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d(p</a:t>
            </a:r>
            <a:r>
              <a:rPr lang="en-US" sz="1800" i="1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sz="1800" b="1" i="1" dirty="0" err="1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sz="1800" i="1" dirty="0" err="1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1800" i="1" baseline="-25000" dirty="0" err="1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4.  Re-compute H to align on all of its inliers (least squares)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5.  Re-find 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inlier matches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where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d(p</a:t>
            </a:r>
            <a:r>
              <a:rPr lang="en-US" sz="1800" i="1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sz="1800" b="1" i="1" dirty="0" err="1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sz="1800" i="1" dirty="0" err="1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1800" i="1" baseline="-25000" dirty="0" err="1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6. H*=H if has H largest set of inliers seen so far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Warp image by H* and composite images</a:t>
            </a:r>
          </a:p>
          <a:p>
            <a:pPr defTabSz="914400"/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5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 for Image Mosaics</a:t>
            </a:r>
            <a:endParaRPr lang="en-US" dirty="0" smtClean="0"/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143000" y="3886200"/>
            <a:ext cx="6891338" cy="2819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RANSAC loop: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1.  Select four matches (at random)</a:t>
            </a:r>
          </a:p>
          <a:p>
            <a:pPr marL="628650" defTabSz="914400"/>
            <a:r>
              <a:rPr lang="en-US" sz="1800" dirty="0">
                <a:solidFill>
                  <a:srgbClr val="C00000"/>
                </a:solidFill>
                <a:latin typeface="Arial"/>
              </a:rPr>
              <a:t>2.  Compute </a:t>
            </a:r>
            <a:r>
              <a:rPr lang="en-US" sz="1800" dirty="0" err="1">
                <a:solidFill>
                  <a:srgbClr val="C00000"/>
                </a:solidFill>
                <a:latin typeface="Arial"/>
              </a:rPr>
              <a:t>homography</a:t>
            </a:r>
            <a:r>
              <a:rPr lang="en-US" sz="1800" dirty="0">
                <a:solidFill>
                  <a:srgbClr val="C00000"/>
                </a:solidFill>
                <a:latin typeface="Arial"/>
              </a:rPr>
              <a:t> H aligning those matches</a:t>
            </a:r>
          </a:p>
          <a:p>
            <a:pPr marL="628650" defTabSz="914400"/>
            <a:r>
              <a:rPr lang="en-US" sz="1800" dirty="0">
                <a:solidFill>
                  <a:srgbClr val="C00000"/>
                </a:solidFill>
                <a:latin typeface="Arial"/>
              </a:rPr>
              <a:t>3.  Find </a:t>
            </a:r>
            <a:r>
              <a:rPr lang="en-US" sz="1800" i="1" dirty="0">
                <a:solidFill>
                  <a:srgbClr val="C00000"/>
                </a:solidFill>
                <a:latin typeface="Arial"/>
              </a:rPr>
              <a:t>inlier matches </a:t>
            </a:r>
            <a:r>
              <a:rPr lang="en-US" sz="1800" dirty="0">
                <a:solidFill>
                  <a:srgbClr val="C00000"/>
                </a:solidFill>
                <a:latin typeface="Arial"/>
              </a:rPr>
              <a:t>where</a:t>
            </a:r>
            <a:r>
              <a:rPr lang="en-US" sz="1800" i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1800" i="1" dirty="0">
                <a:solidFill>
                  <a:srgbClr val="C00000"/>
                </a:solidFill>
                <a:latin typeface="Times New Roman"/>
              </a:rPr>
              <a:t>d(p</a:t>
            </a:r>
            <a:r>
              <a:rPr lang="en-US" sz="1800" i="1" baseline="-25000" dirty="0">
                <a:solidFill>
                  <a:srgbClr val="C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C00000"/>
                </a:solidFill>
                <a:latin typeface="Times New Roman"/>
              </a:rPr>
              <a:t>’, </a:t>
            </a:r>
            <a:r>
              <a:rPr lang="en-US" sz="1800" b="1" i="1" dirty="0" err="1">
                <a:solidFill>
                  <a:srgbClr val="C00000"/>
                </a:solidFill>
                <a:latin typeface="Times New Roman"/>
              </a:rPr>
              <a:t>H</a:t>
            </a:r>
            <a:r>
              <a:rPr lang="en-US" sz="1800" i="1" dirty="0" err="1">
                <a:solidFill>
                  <a:srgbClr val="C00000"/>
                </a:solidFill>
                <a:latin typeface="Times New Roman"/>
              </a:rPr>
              <a:t>p</a:t>
            </a:r>
            <a:r>
              <a:rPr lang="en-US" sz="1800" i="1" baseline="-25000" dirty="0" err="1">
                <a:solidFill>
                  <a:srgbClr val="C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C00000"/>
                </a:solidFill>
                <a:latin typeface="Times New Roman"/>
              </a:rPr>
              <a:t>)&lt; ε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4.  Re-compute H to align on all of its inliers (least squares)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5.  Re-find 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inlier matches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where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d(p</a:t>
            </a:r>
            <a:r>
              <a:rPr lang="en-US" sz="1800" i="1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sz="1800" b="1" i="1" dirty="0" err="1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sz="1800" i="1" dirty="0" err="1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1800" i="1" baseline="-25000" dirty="0" err="1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6. H*=H if has H largest set of inliers seen so far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Warp image by H* and composite images</a:t>
            </a:r>
          </a:p>
          <a:p>
            <a:pPr defTabSz="914400"/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7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 for Image Mosaics</a:t>
            </a:r>
            <a:endParaRPr lang="en-US" dirty="0" smtClean="0"/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143000" y="3886200"/>
            <a:ext cx="6891338" cy="2819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RANSAC loop: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1.  Select four matches (at random)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2.  Compute </a:t>
            </a:r>
            <a:r>
              <a:rPr lang="en-US" sz="1800" dirty="0" err="1">
                <a:solidFill>
                  <a:srgbClr val="000000"/>
                </a:solidFill>
                <a:latin typeface="Arial"/>
              </a:rPr>
              <a:t>homography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H aligning those matches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3.  Find 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inlier matches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where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d(p</a:t>
            </a:r>
            <a:r>
              <a:rPr lang="en-US" sz="1800" i="1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sz="1800" b="1" i="1" dirty="0" err="1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sz="1800" i="1" dirty="0" err="1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1800" i="1" baseline="-25000" dirty="0" err="1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pPr marL="628650" defTabSz="914400"/>
            <a:r>
              <a:rPr lang="en-US" sz="1800" dirty="0">
                <a:solidFill>
                  <a:srgbClr val="C00000"/>
                </a:solidFill>
                <a:latin typeface="Arial"/>
              </a:rPr>
              <a:t>4.  Re-compute H to align on all of its inliers (least squares)</a:t>
            </a:r>
          </a:p>
          <a:p>
            <a:pPr marL="628650" defTabSz="914400"/>
            <a:r>
              <a:rPr lang="en-US" sz="1800" dirty="0">
                <a:solidFill>
                  <a:srgbClr val="C00000"/>
                </a:solidFill>
                <a:latin typeface="Arial"/>
              </a:rPr>
              <a:t>5.  Re-find </a:t>
            </a:r>
            <a:r>
              <a:rPr lang="en-US" sz="1800" i="1" dirty="0">
                <a:solidFill>
                  <a:srgbClr val="C00000"/>
                </a:solidFill>
                <a:latin typeface="Arial"/>
              </a:rPr>
              <a:t>inlier matches </a:t>
            </a:r>
            <a:r>
              <a:rPr lang="en-US" sz="1800" dirty="0">
                <a:solidFill>
                  <a:srgbClr val="C00000"/>
                </a:solidFill>
                <a:latin typeface="Arial"/>
              </a:rPr>
              <a:t>where</a:t>
            </a:r>
            <a:r>
              <a:rPr lang="en-US" sz="1800" i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1800" i="1" dirty="0">
                <a:solidFill>
                  <a:srgbClr val="C00000"/>
                </a:solidFill>
                <a:latin typeface="Times New Roman"/>
              </a:rPr>
              <a:t>d(p</a:t>
            </a:r>
            <a:r>
              <a:rPr lang="en-US" sz="1800" i="1" baseline="-25000" dirty="0">
                <a:solidFill>
                  <a:srgbClr val="C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C00000"/>
                </a:solidFill>
                <a:latin typeface="Times New Roman"/>
              </a:rPr>
              <a:t>’, </a:t>
            </a:r>
            <a:r>
              <a:rPr lang="en-US" sz="1800" b="1" i="1" dirty="0" err="1">
                <a:solidFill>
                  <a:srgbClr val="C00000"/>
                </a:solidFill>
                <a:latin typeface="Times New Roman"/>
              </a:rPr>
              <a:t>H</a:t>
            </a:r>
            <a:r>
              <a:rPr lang="en-US" sz="1800" i="1" dirty="0" err="1">
                <a:solidFill>
                  <a:srgbClr val="C00000"/>
                </a:solidFill>
                <a:latin typeface="Times New Roman"/>
              </a:rPr>
              <a:t>p</a:t>
            </a:r>
            <a:r>
              <a:rPr lang="en-US" sz="1800" i="1" baseline="-25000" dirty="0" err="1">
                <a:solidFill>
                  <a:srgbClr val="C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C00000"/>
                </a:solidFill>
                <a:latin typeface="Times New Roman"/>
              </a:rPr>
              <a:t>)&lt; ε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6. H*=H if has H largest set of inliers seen so far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Warp image by H* and composite images</a:t>
            </a:r>
          </a:p>
          <a:p>
            <a:pPr defTabSz="914400"/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V="1">
            <a:off x="3276600" y="2503487"/>
            <a:ext cx="2438400" cy="217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V="1">
            <a:off x="3048000" y="2895600"/>
            <a:ext cx="2438400" cy="217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3886200" y="297180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Freeform 11"/>
          <p:cNvSpPr>
            <a:spLocks/>
          </p:cNvSpPr>
          <p:nvPr/>
        </p:nvSpPr>
        <p:spPr bwMode="auto">
          <a:xfrm>
            <a:off x="4038600" y="327660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Freeform 11"/>
          <p:cNvSpPr>
            <a:spLocks/>
          </p:cNvSpPr>
          <p:nvPr/>
        </p:nvSpPr>
        <p:spPr bwMode="auto">
          <a:xfrm>
            <a:off x="4114800" y="281940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Freeform 11"/>
          <p:cNvSpPr>
            <a:spLocks/>
          </p:cNvSpPr>
          <p:nvPr/>
        </p:nvSpPr>
        <p:spPr bwMode="auto">
          <a:xfrm>
            <a:off x="4168775" y="220980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Freeform 11"/>
          <p:cNvSpPr>
            <a:spLocks/>
          </p:cNvSpPr>
          <p:nvPr/>
        </p:nvSpPr>
        <p:spPr bwMode="auto">
          <a:xfrm>
            <a:off x="3505200" y="266700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Freeform 11"/>
          <p:cNvSpPr>
            <a:spLocks/>
          </p:cNvSpPr>
          <p:nvPr/>
        </p:nvSpPr>
        <p:spPr bwMode="auto">
          <a:xfrm>
            <a:off x="3505200" y="251460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Freeform 11"/>
          <p:cNvSpPr>
            <a:spLocks/>
          </p:cNvSpPr>
          <p:nvPr/>
        </p:nvSpPr>
        <p:spPr bwMode="auto">
          <a:xfrm>
            <a:off x="4168775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 for </a:t>
            </a:r>
            <a:r>
              <a:rPr lang="en-US" dirty="0" smtClean="0"/>
              <a:t>Image Mosaics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L. Lazebnik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43000" y="3886200"/>
            <a:ext cx="6891338" cy="2819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RANSAC loop: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1.  Select four matches (at random)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2.  Compute </a:t>
            </a:r>
            <a:r>
              <a:rPr lang="en-US" sz="1800" dirty="0" err="1">
                <a:solidFill>
                  <a:srgbClr val="000000"/>
                </a:solidFill>
                <a:latin typeface="Arial"/>
              </a:rPr>
              <a:t>homography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H aligning those matches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3.  Find 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inlier matches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where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d(p</a:t>
            </a:r>
            <a:r>
              <a:rPr lang="en-US" sz="1800" i="1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sz="1800" b="1" i="1" dirty="0" err="1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sz="1800" i="1" dirty="0" err="1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1800" i="1" baseline="-25000" dirty="0" err="1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4.  Re-compute H to align on all of its inliers (least squares)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5.  Re-find 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inlier matches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where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d(p</a:t>
            </a:r>
            <a:r>
              <a:rPr lang="en-US" sz="1800" i="1" baseline="-25000" dirty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sz="1800" b="1" i="1" dirty="0" err="1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sz="1800" i="1" dirty="0" err="1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1800" i="1" baseline="-25000" dirty="0" err="1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sz="1800" i="1" dirty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pPr marL="628650" defTabSz="914400"/>
            <a:r>
              <a:rPr lang="en-US" sz="1800" dirty="0">
                <a:solidFill>
                  <a:srgbClr val="000000"/>
                </a:solidFill>
                <a:latin typeface="Arial"/>
              </a:rPr>
              <a:t>6. H*=H if has H largest set of inliers seen so far</a:t>
            </a:r>
          </a:p>
          <a:p>
            <a:pPr defTabSz="914400"/>
            <a:r>
              <a:rPr lang="en-US" sz="1800" dirty="0">
                <a:solidFill>
                  <a:srgbClr val="C00000"/>
                </a:solidFill>
                <a:latin typeface="Arial"/>
              </a:rPr>
              <a:t>Warp image by H* and composite images</a:t>
            </a:r>
          </a:p>
          <a:p>
            <a:pPr defTabSz="914400"/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32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Mosaicing</a:t>
            </a:r>
            <a:r>
              <a:rPr lang="en-US" dirty="0" smtClean="0"/>
              <a:t> (summary, so far)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Detection: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Identify image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Description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Extract feature descriptor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for each feature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Matching: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Find candidate matches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Correspondence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olidFill>
                  <a:srgbClr val="002060"/>
                </a:solidFill>
              </a:rPr>
              <a:t>Find consistent set of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(inlier) correspondences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710" y="1069669"/>
            <a:ext cx="2438400" cy="176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7235" y="2971800"/>
            <a:ext cx="2442365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267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Mosaicing</a:t>
            </a:r>
            <a:r>
              <a:rPr lang="en-US" dirty="0"/>
              <a:t> </a:t>
            </a:r>
            <a:r>
              <a:rPr lang="en-US" dirty="0" smtClean="0"/>
              <a:t>(rest of the story)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sz="2800" dirty="0" smtClean="0"/>
              <a:t>4) Estimate </a:t>
            </a:r>
            <a:r>
              <a:rPr lang="en-US" sz="2800" dirty="0" err="1" smtClean="0"/>
              <a:t>homography</a:t>
            </a:r>
            <a:r>
              <a:rPr lang="en-US" sz="2800" dirty="0" smtClean="0"/>
              <a:t>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Solve linear system of equations</a:t>
            </a:r>
          </a:p>
          <a:p>
            <a:pPr marL="457200" indent="-457200"/>
            <a:r>
              <a:rPr lang="en-US" sz="2800" dirty="0" smtClean="0"/>
              <a:t>5) Warp one image to the other</a:t>
            </a:r>
            <a:r>
              <a:rPr lang="en-US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Apply </a:t>
            </a:r>
            <a:r>
              <a:rPr lang="en-US" sz="2400" dirty="0" err="1" smtClean="0">
                <a:solidFill>
                  <a:srgbClr val="002060"/>
                </a:solidFill>
              </a:rPr>
              <a:t>homography</a:t>
            </a:r>
            <a:r>
              <a:rPr lang="en-US" sz="2400" dirty="0" smtClean="0">
                <a:solidFill>
                  <a:srgbClr val="002060"/>
                </a:solidFill>
              </a:rPr>
              <a:t> transformation to every pixel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457200" indent="-457200"/>
            <a:r>
              <a:rPr lang="en-US" sz="2800" dirty="0" smtClean="0"/>
              <a:t>6) Composite images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Blend pixels in overlap area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886200"/>
            <a:ext cx="4967287" cy="248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265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Mosaicing</a:t>
            </a:r>
            <a:r>
              <a:rPr lang="en-US" dirty="0" smtClean="0"/>
              <a:t> (</a:t>
            </a:r>
            <a:r>
              <a:rPr lang="en-US" dirty="0"/>
              <a:t>rest of the </a:t>
            </a:r>
            <a:r>
              <a:rPr lang="en-US" dirty="0" smtClean="0"/>
              <a:t>story)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sz="2800" dirty="0" smtClean="0">
                <a:solidFill>
                  <a:srgbClr val="C00000"/>
                </a:solidFill>
              </a:rPr>
              <a:t>4) Estimate </a:t>
            </a:r>
            <a:r>
              <a:rPr lang="en-US" sz="2800" dirty="0" err="1" smtClean="0">
                <a:solidFill>
                  <a:srgbClr val="C00000"/>
                </a:solidFill>
              </a:rPr>
              <a:t>homography</a:t>
            </a:r>
            <a:r>
              <a:rPr lang="en-US" sz="2800" dirty="0" smtClean="0">
                <a:solidFill>
                  <a:srgbClr val="C00000"/>
                </a:solidFill>
              </a:rPr>
              <a:t>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Solve linear system of equations</a:t>
            </a:r>
          </a:p>
          <a:p>
            <a:pPr marL="457200" indent="-457200"/>
            <a:r>
              <a:rPr lang="en-US" sz="2800" dirty="0" smtClean="0"/>
              <a:t>5) Warp one image to the other</a:t>
            </a:r>
            <a:r>
              <a:rPr lang="en-US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Apply </a:t>
            </a:r>
            <a:r>
              <a:rPr lang="en-US" sz="2400" dirty="0" err="1" smtClean="0">
                <a:solidFill>
                  <a:srgbClr val="002060"/>
                </a:solidFill>
              </a:rPr>
              <a:t>homography</a:t>
            </a:r>
            <a:r>
              <a:rPr lang="en-US" sz="2400" dirty="0" smtClean="0">
                <a:solidFill>
                  <a:srgbClr val="002060"/>
                </a:solidFill>
              </a:rPr>
              <a:t> transformation to every pixel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457200" indent="-457200"/>
            <a:r>
              <a:rPr lang="en-US" sz="2800" dirty="0" smtClean="0"/>
              <a:t>6) Composite images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Blend pixels in overlap area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886200"/>
            <a:ext cx="4967287" cy="248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142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5" y="2640012"/>
            <a:ext cx="2019301" cy="3992563"/>
            <a:chOff x="3264" y="624"/>
            <a:chExt cx="1272" cy="2515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90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View plane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3478212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the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A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images are </a:t>
            </a:r>
            <a:r>
              <a:rPr lang="en-US" dirty="0" err="1" smtClean="0"/>
              <a:t>reprojected</a:t>
            </a:r>
            <a:r>
              <a:rPr lang="en-US" dirty="0" smtClean="0"/>
              <a:t> onto a common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Mosaic is a </a:t>
            </a:r>
            <a:r>
              <a:rPr lang="en-US" i="1" dirty="0" smtClean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3935412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4043362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3325812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2640012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4087812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3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255347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the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homography</a:t>
            </a:r>
            <a:r>
              <a:rPr lang="en-US" dirty="0" smtClean="0"/>
              <a:t> is the transformation that projects an image</a:t>
            </a:r>
            <a:r>
              <a:rPr lang="en-US" dirty="0"/>
              <a:t> </a:t>
            </a:r>
            <a:r>
              <a:rPr lang="en-US" dirty="0" smtClean="0"/>
              <a:t>onto a new view plane from the same viewpoint (center of projection)</a:t>
            </a:r>
          </a:p>
        </p:txBody>
      </p:sp>
      <p:grpSp>
        <p:nvGrpSpPr>
          <p:cNvPr id="78" name="Group 2"/>
          <p:cNvGrpSpPr>
            <a:grpSpLocks/>
          </p:cNvGrpSpPr>
          <p:nvPr/>
        </p:nvGrpSpPr>
        <p:grpSpPr bwMode="auto">
          <a:xfrm>
            <a:off x="5181609" y="2640012"/>
            <a:ext cx="2019302" cy="3992563"/>
            <a:chOff x="3264" y="624"/>
            <a:chExt cx="1272" cy="2515"/>
          </a:xfrm>
        </p:grpSpPr>
        <p:sp>
          <p:nvSpPr>
            <p:cNvPr id="79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90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View plane</a:t>
              </a:r>
            </a:p>
          </p:txBody>
        </p:sp>
        <p:sp>
          <p:nvSpPr>
            <p:cNvPr id="81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" name="Group 6"/>
          <p:cNvGrpSpPr>
            <a:grpSpLocks/>
          </p:cNvGrpSpPr>
          <p:nvPr/>
        </p:nvGrpSpPr>
        <p:grpSpPr bwMode="auto">
          <a:xfrm>
            <a:off x="3244850" y="3478212"/>
            <a:ext cx="946150" cy="1143000"/>
            <a:chOff x="1180" y="816"/>
            <a:chExt cx="596" cy="720"/>
          </a:xfrm>
        </p:grpSpPr>
        <p:sp>
          <p:nvSpPr>
            <p:cNvPr id="83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8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5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90" name="Group 16"/>
          <p:cNvGrpSpPr>
            <a:grpSpLocks/>
          </p:cNvGrpSpPr>
          <p:nvPr/>
        </p:nvGrpSpPr>
        <p:grpSpPr bwMode="auto">
          <a:xfrm>
            <a:off x="3124200" y="3935412"/>
            <a:ext cx="990600" cy="914400"/>
            <a:chOff x="1104" y="1104"/>
            <a:chExt cx="624" cy="576"/>
          </a:xfrm>
        </p:grpSpPr>
        <p:grpSp>
          <p:nvGrpSpPr>
            <p:cNvPr id="91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93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5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2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8" name="Group 24"/>
          <p:cNvGrpSpPr>
            <a:grpSpLocks/>
          </p:cNvGrpSpPr>
          <p:nvPr/>
        </p:nvGrpSpPr>
        <p:grpSpPr bwMode="auto">
          <a:xfrm rot="20250102" flipV="1">
            <a:off x="3321050" y="4043362"/>
            <a:ext cx="946150" cy="1143000"/>
            <a:chOff x="1180" y="816"/>
            <a:chExt cx="596" cy="720"/>
          </a:xfrm>
        </p:grpSpPr>
        <p:sp>
          <p:nvSpPr>
            <p:cNvPr id="99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0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101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2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106" name="Group 32"/>
          <p:cNvGrpSpPr>
            <a:grpSpLocks/>
          </p:cNvGrpSpPr>
          <p:nvPr/>
        </p:nvGrpSpPr>
        <p:grpSpPr bwMode="auto">
          <a:xfrm>
            <a:off x="3124200" y="3325812"/>
            <a:ext cx="2057400" cy="1905000"/>
            <a:chOff x="1968" y="1056"/>
            <a:chExt cx="1296" cy="1200"/>
          </a:xfrm>
        </p:grpSpPr>
        <p:sp>
          <p:nvSpPr>
            <p:cNvPr id="107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9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0" name="Group 36"/>
          <p:cNvGrpSpPr>
            <a:grpSpLocks/>
          </p:cNvGrpSpPr>
          <p:nvPr/>
        </p:nvGrpSpPr>
        <p:grpSpPr bwMode="auto">
          <a:xfrm>
            <a:off x="3124200" y="2640012"/>
            <a:ext cx="2057400" cy="1828800"/>
            <a:chOff x="1968" y="624"/>
            <a:chExt cx="1296" cy="1152"/>
          </a:xfrm>
        </p:grpSpPr>
        <p:sp>
          <p:nvSpPr>
            <p:cNvPr id="111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2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3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4" name="Group 40"/>
          <p:cNvGrpSpPr>
            <a:grpSpLocks/>
          </p:cNvGrpSpPr>
          <p:nvPr/>
        </p:nvGrpSpPr>
        <p:grpSpPr bwMode="auto">
          <a:xfrm>
            <a:off x="3124200" y="4087812"/>
            <a:ext cx="2057400" cy="2362200"/>
            <a:chOff x="1968" y="1536"/>
            <a:chExt cx="1296" cy="1488"/>
          </a:xfrm>
        </p:grpSpPr>
        <p:grpSp>
          <p:nvGrpSpPr>
            <p:cNvPr id="115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117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16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50293" y="4079997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Center of</a:t>
            </a:r>
            <a:br>
              <a:rPr lang="en-US" dirty="0">
                <a:solidFill>
                  <a:srgbClr val="000000"/>
                </a:solidFill>
                <a:latin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</a:rPr>
              <a:t>Projection</a:t>
            </a:r>
          </a:p>
        </p:txBody>
      </p:sp>
      <p:sp>
        <p:nvSpPr>
          <p:cNvPr id="12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Arial"/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70399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775"/>
            <a:ext cx="8229600" cy="11430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8-point algorithm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Pros: it is linear, easy to implement and fast</a:t>
            </a:r>
          </a:p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Cons: susceptible to noise</a:t>
            </a:r>
          </a:p>
          <a:p>
            <a:pPr>
              <a:buFontTx/>
              <a:buNone/>
            </a:pPr>
            <a:endParaRPr lang="en-US" altLang="zh-TW">
              <a:latin typeface="Calibri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</a:t>
            </a:r>
            <a:r>
              <a:rPr lang="en-US" dirty="0" err="1" smtClean="0"/>
              <a:t>Homography</a:t>
            </a:r>
            <a:r>
              <a:rPr lang="en-US" dirty="0" smtClean="0"/>
              <a:t>?</a:t>
            </a:r>
          </a:p>
        </p:txBody>
      </p:sp>
      <p:sp>
        <p:nvSpPr>
          <p:cNvPr id="67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projective transform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lines stay straight</a:t>
            </a:r>
          </a:p>
          <a:p>
            <a:pPr lvl="1"/>
            <a:r>
              <a:rPr lang="en-US" dirty="0" smtClean="0"/>
              <a:t>but don’t stay parallel</a:t>
            </a:r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/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/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</a:rPr>
              <a:t>Source: Alyosha Efros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914400" y="4267200"/>
            <a:ext cx="990600" cy="84931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2362200" y="4546600"/>
            <a:ext cx="228600" cy="330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819400" y="3983830"/>
            <a:ext cx="1152525" cy="1401763"/>
          </a:xfrm>
          <a:custGeom>
            <a:avLst/>
            <a:gdLst>
              <a:gd name="connsiteX0" fmla="*/ 0 w 990600"/>
              <a:gd name="connsiteY0" fmla="*/ 0 h 849313"/>
              <a:gd name="connsiteX1" fmla="*/ 990600 w 990600"/>
              <a:gd name="connsiteY1" fmla="*/ 0 h 849313"/>
              <a:gd name="connsiteX2" fmla="*/ 990600 w 990600"/>
              <a:gd name="connsiteY2" fmla="*/ 849313 h 849313"/>
              <a:gd name="connsiteX3" fmla="*/ 0 w 990600"/>
              <a:gd name="connsiteY3" fmla="*/ 849313 h 849313"/>
              <a:gd name="connsiteX4" fmla="*/ 0 w 990600"/>
              <a:gd name="connsiteY4" fmla="*/ 0 h 849313"/>
              <a:gd name="connsiteX0" fmla="*/ 0 w 1152525"/>
              <a:gd name="connsiteY0" fmla="*/ 0 h 1106488"/>
              <a:gd name="connsiteX1" fmla="*/ 990600 w 1152525"/>
              <a:gd name="connsiteY1" fmla="*/ 0 h 1106488"/>
              <a:gd name="connsiteX2" fmla="*/ 1152525 w 1152525"/>
              <a:gd name="connsiteY2" fmla="*/ 1106488 h 1106488"/>
              <a:gd name="connsiteX3" fmla="*/ 0 w 1152525"/>
              <a:gd name="connsiteY3" fmla="*/ 849313 h 1106488"/>
              <a:gd name="connsiteX4" fmla="*/ 0 w 1152525"/>
              <a:gd name="connsiteY4" fmla="*/ 0 h 1106488"/>
              <a:gd name="connsiteX0" fmla="*/ 0 w 1152525"/>
              <a:gd name="connsiteY0" fmla="*/ 295275 h 1401763"/>
              <a:gd name="connsiteX1" fmla="*/ 1123950 w 1152525"/>
              <a:gd name="connsiteY1" fmla="*/ 0 h 1401763"/>
              <a:gd name="connsiteX2" fmla="*/ 1152525 w 1152525"/>
              <a:gd name="connsiteY2" fmla="*/ 1401763 h 1401763"/>
              <a:gd name="connsiteX3" fmla="*/ 0 w 1152525"/>
              <a:gd name="connsiteY3" fmla="*/ 1144588 h 1401763"/>
              <a:gd name="connsiteX4" fmla="*/ 0 w 1152525"/>
              <a:gd name="connsiteY4" fmla="*/ 295275 h 1401763"/>
              <a:gd name="connsiteX0" fmla="*/ 171450 w 1152525"/>
              <a:gd name="connsiteY0" fmla="*/ 266700 h 1401763"/>
              <a:gd name="connsiteX1" fmla="*/ 1123950 w 1152525"/>
              <a:gd name="connsiteY1" fmla="*/ 0 h 1401763"/>
              <a:gd name="connsiteX2" fmla="*/ 1152525 w 1152525"/>
              <a:gd name="connsiteY2" fmla="*/ 1401763 h 1401763"/>
              <a:gd name="connsiteX3" fmla="*/ 0 w 1152525"/>
              <a:gd name="connsiteY3" fmla="*/ 1144588 h 1401763"/>
              <a:gd name="connsiteX4" fmla="*/ 171450 w 1152525"/>
              <a:gd name="connsiteY4" fmla="*/ 266700 h 14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525" h="1401763">
                <a:moveTo>
                  <a:pt x="171450" y="266700"/>
                </a:moveTo>
                <a:lnTo>
                  <a:pt x="1123950" y="0"/>
                </a:lnTo>
                <a:lnTo>
                  <a:pt x="1152525" y="1401763"/>
                </a:lnTo>
                <a:lnTo>
                  <a:pt x="0" y="1144588"/>
                </a:lnTo>
                <a:lnTo>
                  <a:pt x="171450" y="266700"/>
                </a:lnTo>
                <a:close/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06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</a:t>
            </a:r>
            <a:r>
              <a:rPr lang="en-US" dirty="0" err="1" smtClean="0"/>
              <a:t>Homography</a:t>
            </a:r>
            <a:r>
              <a:rPr lang="en-US" dirty="0" smtClean="0"/>
              <a:t>?</a:t>
            </a:r>
          </a:p>
        </p:txBody>
      </p:sp>
      <p:sp>
        <p:nvSpPr>
          <p:cNvPr id="67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projective transform of 2D points in homogeneous coordinates can be represented by a 3x3 matrix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80836" y="1905000"/>
            <a:ext cx="7008905" cy="4776131"/>
            <a:chOff x="336550" y="-896024"/>
            <a:chExt cx="8464550" cy="5768062"/>
          </a:xfrm>
        </p:grpSpPr>
        <p:pic>
          <p:nvPicPr>
            <p:cNvPr id="23" name="Picture 15" descr="wall.jpg"/>
            <p:cNvPicPr>
              <a:picLocks noChangeAspect="1"/>
            </p:cNvPicPr>
            <p:nvPr/>
          </p:nvPicPr>
          <p:blipFill>
            <a:blip r:embed="rId4" cstate="print"/>
            <a:srcRect l="49899" r="28003" b="47403"/>
            <a:stretch>
              <a:fillRect/>
            </a:stretch>
          </p:blipFill>
          <p:spPr bwMode="auto">
            <a:xfrm>
              <a:off x="4243388" y="1019175"/>
              <a:ext cx="2409825" cy="3852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6" descr="wall.jpg"/>
            <p:cNvPicPr>
              <a:picLocks noChangeAspect="1"/>
            </p:cNvPicPr>
            <p:nvPr/>
          </p:nvPicPr>
          <p:blipFill>
            <a:blip r:embed="rId4" cstate="print"/>
            <a:srcRect l="27220" r="50101" b="47403"/>
            <a:stretch>
              <a:fillRect/>
            </a:stretch>
          </p:blipFill>
          <p:spPr bwMode="auto">
            <a:xfrm>
              <a:off x="1687513" y="1019175"/>
              <a:ext cx="2473325" cy="3852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Oval 24"/>
            <p:cNvSpPr/>
            <p:nvPr/>
          </p:nvSpPr>
          <p:spPr>
            <a:xfrm>
              <a:off x="3367088" y="1858963"/>
              <a:ext cx="119062" cy="11906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083175" y="1895475"/>
              <a:ext cx="119063" cy="11906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aphicFrame>
          <p:nvGraphicFramePr>
            <p:cNvPr id="2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8076959"/>
                </p:ext>
              </p:extLst>
            </p:nvPr>
          </p:nvGraphicFramePr>
          <p:xfrm>
            <a:off x="6872288" y="1593850"/>
            <a:ext cx="1928812" cy="803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4146" name="Equation" r:id="rId5" imgW="914400" imgH="381000" progId="Equation.3">
                    <p:embed/>
                  </p:oleObj>
                </mc:Choice>
                <mc:Fallback>
                  <p:oleObj name="Equation" r:id="rId5" imgW="914400" imgH="381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2288" y="1593850"/>
                          <a:ext cx="1928812" cy="80327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7238387"/>
                </p:ext>
              </p:extLst>
            </p:nvPr>
          </p:nvGraphicFramePr>
          <p:xfrm>
            <a:off x="7091363" y="2581275"/>
            <a:ext cx="1565275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4147" name="Equation" r:id="rId7" imgW="545626" imgH="215713" progId="Equation.3">
                    <p:embed/>
                  </p:oleObj>
                </mc:Choice>
                <mc:Fallback>
                  <p:oleObj name="Equation" r:id="rId7" imgW="545626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91363" y="2581275"/>
                          <a:ext cx="1565275" cy="61912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7203548"/>
                </p:ext>
              </p:extLst>
            </p:nvPr>
          </p:nvGraphicFramePr>
          <p:xfrm>
            <a:off x="336550" y="1092200"/>
            <a:ext cx="1203325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4148" name="Equation" r:id="rId9" imgW="355292" imgH="215713" progId="Equation.3">
                    <p:embed/>
                  </p:oleObj>
                </mc:Choice>
                <mc:Fallback>
                  <p:oleObj name="Equation" r:id="rId9" imgW="355292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550" y="1092200"/>
                          <a:ext cx="1203325" cy="7302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5" idx="1"/>
            </p:cNvCxnSpPr>
            <p:nvPr/>
          </p:nvCxnSpPr>
          <p:spPr>
            <a:xfrm>
              <a:off x="1504950" y="1530350"/>
              <a:ext cx="1879574" cy="346049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5799235" y="1931988"/>
              <a:ext cx="107305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5671194"/>
                </p:ext>
              </p:extLst>
            </p:nvPr>
          </p:nvGraphicFramePr>
          <p:xfrm>
            <a:off x="2188854" y="-896024"/>
            <a:ext cx="3847419" cy="1748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4149" name="Equation" r:id="rId11" imgW="1536700" imgH="698500" progId="Equation.3">
                    <p:embed/>
                  </p:oleObj>
                </mc:Choice>
                <mc:Fallback>
                  <p:oleObj name="Equation" r:id="rId11" imgW="1536700" imgH="698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8854" y="-896024"/>
                          <a:ext cx="3847419" cy="17484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Box 33"/>
            <p:cNvSpPr txBox="1"/>
            <p:nvPr/>
          </p:nvSpPr>
          <p:spPr>
            <a:xfrm>
              <a:off x="7010400" y="990600"/>
              <a:ext cx="16850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srgbClr val="000000"/>
                  </a:solidFill>
                  <a:latin typeface="Arial"/>
                </a:rPr>
                <a:t>Homogeneous</a:t>
              </a:r>
              <a:br>
                <a:rPr lang="en-US" dirty="0">
                  <a:solidFill>
                    <a:srgbClr val="000000"/>
                  </a:solidFill>
                  <a:latin typeface="Arial"/>
                </a:rPr>
              </a:br>
              <a:r>
                <a:rPr lang="en-US" dirty="0">
                  <a:solidFill>
                    <a:srgbClr val="000000"/>
                  </a:solidFill>
                  <a:latin typeface="Arial"/>
                </a:rPr>
                <a:t>Coordinates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239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</a:t>
            </a:r>
            <a:r>
              <a:rPr lang="en-US" dirty="0" err="1"/>
              <a:t>Homography</a:t>
            </a:r>
            <a:endParaRPr lang="en-US" dirty="0" smtClean="0"/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272" name="Equation" r:id="rId5" imgW="444240" imgH="215640" progId="Equation.3">
                    <p:embed/>
                  </p:oleObj>
                </mc:Choice>
                <mc:Fallback>
                  <p:oleObj name="Equation" r:id="rId5" imgW="4442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273" name="Equation" r:id="rId7" imgW="444240" imgH="215640" progId="Equation.3">
                    <p:embed/>
                  </p:oleObj>
                </mc:Choice>
                <mc:Fallback>
                  <p:oleObj name="Equation" r:id="rId7" imgW="4442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To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compute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the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homography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given pairs of corresponding points in the images, we solve a system of equations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274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275" name="Equation" r:id="rId11" imgW="469800" imgH="215640" progId="Equation.3">
                  <p:embed/>
                </p:oleObj>
              </mc:Choice>
              <mc:Fallback>
                <p:oleObj name="Equation" r:id="rId11" imgW="469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/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/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276" name="Equation" r:id="rId13" imgW="482400" imgH="228600" progId="Equation.3">
                  <p:embed/>
                </p:oleObj>
              </mc:Choice>
              <mc:Fallback>
                <p:oleObj name="Equation" r:id="rId13" imgW="482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277" name="Equation" r:id="rId15" imgW="482400" imgH="228600" progId="Equation.3">
                  <p:embed/>
                </p:oleObj>
              </mc:Choice>
              <mc:Fallback>
                <p:oleObj name="Equation" r:id="rId15" imgW="482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199965" y="5867400"/>
            <a:ext cx="2893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2800" dirty="0">
                <a:solidFill>
                  <a:srgbClr val="000000"/>
                </a:solidFill>
                <a:latin typeface="Arial"/>
              </a:rPr>
              <a:t>min  ||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Hp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– p’ ||</a:t>
            </a:r>
            <a:r>
              <a:rPr lang="en-US" sz="2800" baseline="3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72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Mosaicing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sz="2800" dirty="0" smtClean="0"/>
              <a:t>4) Estimate </a:t>
            </a:r>
            <a:r>
              <a:rPr lang="en-US" sz="2800" dirty="0" err="1" smtClean="0"/>
              <a:t>homography</a:t>
            </a:r>
            <a:r>
              <a:rPr lang="en-US" sz="2800" dirty="0" smtClean="0"/>
              <a:t>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Solve linear system of equations</a:t>
            </a:r>
          </a:p>
          <a:p>
            <a:pPr marL="457200" indent="-457200"/>
            <a:r>
              <a:rPr lang="en-US" sz="2800" dirty="0" smtClean="0">
                <a:solidFill>
                  <a:srgbClr val="C00000"/>
                </a:solidFill>
              </a:rPr>
              <a:t>5) Warp one image to the other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Apply </a:t>
            </a:r>
            <a:r>
              <a:rPr lang="en-US" sz="2400" dirty="0" err="1" smtClean="0">
                <a:solidFill>
                  <a:srgbClr val="002060"/>
                </a:solidFill>
              </a:rPr>
              <a:t>homography</a:t>
            </a:r>
            <a:r>
              <a:rPr lang="en-US" sz="2400" dirty="0" smtClean="0">
                <a:solidFill>
                  <a:srgbClr val="002060"/>
                </a:solidFill>
              </a:rPr>
              <a:t> transformation to every pixel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457200" indent="-457200"/>
            <a:r>
              <a:rPr lang="en-US" sz="2800" dirty="0" smtClean="0"/>
              <a:t>6) Composite images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Blend pixels in overlap area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886200"/>
            <a:ext cx="4967287" cy="248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9864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648200"/>
            <a:ext cx="80772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Given a coordinate transform H and a source image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), compute a transformed image </a:t>
            </a:r>
            <a:r>
              <a:rPr lang="en-US" i="1" dirty="0" smtClean="0"/>
              <a:t>g(H(</a:t>
            </a:r>
            <a:r>
              <a:rPr lang="en-US" i="1" dirty="0" err="1" smtClean="0"/>
              <a:t>x,y</a:t>
            </a:r>
            <a:r>
              <a:rPr lang="en-US" i="1" dirty="0" smtClean="0"/>
              <a:t>))</a:t>
            </a:r>
            <a:r>
              <a:rPr lang="en-US" b="1" dirty="0" smtClean="0"/>
              <a:t> </a:t>
            </a:r>
            <a:r>
              <a:rPr lang="en-US" dirty="0" smtClean="0"/>
              <a:t>=</a:t>
            </a:r>
            <a:r>
              <a:rPr lang="en-US" b="1" dirty="0" smtClean="0"/>
              <a:t>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/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val="371061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Image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Reverse mapping: </a:t>
            </a:r>
            <a:br>
              <a:rPr lang="en-US" dirty="0" smtClean="0"/>
            </a:br>
            <a:r>
              <a:rPr lang="en-US" dirty="0" smtClean="0"/>
              <a:t>Get each pixel </a:t>
            </a:r>
            <a:r>
              <a:rPr lang="en-US" i="1" dirty="0" smtClean="0"/>
              <a:t>g</a:t>
            </a:r>
            <a:r>
              <a:rPr lang="en-US" dirty="0" smtClean="0"/>
              <a:t>(</a:t>
            </a:r>
            <a:r>
              <a:rPr lang="en-US" i="1" dirty="0" err="1" smtClean="0"/>
              <a:t>x’,y</a:t>
            </a:r>
            <a:r>
              <a:rPr lang="en-US" i="1" dirty="0" smtClean="0"/>
              <a:t>’</a:t>
            </a:r>
            <a:r>
              <a:rPr lang="en-US" dirty="0" smtClean="0"/>
              <a:t>) from its corresponding location (</a:t>
            </a:r>
            <a:r>
              <a:rPr lang="en-US" i="1" dirty="0" err="1" smtClean="0"/>
              <a:t>x,y</a:t>
            </a:r>
            <a:r>
              <a:rPr lang="en-US" dirty="0" smtClean="0"/>
              <a:t>)</a:t>
            </a:r>
            <a:r>
              <a:rPr lang="en-US" b="1" dirty="0" smtClean="0"/>
              <a:t> </a:t>
            </a:r>
            <a:r>
              <a:rPr lang="en-US" dirty="0" smtClean="0"/>
              <a:t>=</a:t>
            </a:r>
            <a:r>
              <a:rPr lang="en-US" b="1" dirty="0" smtClean="0"/>
              <a:t> </a:t>
            </a:r>
            <a:r>
              <a:rPr lang="en-US" i="1" dirty="0" smtClean="0"/>
              <a:t>H</a:t>
            </a:r>
            <a:r>
              <a:rPr lang="en-US" i="1" baseline="30000" dirty="0" smtClean="0"/>
              <a:t>-1</a:t>
            </a:r>
            <a:r>
              <a:rPr lang="en-US" dirty="0" smtClean="0"/>
              <a:t>(</a:t>
            </a:r>
            <a:r>
              <a:rPr lang="en-US" i="1" dirty="0" err="1" smtClean="0"/>
              <a:t>x’,y</a:t>
            </a:r>
            <a:r>
              <a:rPr lang="en-US" i="1" dirty="0" smtClean="0"/>
              <a:t>’</a:t>
            </a:r>
            <a:r>
              <a:rPr lang="en-US" dirty="0" smtClean="0"/>
              <a:t>) in the </a:t>
            </a:r>
            <a:r>
              <a:rPr lang="en-US" dirty="0"/>
              <a:t>source image </a:t>
            </a:r>
            <a:r>
              <a:rPr lang="en-US" i="1" dirty="0"/>
              <a:t>f(</a:t>
            </a:r>
            <a:r>
              <a:rPr lang="en-US" i="1" dirty="0" err="1"/>
              <a:t>x,y</a:t>
            </a:r>
            <a:r>
              <a:rPr lang="en-US" i="1" dirty="0"/>
              <a:t>) </a:t>
            </a:r>
            <a:endParaRPr lang="en-US" i="1" dirty="0" smtClean="0"/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r>
                <a:rPr lang="en-US" sz="2400" i="1" baseline="30000" dirty="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/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val="381807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6" grpId="0" animBg="1"/>
      <p:bldP spid="430107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Mosaicing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sz="2800" dirty="0" smtClean="0"/>
              <a:t>4) Estimate </a:t>
            </a:r>
            <a:r>
              <a:rPr lang="en-US" sz="2800" dirty="0" err="1" smtClean="0"/>
              <a:t>homography</a:t>
            </a:r>
            <a:r>
              <a:rPr lang="en-US" sz="2800" dirty="0" smtClean="0"/>
              <a:t>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Solve linear system of equations</a:t>
            </a:r>
          </a:p>
          <a:p>
            <a:pPr marL="457200" indent="-457200"/>
            <a:r>
              <a:rPr lang="en-US" sz="2800" dirty="0" smtClean="0"/>
              <a:t>5) Warp one image to the other</a:t>
            </a:r>
            <a:r>
              <a:rPr lang="en-US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Apply </a:t>
            </a:r>
            <a:r>
              <a:rPr lang="en-US" sz="2400" dirty="0" err="1" smtClean="0">
                <a:solidFill>
                  <a:srgbClr val="002060"/>
                </a:solidFill>
              </a:rPr>
              <a:t>homography</a:t>
            </a:r>
            <a:r>
              <a:rPr lang="en-US" sz="2400" dirty="0" smtClean="0">
                <a:solidFill>
                  <a:srgbClr val="002060"/>
                </a:solidFill>
              </a:rPr>
              <a:t> transformation to every pixel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457200" indent="-457200"/>
            <a:r>
              <a:rPr lang="en-US" sz="2800" dirty="0" smtClean="0"/>
              <a:t>6) Composite images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Blend pixels in overlap area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886200"/>
            <a:ext cx="4967287" cy="248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496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latin typeface="Calibri" charset="0"/>
                <a:ea typeface="新細明體" charset="0"/>
                <a:cs typeface="新細明體" charset="0"/>
              </a:rPr>
              <a:t>Results (ground truth)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82738"/>
            <a:ext cx="84724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latin typeface="Calibri" charset="0"/>
                <a:ea typeface="新細明體" charset="0"/>
                <a:cs typeface="新細明體" charset="0"/>
              </a:rPr>
              <a:t>Results (normalized 8-point algorithm)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82738"/>
            <a:ext cx="846137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42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9210" y="2514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So Far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504777355"/>
      </p:ext>
    </p:extLst>
  </p:cSld>
  <p:clrMapOvr>
    <a:masterClrMapping/>
  </p:clrMapOvr>
  <p:transition xmlns:p14="http://schemas.microsoft.com/office/powerpoint/2010/main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am a 3D Point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0" y="1752600"/>
            <a:ext cx="3429000" cy="34290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65411"/>
              </p:ext>
            </p:extLst>
          </p:nvPr>
        </p:nvGraphicFramePr>
        <p:xfrm>
          <a:off x="6477000" y="4191000"/>
          <a:ext cx="1787525" cy="239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4" imgW="520700" imgH="698500" progId="Equation.3">
                  <p:embed/>
                </p:oleObj>
              </mc:Choice>
              <mc:Fallback>
                <p:oleObj name="Equation" r:id="rId4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7000" y="4191000"/>
                        <a:ext cx="1787525" cy="2392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21204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-143273" y="665616"/>
            <a:ext cx="11776942" cy="6476864"/>
          </a:xfrm>
        </p:spPr>
      </p:pic>
      <p:cxnSp>
        <p:nvCxnSpPr>
          <p:cNvPr id="16" name="Straight Arrow Connector 15"/>
          <p:cNvCxnSpPr/>
          <p:nvPr/>
        </p:nvCxnSpPr>
        <p:spPr>
          <a:xfrm flipH="1">
            <a:off x="1300480" y="5039359"/>
            <a:ext cx="11879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99499" y="5039359"/>
            <a:ext cx="12425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263586"/>
              </p:ext>
            </p:extLst>
          </p:nvPr>
        </p:nvGraphicFramePr>
        <p:xfrm>
          <a:off x="2467424" y="4886960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47" name="Equation" r:id="rId4" imgW="139700" imgH="203200" progId="Equation.3">
                  <p:embed/>
                </p:oleObj>
              </mc:Choice>
              <mc:Fallback>
                <p:oleObj name="Equation" r:id="rId4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7424" y="4886960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Triangle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3476" y="2157152"/>
            <a:ext cx="5113312" cy="1533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11076" y="3226062"/>
            <a:ext cx="170444" cy="17044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080" y="4013200"/>
            <a:ext cx="0" cy="8737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82800" y="4460240"/>
            <a:ext cx="4917440" cy="9461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00240" y="4460240"/>
            <a:ext cx="863600" cy="9461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00240" y="3266702"/>
            <a:ext cx="0" cy="21396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66160" y="3962400"/>
            <a:ext cx="629920" cy="14224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66160" y="4480560"/>
            <a:ext cx="115824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379338"/>
              </p:ext>
            </p:extLst>
          </p:nvPr>
        </p:nvGraphicFramePr>
        <p:xfrm>
          <a:off x="7081520" y="2779946"/>
          <a:ext cx="727389" cy="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48" name="Equation" r:id="rId6" imgW="520700" imgH="698500" progId="Equation.3">
                  <p:embed/>
                </p:oleObj>
              </mc:Choice>
              <mc:Fallback>
                <p:oleObj name="Equation" r:id="rId6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1520" y="2779946"/>
                        <a:ext cx="727389" cy="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871231"/>
              </p:ext>
            </p:extLst>
          </p:nvPr>
        </p:nvGraphicFramePr>
        <p:xfrm>
          <a:off x="7262332" y="4780597"/>
          <a:ext cx="230188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49"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62332" y="4780597"/>
                        <a:ext cx="230188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239508"/>
              </p:ext>
            </p:extLst>
          </p:nvPr>
        </p:nvGraphicFramePr>
        <p:xfrm>
          <a:off x="6829796" y="3998277"/>
          <a:ext cx="19367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50" name="Equation" r:id="rId10" imgW="139700" imgH="152400" progId="Equation.3">
                  <p:embed/>
                </p:oleObj>
              </mc:Choice>
              <mc:Fallback>
                <p:oleObj name="Equation" r:id="rId10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29796" y="3998277"/>
                        <a:ext cx="19367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44924"/>
              </p:ext>
            </p:extLst>
          </p:nvPr>
        </p:nvGraphicFramePr>
        <p:xfrm>
          <a:off x="7757477" y="4276090"/>
          <a:ext cx="2127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51"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57477" y="4276090"/>
                        <a:ext cx="21272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741634"/>
              </p:ext>
            </p:extLst>
          </p:nvPr>
        </p:nvGraphicFramePr>
        <p:xfrm>
          <a:off x="4311650" y="4575175"/>
          <a:ext cx="176213" cy="19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52" name="Equation" r:id="rId14" imgW="127000" imgH="139700" progId="Equation.3">
                  <p:embed/>
                </p:oleObj>
              </mc:Choice>
              <mc:Fallback>
                <p:oleObj name="Equation" r:id="rId1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11650" y="4575175"/>
                        <a:ext cx="176213" cy="19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16369"/>
              </p:ext>
            </p:extLst>
          </p:nvPr>
        </p:nvGraphicFramePr>
        <p:xfrm>
          <a:off x="4043045" y="4203700"/>
          <a:ext cx="176213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53" name="Equation" r:id="rId16" imgW="127000" imgH="165100" progId="Equation.3">
                  <p:embed/>
                </p:oleObj>
              </mc:Choice>
              <mc:Fallback>
                <p:oleObj name="Equation" r:id="rId16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43045" y="4203700"/>
                        <a:ext cx="176213" cy="23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6812864" y="5160645"/>
            <a:ext cx="187376" cy="221615"/>
            <a:chOff x="6812864" y="5160645"/>
            <a:chExt cx="187376" cy="221615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006959" y="4605020"/>
            <a:ext cx="187376" cy="221615"/>
            <a:chOff x="6812864" y="5160645"/>
            <a:chExt cx="187376" cy="221615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eform 48"/>
          <p:cNvSpPr/>
          <p:nvPr/>
        </p:nvSpPr>
        <p:spPr>
          <a:xfrm>
            <a:off x="2123225" y="3266702"/>
            <a:ext cx="4900246" cy="2139689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3440" h="924560">
                <a:moveTo>
                  <a:pt x="0" y="518160"/>
                </a:moveTo>
                <a:lnTo>
                  <a:pt x="2113280" y="924560"/>
                </a:lnTo>
                <a:lnTo>
                  <a:pt x="2123440" y="0"/>
                </a:lnTo>
                <a:lnTo>
                  <a:pt x="0" y="51816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000"/>
            </a:scheme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082800" y="3942080"/>
            <a:ext cx="2123440" cy="924560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3440" h="924560">
                <a:moveTo>
                  <a:pt x="0" y="518160"/>
                </a:moveTo>
                <a:lnTo>
                  <a:pt x="2113280" y="924560"/>
                </a:lnTo>
                <a:lnTo>
                  <a:pt x="2123440" y="0"/>
                </a:lnTo>
                <a:lnTo>
                  <a:pt x="0" y="51816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83000"/>
            </a:scheme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54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-143273" y="665616"/>
            <a:ext cx="11776942" cy="6476864"/>
          </a:xfrm>
        </p:spPr>
      </p:pic>
      <p:cxnSp>
        <p:nvCxnSpPr>
          <p:cNvPr id="16" name="Straight Arrow Connector 15"/>
          <p:cNvCxnSpPr/>
          <p:nvPr/>
        </p:nvCxnSpPr>
        <p:spPr>
          <a:xfrm flipH="1">
            <a:off x="1300480" y="5039359"/>
            <a:ext cx="11879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99499" y="5039359"/>
            <a:ext cx="12425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443483"/>
              </p:ext>
            </p:extLst>
          </p:nvPr>
        </p:nvGraphicFramePr>
        <p:xfrm>
          <a:off x="2467424" y="4886960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71" name="Equation" r:id="rId4" imgW="139700" imgH="203200" progId="Equation.3">
                  <p:embed/>
                </p:oleObj>
              </mc:Choice>
              <mc:Fallback>
                <p:oleObj name="Equation" r:id="rId4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7424" y="4886960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Triangle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63476" y="2157152"/>
            <a:ext cx="5113312" cy="1533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11076" y="3226062"/>
            <a:ext cx="170444" cy="17044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080" y="4013200"/>
            <a:ext cx="0" cy="87376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82800" y="4460240"/>
            <a:ext cx="4917440" cy="9461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000240" y="4460240"/>
            <a:ext cx="863600" cy="9461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00240" y="3266702"/>
            <a:ext cx="0" cy="21396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66160" y="3962400"/>
            <a:ext cx="629920" cy="14224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566160" y="4480560"/>
            <a:ext cx="1158240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800143"/>
              </p:ext>
            </p:extLst>
          </p:nvPr>
        </p:nvGraphicFramePr>
        <p:xfrm>
          <a:off x="7081520" y="2779946"/>
          <a:ext cx="727389" cy="97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72" name="Equation" r:id="rId6" imgW="520700" imgH="698500" progId="Equation.3">
                  <p:embed/>
                </p:oleObj>
              </mc:Choice>
              <mc:Fallback>
                <p:oleObj name="Equation" r:id="rId6" imgW="5207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1520" y="2779946"/>
                        <a:ext cx="727389" cy="973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919286"/>
              </p:ext>
            </p:extLst>
          </p:nvPr>
        </p:nvGraphicFramePr>
        <p:xfrm>
          <a:off x="7262332" y="4780597"/>
          <a:ext cx="230188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73" name="Equation" r:id="rId8" imgW="165100" imgH="152400" progId="Equation.3">
                  <p:embed/>
                </p:oleObj>
              </mc:Choice>
              <mc:Fallback>
                <p:oleObj name="Equation" r:id="rId8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62332" y="4780597"/>
                        <a:ext cx="230188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152971"/>
              </p:ext>
            </p:extLst>
          </p:nvPr>
        </p:nvGraphicFramePr>
        <p:xfrm>
          <a:off x="6829796" y="3998277"/>
          <a:ext cx="19367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74" name="Equation" r:id="rId10" imgW="139700" imgH="152400" progId="Equation.3">
                  <p:embed/>
                </p:oleObj>
              </mc:Choice>
              <mc:Fallback>
                <p:oleObj name="Equation" r:id="rId10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29796" y="3998277"/>
                        <a:ext cx="19367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25192"/>
              </p:ext>
            </p:extLst>
          </p:nvPr>
        </p:nvGraphicFramePr>
        <p:xfrm>
          <a:off x="7757477" y="4276090"/>
          <a:ext cx="2127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75" name="Equation" r:id="rId12" imgW="152400" imgH="152400" progId="Equation.3">
                  <p:embed/>
                </p:oleObj>
              </mc:Choice>
              <mc:Fallback>
                <p:oleObj name="Equation" r:id="rId12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757477" y="4276090"/>
                        <a:ext cx="212725" cy="21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422175"/>
              </p:ext>
            </p:extLst>
          </p:nvPr>
        </p:nvGraphicFramePr>
        <p:xfrm>
          <a:off x="4311650" y="4575175"/>
          <a:ext cx="176213" cy="19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76" name="Equation" r:id="rId14" imgW="127000" imgH="139700" progId="Equation.3">
                  <p:embed/>
                </p:oleObj>
              </mc:Choice>
              <mc:Fallback>
                <p:oleObj name="Equation" r:id="rId1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11650" y="4575175"/>
                        <a:ext cx="176213" cy="19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611626"/>
              </p:ext>
            </p:extLst>
          </p:nvPr>
        </p:nvGraphicFramePr>
        <p:xfrm>
          <a:off x="4043045" y="4203700"/>
          <a:ext cx="176213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77" name="Equation" r:id="rId16" imgW="127000" imgH="165100" progId="Equation.3">
                  <p:embed/>
                </p:oleObj>
              </mc:Choice>
              <mc:Fallback>
                <p:oleObj name="Equation" r:id="rId16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43045" y="4203700"/>
                        <a:ext cx="176213" cy="230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6812864" y="5160645"/>
            <a:ext cx="187376" cy="221615"/>
            <a:chOff x="6812864" y="5160645"/>
            <a:chExt cx="187376" cy="221615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006959" y="4605020"/>
            <a:ext cx="187376" cy="221615"/>
            <a:chOff x="6812864" y="5160645"/>
            <a:chExt cx="187376" cy="221615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812864" y="5160645"/>
              <a:ext cx="0" cy="22161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821330" y="5174402"/>
              <a:ext cx="178910" cy="2624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Freeform 48"/>
          <p:cNvSpPr/>
          <p:nvPr/>
        </p:nvSpPr>
        <p:spPr>
          <a:xfrm>
            <a:off x="2123225" y="4465868"/>
            <a:ext cx="5741938" cy="940523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  <a:gd name="connsiteX0" fmla="*/ 0 w 2488173"/>
              <a:gd name="connsiteY0" fmla="*/ 0 h 406400"/>
              <a:gd name="connsiteX1" fmla="*/ 2113280 w 2488173"/>
              <a:gd name="connsiteY1" fmla="*/ 406400 h 406400"/>
              <a:gd name="connsiteX2" fmla="*/ 2488173 w 2488173"/>
              <a:gd name="connsiteY2" fmla="*/ 4616 h 406400"/>
              <a:gd name="connsiteX3" fmla="*/ 0 w 2488173"/>
              <a:gd name="connsiteY3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8173" h="406400">
                <a:moveTo>
                  <a:pt x="0" y="0"/>
                </a:moveTo>
                <a:lnTo>
                  <a:pt x="2113280" y="406400"/>
                </a:lnTo>
                <a:lnTo>
                  <a:pt x="2488173" y="46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7000"/>
            </a:scheme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082800" y="4460240"/>
            <a:ext cx="2641982" cy="406400"/>
          </a:xfrm>
          <a:custGeom>
            <a:avLst/>
            <a:gdLst>
              <a:gd name="connsiteX0" fmla="*/ 0 w 2123440"/>
              <a:gd name="connsiteY0" fmla="*/ 518160 h 924560"/>
              <a:gd name="connsiteX1" fmla="*/ 2113280 w 2123440"/>
              <a:gd name="connsiteY1" fmla="*/ 924560 h 924560"/>
              <a:gd name="connsiteX2" fmla="*/ 2123440 w 2123440"/>
              <a:gd name="connsiteY2" fmla="*/ 0 h 924560"/>
              <a:gd name="connsiteX3" fmla="*/ 0 w 2123440"/>
              <a:gd name="connsiteY3" fmla="*/ 518160 h 924560"/>
              <a:gd name="connsiteX0" fmla="*/ 0 w 2641982"/>
              <a:gd name="connsiteY0" fmla="*/ 0 h 406400"/>
              <a:gd name="connsiteX1" fmla="*/ 2113280 w 2641982"/>
              <a:gd name="connsiteY1" fmla="*/ 406400 h 406400"/>
              <a:gd name="connsiteX2" fmla="*/ 2641982 w 2641982"/>
              <a:gd name="connsiteY2" fmla="*/ 22890 h 406400"/>
              <a:gd name="connsiteX3" fmla="*/ 0 w 2641982"/>
              <a:gd name="connsiteY3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982" h="406400">
                <a:moveTo>
                  <a:pt x="0" y="0"/>
                </a:moveTo>
                <a:lnTo>
                  <a:pt x="2113280" y="406400"/>
                </a:lnTo>
                <a:lnTo>
                  <a:pt x="2641982" y="228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83000"/>
            </a:scheme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947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669" r="1669"/>
          <a:stretch>
            <a:fillRect/>
          </a:stretch>
        </p:blipFill>
        <p:spPr>
          <a:xfrm>
            <a:off x="1622414" y="1417638"/>
            <a:ext cx="6062815" cy="333431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they take a picture: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650881"/>
              </p:ext>
            </p:extLst>
          </p:nvPr>
        </p:nvGraphicFramePr>
        <p:xfrm>
          <a:off x="4325838" y="4648200"/>
          <a:ext cx="3455988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35" name="Equation" r:id="rId4" imgW="1612900" imgH="927100" progId="Equation.3">
                  <p:embed/>
                </p:oleObj>
              </mc:Choice>
              <mc:Fallback>
                <p:oleObj name="Equation" r:id="rId4" imgW="16129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5838" y="4648200"/>
                        <a:ext cx="3455988" cy="199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772435"/>
              </p:ext>
            </p:extLst>
          </p:nvPr>
        </p:nvGraphicFramePr>
        <p:xfrm>
          <a:off x="1201638" y="4876800"/>
          <a:ext cx="1551709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36" name="Equation" r:id="rId6" imgW="711200" imgH="698500" progId="Equation.3">
                  <p:embed/>
                </p:oleObj>
              </mc:Choice>
              <mc:Fallback>
                <p:oleObj name="Equation" r:id="rId6" imgW="7112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01638" y="4876800"/>
                        <a:ext cx="1551709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eft-Right Arrow 10"/>
          <p:cNvSpPr/>
          <p:nvPr/>
        </p:nvSpPr>
        <p:spPr>
          <a:xfrm>
            <a:off x="2954238" y="5410200"/>
            <a:ext cx="990600" cy="4572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937377" y="5759023"/>
            <a:ext cx="1" cy="766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44124" y="6514570"/>
            <a:ext cx="138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 to a scale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590800" y="3505200"/>
            <a:ext cx="609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411438" y="3505200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987696"/>
              </p:ext>
            </p:extLst>
          </p:nvPr>
        </p:nvGraphicFramePr>
        <p:xfrm>
          <a:off x="3179363" y="3352801"/>
          <a:ext cx="2621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737" name="Equation" r:id="rId8" imgW="139700" imgH="203200" progId="Equation.3">
                  <p:embed/>
                </p:oleObj>
              </mc:Choice>
              <mc:Fallback>
                <p:oleObj name="Equation" r:id="rId8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79363" y="3352801"/>
                        <a:ext cx="262193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77310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</a:t>
            </a:r>
            <a:r>
              <a:rPr lang="en-US" dirty="0" err="1" smtClean="0"/>
              <a:t>Coor</a:t>
            </a:r>
            <a:r>
              <a:rPr lang="en-US" dirty="0" smtClean="0"/>
              <a:t>. </a:t>
            </a:r>
            <a:r>
              <a:rPr lang="en-US" dirty="0" smtClean="0">
                <a:sym typeface="Wingdings"/>
              </a:rPr>
              <a:t> Camera </a:t>
            </a:r>
            <a:r>
              <a:rPr lang="en-US" dirty="0" err="1" smtClean="0">
                <a:sym typeface="Wingdings"/>
              </a:rPr>
              <a:t>Coor</a:t>
            </a:r>
            <a:r>
              <a:rPr lang="en-US" dirty="0" smtClean="0">
                <a:sym typeface="Wingdings"/>
              </a:rPr>
              <a:t>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775433"/>
              </p:ext>
            </p:extLst>
          </p:nvPr>
        </p:nvGraphicFramePr>
        <p:xfrm>
          <a:off x="2906490" y="1334066"/>
          <a:ext cx="5815786" cy="1612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819" name="Equation" r:id="rId3" imgW="3213100" imgH="889000" progId="Equation.3">
                  <p:embed/>
                </p:oleObj>
              </mc:Choice>
              <mc:Fallback>
                <p:oleObj name="Equation" r:id="rId3" imgW="3213100" imgH="889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6490" y="1334066"/>
                        <a:ext cx="5815786" cy="1612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03569"/>
              </p:ext>
            </p:extLst>
          </p:nvPr>
        </p:nvGraphicFramePr>
        <p:xfrm>
          <a:off x="3270738" y="3043157"/>
          <a:ext cx="1564689" cy="1110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820" name="Equation" r:id="rId5" imgW="1130300" imgH="800100" progId="Equation.3">
                  <p:embed/>
                </p:oleObj>
              </mc:Choice>
              <mc:Fallback>
                <p:oleObj name="Equation" r:id="rId5" imgW="11303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0738" y="3043157"/>
                        <a:ext cx="1564689" cy="1110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929414"/>
              </p:ext>
            </p:extLst>
          </p:nvPr>
        </p:nvGraphicFramePr>
        <p:xfrm>
          <a:off x="5134967" y="3100979"/>
          <a:ext cx="642404" cy="982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821" name="Equation" r:id="rId7" imgW="457200" imgH="698500" progId="Equation.3">
                  <p:embed/>
                </p:oleObj>
              </mc:Choice>
              <mc:Fallback>
                <p:oleObj name="Equation" r:id="rId7" imgW="4572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34967" y="3100979"/>
                        <a:ext cx="642404" cy="982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970947"/>
              </p:ext>
            </p:extLst>
          </p:nvPr>
        </p:nvGraphicFramePr>
        <p:xfrm>
          <a:off x="6229588" y="3043157"/>
          <a:ext cx="585701" cy="1040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822" name="Equation" r:id="rId9" imgW="520700" imgH="927100" progId="Equation.3">
                  <p:embed/>
                </p:oleObj>
              </mc:Choice>
              <mc:Fallback>
                <p:oleObj name="Equation" r:id="rId9" imgW="520700" imgH="92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29588" y="3043157"/>
                        <a:ext cx="585701" cy="1040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860061"/>
              </p:ext>
            </p:extLst>
          </p:nvPr>
        </p:nvGraphicFramePr>
        <p:xfrm>
          <a:off x="6522439" y="4222641"/>
          <a:ext cx="2049574" cy="6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823" name="Equation" r:id="rId11" imgW="850900" imgH="266700" progId="Equation.3">
                  <p:embed/>
                </p:oleObj>
              </mc:Choice>
              <mc:Fallback>
                <p:oleObj name="Equation" r:id="rId11" imgW="850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22439" y="4222641"/>
                        <a:ext cx="2049574" cy="64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72903"/>
              </p:ext>
            </p:extLst>
          </p:nvPr>
        </p:nvGraphicFramePr>
        <p:xfrm>
          <a:off x="3433290" y="4867993"/>
          <a:ext cx="1774889" cy="6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824" name="Equation" r:id="rId13" imgW="736600" imgH="266700" progId="Equation.3">
                  <p:embed/>
                </p:oleObj>
              </mc:Choice>
              <mc:Fallback>
                <p:oleObj name="Equation" r:id="rId13" imgW="736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33290" y="4867993"/>
                        <a:ext cx="1774889" cy="64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175171"/>
              </p:ext>
            </p:extLst>
          </p:nvPr>
        </p:nvGraphicFramePr>
        <p:xfrm>
          <a:off x="7398936" y="6149954"/>
          <a:ext cx="1162130" cy="39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825" name="Equation" r:id="rId15" imgW="482600" imgH="165100" progId="Equation.3">
                  <p:embed/>
                </p:oleObj>
              </mc:Choice>
              <mc:Fallback>
                <p:oleObj name="Equation" r:id="rId15" imgW="482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398936" y="6149954"/>
                        <a:ext cx="1162130" cy="399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452245" y="5810006"/>
            <a:ext cx="97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Extrinsic</a:t>
            </a:r>
            <a:endParaRPr lang="en-US" dirty="0"/>
          </a:p>
        </p:txBody>
      </p:sp>
      <p:sp>
        <p:nvSpPr>
          <p:cNvPr id="13" name="Up-Down Arrow 12"/>
          <p:cNvSpPr/>
          <p:nvPr/>
        </p:nvSpPr>
        <p:spPr>
          <a:xfrm>
            <a:off x="7827549" y="4867993"/>
            <a:ext cx="317481" cy="125234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827549" y="3008914"/>
            <a:ext cx="317481" cy="115120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70738" y="5805214"/>
            <a:ext cx="93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Intrinsic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01223" y="4844219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Camera Parameter</a:t>
            </a:r>
          </a:p>
          <a:p>
            <a:pPr algn="ctr"/>
            <a:r>
              <a:rPr lang="en-US" dirty="0" smtClean="0"/>
              <a:t>Camera Projection Matrix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5" idx="0"/>
          </p:cNvCxnSpPr>
          <p:nvPr/>
        </p:nvCxnSpPr>
        <p:spPr>
          <a:xfrm flipV="1">
            <a:off x="3739245" y="5364869"/>
            <a:ext cx="468506" cy="4403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641791" y="5364869"/>
            <a:ext cx="295586" cy="474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937377" y="5364869"/>
            <a:ext cx="0" cy="474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4125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125788"/>
            <a:ext cx="1825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525713"/>
            <a:ext cx="1936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2474913"/>
            <a:ext cx="2397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8686800" cy="267811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This </a:t>
            </a:r>
            <a:r>
              <a:rPr lang="en-US" sz="2400" i="1" dirty="0" err="1">
                <a:latin typeface="Calibri" charset="0"/>
              </a:rPr>
              <a:t>epipolar</a:t>
            </a:r>
            <a:r>
              <a:rPr lang="en-US" sz="2400" i="1" dirty="0">
                <a:latin typeface="Calibri" charset="0"/>
              </a:rPr>
              <a:t> geometry </a:t>
            </a:r>
            <a:r>
              <a:rPr lang="en-US" sz="2400" dirty="0">
                <a:latin typeface="Calibri" charset="0"/>
              </a:rPr>
              <a:t>of two views is described by a Very Special 3x3 matrix      , called the </a:t>
            </a:r>
            <a:r>
              <a:rPr lang="en-US" sz="2400" i="1" dirty="0">
                <a:latin typeface="Calibri" charset="0"/>
              </a:rPr>
              <a:t>fundamental matrix</a:t>
            </a:r>
          </a:p>
          <a:p>
            <a:r>
              <a:rPr lang="en-US" sz="2400" i="1" dirty="0">
                <a:latin typeface="Calibri" charset="0"/>
              </a:rPr>
              <a:t>        </a:t>
            </a:r>
            <a:r>
              <a:rPr lang="en-US" sz="2400" dirty="0">
                <a:latin typeface="Calibri" charset="0"/>
              </a:rPr>
              <a:t>maps (homogeneous) </a:t>
            </a:r>
            <a:r>
              <a:rPr lang="en-US" sz="2400" i="1" dirty="0">
                <a:latin typeface="Calibri" charset="0"/>
              </a:rPr>
              <a:t>points</a:t>
            </a:r>
            <a:r>
              <a:rPr lang="en-US" sz="2400" dirty="0">
                <a:latin typeface="Calibri" charset="0"/>
              </a:rPr>
              <a:t> in image 1 to </a:t>
            </a:r>
            <a:r>
              <a:rPr lang="en-US" sz="2400" i="1" dirty="0">
                <a:latin typeface="Calibri" charset="0"/>
              </a:rPr>
              <a:t>lines</a:t>
            </a:r>
            <a:r>
              <a:rPr lang="en-US" sz="2400" dirty="0">
                <a:latin typeface="Calibri" charset="0"/>
              </a:rPr>
              <a:t> in image 2!</a:t>
            </a:r>
            <a:endParaRPr lang="en-US" sz="2400" i="1" dirty="0">
              <a:latin typeface="Calibri" charset="0"/>
            </a:endParaRPr>
          </a:p>
          <a:p>
            <a:pPr algn="just"/>
            <a:r>
              <a:rPr lang="en-US" sz="2400" dirty="0">
                <a:latin typeface="Calibri" charset="0"/>
              </a:rPr>
              <a:t>The </a:t>
            </a:r>
            <a:r>
              <a:rPr lang="en-US" sz="2400" dirty="0" err="1">
                <a:latin typeface="Calibri" charset="0"/>
              </a:rPr>
              <a:t>epipolar</a:t>
            </a:r>
            <a:r>
              <a:rPr lang="en-US" sz="2400" dirty="0">
                <a:latin typeface="Calibri" charset="0"/>
              </a:rPr>
              <a:t> line (in image 2) of point </a:t>
            </a:r>
            <a:r>
              <a:rPr lang="en-US" sz="2400" b="1" dirty="0">
                <a:latin typeface="Calibri" charset="0"/>
              </a:rPr>
              <a:t>p</a:t>
            </a:r>
            <a:r>
              <a:rPr lang="en-US" sz="2400" dirty="0">
                <a:latin typeface="Calibri" charset="0"/>
              </a:rPr>
              <a:t> is:</a:t>
            </a:r>
          </a:p>
          <a:p>
            <a:pPr algn="just"/>
            <a:endParaRPr lang="en-US" sz="2400" dirty="0">
              <a:latin typeface="Calibri" charset="0"/>
            </a:endParaRPr>
          </a:p>
          <a:p>
            <a:pPr algn="just"/>
            <a:r>
              <a:rPr lang="en-US" sz="2400" i="1" dirty="0" err="1">
                <a:latin typeface="Calibri" charset="0"/>
              </a:rPr>
              <a:t>Epipolar</a:t>
            </a:r>
            <a:r>
              <a:rPr lang="en-US" sz="2400" i="1" dirty="0">
                <a:latin typeface="Calibri" charset="0"/>
              </a:rPr>
              <a:t> constraint </a:t>
            </a:r>
            <a:r>
              <a:rPr lang="en-US" sz="2400" dirty="0">
                <a:latin typeface="Calibri" charset="0"/>
              </a:rPr>
              <a:t>on corresponding points:</a:t>
            </a:r>
          </a:p>
          <a:p>
            <a:pPr algn="just"/>
            <a:endParaRPr lang="en-US" sz="2400" b="1" dirty="0">
              <a:latin typeface="Calibri" charset="0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019800"/>
            <a:ext cx="18034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19700"/>
            <a:ext cx="59848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Freeform 3"/>
          <p:cNvSpPr>
            <a:spLocks/>
          </p:cNvSpPr>
          <p:nvPr/>
        </p:nvSpPr>
        <p:spPr bwMode="auto">
          <a:xfrm>
            <a:off x="2654300" y="1785938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33361450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1274" name="Freeform 4"/>
          <p:cNvSpPr>
            <a:spLocks/>
          </p:cNvSpPr>
          <p:nvPr/>
        </p:nvSpPr>
        <p:spPr bwMode="auto">
          <a:xfrm flipH="1">
            <a:off x="5321300" y="1785938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236658221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1275" name="Line 5"/>
          <p:cNvSpPr>
            <a:spLocks noChangeShapeType="1"/>
          </p:cNvSpPr>
          <p:nvPr/>
        </p:nvSpPr>
        <p:spPr bwMode="auto">
          <a:xfrm flipV="1">
            <a:off x="2503488" y="1328738"/>
            <a:ext cx="2284412" cy="1914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813" y="3167063"/>
            <a:ext cx="130175" cy="1317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813" y="3167063"/>
            <a:ext cx="130175" cy="1317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grpSp>
        <p:nvGrpSpPr>
          <p:cNvPr id="11278" name="Group 11"/>
          <p:cNvGrpSpPr>
            <a:grpSpLocks/>
          </p:cNvGrpSpPr>
          <p:nvPr/>
        </p:nvGrpSpPr>
        <p:grpSpPr bwMode="auto">
          <a:xfrm>
            <a:off x="2501900" y="1785938"/>
            <a:ext cx="4191000" cy="1447800"/>
            <a:chOff x="1296" y="2352"/>
            <a:chExt cx="2640" cy="912"/>
          </a:xfrm>
        </p:grpSpPr>
        <p:grpSp>
          <p:nvGrpSpPr>
            <p:cNvPr id="11295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1297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298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299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300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1296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prstClr val="white"/>
                  </a:solidFill>
                  <a:cs typeface="Arial" charset="0"/>
                </a:rPr>
                <a:t>epipolar plane</a:t>
              </a:r>
            </a:p>
          </p:txBody>
        </p:sp>
      </p:grpSp>
      <p:sp>
        <p:nvSpPr>
          <p:cNvPr id="11279" name="Line 19"/>
          <p:cNvSpPr>
            <a:spLocks noChangeShapeType="1"/>
          </p:cNvSpPr>
          <p:nvPr/>
        </p:nvSpPr>
        <p:spPr bwMode="auto">
          <a:xfrm flipV="1">
            <a:off x="5334000" y="2319338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24625" y="2155825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epipolar line</a:t>
            </a:r>
          </a:p>
        </p:txBody>
      </p:sp>
      <p:grpSp>
        <p:nvGrpSpPr>
          <p:cNvPr id="11281" name="Group 21"/>
          <p:cNvGrpSpPr>
            <a:grpSpLocks/>
          </p:cNvGrpSpPr>
          <p:nvPr/>
        </p:nvGrpSpPr>
        <p:grpSpPr bwMode="auto">
          <a:xfrm>
            <a:off x="1111250" y="2333625"/>
            <a:ext cx="2774950" cy="1052513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1F497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epipolar line</a:t>
              </a:r>
            </a:p>
          </p:txBody>
        </p:sp>
        <p:sp>
          <p:nvSpPr>
            <p:cNvPr id="11294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1282" name="Oval 25"/>
          <p:cNvSpPr>
            <a:spLocks noChangeArrowheads="1"/>
          </p:cNvSpPr>
          <p:nvPr/>
        </p:nvSpPr>
        <p:spPr bwMode="auto">
          <a:xfrm>
            <a:off x="3025775" y="273843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1283" name="Line 16"/>
          <p:cNvSpPr>
            <a:spLocks noChangeShapeType="1"/>
          </p:cNvSpPr>
          <p:nvPr/>
        </p:nvSpPr>
        <p:spPr bwMode="auto">
          <a:xfrm flipH="1">
            <a:off x="5321300" y="2159000"/>
            <a:ext cx="546100" cy="3127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1284" name="TextBox 26"/>
          <p:cNvSpPr txBox="1">
            <a:spLocks noChangeArrowheads="1"/>
          </p:cNvSpPr>
          <p:nvPr/>
        </p:nvSpPr>
        <p:spPr bwMode="auto">
          <a:xfrm>
            <a:off x="2122488" y="2971800"/>
            <a:ext cx="36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prstClr val="black"/>
                </a:solidFill>
                <a:cs typeface="Arial" charset="0"/>
              </a:rPr>
              <a:t>0</a:t>
            </a:r>
            <a:endParaRPr lang="en-US" sz="2800" baseline="-25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285" name="Rectangle 28"/>
          <p:cNvSpPr>
            <a:spLocks noChangeArrowheads="1"/>
          </p:cNvSpPr>
          <p:nvPr/>
        </p:nvSpPr>
        <p:spPr bwMode="auto">
          <a:xfrm>
            <a:off x="6492875" y="2427288"/>
            <a:ext cx="1685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(projection of ray)</a:t>
            </a:r>
          </a:p>
        </p:txBody>
      </p:sp>
      <p:sp>
        <p:nvSpPr>
          <p:cNvPr id="11286" name="Line 2"/>
          <p:cNvSpPr>
            <a:spLocks noChangeShapeType="1"/>
          </p:cNvSpPr>
          <p:nvPr/>
        </p:nvSpPr>
        <p:spPr bwMode="auto">
          <a:xfrm flipH="1" flipV="1">
            <a:off x="3722688" y="1470025"/>
            <a:ext cx="2982912" cy="177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1287" name="Oval 24"/>
          <p:cNvSpPr>
            <a:spLocks noChangeArrowheads="1"/>
          </p:cNvSpPr>
          <p:nvPr/>
        </p:nvSpPr>
        <p:spPr bwMode="auto">
          <a:xfrm>
            <a:off x="5935663" y="277653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1288" name="Oval 26"/>
          <p:cNvSpPr>
            <a:spLocks noChangeArrowheads="1"/>
          </p:cNvSpPr>
          <p:nvPr/>
        </p:nvSpPr>
        <p:spPr bwMode="auto">
          <a:xfrm>
            <a:off x="4197350" y="1719263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54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TextBox 38"/>
          <p:cNvSpPr txBox="1">
            <a:spLocks noChangeArrowheads="1"/>
          </p:cNvSpPr>
          <p:nvPr/>
        </p:nvSpPr>
        <p:spPr bwMode="auto">
          <a:xfrm>
            <a:off x="2743200" y="3581400"/>
            <a:ext cx="930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Arial" charset="0"/>
              </a:rPr>
              <a:t>Image 1</a:t>
            </a:r>
          </a:p>
        </p:txBody>
      </p:sp>
      <p:sp>
        <p:nvSpPr>
          <p:cNvPr id="11292" name="TextBox 39"/>
          <p:cNvSpPr txBox="1">
            <a:spLocks noChangeArrowheads="1"/>
          </p:cNvSpPr>
          <p:nvPr/>
        </p:nvSpPr>
        <p:spPr bwMode="auto">
          <a:xfrm>
            <a:off x="5622925" y="3581400"/>
            <a:ext cx="930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Arial" charset="0"/>
              </a:rPr>
              <a:t>Image 2</a:t>
            </a:r>
          </a:p>
        </p:txBody>
      </p:sp>
    </p:spTree>
    <p:extLst>
      <p:ext uri="{BB962C8B-B14F-4D97-AF65-F5344CB8AC3E}">
        <p14:creationId xmlns:p14="http://schemas.microsoft.com/office/powerpoint/2010/main" val="11362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Computing vanishing points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5105400"/>
            <a:ext cx="8153400" cy="1828800"/>
          </a:xfrm>
        </p:spPr>
        <p:txBody>
          <a:bodyPr/>
          <a:lstStyle/>
          <a:p>
            <a:r>
              <a:rPr lang="en-US">
                <a:latin typeface="Calibri" charset="0"/>
              </a:rPr>
              <a:t>Properties</a:t>
            </a:r>
          </a:p>
          <a:p>
            <a:pPr lvl="1"/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  <a:sym typeface="Symbol" charset="0"/>
              </a:rPr>
              <a:t></a:t>
            </a:r>
            <a:r>
              <a:rPr lang="en-US" sz="1800" b="1">
                <a:latin typeface="Calibri" charset="0"/>
              </a:rPr>
              <a:t> </a:t>
            </a:r>
            <a:r>
              <a:rPr lang="en-US" sz="1800">
                <a:latin typeface="Calibri" charset="0"/>
              </a:rPr>
              <a:t>is a point at </a:t>
            </a:r>
            <a:r>
              <a:rPr lang="en-US" sz="1800" i="1">
                <a:latin typeface="Calibri" charset="0"/>
              </a:rPr>
              <a:t>infinity</a:t>
            </a:r>
            <a:r>
              <a:rPr lang="en-US" sz="1800">
                <a:latin typeface="Calibri" charset="0"/>
              </a:rPr>
              <a:t>, </a:t>
            </a:r>
            <a:r>
              <a:rPr lang="en-US" sz="1800" b="1">
                <a:latin typeface="Calibri" charset="0"/>
              </a:rPr>
              <a:t>v</a:t>
            </a:r>
            <a:r>
              <a:rPr lang="en-US" sz="1800">
                <a:latin typeface="Calibri" charset="0"/>
              </a:rPr>
              <a:t> is its projection</a:t>
            </a:r>
            <a:endParaRPr lang="en-US" sz="1800" i="1">
              <a:latin typeface="Calibri" charset="0"/>
            </a:endParaRPr>
          </a:p>
          <a:p>
            <a:pPr lvl="1"/>
            <a:r>
              <a:rPr lang="en-US" sz="1800">
                <a:latin typeface="Calibri" charset="0"/>
              </a:rPr>
              <a:t>Depends only on line </a:t>
            </a:r>
            <a:r>
              <a:rPr lang="en-US" sz="1800" i="1">
                <a:latin typeface="Calibri" charset="0"/>
              </a:rPr>
              <a:t>direction</a:t>
            </a:r>
          </a:p>
          <a:p>
            <a:pPr lvl="1"/>
            <a:r>
              <a:rPr lang="en-US" sz="1800">
                <a:latin typeface="Calibri" charset="0"/>
              </a:rPr>
              <a:t>Parallel lines </a:t>
            </a:r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</a:rPr>
              <a:t>0</a:t>
            </a:r>
            <a:r>
              <a:rPr lang="en-US" sz="1800">
                <a:latin typeface="Calibri" charset="0"/>
              </a:rPr>
              <a:t> + t</a:t>
            </a:r>
            <a:r>
              <a:rPr lang="en-US" sz="1800" b="1">
                <a:latin typeface="Calibri" charset="0"/>
              </a:rPr>
              <a:t>D</a:t>
            </a:r>
            <a:r>
              <a:rPr lang="en-US" sz="1800">
                <a:latin typeface="Calibri" charset="0"/>
              </a:rPr>
              <a:t>, </a:t>
            </a:r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</a:rPr>
              <a:t>1</a:t>
            </a:r>
            <a:r>
              <a:rPr lang="en-US" sz="1800">
                <a:latin typeface="Calibri" charset="0"/>
              </a:rPr>
              <a:t> + t</a:t>
            </a:r>
            <a:r>
              <a:rPr lang="en-US" sz="1800" b="1">
                <a:latin typeface="Calibri" charset="0"/>
              </a:rPr>
              <a:t>D </a:t>
            </a:r>
            <a:r>
              <a:rPr lang="en-US" sz="1800">
                <a:latin typeface="Calibri" charset="0"/>
              </a:rPr>
              <a:t>intersect at </a:t>
            </a:r>
            <a:r>
              <a:rPr lang="en-US" sz="1800" b="1">
                <a:latin typeface="Calibri" charset="0"/>
              </a:rPr>
              <a:t>P</a:t>
            </a:r>
            <a:r>
              <a:rPr lang="en-US" sz="1800" baseline="-25000">
                <a:latin typeface="Calibri" charset="0"/>
                <a:sym typeface="Symbol" charset="0"/>
              </a:rPr>
              <a:t></a:t>
            </a:r>
          </a:p>
        </p:txBody>
      </p:sp>
      <p:sp>
        <p:nvSpPr>
          <p:cNvPr id="9220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3" name="Group 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9238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9" name="Oval 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224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86125" y="1651000"/>
            <a:ext cx="312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2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Oval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9230" name="Object 16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6597650" y="2944813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92" name="Equation" r:id="rId24" imgW="723586" imgH="228501" progId="Equation.3">
                  <p:embed/>
                </p:oleObj>
              </mc:Choice>
              <mc:Fallback>
                <p:oleObj name="Equation" r:id="rId24" imgW="723586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944813"/>
                        <a:ext cx="1287463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1" name="Object 17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28763" y="3473450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793" name="Equation" r:id="rId26" imgW="3962400" imgH="914400" progId="Equation.3">
                  <p:embed/>
                </p:oleObj>
              </mc:Choice>
              <mc:Fallback>
                <p:oleObj name="Equation" r:id="rId26" imgW="39624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3473450"/>
                        <a:ext cx="6310312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3" name="Line 1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200400" y="2667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charset="0"/>
              </a:rPr>
              <a:t>0</a:t>
            </a:r>
          </a:p>
        </p:txBody>
      </p:sp>
      <p:sp>
        <p:nvSpPr>
          <p:cNvPr id="9235" name="Oval 2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236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791200" y="30480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910138" y="3471863"/>
            <a:ext cx="3395662" cy="1438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latin typeface="Times New Roman" charset="0"/>
            </a:endParaRPr>
          </a:p>
        </p:txBody>
      </p:sp>
      <p:cxnSp>
        <p:nvCxnSpPr>
          <p:cNvPr id="3" name="Straight Connector 2"/>
          <p:cNvCxnSpPr>
            <a:stCxn id="9229" idx="5"/>
            <a:endCxn id="9235" idx="5"/>
          </p:cNvCxnSpPr>
          <p:nvPr/>
        </p:nvCxnSpPr>
        <p:spPr>
          <a:xfrm>
            <a:off x="2212929" y="2155779"/>
            <a:ext cx="471487" cy="995362"/>
          </a:xfrm>
          <a:prstGeom prst="line">
            <a:avLst/>
          </a:prstGeom>
          <a:ln w="317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97098" y="2128838"/>
            <a:ext cx="1211262" cy="1022303"/>
          </a:xfrm>
          <a:prstGeom prst="line">
            <a:avLst/>
          </a:prstGeom>
          <a:ln w="317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9229" idx="3"/>
          </p:cNvCxnSpPr>
          <p:nvPr/>
        </p:nvCxnSpPr>
        <p:spPr>
          <a:xfrm>
            <a:off x="2159047" y="2155779"/>
            <a:ext cx="2946353" cy="968421"/>
          </a:xfrm>
          <a:prstGeom prst="line">
            <a:avLst/>
          </a:prstGeom>
          <a:ln w="317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7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827088" y="1947863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27088" y="2328863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Computing vanishing lines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168775"/>
            <a:ext cx="8153400" cy="3048000"/>
          </a:xfrm>
        </p:spPr>
        <p:txBody>
          <a:bodyPr/>
          <a:lstStyle/>
          <a:p>
            <a:r>
              <a:rPr lang="en-US">
                <a:latin typeface="Calibri" charset="0"/>
              </a:rPr>
              <a:t>Properties</a:t>
            </a:r>
          </a:p>
          <a:p>
            <a:pPr lvl="1"/>
            <a:r>
              <a:rPr lang="en-US" sz="1800" b="1">
                <a:latin typeface="Calibri" charset="0"/>
              </a:rPr>
              <a:t>l</a:t>
            </a:r>
            <a:r>
              <a:rPr lang="en-US" sz="1800">
                <a:latin typeface="Calibri" charset="0"/>
              </a:rPr>
              <a:t> is intersection of horizontal plane through </a:t>
            </a:r>
            <a:r>
              <a:rPr lang="en-US" sz="1800" b="1">
                <a:latin typeface="Calibri" charset="0"/>
              </a:rPr>
              <a:t>C</a:t>
            </a:r>
            <a:r>
              <a:rPr lang="en-US" sz="1800">
                <a:latin typeface="Calibri" charset="0"/>
              </a:rPr>
              <a:t> with image plane</a:t>
            </a:r>
          </a:p>
          <a:p>
            <a:pPr lvl="1"/>
            <a:r>
              <a:rPr lang="en-US" sz="1800">
                <a:latin typeface="Calibri" charset="0"/>
              </a:rPr>
              <a:t>Compute </a:t>
            </a:r>
            <a:r>
              <a:rPr lang="en-US" sz="1800" b="1">
                <a:latin typeface="Calibri" charset="0"/>
              </a:rPr>
              <a:t>l</a:t>
            </a:r>
            <a:r>
              <a:rPr lang="en-US" sz="1800">
                <a:latin typeface="Calibri" charset="0"/>
              </a:rPr>
              <a:t> from two sets of parallel lines on ground plane</a:t>
            </a:r>
            <a:endParaRPr lang="en-US" sz="1800" i="1">
              <a:latin typeface="Calibri" charset="0"/>
            </a:endParaRPr>
          </a:p>
          <a:p>
            <a:pPr lvl="1"/>
            <a:r>
              <a:rPr lang="en-US" sz="1800">
                <a:latin typeface="Calibri" charset="0"/>
              </a:rPr>
              <a:t>All points at same height as </a:t>
            </a:r>
            <a:r>
              <a:rPr lang="en-US" sz="1800" b="1">
                <a:latin typeface="Calibri" charset="0"/>
              </a:rPr>
              <a:t>C</a:t>
            </a:r>
            <a:r>
              <a:rPr lang="en-US" sz="1800">
                <a:latin typeface="Calibri" charset="0"/>
              </a:rPr>
              <a:t> project to </a:t>
            </a:r>
            <a:r>
              <a:rPr lang="en-US" sz="1800" b="1">
                <a:latin typeface="Calibri" charset="0"/>
              </a:rPr>
              <a:t>l</a:t>
            </a:r>
          </a:p>
          <a:p>
            <a:pPr lvl="2"/>
            <a:r>
              <a:rPr lang="en-US" sz="1600">
                <a:latin typeface="Calibri" charset="0"/>
              </a:rPr>
              <a:t>points higher than C project above l</a:t>
            </a:r>
          </a:p>
          <a:p>
            <a:pPr lvl="1"/>
            <a:r>
              <a:rPr lang="en-US" sz="1800">
                <a:latin typeface="Calibri" charset="0"/>
              </a:rPr>
              <a:t>Provides way of comparing height of objects in the scene</a:t>
            </a:r>
            <a:endParaRPr lang="en-US" sz="1800" baseline="-25000">
              <a:latin typeface="Calibri" charset="0"/>
              <a:sym typeface="Symbol" charset="0"/>
            </a:endParaRPr>
          </a:p>
        </p:txBody>
      </p:sp>
      <p:sp>
        <p:nvSpPr>
          <p:cNvPr id="1024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970088" y="1185863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131888" y="2024063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131888" y="2709863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131888" y="1185863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41375" y="2286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51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131888" y="1947863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2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1131888" y="2709863"/>
            <a:ext cx="2286000" cy="838200"/>
            <a:chOff x="1536" y="1584"/>
            <a:chExt cx="1440" cy="528"/>
          </a:xfrm>
        </p:grpSpPr>
        <p:sp>
          <p:nvSpPr>
            <p:cNvPr id="10282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3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4" name="Line 1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53" name="Group 1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1131888" y="1947863"/>
            <a:ext cx="2286000" cy="838200"/>
            <a:chOff x="1536" y="1584"/>
            <a:chExt cx="1440" cy="528"/>
          </a:xfrm>
        </p:grpSpPr>
        <p:sp>
          <p:nvSpPr>
            <p:cNvPr id="10279" name="Line 1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0" name="Line 1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1" name="Line 1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54" name="Line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903288" y="2328863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81288" y="3389313"/>
            <a:ext cx="1516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ground plane</a:t>
            </a:r>
          </a:p>
        </p:txBody>
      </p:sp>
      <p:sp>
        <p:nvSpPr>
          <p:cNvPr id="10256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411288" y="238601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</a:rPr>
              <a:t>l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0257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22288" y="2252663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4572000" y="1196975"/>
            <a:ext cx="4191000" cy="2590800"/>
            <a:chOff x="4778824" y="1230086"/>
            <a:chExt cx="4191000" cy="2590800"/>
          </a:xfrm>
        </p:grpSpPr>
        <p:sp>
          <p:nvSpPr>
            <p:cNvPr id="10259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78824" y="1230086"/>
              <a:ext cx="41910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60" name="Line 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778824" y="1992086"/>
              <a:ext cx="41910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52360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2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68362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5236024" y="1992086"/>
              <a:ext cx="20574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236024" y="1992086"/>
              <a:ext cx="236220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5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236024" y="1992086"/>
              <a:ext cx="2590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236024" y="1992086"/>
              <a:ext cx="2743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236024" y="1992086"/>
              <a:ext cx="2838450" cy="352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68" name="Group 14"/>
            <p:cNvGrpSpPr>
              <a:grpSpLocks/>
            </p:cNvGrpSpPr>
            <p:nvPr/>
          </p:nvGrpSpPr>
          <p:grpSpPr bwMode="auto">
            <a:xfrm flipH="1">
              <a:off x="5597974" y="1992086"/>
              <a:ext cx="2838450" cy="1143000"/>
              <a:chOff x="1872" y="1392"/>
              <a:chExt cx="1788" cy="720"/>
            </a:xfrm>
          </p:grpSpPr>
          <p:sp>
            <p:nvSpPr>
              <p:cNvPr id="10274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5" name="Line 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6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7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8" name="Line 1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69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398324" y="1953986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0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207449" y="1950811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1" name="Text Box 22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07424" y="1611086"/>
              <a:ext cx="381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2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60224" y="1611086"/>
              <a:ext cx="381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Times New Roman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273" name="Text Box 2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47515" y="1602921"/>
              <a:ext cx="2540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l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88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41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17478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9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0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1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3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4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5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6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7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8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9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90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12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17465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6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7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8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9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0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1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2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3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4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5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6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7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3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5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17435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17436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17460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charset="0"/>
                  </a:rPr>
                  <a:t>1</a:t>
                </a:r>
              </a:p>
            </p:txBody>
          </p:sp>
          <p:sp>
            <p:nvSpPr>
              <p:cNvPr id="17461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charset="0"/>
                  </a:rPr>
                  <a:t>2</a:t>
                </a:r>
              </a:p>
            </p:txBody>
          </p:sp>
          <p:sp>
            <p:nvSpPr>
              <p:cNvPr id="17462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charset="0"/>
                  </a:rPr>
                  <a:t>3</a:t>
                </a:r>
              </a:p>
            </p:txBody>
          </p:sp>
          <p:sp>
            <p:nvSpPr>
              <p:cNvPr id="17463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charset="0"/>
                  </a:rPr>
                  <a:t>4</a:t>
                </a:r>
              </a:p>
            </p:txBody>
          </p:sp>
          <p:sp>
            <p:nvSpPr>
              <p:cNvPr id="17464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charset="0"/>
                  </a:rPr>
                  <a:t>5</a:t>
                </a:r>
              </a:p>
            </p:txBody>
          </p:sp>
        </p:grpSp>
        <p:grpSp>
          <p:nvGrpSpPr>
            <p:cNvPr id="17437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17438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9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0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1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2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3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4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5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6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7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8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49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0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1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2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3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4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5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6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7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8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59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17433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4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1742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7423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1742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0000"/>
                    </a:solidFill>
                    <a:latin typeface="Times New Roman" charset="0"/>
                  </a:rPr>
                  <a:t>3.3</a:t>
                </a:r>
              </a:p>
            </p:txBody>
          </p:sp>
        </p:grpSp>
        <p:grpSp>
          <p:nvGrpSpPr>
            <p:cNvPr id="17424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17425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0" hangingPunct="0"/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17426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566738" y="1719263"/>
            <a:ext cx="2722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How high is the camera?</a:t>
            </a:r>
          </a:p>
        </p:txBody>
      </p:sp>
    </p:spTree>
    <p:extLst>
      <p:ext uri="{BB962C8B-B14F-4D97-AF65-F5344CB8AC3E}">
        <p14:creationId xmlns:p14="http://schemas.microsoft.com/office/powerpoint/2010/main" val="41974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  <p:bldP spid="8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A Projective Invariant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a typeface="+mn-ea"/>
              </a:rPr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31" name="Equation" r:id="rId20" imgW="1104900" imgH="469900" progId="Equation.3">
                  <p:embed/>
                </p:oleObj>
              </mc:Choice>
              <mc:Fallback>
                <p:oleObj name="Equation" r:id="rId20" imgW="1104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243138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sz="2400">
                <a:solidFill>
                  <a:srgbClr val="000000"/>
                </a:solidFill>
              </a:rPr>
              <a:t>The </a:t>
            </a:r>
            <a:r>
              <a:rPr lang="en-US" sz="2400" i="1">
                <a:solidFill>
                  <a:srgbClr val="000000"/>
                </a:solidFill>
              </a:rPr>
              <a:t>cross-ratio</a:t>
            </a:r>
            <a:r>
              <a:rPr lang="en-US" sz="2400">
                <a:solidFill>
                  <a:srgbClr val="000000"/>
                </a:solidFill>
              </a:rPr>
              <a:t> of 4 collinear points</a:t>
            </a:r>
          </a:p>
          <a:p>
            <a:pPr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32" name="Equation" r:id="rId22" imgW="622300" imgH="914400" progId="Equation.3">
                  <p:embed/>
                </p:oleObj>
              </mc:Choice>
              <mc:Fallback>
                <p:oleObj name="Equation" r:id="rId22" imgW="6223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33" name="Equation" r:id="rId24" imgW="1104900" imgH="469900" progId="Equation.3">
                  <p:embed/>
                </p:oleObj>
              </mc:Choice>
              <mc:Fallback>
                <p:oleObj name="Equation" r:id="rId24" imgW="1104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6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8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8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8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9" grpId="0" animBg="1"/>
      <p:bldP spid="318470" grpId="0" animBg="1"/>
      <p:bldP spid="318471" grpId="0" animBg="1"/>
      <p:bldP spid="318472" grpId="0" animBg="1"/>
      <p:bldP spid="318473" grpId="0" animBg="1"/>
      <p:bldP spid="318474" grpId="0"/>
      <p:bldP spid="318475" grpId="0"/>
      <p:bldP spid="318476" grpId="0"/>
      <p:bldP spid="318477" grpId="0"/>
      <p:bldP spid="31847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3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22588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9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0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1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2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3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4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22575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6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9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0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1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4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7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4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76200" y="152400"/>
            <a:ext cx="5105400" cy="838200"/>
          </a:xfrm>
        </p:spPr>
        <p:txBody>
          <a:bodyPr/>
          <a:lstStyle/>
          <a:p>
            <a:r>
              <a:rPr lang="en-US">
                <a:latin typeface="Calibri" charset="0"/>
              </a:rPr>
              <a:t>Measuring height</a:t>
            </a:r>
          </a:p>
        </p:txBody>
      </p:sp>
      <p:pic>
        <p:nvPicPr>
          <p:cNvPr id="22535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22537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39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22540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41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22542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22544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22545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2257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22574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77875" y="4811713"/>
            <a:ext cx="3032125" cy="1512887"/>
            <a:chOff x="490" y="3031"/>
            <a:chExt cx="1910" cy="953"/>
          </a:xfrm>
        </p:grpSpPr>
        <p:graphicFrame>
          <p:nvGraphicFramePr>
            <p:cNvPr id="22570" name="Object 123"/>
            <p:cNvGraphicFramePr>
              <a:graphicFrameLocks noChangeAspect="1"/>
            </p:cNvGraphicFramePr>
            <p:nvPr>
              <p:custDataLst>
                <p:tags r:id="rId41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9825" name="Equation" r:id="rId76" imgW="23644844" imgH="9014544" progId="Equation.3">
                    <p:embed/>
                  </p:oleObj>
                </mc:Choice>
                <mc:Fallback>
                  <p:oleObj name="Equation" r:id="rId76" imgW="23644844" imgH="901454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71" name="Text Box 124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721" y="3734"/>
              <a:ext cx="143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22568" name="Line 12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569" name="Text Box 127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22549" name="Oval 11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50" name="Text Box 13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551" name="Text Box 134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4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22564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22566" name="Line 109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7" name="Oval 115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22565" name="Text Box 135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22553" name="Oval 13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54" name="Oval 138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55" name="Text Box 13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556" name="Text Box 14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2557" name="Oval 110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58" name="Oval 97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559" name="Text Box 144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3"/>
            </p:custDataLst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540250"/>
            <a:ext cx="1825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3941763"/>
            <a:ext cx="1936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2525713"/>
            <a:ext cx="153988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3889375"/>
            <a:ext cx="2397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Two-view geometry</a:t>
            </a:r>
          </a:p>
        </p:txBody>
      </p:sp>
      <p:sp>
        <p:nvSpPr>
          <p:cNvPr id="10248" name="Freeform 3"/>
          <p:cNvSpPr>
            <a:spLocks/>
          </p:cNvSpPr>
          <p:nvPr/>
        </p:nvSpPr>
        <p:spPr bwMode="auto">
          <a:xfrm>
            <a:off x="2654300" y="3211513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33361450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249" name="Freeform 4"/>
          <p:cNvSpPr>
            <a:spLocks/>
          </p:cNvSpPr>
          <p:nvPr/>
        </p:nvSpPr>
        <p:spPr bwMode="auto">
          <a:xfrm flipH="1">
            <a:off x="5321300" y="3211513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236658221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488" y="2754313"/>
            <a:ext cx="2284412" cy="1916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813" y="4594225"/>
            <a:ext cx="130175" cy="13017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813" y="4594225"/>
            <a:ext cx="130175" cy="13017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2501900" y="3211513"/>
            <a:ext cx="4191000" cy="1447800"/>
            <a:chOff x="1296" y="2352"/>
            <a:chExt cx="2640" cy="912"/>
          </a:xfrm>
        </p:grpSpPr>
        <p:grpSp>
          <p:nvGrpSpPr>
            <p:cNvPr id="10269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0271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272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273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274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0270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prstClr val="white"/>
                  </a:solidFill>
                  <a:cs typeface="Arial" charset="0"/>
                </a:rPr>
                <a:t>epipolar plane</a:t>
              </a:r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3744913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524625" y="3581400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epipolar line</a:t>
            </a: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1111250" y="3759200"/>
            <a:ext cx="2774950" cy="1052513"/>
            <a:chOff x="420" y="2217"/>
            <a:chExt cx="1748" cy="663"/>
          </a:xfrm>
        </p:grpSpPr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1F497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epipolar line</a:t>
              </a:r>
            </a:p>
          </p:txBody>
        </p:sp>
        <p:sp>
          <p:nvSpPr>
            <p:cNvPr id="10268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0257" name="Oval 25"/>
          <p:cNvSpPr>
            <a:spLocks noChangeArrowheads="1"/>
          </p:cNvSpPr>
          <p:nvPr/>
        </p:nvSpPr>
        <p:spPr bwMode="auto">
          <a:xfrm>
            <a:off x="3025775" y="41640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258" name="Line 16"/>
          <p:cNvSpPr>
            <a:spLocks noChangeShapeType="1"/>
          </p:cNvSpPr>
          <p:nvPr/>
        </p:nvSpPr>
        <p:spPr bwMode="auto">
          <a:xfrm flipH="1">
            <a:off x="5321300" y="3584575"/>
            <a:ext cx="546100" cy="3127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259" name="TextBox 27"/>
          <p:cNvSpPr txBox="1">
            <a:spLocks noChangeArrowheads="1"/>
          </p:cNvSpPr>
          <p:nvPr/>
        </p:nvSpPr>
        <p:spPr bwMode="auto">
          <a:xfrm>
            <a:off x="2111375" y="4473575"/>
            <a:ext cx="36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prstClr val="black"/>
                </a:solidFill>
                <a:cs typeface="Arial" charset="0"/>
              </a:rPr>
              <a:t>0</a:t>
            </a:r>
            <a:endParaRPr lang="en-US" sz="2800" baseline="-25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637088" y="2601913"/>
            <a:ext cx="2492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cs typeface="Arial" charset="0"/>
              </a:rPr>
              <a:t>3d point lies somewhere along </a:t>
            </a:r>
            <a:r>
              <a:rPr lang="en-US" sz="1600" b="1">
                <a:solidFill>
                  <a:prstClr val="black"/>
                </a:solidFill>
                <a:cs typeface="Arial" charset="0"/>
              </a:rPr>
              <a:t>r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492875" y="3854450"/>
            <a:ext cx="1503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(projection of </a:t>
            </a:r>
            <a:r>
              <a:rPr lang="en-US" sz="1600" b="1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r</a:t>
            </a:r>
            <a:r>
              <a:rPr lang="en-US" sz="16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)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688" y="2895600"/>
            <a:ext cx="2982912" cy="177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5663" y="42021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50" y="314642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265" name="TextBox 36"/>
          <p:cNvSpPr txBox="1">
            <a:spLocks noChangeArrowheads="1"/>
          </p:cNvSpPr>
          <p:nvPr/>
        </p:nvSpPr>
        <p:spPr bwMode="auto">
          <a:xfrm>
            <a:off x="2743200" y="5105400"/>
            <a:ext cx="930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Arial" charset="0"/>
              </a:rPr>
              <a:t>Image 1</a:t>
            </a:r>
          </a:p>
        </p:txBody>
      </p:sp>
      <p:sp>
        <p:nvSpPr>
          <p:cNvPr id="10266" name="TextBox 37"/>
          <p:cNvSpPr txBox="1">
            <a:spLocks noChangeArrowheads="1"/>
          </p:cNvSpPr>
          <p:nvPr/>
        </p:nvSpPr>
        <p:spPr bwMode="auto">
          <a:xfrm>
            <a:off x="5622925" y="5105400"/>
            <a:ext cx="930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cs typeface="Arial" charset="0"/>
              </a:rPr>
              <a:t>Image 2</a:t>
            </a:r>
          </a:p>
        </p:txBody>
      </p:sp>
    </p:spTree>
    <p:extLst>
      <p:ext uri="{BB962C8B-B14F-4D97-AF65-F5344CB8AC3E}">
        <p14:creationId xmlns:p14="http://schemas.microsoft.com/office/powerpoint/2010/main" val="16234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/>
      <p:bldP spid="30" grpId="0"/>
      <p:bldP spid="31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25" y="274638"/>
            <a:ext cx="8489950" cy="1143000"/>
          </a:xfrm>
        </p:spPr>
        <p:txBody>
          <a:bodyPr>
            <a:normAutofit/>
          </a:bodyPr>
          <a:lstStyle/>
          <a:p>
            <a:r>
              <a:rPr lang="en-US" sz="4000">
                <a:latin typeface="Calibri" charset="0"/>
              </a:rPr>
              <a:t>Fundamental matrix – uncalibrated case</a:t>
            </a:r>
          </a:p>
        </p:txBody>
      </p:sp>
      <p:grpSp>
        <p:nvGrpSpPr>
          <p:cNvPr id="17411" name="Group 50"/>
          <p:cNvGrpSpPr>
            <a:grpSpLocks/>
          </p:cNvGrpSpPr>
          <p:nvPr/>
        </p:nvGrpSpPr>
        <p:grpSpPr bwMode="auto">
          <a:xfrm>
            <a:off x="2122488" y="1328738"/>
            <a:ext cx="4867275" cy="2514600"/>
            <a:chOff x="2122712" y="1328053"/>
            <a:chExt cx="4867441" cy="2514601"/>
          </a:xfrm>
        </p:grpSpPr>
        <p:pic>
          <p:nvPicPr>
            <p:cNvPr id="1742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656" y="2526063"/>
              <a:ext cx="193982" cy="236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565" y="2474137"/>
              <a:ext cx="239624" cy="242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5" name="Freeform 3"/>
            <p:cNvSpPr>
              <a:spLocks/>
            </p:cNvSpPr>
            <p:nvPr/>
          </p:nvSpPr>
          <p:spPr bwMode="auto">
            <a:xfrm>
              <a:off x="2654300" y="1785254"/>
              <a:ext cx="1219200" cy="20574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2147483647 h 1104"/>
                <a:gd name="T4" fmla="*/ 1935480000 w 768"/>
                <a:gd name="T5" fmla="*/ 2147483647 h 1104"/>
                <a:gd name="T6" fmla="*/ 1935480000 w 768"/>
                <a:gd name="T7" fmla="*/ 1333614507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26" name="Freeform 4"/>
            <p:cNvSpPr>
              <a:spLocks/>
            </p:cNvSpPr>
            <p:nvPr/>
          </p:nvSpPr>
          <p:spPr bwMode="auto">
            <a:xfrm flipH="1">
              <a:off x="5321300" y="1785254"/>
              <a:ext cx="1219200" cy="19812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2147483647 h 1104"/>
                <a:gd name="T4" fmla="*/ 1935480000 w 768"/>
                <a:gd name="T5" fmla="*/ 2147483647 h 1104"/>
                <a:gd name="T6" fmla="*/ 1935480000 w 768"/>
                <a:gd name="T7" fmla="*/ 1236658221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27" name="Line 5"/>
            <p:cNvSpPr>
              <a:spLocks noChangeShapeType="1"/>
            </p:cNvSpPr>
            <p:nvPr/>
          </p:nvSpPr>
          <p:spPr bwMode="auto">
            <a:xfrm flipV="1">
              <a:off x="2503714" y="1328053"/>
              <a:ext cx="2284186" cy="19158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2437048" y="3167966"/>
              <a:ext cx="130179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0"/>
                <a:cs typeface="Arial" charset="0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6628191" y="3167966"/>
              <a:ext cx="130179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7430" name="Group 12"/>
            <p:cNvGrpSpPr>
              <a:grpSpLocks/>
            </p:cNvGrpSpPr>
            <p:nvPr/>
          </p:nvGrpSpPr>
          <p:grpSpPr bwMode="auto">
            <a:xfrm>
              <a:off x="2501901" y="1785254"/>
              <a:ext cx="4191000" cy="1447800"/>
              <a:chOff x="1296" y="1872"/>
              <a:chExt cx="2640" cy="912"/>
            </a:xfrm>
          </p:grpSpPr>
          <p:sp>
            <p:nvSpPr>
              <p:cNvPr id="17442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7443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7444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7445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7431" name="Line 19"/>
            <p:cNvSpPr>
              <a:spLocks noChangeShapeType="1"/>
            </p:cNvSpPr>
            <p:nvPr/>
          </p:nvSpPr>
          <p:spPr bwMode="auto">
            <a:xfrm flipV="1">
              <a:off x="5334000" y="2318654"/>
              <a:ext cx="1219200" cy="1066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32" name="Line 23"/>
            <p:cNvSpPr>
              <a:spLocks noChangeShapeType="1"/>
            </p:cNvSpPr>
            <p:nvPr/>
          </p:nvSpPr>
          <p:spPr bwMode="auto">
            <a:xfrm flipH="1" flipV="1">
              <a:off x="2654300" y="2471054"/>
              <a:ext cx="1231900" cy="914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33" name="Line 16"/>
            <p:cNvSpPr>
              <a:spLocks noChangeShapeType="1"/>
            </p:cNvSpPr>
            <p:nvPr/>
          </p:nvSpPr>
          <p:spPr bwMode="auto">
            <a:xfrm flipH="1">
              <a:off x="5321300" y="2158317"/>
              <a:ext cx="546100" cy="312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34" name="TextBox 27"/>
            <p:cNvSpPr txBox="1">
              <a:spLocks noChangeArrowheads="1"/>
            </p:cNvSpPr>
            <p:nvPr/>
          </p:nvSpPr>
          <p:spPr bwMode="auto">
            <a:xfrm>
              <a:off x="2122712" y="2971760"/>
              <a:ext cx="3674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prstClr val="black"/>
                  </a:solidFill>
                  <a:cs typeface="Arial" charset="0"/>
                </a:rPr>
                <a:t>0</a:t>
              </a:r>
              <a:endParaRPr lang="en-US" sz="2800" baseline="-25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435" name="Line 2"/>
            <p:cNvSpPr>
              <a:spLocks noChangeShapeType="1"/>
            </p:cNvSpPr>
            <p:nvPr/>
          </p:nvSpPr>
          <p:spPr bwMode="auto">
            <a:xfrm flipH="1" flipV="1">
              <a:off x="3722913" y="1469545"/>
              <a:ext cx="2982685" cy="17743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36" name="Oval 26"/>
            <p:cNvSpPr>
              <a:spLocks noChangeArrowheads="1"/>
            </p:cNvSpPr>
            <p:nvPr/>
          </p:nvSpPr>
          <p:spPr bwMode="auto">
            <a:xfrm>
              <a:off x="4197342" y="1719945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1743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583" y="3125599"/>
              <a:ext cx="182570" cy="251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2" name="Straight Arrow Connector 51"/>
            <p:cNvCxnSpPr>
              <a:stCxn id="17442" idx="0"/>
            </p:cNvCxnSpPr>
            <p:nvPr/>
          </p:nvCxnSpPr>
          <p:spPr>
            <a:xfrm flipV="1">
              <a:off x="2502137" y="2067828"/>
              <a:ext cx="1395461" cy="11652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39" name="Oval 25"/>
            <p:cNvSpPr>
              <a:spLocks noChangeArrowheads="1"/>
            </p:cNvSpPr>
            <p:nvPr/>
          </p:nvSpPr>
          <p:spPr bwMode="auto">
            <a:xfrm>
              <a:off x="3025775" y="2737754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55" name="Straight Arrow Connector 54"/>
            <p:cNvCxnSpPr>
              <a:stCxn id="17442" idx="1"/>
            </p:cNvCxnSpPr>
            <p:nvPr/>
          </p:nvCxnSpPr>
          <p:spPr>
            <a:xfrm flipH="1" flipV="1">
              <a:off x="4767577" y="2078940"/>
              <a:ext cx="1925703" cy="115411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41" name="Oval 24"/>
            <p:cNvSpPr>
              <a:spLocks noChangeArrowheads="1"/>
            </p:cNvSpPr>
            <p:nvPr/>
          </p:nvSpPr>
          <p:spPr bwMode="auto">
            <a:xfrm>
              <a:off x="5936383" y="2775866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53149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ight Brace 39"/>
          <p:cNvSpPr/>
          <p:nvPr/>
        </p:nvSpPr>
        <p:spPr>
          <a:xfrm rot="5400000">
            <a:off x="3018632" y="4244181"/>
            <a:ext cx="260350" cy="3211513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6034088"/>
            <a:ext cx="4365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 rot="10800000">
            <a:off x="3448050" y="6273800"/>
            <a:ext cx="1022350" cy="87313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459288" y="6045200"/>
            <a:ext cx="36972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cs typeface="Arial" charset="0"/>
              </a:rPr>
              <a:t>the </a:t>
            </a:r>
            <a:r>
              <a:rPr lang="en-US" altLang="zh-CN" sz="2800">
                <a:solidFill>
                  <a:prstClr val="black"/>
                </a:solidFill>
                <a:ea typeface="宋体" charset="0"/>
                <a:cs typeface="宋体" charset="0"/>
              </a:rPr>
              <a:t>Fundamental</a:t>
            </a:r>
            <a:r>
              <a:rPr lang="en-US" sz="2800">
                <a:solidFill>
                  <a:prstClr val="black"/>
                </a:solidFill>
                <a:cs typeface="Arial" charset="0"/>
              </a:rPr>
              <a:t> matrix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3905250"/>
            <a:ext cx="5937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05250"/>
            <a:ext cx="67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4478338"/>
            <a:ext cx="4794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354138" y="3911600"/>
            <a:ext cx="2532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charset="0"/>
              </a:rPr>
              <a:t>: intrinsics of camera 1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049838" y="3886200"/>
            <a:ext cx="2532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charset="0"/>
              </a:rPr>
              <a:t>: intrinsics of camera 2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035550" y="4476750"/>
            <a:ext cx="3879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charset="0"/>
              </a:rPr>
              <a:t>: rotation of image 2 w.r.t. camera 1</a:t>
            </a:r>
          </a:p>
        </p:txBody>
      </p:sp>
    </p:spTree>
    <p:extLst>
      <p:ext uri="{BB962C8B-B14F-4D97-AF65-F5344CB8AC3E}">
        <p14:creationId xmlns:p14="http://schemas.microsoft.com/office/powerpoint/2010/main" val="27480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/>
      <p:bldP spid="47" grpId="0"/>
      <p:bldP spid="49" grpId="0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1763713"/>
            <a:ext cx="695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1817688"/>
            <a:ext cx="24923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525713"/>
            <a:ext cx="1936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2474913"/>
            <a:ext cx="2397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Calibri" charset="0"/>
              </a:rPr>
              <a:t>Fundamental matrix – calibrated case</a:t>
            </a:r>
          </a:p>
        </p:txBody>
      </p:sp>
      <p:sp>
        <p:nvSpPr>
          <p:cNvPr id="19463" name="Freeform 3"/>
          <p:cNvSpPr>
            <a:spLocks/>
          </p:cNvSpPr>
          <p:nvPr/>
        </p:nvSpPr>
        <p:spPr bwMode="auto">
          <a:xfrm>
            <a:off x="2654300" y="1785938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33361450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64" name="Freeform 4"/>
          <p:cNvSpPr>
            <a:spLocks/>
          </p:cNvSpPr>
          <p:nvPr/>
        </p:nvSpPr>
        <p:spPr bwMode="auto">
          <a:xfrm flipH="1">
            <a:off x="5321300" y="1785938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236658221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65" name="Line 5"/>
          <p:cNvSpPr>
            <a:spLocks noChangeShapeType="1"/>
          </p:cNvSpPr>
          <p:nvPr/>
        </p:nvSpPr>
        <p:spPr bwMode="auto">
          <a:xfrm flipV="1">
            <a:off x="2503488" y="1328738"/>
            <a:ext cx="2284412" cy="1914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813" y="3167063"/>
            <a:ext cx="130175" cy="1317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813" y="3167063"/>
            <a:ext cx="130175" cy="1317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grpSp>
        <p:nvGrpSpPr>
          <p:cNvPr id="19468" name="Group 12"/>
          <p:cNvGrpSpPr>
            <a:grpSpLocks/>
          </p:cNvGrpSpPr>
          <p:nvPr/>
        </p:nvGrpSpPr>
        <p:grpSpPr bwMode="auto">
          <a:xfrm>
            <a:off x="2501900" y="1785938"/>
            <a:ext cx="4191000" cy="1447800"/>
            <a:chOff x="1296" y="1872"/>
            <a:chExt cx="2640" cy="912"/>
          </a:xfrm>
        </p:grpSpPr>
        <p:sp>
          <p:nvSpPr>
            <p:cNvPr id="19490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491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492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9493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9469" name="Line 19"/>
          <p:cNvSpPr>
            <a:spLocks noChangeShapeType="1"/>
          </p:cNvSpPr>
          <p:nvPr/>
        </p:nvSpPr>
        <p:spPr bwMode="auto">
          <a:xfrm flipV="1">
            <a:off x="5334000" y="2319338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70" name="Line 23"/>
          <p:cNvSpPr>
            <a:spLocks noChangeShapeType="1"/>
          </p:cNvSpPr>
          <p:nvPr/>
        </p:nvSpPr>
        <p:spPr bwMode="auto">
          <a:xfrm flipH="1" flipV="1">
            <a:off x="2654300" y="2471738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71" name="Line 16"/>
          <p:cNvSpPr>
            <a:spLocks noChangeShapeType="1"/>
          </p:cNvSpPr>
          <p:nvPr/>
        </p:nvSpPr>
        <p:spPr bwMode="auto">
          <a:xfrm flipH="1">
            <a:off x="5321300" y="2159000"/>
            <a:ext cx="546100" cy="3127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72" name="TextBox 27"/>
          <p:cNvSpPr txBox="1">
            <a:spLocks noChangeArrowheads="1"/>
          </p:cNvSpPr>
          <p:nvPr/>
        </p:nvSpPr>
        <p:spPr bwMode="auto">
          <a:xfrm>
            <a:off x="2122488" y="2971800"/>
            <a:ext cx="36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prstClr val="black"/>
                </a:solidFill>
                <a:cs typeface="Arial" charset="0"/>
              </a:rPr>
              <a:t>0</a:t>
            </a:r>
            <a:endParaRPr lang="en-US" sz="2800" baseline="-25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473" name="Line 2"/>
          <p:cNvSpPr>
            <a:spLocks noChangeShapeType="1"/>
          </p:cNvSpPr>
          <p:nvPr/>
        </p:nvSpPr>
        <p:spPr bwMode="auto">
          <a:xfrm flipH="1" flipV="1">
            <a:off x="3722688" y="1470025"/>
            <a:ext cx="2982912" cy="177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74" name="Oval 26"/>
          <p:cNvSpPr>
            <a:spLocks noChangeArrowheads="1"/>
          </p:cNvSpPr>
          <p:nvPr/>
        </p:nvSpPr>
        <p:spPr bwMode="auto">
          <a:xfrm>
            <a:off x="4197350" y="1719263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711575"/>
            <a:ext cx="18478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8288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125788"/>
            <a:ext cx="1825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2840038" y="3765550"/>
            <a:ext cx="630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charset="0"/>
              </a:rPr>
              <a:t>: ray through </a:t>
            </a:r>
            <a:r>
              <a:rPr lang="en-US" sz="2000" b="1">
                <a:solidFill>
                  <a:prstClr val="black"/>
                </a:solidFill>
                <a:cs typeface="Arial" charset="0"/>
              </a:rPr>
              <a:t>p</a:t>
            </a:r>
            <a:r>
              <a:rPr lang="en-US" sz="2000">
                <a:solidFill>
                  <a:prstClr val="black"/>
                </a:solidFill>
                <a:cs typeface="Arial" charset="0"/>
              </a:rPr>
              <a:t> in camera 1</a:t>
            </a:r>
            <a:r>
              <a:rPr lang="ja-JP" altLang="en-US" sz="2000">
                <a:solidFill>
                  <a:prstClr val="black"/>
                </a:solidFill>
                <a:cs typeface="Arial" charset="0"/>
              </a:rPr>
              <a:t>’</a:t>
            </a:r>
            <a:r>
              <a:rPr lang="en-US" sz="2000">
                <a:solidFill>
                  <a:prstClr val="black"/>
                </a:solidFill>
                <a:cs typeface="Arial" charset="0"/>
              </a:rPr>
              <a:t>s (and world) coordinate system</a:t>
            </a:r>
            <a:endParaRPr lang="en-US" sz="2000" b="1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828925" y="4367213"/>
            <a:ext cx="5097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charset="0"/>
              </a:rPr>
              <a:t>: ray through </a:t>
            </a:r>
            <a:r>
              <a:rPr lang="en-US" sz="2000" b="1">
                <a:solidFill>
                  <a:prstClr val="black"/>
                </a:solidFill>
                <a:cs typeface="Arial" charset="0"/>
              </a:rPr>
              <a:t>q</a:t>
            </a:r>
            <a:r>
              <a:rPr lang="en-US" sz="2000">
                <a:solidFill>
                  <a:prstClr val="black"/>
                </a:solidFill>
                <a:cs typeface="Arial" charset="0"/>
              </a:rPr>
              <a:t> in camera 2</a:t>
            </a:r>
            <a:r>
              <a:rPr lang="ja-JP" altLang="en-US" sz="2000">
                <a:solidFill>
                  <a:prstClr val="black"/>
                </a:solidFill>
                <a:cs typeface="Arial" charset="0"/>
              </a:rPr>
              <a:t>’</a:t>
            </a:r>
            <a:r>
              <a:rPr lang="en-US" sz="2000">
                <a:solidFill>
                  <a:prstClr val="black"/>
                </a:solidFill>
                <a:cs typeface="Arial" charset="0"/>
              </a:rPr>
              <a:t>s coordinate system</a:t>
            </a:r>
          </a:p>
        </p:txBody>
      </p:sp>
      <p:cxnSp>
        <p:nvCxnSpPr>
          <p:cNvPr id="52" name="Straight Arrow Connector 51"/>
          <p:cNvCxnSpPr>
            <a:stCxn id="19490" idx="0"/>
          </p:cNvCxnSpPr>
          <p:nvPr/>
        </p:nvCxnSpPr>
        <p:spPr>
          <a:xfrm flipV="1">
            <a:off x="2501900" y="2068513"/>
            <a:ext cx="1395413" cy="116522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3025775" y="273843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cxnSp>
        <p:nvCxnSpPr>
          <p:cNvPr id="55" name="Straight Arrow Connector 54"/>
          <p:cNvCxnSpPr>
            <a:stCxn id="19490" idx="1"/>
          </p:cNvCxnSpPr>
          <p:nvPr/>
        </p:nvCxnSpPr>
        <p:spPr>
          <a:xfrm flipH="1" flipV="1">
            <a:off x="4767263" y="2079625"/>
            <a:ext cx="1925637" cy="11541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3" name="Oval 24"/>
          <p:cNvSpPr>
            <a:spLocks noChangeArrowheads="1"/>
          </p:cNvSpPr>
          <p:nvPr/>
        </p:nvSpPr>
        <p:spPr bwMode="auto">
          <a:xfrm>
            <a:off x="5935663" y="277653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5850"/>
            <a:ext cx="390525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 rot="-5400000">
            <a:off x="3139282" y="4947444"/>
            <a:ext cx="50641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3800">
                <a:solidFill>
                  <a:prstClr val="black"/>
                </a:solidFill>
                <a:cs typeface="Times New Roman" charset="0"/>
              </a:rPr>
              <a:t>{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264275"/>
            <a:ext cx="47783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343400" y="6248400"/>
            <a:ext cx="3049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cs typeface="Arial" charset="0"/>
              </a:rPr>
              <a:t>the Essential matrix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10800000">
            <a:off x="3733800" y="6421438"/>
            <a:ext cx="533400" cy="20796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34000"/>
            <a:ext cx="26463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1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39" grpId="0"/>
      <p:bldP spid="4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>
            <a:off x="3624263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740525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2" name="Oval 16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3" name="Oval 17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4" name="Freeform 18"/>
          <p:cNvSpPr>
            <a:spLocks/>
          </p:cNvSpPr>
          <p:nvPr/>
        </p:nvSpPr>
        <p:spPr bwMode="auto">
          <a:xfrm>
            <a:off x="3470275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5" name="Arc 19"/>
          <p:cNvSpPr>
            <a:spLocks/>
          </p:cNvSpPr>
          <p:nvPr/>
        </p:nvSpPr>
        <p:spPr bwMode="auto">
          <a:xfrm rot="720000">
            <a:off x="3670300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21514895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6" name="Line 20"/>
          <p:cNvSpPr>
            <a:spLocks noChangeShapeType="1"/>
          </p:cNvSpPr>
          <p:nvPr/>
        </p:nvSpPr>
        <p:spPr bwMode="auto">
          <a:xfrm flipH="1">
            <a:off x="3470275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7" name="Oval 21"/>
          <p:cNvSpPr>
            <a:spLocks noChangeArrowheads="1"/>
          </p:cNvSpPr>
          <p:nvPr/>
        </p:nvSpPr>
        <p:spPr bwMode="auto">
          <a:xfrm rot="-1860000">
            <a:off x="3748088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8" name="Line 22"/>
          <p:cNvSpPr>
            <a:spLocks noChangeShapeType="1"/>
          </p:cNvSpPr>
          <p:nvPr/>
        </p:nvSpPr>
        <p:spPr bwMode="auto">
          <a:xfrm flipV="1">
            <a:off x="3470275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49" name="Freeform 23"/>
          <p:cNvSpPr>
            <a:spLocks/>
          </p:cNvSpPr>
          <p:nvPr/>
        </p:nvSpPr>
        <p:spPr bwMode="auto">
          <a:xfrm>
            <a:off x="6721475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0" name="Arc 24"/>
          <p:cNvSpPr>
            <a:spLocks/>
          </p:cNvSpPr>
          <p:nvPr/>
        </p:nvSpPr>
        <p:spPr bwMode="auto">
          <a:xfrm rot="720000">
            <a:off x="6921500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21514895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1" name="Line 25"/>
          <p:cNvSpPr>
            <a:spLocks noChangeShapeType="1"/>
          </p:cNvSpPr>
          <p:nvPr/>
        </p:nvSpPr>
        <p:spPr bwMode="auto">
          <a:xfrm flipH="1">
            <a:off x="6721475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2" name="Oval 26"/>
          <p:cNvSpPr>
            <a:spLocks noChangeArrowheads="1"/>
          </p:cNvSpPr>
          <p:nvPr/>
        </p:nvSpPr>
        <p:spPr bwMode="auto">
          <a:xfrm rot="-1860000">
            <a:off x="6999288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3" name="Line 27"/>
          <p:cNvSpPr>
            <a:spLocks noChangeShapeType="1"/>
          </p:cNvSpPr>
          <p:nvPr/>
        </p:nvSpPr>
        <p:spPr bwMode="auto">
          <a:xfrm flipV="1">
            <a:off x="6721475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4" name="Rectangle 28"/>
          <p:cNvSpPr>
            <a:spLocks noGrp="1" noChangeArrowheads="1"/>
          </p:cNvSpPr>
          <p:nvPr>
            <p:ph type="title"/>
          </p:nvPr>
        </p:nvSpPr>
        <p:spPr>
          <a:xfrm>
            <a:off x="457200" y="-204788"/>
            <a:ext cx="8229600" cy="1143001"/>
          </a:xfrm>
        </p:spPr>
        <p:txBody>
          <a:bodyPr/>
          <a:lstStyle/>
          <a:p>
            <a:r>
              <a:rPr lang="en-US">
                <a:latin typeface="Calibri" charset="0"/>
              </a:rPr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4754563"/>
            <a:ext cx="5943600" cy="2006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>
                <a:latin typeface="Calibri" charset="0"/>
              </a:rPr>
              <a:t>reproject image planes onto a common</a:t>
            </a:r>
          </a:p>
          <a:p>
            <a:pPr>
              <a:lnSpc>
                <a:spcPct val="80000"/>
              </a:lnSpc>
            </a:pPr>
            <a:r>
              <a:rPr lang="en-US" sz="1800">
                <a:latin typeface="Calibri" charset="0"/>
              </a:rPr>
              <a:t>	plane parallel to the line between optical centers</a:t>
            </a:r>
          </a:p>
          <a:p>
            <a:pPr>
              <a:lnSpc>
                <a:spcPct val="80000"/>
              </a:lnSpc>
            </a:pPr>
            <a:r>
              <a:rPr lang="en-US" sz="1800">
                <a:latin typeface="Calibri" charset="0"/>
              </a:rPr>
              <a:t>pixel motion is horizontal after this transformation</a:t>
            </a:r>
          </a:p>
          <a:p>
            <a:pPr>
              <a:lnSpc>
                <a:spcPct val="80000"/>
              </a:lnSpc>
            </a:pPr>
            <a:r>
              <a:rPr lang="en-US" sz="1800">
                <a:latin typeface="Calibri" charset="0"/>
              </a:rPr>
              <a:t>two homographies (3x3 transform), one for each input image reprojection</a:t>
            </a:r>
          </a:p>
          <a:p>
            <a:pPr>
              <a:lnSpc>
                <a:spcPct val="80000"/>
              </a:lnSpc>
              <a:buFont typeface="Wingdings" charset="0"/>
              <a:buChar char="Ø"/>
            </a:pPr>
            <a:r>
              <a:rPr lang="en-US" sz="1400">
                <a:latin typeface="Calibri" charset="0"/>
              </a:rPr>
              <a:t>C. Loop and Z. Zhang. </a:t>
            </a:r>
            <a:r>
              <a:rPr lang="en-US" sz="1400">
                <a:latin typeface="Calibri" charset="0"/>
                <a:hlinkClick r:id="rId3"/>
              </a:rPr>
              <a:t>Computing Rectifying Homographies for Stereo Vision</a:t>
            </a:r>
            <a:r>
              <a:rPr lang="en-US" sz="1400">
                <a:latin typeface="Calibri" charset="0"/>
              </a:rPr>
              <a:t>. IEEE Conf. Computer Vision and Pattern Recognition, 1999</a:t>
            </a:r>
            <a:r>
              <a:rPr lang="en-US" sz="1600">
                <a:latin typeface="Calibri" charset="0"/>
              </a:rPr>
              <a:t>.</a:t>
            </a:r>
          </a:p>
        </p:txBody>
      </p:sp>
      <p:sp>
        <p:nvSpPr>
          <p:cNvPr id="22556" name="Line 35"/>
          <p:cNvSpPr>
            <a:spLocks noChangeShapeType="1"/>
          </p:cNvSpPr>
          <p:nvPr/>
        </p:nvSpPr>
        <p:spPr bwMode="auto">
          <a:xfrm>
            <a:off x="4852988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57" name="Line 36"/>
          <p:cNvSpPr>
            <a:spLocks noChangeShapeType="1"/>
          </p:cNvSpPr>
          <p:nvPr/>
        </p:nvSpPr>
        <p:spPr bwMode="auto">
          <a:xfrm>
            <a:off x="4845050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3624263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6756400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4852988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61" name="Oval 14"/>
          <p:cNvSpPr>
            <a:spLocks noChangeArrowheads="1"/>
          </p:cNvSpPr>
          <p:nvPr/>
        </p:nvSpPr>
        <p:spPr bwMode="auto">
          <a:xfrm>
            <a:off x="7016750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2562" name="Oval 15"/>
          <p:cNvSpPr>
            <a:spLocks noChangeArrowheads="1"/>
          </p:cNvSpPr>
          <p:nvPr/>
        </p:nvSpPr>
        <p:spPr bwMode="auto">
          <a:xfrm>
            <a:off x="4441825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Estimating F – 8-point algorithm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9538"/>
            <a:ext cx="8147050" cy="3313112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The fundamental matrix F is defined by</a:t>
            </a:r>
          </a:p>
          <a:p>
            <a:endParaRPr lang="en-US" altLang="zh-TW">
              <a:latin typeface="Calibri" charset="0"/>
              <a:ea typeface="新細明體" charset="0"/>
              <a:cs typeface="新細明體" charset="0"/>
            </a:endParaRPr>
          </a:p>
          <a:p>
            <a:pPr>
              <a:buFontTx/>
              <a:buNone/>
            </a:pPr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    </a:t>
            </a:r>
          </a:p>
        </p:txBody>
      </p:sp>
      <p:graphicFrame>
        <p:nvGraphicFramePr>
          <p:cNvPr id="25604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3563938" y="2027238"/>
          <a:ext cx="223202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47" name="方程式" r:id="rId4" imgW="622030" imgH="203112" progId="Equation.3">
                  <p:embed/>
                </p:oleObj>
              </mc:Choice>
              <mc:Fallback>
                <p:oleObj name="方程式" r:id="rId4" imgW="622030" imgH="203112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027238"/>
                        <a:ext cx="2232025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900113" y="2819400"/>
            <a:ext cx="75485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for any pair of matches x and x’ in two images.</a:t>
            </a:r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468313" y="3813175"/>
            <a:ext cx="53990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65125" indent="-365125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Let x=(</a:t>
            </a:r>
            <a:r>
              <a:rPr kumimoji="1" lang="en-US" altLang="zh-TW" sz="2800" i="1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u,v,1</a:t>
            </a: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)</a:t>
            </a:r>
            <a:r>
              <a:rPr kumimoji="1" lang="en-US" altLang="zh-TW" sz="2800" baseline="300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T</a:t>
            </a: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 and x’=(</a:t>
            </a:r>
            <a:r>
              <a:rPr kumimoji="1" lang="en-US" altLang="zh-TW" sz="2800" i="1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u’,v’,1</a:t>
            </a: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)</a:t>
            </a:r>
            <a:r>
              <a:rPr kumimoji="1" lang="en-US" altLang="zh-TW" sz="2800" baseline="300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T</a:t>
            </a: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,</a:t>
            </a:r>
          </a:p>
        </p:txBody>
      </p:sp>
      <p:graphicFrame>
        <p:nvGraphicFramePr>
          <p:cNvPr id="1329164" name="Object 3"/>
          <p:cNvGraphicFramePr>
            <a:graphicFrameLocks noChangeAspect="1"/>
          </p:cNvGraphicFramePr>
          <p:nvPr/>
        </p:nvGraphicFramePr>
        <p:xfrm>
          <a:off x="6011863" y="3395663"/>
          <a:ext cx="2592387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48" name="方程式" r:id="rId6" imgW="1257300" imgH="711200" progId="Equation.3">
                  <p:embed/>
                </p:oleObj>
              </mc:Choice>
              <mc:Fallback>
                <p:oleObj name="方程式" r:id="rId6" imgW="12573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3395663"/>
                        <a:ext cx="2592387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827088" y="4692650"/>
            <a:ext cx="56911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kumimoji="1" lang="en-US" altLang="zh-TW" sz="2800">
                <a:solidFill>
                  <a:prstClr val="black"/>
                </a:solidFill>
                <a:latin typeface="Calibri" charset="0"/>
                <a:ea typeface="新細明體" charset="0"/>
                <a:cs typeface="新細明體" charset="0"/>
              </a:rPr>
              <a:t>each match gives a linear equation</a:t>
            </a:r>
          </a:p>
        </p:txBody>
      </p:sp>
      <p:graphicFrame>
        <p:nvGraphicFramePr>
          <p:cNvPr id="1329166" name="Object 4"/>
          <p:cNvGraphicFramePr>
            <a:graphicFrameLocks noChangeAspect="1"/>
          </p:cNvGraphicFramePr>
          <p:nvPr/>
        </p:nvGraphicFramePr>
        <p:xfrm>
          <a:off x="433388" y="5556250"/>
          <a:ext cx="83153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49" name="Equation" r:id="rId8" imgW="4038600" imgH="228600" progId="Equation.3">
                  <p:embed/>
                </p:oleObj>
              </mc:Choice>
              <mc:Fallback>
                <p:oleObj name="Equation" r:id="rId8" imgW="403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5556250"/>
                        <a:ext cx="8315325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399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9159" grpId="0"/>
      <p:bldP spid="13291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3260725"/>
            <a:ext cx="3048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3344863"/>
            <a:ext cx="3048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125788"/>
            <a:ext cx="1825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525713"/>
            <a:ext cx="1936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2474913"/>
            <a:ext cx="2397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Fundamental matrix</a:t>
            </a:r>
          </a:p>
        </p:txBody>
      </p:sp>
      <p:sp>
        <p:nvSpPr>
          <p:cNvPr id="12296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339138" cy="2373313"/>
          </a:xfrm>
        </p:spPr>
        <p:txBody>
          <a:bodyPr/>
          <a:lstStyle/>
          <a:p>
            <a:r>
              <a:rPr lang="en-US" sz="2400">
                <a:latin typeface="Calibri" charset="0"/>
              </a:rPr>
              <a:t>Two Special points: </a:t>
            </a:r>
            <a:r>
              <a:rPr lang="en-US" sz="2400" b="1">
                <a:latin typeface="Calibri" charset="0"/>
              </a:rPr>
              <a:t>e</a:t>
            </a:r>
            <a:r>
              <a:rPr lang="en-US" sz="2400" baseline="-25000">
                <a:latin typeface="Calibri" charset="0"/>
              </a:rPr>
              <a:t>1</a:t>
            </a:r>
            <a:r>
              <a:rPr lang="en-US" sz="2400">
                <a:latin typeface="Calibri" charset="0"/>
              </a:rPr>
              <a:t> and </a:t>
            </a:r>
            <a:r>
              <a:rPr lang="en-US" sz="2400" b="1">
                <a:latin typeface="Calibri" charset="0"/>
              </a:rPr>
              <a:t>e</a:t>
            </a:r>
            <a:r>
              <a:rPr lang="en-US" sz="2400" baseline="-25000">
                <a:latin typeface="Calibri" charset="0"/>
              </a:rPr>
              <a:t>2</a:t>
            </a:r>
            <a:r>
              <a:rPr lang="en-US" sz="2400">
                <a:latin typeface="Calibri" charset="0"/>
              </a:rPr>
              <a:t> (the </a:t>
            </a:r>
            <a:r>
              <a:rPr lang="en-US" sz="2400" i="1">
                <a:latin typeface="Calibri" charset="0"/>
              </a:rPr>
              <a:t>epipoles</a:t>
            </a:r>
            <a:r>
              <a:rPr lang="en-US" sz="2400">
                <a:latin typeface="Calibri" charset="0"/>
              </a:rPr>
              <a:t>): projection of one camera into the other</a:t>
            </a:r>
          </a:p>
        </p:txBody>
      </p:sp>
      <p:sp>
        <p:nvSpPr>
          <p:cNvPr id="12297" name="Freeform 3"/>
          <p:cNvSpPr>
            <a:spLocks/>
          </p:cNvSpPr>
          <p:nvPr/>
        </p:nvSpPr>
        <p:spPr bwMode="auto">
          <a:xfrm>
            <a:off x="2654300" y="1785938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33361450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2298" name="Freeform 4"/>
          <p:cNvSpPr>
            <a:spLocks/>
          </p:cNvSpPr>
          <p:nvPr/>
        </p:nvSpPr>
        <p:spPr bwMode="auto">
          <a:xfrm flipH="1">
            <a:off x="5321300" y="1785938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236658221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2299" name="Line 5"/>
          <p:cNvSpPr>
            <a:spLocks noChangeShapeType="1"/>
          </p:cNvSpPr>
          <p:nvPr/>
        </p:nvSpPr>
        <p:spPr bwMode="auto">
          <a:xfrm flipV="1">
            <a:off x="2503488" y="1328738"/>
            <a:ext cx="2284412" cy="1914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813" y="3167063"/>
            <a:ext cx="130175" cy="1317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813" y="3167063"/>
            <a:ext cx="130175" cy="1317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grpSp>
        <p:nvGrpSpPr>
          <p:cNvPr id="12302" name="Group 11"/>
          <p:cNvGrpSpPr>
            <a:grpSpLocks/>
          </p:cNvGrpSpPr>
          <p:nvPr/>
        </p:nvGrpSpPr>
        <p:grpSpPr bwMode="auto">
          <a:xfrm>
            <a:off x="2501900" y="1785938"/>
            <a:ext cx="4191000" cy="1447800"/>
            <a:chOff x="1296" y="2352"/>
            <a:chExt cx="2640" cy="912"/>
          </a:xfrm>
        </p:grpSpPr>
        <p:grpSp>
          <p:nvGrpSpPr>
            <p:cNvPr id="12317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2319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320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321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322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2318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prstClr val="white"/>
                  </a:solidFill>
                  <a:cs typeface="Arial" charset="0"/>
                </a:rPr>
                <a:t>epipolar plane</a:t>
              </a:r>
            </a:p>
          </p:txBody>
        </p:sp>
      </p:grpSp>
      <p:sp>
        <p:nvSpPr>
          <p:cNvPr id="12303" name="Line 19"/>
          <p:cNvSpPr>
            <a:spLocks noChangeShapeType="1"/>
          </p:cNvSpPr>
          <p:nvPr/>
        </p:nvSpPr>
        <p:spPr bwMode="auto">
          <a:xfrm flipV="1">
            <a:off x="5334000" y="2319338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24625" y="2155825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epipolar line</a:t>
            </a:r>
          </a:p>
        </p:txBody>
      </p:sp>
      <p:grpSp>
        <p:nvGrpSpPr>
          <p:cNvPr id="12305" name="Group 21"/>
          <p:cNvGrpSpPr>
            <a:grpSpLocks/>
          </p:cNvGrpSpPr>
          <p:nvPr/>
        </p:nvGrpSpPr>
        <p:grpSpPr bwMode="auto">
          <a:xfrm>
            <a:off x="1111250" y="2333625"/>
            <a:ext cx="2774950" cy="1052513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1F497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epipolar line</a:t>
              </a:r>
            </a:p>
          </p:txBody>
        </p:sp>
        <p:sp>
          <p:nvSpPr>
            <p:cNvPr id="12316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2306" name="Oval 25"/>
          <p:cNvSpPr>
            <a:spLocks noChangeArrowheads="1"/>
          </p:cNvSpPr>
          <p:nvPr/>
        </p:nvSpPr>
        <p:spPr bwMode="auto">
          <a:xfrm>
            <a:off x="3025775" y="273843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2307" name="Line 16"/>
          <p:cNvSpPr>
            <a:spLocks noChangeShapeType="1"/>
          </p:cNvSpPr>
          <p:nvPr/>
        </p:nvSpPr>
        <p:spPr bwMode="auto">
          <a:xfrm flipH="1">
            <a:off x="5321300" y="2159000"/>
            <a:ext cx="546100" cy="3127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2308" name="TextBox 26"/>
          <p:cNvSpPr txBox="1">
            <a:spLocks noChangeArrowheads="1"/>
          </p:cNvSpPr>
          <p:nvPr/>
        </p:nvSpPr>
        <p:spPr bwMode="auto">
          <a:xfrm>
            <a:off x="2122488" y="2971800"/>
            <a:ext cx="36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prstClr val="black"/>
                </a:solidFill>
                <a:cs typeface="Arial" charset="0"/>
              </a:rPr>
              <a:t>0</a:t>
            </a:r>
            <a:endParaRPr lang="en-US" sz="2800" baseline="-25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309" name="Rectangle 28"/>
          <p:cNvSpPr>
            <a:spLocks noChangeArrowheads="1"/>
          </p:cNvSpPr>
          <p:nvPr/>
        </p:nvSpPr>
        <p:spPr bwMode="auto">
          <a:xfrm>
            <a:off x="6492875" y="2427288"/>
            <a:ext cx="1685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(projection of ray)</a:t>
            </a:r>
          </a:p>
        </p:txBody>
      </p:sp>
      <p:sp>
        <p:nvSpPr>
          <p:cNvPr id="12310" name="Line 2"/>
          <p:cNvSpPr>
            <a:spLocks noChangeShapeType="1"/>
          </p:cNvSpPr>
          <p:nvPr/>
        </p:nvSpPr>
        <p:spPr bwMode="auto">
          <a:xfrm flipH="1" flipV="1">
            <a:off x="3722688" y="1470025"/>
            <a:ext cx="2982912" cy="177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2311" name="Oval 24"/>
          <p:cNvSpPr>
            <a:spLocks noChangeArrowheads="1"/>
          </p:cNvSpPr>
          <p:nvPr/>
        </p:nvSpPr>
        <p:spPr bwMode="auto">
          <a:xfrm>
            <a:off x="5935663" y="277653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2312" name="Oval 26"/>
          <p:cNvSpPr>
            <a:spLocks noChangeArrowheads="1"/>
          </p:cNvSpPr>
          <p:nvPr/>
        </p:nvSpPr>
        <p:spPr bwMode="auto">
          <a:xfrm>
            <a:off x="4197350" y="1719263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3602038" y="3151188"/>
            <a:ext cx="142875" cy="142875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5441950" y="3173413"/>
            <a:ext cx="142875" cy="141287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775"/>
            <a:ext cx="8229600" cy="11430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8-point algorithm</a:t>
            </a:r>
          </a:p>
        </p:txBody>
      </p:sp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468313" y="981075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86" name="方程式" r:id="rId4" imgW="70462124" imgH="39982248" progId="Equation.3">
                  <p:embed/>
                </p:oleObj>
              </mc:Choice>
              <mc:Fallback>
                <p:oleObj name="方程式" r:id="rId4" imgW="70462124" imgH="3998224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8212137" cy="429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5229225"/>
            <a:ext cx="8229600" cy="12954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In reality, instead of solving            , we seek </a:t>
            </a:r>
            <a:r>
              <a:rPr lang="en-US" altLang="zh-TW" b="1">
                <a:latin typeface="Times New Roman" charset="0"/>
                <a:ea typeface="新細明體" charset="0"/>
                <a:cs typeface="新細明體" charset="0"/>
              </a:rPr>
              <a:t>f</a:t>
            </a:r>
            <a:r>
              <a:rPr lang="en-US" altLang="zh-TW">
                <a:latin typeface="Calibri" charset="0"/>
                <a:ea typeface="新細明體" charset="0"/>
                <a:cs typeface="新細明體" charset="0"/>
              </a:rPr>
              <a:t> to minimize         , least eigenvector of          .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494338" y="5345113"/>
          <a:ext cx="1081087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87" name="Equation" r:id="rId6" imgW="8770676" imgH="3406104" progId="Equation.3">
                  <p:embed/>
                </p:oleObj>
              </mc:Choice>
              <mc:Fallback>
                <p:oleObj name="Equation" r:id="rId6" imgW="8770676" imgH="340610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5345113"/>
                        <a:ext cx="1081087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2901950" y="5751513"/>
          <a:ext cx="823913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88" name="方程式" r:id="rId8" imgW="5844596" imgH="4869288" progId="Equation.3">
                  <p:embed/>
                </p:oleObj>
              </mc:Choice>
              <mc:Fallback>
                <p:oleObj name="方程式" r:id="rId8" imgW="5844596" imgH="486928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950" y="5751513"/>
                        <a:ext cx="823913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7177088" y="5768975"/>
          <a:ext cx="8969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89" name="Equation" r:id="rId10" imgW="6576116" imgH="3649968" progId="Equation.3">
                  <p:embed/>
                </p:oleObj>
              </mc:Choice>
              <mc:Fallback>
                <p:oleObj name="Equation" r:id="rId10" imgW="6576116" imgH="36499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8" y="5768975"/>
                        <a:ext cx="89693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833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undamental_subtitl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825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What about more than two 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The geometry of three views is described by a 3 x 3 x 3 tensor called the </a:t>
            </a:r>
            <a:r>
              <a:rPr lang="en-US" i="1">
                <a:latin typeface="Calibri" charset="0"/>
              </a:rPr>
              <a:t>trifocal tensor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The geometry of four views is described by a     3 x 3 x 3 x 3 tensor called the </a:t>
            </a:r>
            <a:r>
              <a:rPr lang="en-US" i="1">
                <a:latin typeface="Calibri" charset="0"/>
              </a:rPr>
              <a:t>quadrifocal tensor</a:t>
            </a:r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After this it starts to get complicated…</a:t>
            </a:r>
          </a:p>
        </p:txBody>
      </p:sp>
    </p:spTree>
    <p:extLst>
      <p:ext uri="{BB962C8B-B14F-4D97-AF65-F5344CB8AC3E}">
        <p14:creationId xmlns:p14="http://schemas.microsoft.com/office/powerpoint/2010/main" val="28352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0" y="2209800"/>
            <a:ext cx="9162695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Point-to-point</a:t>
            </a:r>
          </a:p>
          <a:p>
            <a:r>
              <a:rPr lang="en-US" sz="5300" b="1" dirty="0" smtClean="0">
                <a:solidFill>
                  <a:srgbClr val="EE6B27"/>
                </a:solidFill>
                <a:latin typeface="Myriad Pro"/>
                <a:cs typeface="Myriad Pro"/>
              </a:rPr>
              <a:t>Correspondences</a:t>
            </a:r>
            <a:endParaRPr lang="en-US" sz="5300" b="1" dirty="0">
              <a:solidFill>
                <a:srgbClr val="EE6B27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88309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>
                <a:latin typeface="Arial" pitchFamily="34" charset="0"/>
                <a:cs typeface="Arial" pitchFamily="34" charset="0"/>
              </a:rPr>
              <a:t>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Find map between two images</a:t>
            </a:r>
            <a:endParaRPr lang="en-US" dirty="0"/>
          </a:p>
        </p:txBody>
      </p:sp>
      <p:pic>
        <p:nvPicPr>
          <p:cNvPr id="10" name="Content Placeholder 3" descr="building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25146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2438400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2724150" y="3372878"/>
            <a:ext cx="4029075" cy="970522"/>
            <a:chOff x="2724150" y="2991878"/>
            <a:chExt cx="4029075" cy="970522"/>
          </a:xfrm>
        </p:grpSpPr>
        <p:sp>
          <p:nvSpPr>
            <p:cNvPr id="13" name="Oval 12"/>
            <p:cNvSpPr/>
            <p:nvPr/>
          </p:nvSpPr>
          <p:spPr bwMode="auto">
            <a:xfrm>
              <a:off x="2724150" y="3810000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800350" y="2991878"/>
              <a:ext cx="3952875" cy="903847"/>
            </a:xfrm>
            <a:custGeom>
              <a:avLst/>
              <a:gdLst>
                <a:gd name="connsiteX0" fmla="*/ 0 w 3952875"/>
                <a:gd name="connsiteY0" fmla="*/ 903847 h 903847"/>
                <a:gd name="connsiteX1" fmla="*/ 581025 w 3952875"/>
                <a:gd name="connsiteY1" fmla="*/ 294247 h 903847"/>
                <a:gd name="connsiteX2" fmla="*/ 2600325 w 3952875"/>
                <a:gd name="connsiteY2" fmla="*/ 18022 h 903847"/>
                <a:gd name="connsiteX3" fmla="*/ 3952875 w 3952875"/>
                <a:gd name="connsiteY3" fmla="*/ 780022 h 90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875" h="903847">
                  <a:moveTo>
                    <a:pt x="0" y="903847"/>
                  </a:moveTo>
                  <a:cubicBezTo>
                    <a:pt x="73819" y="672865"/>
                    <a:pt x="147638" y="441884"/>
                    <a:pt x="581025" y="294247"/>
                  </a:cubicBezTo>
                  <a:cubicBezTo>
                    <a:pt x="1014412" y="146610"/>
                    <a:pt x="2038350" y="-62941"/>
                    <a:pt x="2600325" y="18022"/>
                  </a:cubicBezTo>
                  <a:cubicBezTo>
                    <a:pt x="3162300" y="98984"/>
                    <a:pt x="3557587" y="439503"/>
                    <a:pt x="3952875" y="780022"/>
                  </a:cubicBezTo>
                </a:path>
              </a:pathLst>
            </a:cu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26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>
                <a:latin typeface="Arial" pitchFamily="34" charset="0"/>
                <a:cs typeface="Arial" pitchFamily="34" charset="0"/>
              </a:rPr>
              <a:t>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Find map between two images</a:t>
            </a:r>
          </a:p>
          <a:p>
            <a:pPr lvl="1"/>
            <a:r>
              <a:rPr lang="en-US" dirty="0" smtClean="0"/>
              <a:t>Sparse correspondences: </a:t>
            </a:r>
            <a:r>
              <a:rPr lang="en-US" dirty="0" smtClean="0">
                <a:solidFill>
                  <a:srgbClr val="002060"/>
                </a:solidFill>
              </a:rPr>
              <a:t>map a small number of points</a:t>
            </a:r>
          </a:p>
          <a:p>
            <a:pPr lvl="1"/>
            <a:r>
              <a:rPr lang="en-US" dirty="0" smtClean="0"/>
              <a:t>Dense </a:t>
            </a:r>
            <a:r>
              <a:rPr lang="en-US" dirty="0"/>
              <a:t>correspondences: </a:t>
            </a:r>
            <a:r>
              <a:rPr lang="en-US" dirty="0">
                <a:solidFill>
                  <a:srgbClr val="002060"/>
                </a:solidFill>
              </a:rPr>
              <a:t>map </a:t>
            </a:r>
            <a:r>
              <a:rPr lang="en-US" dirty="0" smtClean="0">
                <a:solidFill>
                  <a:srgbClr val="002060"/>
                </a:solidFill>
              </a:rPr>
              <a:t>all points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4" name="Content Placeholder 3" descr="building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25146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2438400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2724150" y="3372878"/>
            <a:ext cx="4029075" cy="970522"/>
            <a:chOff x="2724150" y="2991878"/>
            <a:chExt cx="4029075" cy="970522"/>
          </a:xfrm>
        </p:grpSpPr>
        <p:sp>
          <p:nvSpPr>
            <p:cNvPr id="7" name="Oval 6"/>
            <p:cNvSpPr/>
            <p:nvPr/>
          </p:nvSpPr>
          <p:spPr bwMode="auto">
            <a:xfrm>
              <a:off x="2724150" y="3810000"/>
              <a:ext cx="152400" cy="152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800350" y="2991878"/>
              <a:ext cx="3952875" cy="903847"/>
            </a:xfrm>
            <a:custGeom>
              <a:avLst/>
              <a:gdLst>
                <a:gd name="connsiteX0" fmla="*/ 0 w 3952875"/>
                <a:gd name="connsiteY0" fmla="*/ 903847 h 903847"/>
                <a:gd name="connsiteX1" fmla="*/ 581025 w 3952875"/>
                <a:gd name="connsiteY1" fmla="*/ 294247 h 903847"/>
                <a:gd name="connsiteX2" fmla="*/ 2600325 w 3952875"/>
                <a:gd name="connsiteY2" fmla="*/ 18022 h 903847"/>
                <a:gd name="connsiteX3" fmla="*/ 3952875 w 3952875"/>
                <a:gd name="connsiteY3" fmla="*/ 780022 h 90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875" h="903847">
                  <a:moveTo>
                    <a:pt x="0" y="903847"/>
                  </a:moveTo>
                  <a:cubicBezTo>
                    <a:pt x="73819" y="672865"/>
                    <a:pt x="147638" y="441884"/>
                    <a:pt x="581025" y="294247"/>
                  </a:cubicBezTo>
                  <a:cubicBezTo>
                    <a:pt x="1014412" y="146610"/>
                    <a:pt x="2038350" y="-62941"/>
                    <a:pt x="2600325" y="18022"/>
                  </a:cubicBezTo>
                  <a:cubicBezTo>
                    <a:pt x="3162300" y="98984"/>
                    <a:pt x="3557587" y="439503"/>
                    <a:pt x="3952875" y="780022"/>
                  </a:cubicBezTo>
                </a:path>
              </a:pathLst>
            </a:custGeom>
            <a:ln w="5715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57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This class: interest points</a:t>
            </a: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543800" cy="5573713"/>
          </a:xfrm>
        </p:spPr>
        <p:txBody>
          <a:bodyPr/>
          <a:lstStyle/>
          <a:p>
            <a:r>
              <a:rPr lang="en-US">
                <a:latin typeface="Calibri" charset="0"/>
              </a:rPr>
              <a:t>Note: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interest points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=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keypoints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, also sometimes called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features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Many applications</a:t>
            </a:r>
          </a:p>
          <a:p>
            <a:pPr lvl="1"/>
            <a:r>
              <a:rPr lang="en-US">
                <a:latin typeface="Calibri" charset="0"/>
              </a:rPr>
              <a:t>tracking: which points are good to track?</a:t>
            </a:r>
          </a:p>
          <a:p>
            <a:pPr lvl="1"/>
            <a:r>
              <a:rPr lang="en-US">
                <a:latin typeface="Calibri" charset="0"/>
              </a:rPr>
              <a:t>recognition: find patches likely to tell us something about object category</a:t>
            </a:r>
          </a:p>
          <a:p>
            <a:pPr lvl="1"/>
            <a:r>
              <a:rPr lang="en-US">
                <a:latin typeface="Calibri" charset="0"/>
              </a:rPr>
              <a:t>3D reconstruction: find correspondences across different views</a:t>
            </a: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This class: interest points</a:t>
            </a:r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343400" cy="5573713"/>
          </a:xfrm>
        </p:spPr>
        <p:txBody>
          <a:bodyPr/>
          <a:lstStyle/>
          <a:p>
            <a:r>
              <a:rPr lang="en-US">
                <a:latin typeface="Calibri" charset="0"/>
              </a:rPr>
              <a:t>Suppose you have to click on some point,  go away and come back after I deform the image, and click on the same points again.  </a:t>
            </a:r>
          </a:p>
          <a:p>
            <a:pPr lvl="1"/>
            <a:r>
              <a:rPr lang="en-US">
                <a:latin typeface="Calibri" charset="0"/>
              </a:rPr>
              <a:t>Which points would you choose?</a:t>
            </a: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  <p:pic>
        <p:nvPicPr>
          <p:cNvPr id="10445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1223963"/>
            <a:ext cx="3192462" cy="2484437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5777">
            <a:off x="5189274" y="3888101"/>
            <a:ext cx="3546167" cy="2463560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104454" name="TextBox 6"/>
          <p:cNvSpPr txBox="1">
            <a:spLocks noChangeArrowheads="1"/>
          </p:cNvSpPr>
          <p:nvPr/>
        </p:nvSpPr>
        <p:spPr bwMode="auto">
          <a:xfrm>
            <a:off x="6477000" y="838200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104455" name="TextBox 7"/>
          <p:cNvSpPr txBox="1">
            <a:spLocks noChangeArrowheads="1"/>
          </p:cNvSpPr>
          <p:nvPr/>
        </p:nvSpPr>
        <p:spPr bwMode="auto">
          <a:xfrm>
            <a:off x="7686675" y="6194425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deformed</a:t>
            </a:r>
          </a:p>
        </p:txBody>
      </p:sp>
    </p:spTree>
    <p:extLst>
      <p:ext uri="{BB962C8B-B14F-4D97-AF65-F5344CB8AC3E}">
        <p14:creationId xmlns:p14="http://schemas.microsoft.com/office/powerpoint/2010/main" val="24488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Overview of Keypoint Matching</a:t>
            </a:r>
            <a:endParaRPr lang="de-CH">
              <a:latin typeface="Calibri" charset="0"/>
            </a:endParaRPr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105555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05557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58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59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60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61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62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63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64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65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66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67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68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69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70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aphicFrame>
          <p:nvGraphicFramePr>
            <p:cNvPr id="105556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6507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105539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5541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42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43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44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45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46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47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48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49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50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51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52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53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54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aphicFrame>
          <p:nvGraphicFramePr>
            <p:cNvPr id="105540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6508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5481" name="Picture 25" descr="obj14_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0551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5537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38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0551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0551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5535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0553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05520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5533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05534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05521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5531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05532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05522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5529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0553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05523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5527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05528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prstClr val="black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105524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1</a:t>
                </a:r>
                <a:endParaRPr lang="en-US">
                  <a:solidFill>
                    <a:srgbClr val="FFFF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25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2</a:t>
                </a:r>
                <a:endParaRPr lang="en-US">
                  <a:solidFill>
                    <a:srgbClr val="FFFF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26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Arial" charset="0"/>
                  </a:rPr>
                  <a:t>3</a:t>
                </a:r>
                <a:endParaRPr lang="en-US">
                  <a:solidFill>
                    <a:srgbClr val="FFFF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</p:grpSp>
      <p:pic>
        <p:nvPicPr>
          <p:cNvPr id="105484" name="Picture 5" descr="obj14__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0549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5515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16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0549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5513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14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0549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5511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12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0549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5509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10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0550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5507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08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0550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505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506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05502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>
                  <a:solidFill>
                    <a:srgbClr val="FFFF00"/>
                  </a:solidFill>
                  <a:latin typeface="Arial" charset="0"/>
                  <a:ea typeface="ＭＳ Ｐゴシック" charset="0"/>
                  <a:cs typeface="Arial" charset="0"/>
                </a:rPr>
                <a:t>A</a:t>
              </a:r>
              <a:r>
                <a:rPr lang="pl-PL" baseline="-25000">
                  <a:solidFill>
                    <a:srgbClr val="FFFF00"/>
                  </a:solidFill>
                  <a:latin typeface="Arial" charset="0"/>
                  <a:ea typeface="ＭＳ Ｐゴシック" charset="0"/>
                  <a:cs typeface="Arial" charset="0"/>
                </a:rPr>
                <a:t>1</a:t>
              </a:r>
              <a:endPara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5503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>
                  <a:solidFill>
                    <a:srgbClr val="FFFF00"/>
                  </a:solidFill>
                  <a:latin typeface="Arial" charset="0"/>
                  <a:ea typeface="ＭＳ Ｐゴシック" charset="0"/>
                  <a:cs typeface="Arial" charset="0"/>
                </a:rPr>
                <a:t>A</a:t>
              </a:r>
              <a:r>
                <a:rPr lang="pl-PL" baseline="-25000">
                  <a:solidFill>
                    <a:srgbClr val="FFFF00"/>
                  </a:solidFill>
                  <a:latin typeface="Arial" charset="0"/>
                  <a:ea typeface="ＭＳ Ｐゴシック" charset="0"/>
                  <a:cs typeface="Arial" charset="0"/>
                </a:rPr>
                <a:t>2</a:t>
              </a:r>
              <a:endPara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5504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>
                  <a:solidFill>
                    <a:srgbClr val="FFFF00"/>
                  </a:solidFill>
                  <a:latin typeface="Arial" charset="0"/>
                  <a:ea typeface="ＭＳ Ｐゴシック" charset="0"/>
                  <a:cs typeface="Arial" charset="0"/>
                </a:rPr>
                <a:t>A</a:t>
              </a:r>
              <a:r>
                <a:rPr lang="pl-PL" baseline="-25000">
                  <a:solidFill>
                    <a:srgbClr val="FFFF00"/>
                  </a:solidFill>
                  <a:latin typeface="Arial" charset="0"/>
                  <a:ea typeface="ＭＳ Ｐゴシック" charset="0"/>
                  <a:cs typeface="Arial" charset="0"/>
                </a:rPr>
                <a:t>3</a:t>
              </a:r>
              <a:endPara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509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1. Find a set of   </a:t>
            </a:r>
            <a:br>
              <a:rPr lang="en-US" sz="2100" b="1">
                <a:solidFill>
                  <a:srgbClr val="000000"/>
                </a:solidFill>
              </a:rPr>
            </a:br>
            <a:r>
              <a:rPr lang="en-US" sz="2100" b="1">
                <a:solidFill>
                  <a:srgbClr val="000000"/>
                </a:solidFill>
              </a:rPr>
              <a:t>    distinctive key-</a:t>
            </a:r>
            <a:br>
              <a:rPr lang="en-US" sz="2100" b="1">
                <a:solidFill>
                  <a:srgbClr val="000000"/>
                </a:solidFill>
              </a:rPr>
            </a:br>
            <a:r>
              <a:rPr lang="en-US" sz="2100" b="1">
                <a:solidFill>
                  <a:srgbClr val="000000"/>
                </a:solidFill>
              </a:rPr>
              <a:t>    points 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3. Extract and </a:t>
            </a:r>
            <a:br>
              <a:rPr lang="en-US" sz="2100" b="1">
                <a:solidFill>
                  <a:srgbClr val="000000"/>
                </a:solidFill>
              </a:rPr>
            </a:br>
            <a:r>
              <a:rPr lang="en-US" sz="2100" b="1">
                <a:solidFill>
                  <a:srgbClr val="000000"/>
                </a:solidFill>
              </a:rPr>
              <a:t>    normalize the    </a:t>
            </a:r>
            <a:br>
              <a:rPr lang="en-US" sz="2100" b="1">
                <a:solidFill>
                  <a:srgbClr val="000000"/>
                </a:solidFill>
              </a:rPr>
            </a:br>
            <a:r>
              <a:rPr lang="en-US" sz="2100" b="1">
                <a:solidFill>
                  <a:srgbClr val="000000"/>
                </a:solidFill>
              </a:rPr>
              <a:t>    region content  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2. Define a region </a:t>
            </a:r>
            <a:br>
              <a:rPr lang="en-US" sz="2100" b="1">
                <a:solidFill>
                  <a:srgbClr val="000000"/>
                </a:solidFill>
              </a:rPr>
            </a:br>
            <a:r>
              <a:rPr lang="en-US" sz="2100" b="1">
                <a:solidFill>
                  <a:srgbClr val="000000"/>
                </a:solidFill>
              </a:rPr>
              <a:t>    around each </a:t>
            </a:r>
            <a:br>
              <a:rPr lang="en-US" sz="2100" b="1">
                <a:solidFill>
                  <a:srgbClr val="000000"/>
                </a:solidFill>
              </a:rPr>
            </a:br>
            <a:r>
              <a:rPr lang="en-US" sz="2100" b="1">
                <a:solidFill>
                  <a:srgbClr val="000000"/>
                </a:solidFill>
              </a:rPr>
              <a:t>    keypoint   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4. Compute a local </a:t>
            </a:r>
            <a:br>
              <a:rPr lang="en-US" sz="2100" b="1">
                <a:solidFill>
                  <a:srgbClr val="000000"/>
                </a:solidFill>
              </a:rPr>
            </a:br>
            <a:r>
              <a:rPr lang="en-US" sz="2100" b="1">
                <a:solidFill>
                  <a:srgbClr val="000000"/>
                </a:solidFill>
              </a:rPr>
              <a:t>    descriptor from the </a:t>
            </a:r>
            <a:br>
              <a:rPr lang="en-US" sz="2100" b="1">
                <a:solidFill>
                  <a:srgbClr val="000000"/>
                </a:solidFill>
              </a:rPr>
            </a:br>
            <a:r>
              <a:rPr lang="en-US" sz="2100" b="1">
                <a:solidFill>
                  <a:srgbClr val="000000"/>
                </a:solidFill>
              </a:rPr>
              <a:t>    normalized region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5. Match local </a:t>
            </a:r>
            <a:br>
              <a:rPr lang="en-US" sz="2100" b="1">
                <a:solidFill>
                  <a:srgbClr val="000000"/>
                </a:solidFill>
              </a:rPr>
            </a:br>
            <a:r>
              <a:rPr lang="en-US" sz="2100" b="1">
                <a:solidFill>
                  <a:srgbClr val="000000"/>
                </a:solidFill>
              </a:rPr>
              <a:t>    descriptors</a:t>
            </a:r>
            <a:endParaRPr lang="en-US" sz="1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2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Goals for Keypoints</a:t>
            </a:r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>
                <a:latin typeface="Calibri" charset="0"/>
              </a:rPr>
              <a:t>Detect points that are </a:t>
            </a:r>
            <a:r>
              <a:rPr lang="en-US" i="1">
                <a:latin typeface="Calibri" charset="0"/>
              </a:rPr>
              <a:t>repeatable</a:t>
            </a:r>
            <a:r>
              <a:rPr lang="en-US">
                <a:latin typeface="Calibri" charset="0"/>
              </a:rPr>
              <a:t> and </a:t>
            </a:r>
            <a:r>
              <a:rPr lang="en-US" i="1">
                <a:latin typeface="Calibri" charset="0"/>
              </a:rPr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4352925" y="1687513"/>
            <a:ext cx="23764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5" descr="obj14_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1415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497513" y="2319338"/>
            <a:ext cx="76200" cy="1360487"/>
            <a:chOff x="5496889" y="2318656"/>
            <a:chExt cx="76200" cy="1360714"/>
          </a:xfrm>
        </p:grpSpPr>
        <p:sp>
          <p:nvSpPr>
            <p:cNvPr id="13340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341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5334000" y="3195638"/>
            <a:ext cx="979488" cy="76200"/>
            <a:chOff x="5334000" y="3194954"/>
            <a:chExt cx="979714" cy="76200"/>
          </a:xfrm>
        </p:grpSpPr>
        <p:sp>
          <p:nvSpPr>
            <p:cNvPr id="13338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339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3211513" y="2100263"/>
            <a:ext cx="663575" cy="1611312"/>
            <a:chOff x="3211285" y="2100943"/>
            <a:chExt cx="664027" cy="1611085"/>
          </a:xfrm>
        </p:grpSpPr>
        <p:sp>
          <p:nvSpPr>
            <p:cNvPr id="13336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337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2732088" y="3162300"/>
            <a:ext cx="1154112" cy="76200"/>
            <a:chOff x="2732312" y="3162300"/>
            <a:chExt cx="1153887" cy="76200"/>
          </a:xfrm>
        </p:grpSpPr>
        <p:sp>
          <p:nvSpPr>
            <p:cNvPr id="13334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335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3260725"/>
            <a:ext cx="3048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3344863"/>
            <a:ext cx="3048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125788"/>
            <a:ext cx="1825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339138" cy="2373313"/>
          </a:xfrm>
        </p:spPr>
        <p:txBody>
          <a:bodyPr/>
          <a:lstStyle/>
          <a:p>
            <a:r>
              <a:rPr lang="en-US" sz="2400">
                <a:latin typeface="Calibri" charset="0"/>
              </a:rPr>
              <a:t>Two special points: </a:t>
            </a:r>
            <a:r>
              <a:rPr lang="en-US" sz="2400" b="1">
                <a:latin typeface="Calibri" charset="0"/>
              </a:rPr>
              <a:t>e</a:t>
            </a:r>
            <a:r>
              <a:rPr lang="en-US" sz="2400" baseline="-25000">
                <a:latin typeface="Calibri" charset="0"/>
              </a:rPr>
              <a:t>1</a:t>
            </a:r>
            <a:r>
              <a:rPr lang="en-US" sz="2400">
                <a:latin typeface="Calibri" charset="0"/>
              </a:rPr>
              <a:t> and </a:t>
            </a:r>
            <a:r>
              <a:rPr lang="en-US" sz="2400" b="1">
                <a:latin typeface="Calibri" charset="0"/>
              </a:rPr>
              <a:t>e</a:t>
            </a:r>
            <a:r>
              <a:rPr lang="en-US" sz="2400" baseline="-25000">
                <a:latin typeface="Calibri" charset="0"/>
              </a:rPr>
              <a:t>2</a:t>
            </a:r>
            <a:r>
              <a:rPr lang="en-US" sz="2400">
                <a:latin typeface="Calibri" charset="0"/>
              </a:rPr>
              <a:t> (the </a:t>
            </a:r>
            <a:r>
              <a:rPr lang="en-US" sz="2400" i="1">
                <a:latin typeface="Calibri" charset="0"/>
              </a:rPr>
              <a:t>epipoles</a:t>
            </a:r>
            <a:r>
              <a:rPr lang="en-US" sz="2400">
                <a:latin typeface="Calibri" charset="0"/>
              </a:rPr>
              <a:t>): projection of one camera into the other</a:t>
            </a:r>
          </a:p>
          <a:p>
            <a:r>
              <a:rPr lang="en-US" sz="2400">
                <a:latin typeface="Calibri" charset="0"/>
              </a:rPr>
              <a:t>All of the epipolar lines in an image pass through the epipole</a:t>
            </a:r>
          </a:p>
        </p:txBody>
      </p:sp>
      <p:sp>
        <p:nvSpPr>
          <p:cNvPr id="13323" name="Freeform 3"/>
          <p:cNvSpPr>
            <a:spLocks/>
          </p:cNvSpPr>
          <p:nvPr/>
        </p:nvSpPr>
        <p:spPr bwMode="auto">
          <a:xfrm>
            <a:off x="2654300" y="1785938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33361450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324" name="Freeform 4"/>
          <p:cNvSpPr>
            <a:spLocks/>
          </p:cNvSpPr>
          <p:nvPr/>
        </p:nvSpPr>
        <p:spPr bwMode="auto">
          <a:xfrm flipH="1">
            <a:off x="5321300" y="1785938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1935480000 w 768"/>
              <a:gd name="T5" fmla="*/ 2147483647 h 1104"/>
              <a:gd name="T6" fmla="*/ 1935480000 w 768"/>
              <a:gd name="T7" fmla="*/ 1236658221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813" y="3167063"/>
            <a:ext cx="130175" cy="1317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813" y="3167063"/>
            <a:ext cx="130175" cy="13176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3327" name="Line 19"/>
          <p:cNvSpPr>
            <a:spLocks noChangeShapeType="1"/>
          </p:cNvSpPr>
          <p:nvPr/>
        </p:nvSpPr>
        <p:spPr bwMode="auto">
          <a:xfrm flipV="1">
            <a:off x="5334000" y="2319338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328" name="Line 23"/>
          <p:cNvSpPr>
            <a:spLocks noChangeShapeType="1"/>
          </p:cNvSpPr>
          <p:nvPr/>
        </p:nvSpPr>
        <p:spPr bwMode="auto">
          <a:xfrm flipH="1" flipV="1">
            <a:off x="2654300" y="2471738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329" name="Oval 25"/>
          <p:cNvSpPr>
            <a:spLocks noChangeArrowheads="1"/>
          </p:cNvSpPr>
          <p:nvPr/>
        </p:nvSpPr>
        <p:spPr bwMode="auto">
          <a:xfrm>
            <a:off x="3025775" y="273843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330" name="TextBox 26"/>
          <p:cNvSpPr txBox="1">
            <a:spLocks noChangeArrowheads="1"/>
          </p:cNvSpPr>
          <p:nvPr/>
        </p:nvSpPr>
        <p:spPr bwMode="auto">
          <a:xfrm>
            <a:off x="2122488" y="2971800"/>
            <a:ext cx="36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prstClr val="black"/>
                </a:solidFill>
                <a:cs typeface="Arial" charset="0"/>
              </a:rPr>
              <a:t>0</a:t>
            </a:r>
            <a:endParaRPr lang="en-US" sz="2800" baseline="-25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331" name="Oval 24"/>
          <p:cNvSpPr>
            <a:spLocks noChangeArrowheads="1"/>
          </p:cNvSpPr>
          <p:nvPr/>
        </p:nvSpPr>
        <p:spPr bwMode="auto">
          <a:xfrm>
            <a:off x="5935663" y="277653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332" name="Oval 25"/>
          <p:cNvSpPr>
            <a:spLocks noChangeArrowheads="1"/>
          </p:cNvSpPr>
          <p:nvPr/>
        </p:nvSpPr>
        <p:spPr bwMode="auto">
          <a:xfrm>
            <a:off x="5441950" y="3173413"/>
            <a:ext cx="142875" cy="141287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333" name="Oval 25"/>
          <p:cNvSpPr>
            <a:spLocks noChangeArrowheads="1"/>
          </p:cNvSpPr>
          <p:nvPr/>
        </p:nvSpPr>
        <p:spPr bwMode="auto">
          <a:xfrm>
            <a:off x="3602038" y="3151188"/>
            <a:ext cx="142875" cy="142875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7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 rot="10800000">
            <a:off x="609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524" name="TextBox 4"/>
          <p:cNvSpPr txBox="1">
            <a:spLocks noChangeArrowheads="1"/>
          </p:cNvSpPr>
          <p:nvPr/>
        </p:nvSpPr>
        <p:spPr bwMode="auto">
          <a:xfrm>
            <a:off x="457200" y="353695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More Repeatable</a:t>
            </a:r>
          </a:p>
        </p:txBody>
      </p:sp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5913438" y="3535363"/>
            <a:ext cx="274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More Points</a:t>
            </a:r>
          </a:p>
        </p:txBody>
      </p:sp>
      <p:pic>
        <p:nvPicPr>
          <p:cNvPr id="107526" name="Picture 25" descr="obj14_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039">
            <a:off x="6988175" y="457200"/>
            <a:ext cx="17748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Rectangle 42"/>
          <p:cNvSpPr>
            <a:spLocks noChangeArrowheads="1"/>
          </p:cNvSpPr>
          <p:nvPr/>
        </p:nvSpPr>
        <p:spPr bwMode="auto">
          <a:xfrm rot="-6419039">
            <a:off x="7908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7528" name="Line 36"/>
          <p:cNvSpPr>
            <a:spLocks noChangeShapeType="1"/>
          </p:cNvSpPr>
          <p:nvPr/>
        </p:nvSpPr>
        <p:spPr bwMode="auto">
          <a:xfrm rot="-6419039">
            <a:off x="8216107" y="943769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7529" name="Line 37"/>
          <p:cNvSpPr>
            <a:spLocks noChangeShapeType="1"/>
          </p:cNvSpPr>
          <p:nvPr/>
        </p:nvSpPr>
        <p:spPr bwMode="auto">
          <a:xfrm rot="15180961" flipH="1">
            <a:off x="8216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07530" name="Group 26"/>
          <p:cNvGrpSpPr>
            <a:grpSpLocks/>
          </p:cNvGrpSpPr>
          <p:nvPr/>
        </p:nvGrpSpPr>
        <p:grpSpPr bwMode="auto">
          <a:xfrm rot="-6419039">
            <a:off x="7422357" y="2007394"/>
            <a:ext cx="63500" cy="65087"/>
            <a:chOff x="1292" y="2205"/>
            <a:chExt cx="46" cy="46"/>
          </a:xfrm>
        </p:grpSpPr>
        <p:sp>
          <p:nvSpPr>
            <p:cNvPr id="107581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582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7531" name="Group 29"/>
          <p:cNvGrpSpPr>
            <a:grpSpLocks/>
          </p:cNvGrpSpPr>
          <p:nvPr/>
        </p:nvGrpSpPr>
        <p:grpSpPr bwMode="auto">
          <a:xfrm rot="-6419039">
            <a:off x="7589044" y="1694656"/>
            <a:ext cx="63500" cy="65088"/>
            <a:chOff x="1292" y="2205"/>
            <a:chExt cx="46" cy="46"/>
          </a:xfrm>
        </p:grpSpPr>
        <p:sp>
          <p:nvSpPr>
            <p:cNvPr id="107579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580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7532" name="Group 32"/>
          <p:cNvGrpSpPr>
            <a:grpSpLocks/>
          </p:cNvGrpSpPr>
          <p:nvPr/>
        </p:nvGrpSpPr>
        <p:grpSpPr bwMode="auto">
          <a:xfrm rot="-6419039">
            <a:off x="7848600" y="825500"/>
            <a:ext cx="63500" cy="63500"/>
            <a:chOff x="1292" y="2205"/>
            <a:chExt cx="46" cy="46"/>
          </a:xfrm>
        </p:grpSpPr>
        <p:sp>
          <p:nvSpPr>
            <p:cNvPr id="107577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578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7533" name="Group 38"/>
          <p:cNvGrpSpPr>
            <a:grpSpLocks/>
          </p:cNvGrpSpPr>
          <p:nvPr/>
        </p:nvGrpSpPr>
        <p:grpSpPr bwMode="auto">
          <a:xfrm rot="-6419039">
            <a:off x="7123906" y="1145382"/>
            <a:ext cx="65087" cy="63500"/>
            <a:chOff x="1292" y="2205"/>
            <a:chExt cx="46" cy="46"/>
          </a:xfrm>
        </p:grpSpPr>
        <p:sp>
          <p:nvSpPr>
            <p:cNvPr id="107575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576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7534" name="Group 43"/>
          <p:cNvGrpSpPr>
            <a:grpSpLocks/>
          </p:cNvGrpSpPr>
          <p:nvPr/>
        </p:nvGrpSpPr>
        <p:grpSpPr bwMode="auto">
          <a:xfrm rot="-6419039">
            <a:off x="8085138" y="1809750"/>
            <a:ext cx="65088" cy="65087"/>
            <a:chOff x="1292" y="2205"/>
            <a:chExt cx="46" cy="46"/>
          </a:xfrm>
        </p:grpSpPr>
        <p:sp>
          <p:nvSpPr>
            <p:cNvPr id="107573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574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07535" name="Rectangle 88"/>
          <p:cNvSpPr>
            <a:spLocks noChangeArrowheads="1"/>
          </p:cNvSpPr>
          <p:nvPr/>
        </p:nvSpPr>
        <p:spPr bwMode="auto">
          <a:xfrm rot="-1019039">
            <a:off x="7539038" y="1981200"/>
            <a:ext cx="315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B</a:t>
            </a:r>
            <a:r>
              <a:rPr lang="pl-PL" baseline="-250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1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7536" name="Rectangle 89"/>
          <p:cNvSpPr>
            <a:spLocks noChangeArrowheads="1"/>
          </p:cNvSpPr>
          <p:nvPr/>
        </p:nvSpPr>
        <p:spPr bwMode="auto">
          <a:xfrm rot="-1019039">
            <a:off x="8191500" y="1747838"/>
            <a:ext cx="315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B</a:t>
            </a:r>
            <a:r>
              <a:rPr lang="pl-PL" baseline="-250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7537" name="Rectangle 90"/>
          <p:cNvSpPr>
            <a:spLocks noChangeArrowheads="1"/>
          </p:cNvSpPr>
          <p:nvPr/>
        </p:nvSpPr>
        <p:spPr bwMode="auto">
          <a:xfrm rot="-1019039">
            <a:off x="7926388" y="774700"/>
            <a:ext cx="315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B</a:t>
            </a:r>
            <a:r>
              <a:rPr lang="pl-PL" baseline="-250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3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07538" name="Picture 5" descr="obj14_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76275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39" name="Rectangle 6"/>
          <p:cNvSpPr>
            <a:spLocks noChangeArrowheads="1"/>
          </p:cNvSpPr>
          <p:nvPr/>
        </p:nvSpPr>
        <p:spPr bwMode="auto">
          <a:xfrm>
            <a:off x="5065713" y="1347788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07540" name="Group 7"/>
          <p:cNvGrpSpPr>
            <a:grpSpLocks/>
          </p:cNvGrpSpPr>
          <p:nvPr/>
        </p:nvGrpSpPr>
        <p:grpSpPr bwMode="auto">
          <a:xfrm>
            <a:off x="5199063" y="1492250"/>
            <a:ext cx="53975" cy="53975"/>
            <a:chOff x="1292" y="2205"/>
            <a:chExt cx="46" cy="46"/>
          </a:xfrm>
        </p:grpSpPr>
        <p:sp>
          <p:nvSpPr>
            <p:cNvPr id="10757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57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7541" name="Group 10"/>
          <p:cNvGrpSpPr>
            <a:grpSpLocks/>
          </p:cNvGrpSpPr>
          <p:nvPr/>
        </p:nvGrpSpPr>
        <p:grpSpPr bwMode="auto">
          <a:xfrm>
            <a:off x="5226050" y="900113"/>
            <a:ext cx="55563" cy="55562"/>
            <a:chOff x="1292" y="2205"/>
            <a:chExt cx="46" cy="46"/>
          </a:xfrm>
        </p:grpSpPr>
        <p:sp>
          <p:nvSpPr>
            <p:cNvPr id="10756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57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7542" name="Group 13"/>
          <p:cNvGrpSpPr>
            <a:grpSpLocks/>
          </p:cNvGrpSpPr>
          <p:nvPr/>
        </p:nvGrpSpPr>
        <p:grpSpPr bwMode="auto">
          <a:xfrm>
            <a:off x="5440363" y="1114425"/>
            <a:ext cx="55562" cy="55563"/>
            <a:chOff x="1292" y="2205"/>
            <a:chExt cx="46" cy="46"/>
          </a:xfrm>
        </p:grpSpPr>
        <p:sp>
          <p:nvSpPr>
            <p:cNvPr id="10756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56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7543" name="Group 16"/>
          <p:cNvGrpSpPr>
            <a:grpSpLocks/>
          </p:cNvGrpSpPr>
          <p:nvPr/>
        </p:nvGrpSpPr>
        <p:grpSpPr bwMode="auto">
          <a:xfrm>
            <a:off x="6084888" y="1544638"/>
            <a:ext cx="55562" cy="55562"/>
            <a:chOff x="1292" y="2205"/>
            <a:chExt cx="46" cy="46"/>
          </a:xfrm>
        </p:grpSpPr>
        <p:sp>
          <p:nvSpPr>
            <p:cNvPr id="10756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56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7544" name="Group 19"/>
          <p:cNvGrpSpPr>
            <a:grpSpLocks/>
          </p:cNvGrpSpPr>
          <p:nvPr/>
        </p:nvGrpSpPr>
        <p:grpSpPr bwMode="auto">
          <a:xfrm>
            <a:off x="5897563" y="1816100"/>
            <a:ext cx="53975" cy="53975"/>
            <a:chOff x="1292" y="2205"/>
            <a:chExt cx="46" cy="46"/>
          </a:xfrm>
        </p:grpSpPr>
        <p:sp>
          <p:nvSpPr>
            <p:cNvPr id="10756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56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107545" name="Group 22"/>
          <p:cNvGrpSpPr>
            <a:grpSpLocks/>
          </p:cNvGrpSpPr>
          <p:nvPr/>
        </p:nvGrpSpPr>
        <p:grpSpPr bwMode="auto">
          <a:xfrm>
            <a:off x="6005513" y="874713"/>
            <a:ext cx="53975" cy="53975"/>
            <a:chOff x="1292" y="2205"/>
            <a:chExt cx="46" cy="46"/>
          </a:xfrm>
        </p:grpSpPr>
        <p:sp>
          <p:nvSpPr>
            <p:cNvPr id="10756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756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07546" name="Rectangle 91"/>
          <p:cNvSpPr>
            <a:spLocks noChangeArrowheads="1"/>
          </p:cNvSpPr>
          <p:nvPr/>
        </p:nvSpPr>
        <p:spPr bwMode="auto">
          <a:xfrm>
            <a:off x="5253038" y="819150"/>
            <a:ext cx="317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lang="pl-PL" baseline="-250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1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7547" name="Rectangle 92"/>
          <p:cNvSpPr>
            <a:spLocks noChangeArrowheads="1"/>
          </p:cNvSpPr>
          <p:nvPr/>
        </p:nvSpPr>
        <p:spPr bwMode="auto">
          <a:xfrm>
            <a:off x="5199063" y="1438275"/>
            <a:ext cx="315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lang="pl-PL" baseline="-250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7548" name="Rectangle 93"/>
          <p:cNvSpPr>
            <a:spLocks noChangeArrowheads="1"/>
          </p:cNvSpPr>
          <p:nvPr/>
        </p:nvSpPr>
        <p:spPr bwMode="auto">
          <a:xfrm>
            <a:off x="6086475" y="1492250"/>
            <a:ext cx="315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A</a:t>
            </a:r>
            <a:r>
              <a:rPr lang="pl-PL" baseline="-25000">
                <a:solidFill>
                  <a:srgbClr val="FFFF00"/>
                </a:solidFill>
                <a:latin typeface="Arial" charset="0"/>
                <a:ea typeface="ＭＳ Ｐゴシック" charset="0"/>
                <a:cs typeface="Arial" charset="0"/>
              </a:rPr>
              <a:t>3</a:t>
            </a:r>
            <a:endParaRPr lang="en-US">
              <a:solidFill>
                <a:srgbClr val="FFFF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7549" name="Line 96"/>
          <p:cNvSpPr>
            <a:spLocks noChangeShapeType="1"/>
          </p:cNvSpPr>
          <p:nvPr/>
        </p:nvSpPr>
        <p:spPr bwMode="auto">
          <a:xfrm>
            <a:off x="5391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7550" name="TextBox 107"/>
          <p:cNvSpPr txBox="1">
            <a:spLocks noChangeArrowheads="1"/>
          </p:cNvSpPr>
          <p:nvPr/>
        </p:nvSpPr>
        <p:spPr bwMode="auto">
          <a:xfrm>
            <a:off x="533400" y="2286000"/>
            <a:ext cx="5035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Detection of interest points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533400" y="4648200"/>
            <a:ext cx="8154988" cy="1649413"/>
            <a:chOff x="533400" y="4648199"/>
            <a:chExt cx="8154650" cy="1649179"/>
          </a:xfrm>
        </p:grpSpPr>
        <p:sp>
          <p:nvSpPr>
            <p:cNvPr id="109" name="Left-Right Arrow 108"/>
            <p:cNvSpPr/>
            <p:nvPr/>
          </p:nvSpPr>
          <p:spPr>
            <a:xfrm rot="10800000">
              <a:off x="609597" y="5265649"/>
              <a:ext cx="7848275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558" name="TextBox 109"/>
            <p:cNvSpPr txBox="1">
              <a:spLocks noChangeArrowheads="1"/>
            </p:cNvSpPr>
            <p:nvPr/>
          </p:nvSpPr>
          <p:spPr bwMode="auto">
            <a:xfrm>
              <a:off x="685111" y="5897380"/>
              <a:ext cx="2133600" cy="399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More Distinctive</a:t>
              </a:r>
            </a:p>
          </p:txBody>
        </p:sp>
        <p:sp>
          <p:nvSpPr>
            <p:cNvPr id="107559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More Flexible</a:t>
              </a:r>
            </a:p>
          </p:txBody>
        </p:sp>
        <p:sp>
          <p:nvSpPr>
            <p:cNvPr id="107560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4238485" cy="584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</a:rPr>
                <a:t>Description of patches</a:t>
              </a:r>
            </a:p>
          </p:txBody>
        </p:sp>
      </p:grpSp>
      <p:sp>
        <p:nvSpPr>
          <p:cNvPr id="107552" name="TextBox 113"/>
          <p:cNvSpPr txBox="1">
            <a:spLocks noChangeArrowheads="1"/>
          </p:cNvSpPr>
          <p:nvPr/>
        </p:nvSpPr>
        <p:spPr bwMode="auto">
          <a:xfrm>
            <a:off x="685800" y="388620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7553" name="TextBox 114"/>
          <p:cNvSpPr txBox="1">
            <a:spLocks noChangeArrowheads="1"/>
          </p:cNvSpPr>
          <p:nvPr/>
        </p:nvSpPr>
        <p:spPr bwMode="auto">
          <a:xfrm>
            <a:off x="6248400" y="388620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Robust to occlusion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Works with less texture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533400" y="6259513"/>
            <a:ext cx="2441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Minimize wrong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096000" y="6248400"/>
            <a:ext cx="29003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Robust to expected variations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Maximize correct matches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7556" name="TextBox 114"/>
          <p:cNvSpPr txBox="1">
            <a:spLocks noChangeArrowheads="1"/>
          </p:cNvSpPr>
          <p:nvPr/>
        </p:nvSpPr>
        <p:spPr bwMode="auto">
          <a:xfrm>
            <a:off x="763588" y="3886200"/>
            <a:ext cx="2132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Robust detection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Precise localization</a:t>
            </a:r>
          </a:p>
        </p:txBody>
      </p:sp>
    </p:spTree>
    <p:extLst>
      <p:ext uri="{BB962C8B-B14F-4D97-AF65-F5344CB8AC3E}">
        <p14:creationId xmlns:p14="http://schemas.microsoft.com/office/powerpoint/2010/main" val="299438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>
                <a:latin typeface="Arial" charset="0"/>
              </a:rPr>
              <a:t>Invariant Local Features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001000" cy="1676400"/>
          </a:xfrm>
        </p:spPr>
        <p:txBody>
          <a:bodyPr/>
          <a:lstStyle/>
          <a:p>
            <a:pPr marL="0" indent="0"/>
            <a:r>
              <a:rPr lang="en-US" sz="2000">
                <a:latin typeface="Arial" charset="0"/>
              </a:rPr>
              <a:t>Image content is transformed into local feature coordinates that are invariant to translation, rotation, scale, and other imaging parameters</a:t>
            </a:r>
          </a:p>
        </p:txBody>
      </p:sp>
      <p:pic>
        <p:nvPicPr>
          <p:cNvPr id="108548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7559675" cy="3640138"/>
          </a:xfrm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3352800" y="6186488"/>
            <a:ext cx="247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</a:rPr>
              <a:t>Features Descriptors</a:t>
            </a:r>
          </a:p>
        </p:txBody>
      </p:sp>
    </p:spTree>
    <p:extLst>
      <p:ext uri="{BB962C8B-B14F-4D97-AF65-F5344CB8AC3E}">
        <p14:creationId xmlns:p14="http://schemas.microsoft.com/office/powerpoint/2010/main" val="41687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Choosing distinctive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000">
                <a:latin typeface="Calibri" charset="0"/>
              </a:rPr>
              <a:t>If you wanted to meet a friend would you say</a:t>
            </a: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on campus.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on Green street.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at Green and Wright.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</a:pPr>
            <a:r>
              <a:rPr lang="en-US" sz="2600">
                <a:latin typeface="Calibri" charset="0"/>
              </a:rPr>
              <a:t>Corner detection</a:t>
            </a: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endParaRPr lang="en-US" sz="2600">
              <a:latin typeface="Calibri" charset="0"/>
            </a:endParaRPr>
          </a:p>
          <a:p>
            <a:pPr>
              <a:lnSpc>
                <a:spcPct val="90000"/>
              </a:lnSpc>
            </a:pPr>
            <a:r>
              <a:rPr lang="en-US" sz="3000">
                <a:latin typeface="Calibri" charset="0"/>
              </a:rPr>
              <a:t>Or if you were in a secluded area:</a:t>
            </a: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in the Plains of Akbar.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on the side of Mt. Doom.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r>
              <a:rPr lang="ja-JP" altLang="en-US" sz="2600">
                <a:latin typeface="Calibri" charset="0"/>
              </a:rPr>
              <a:t>“</a:t>
            </a:r>
            <a:r>
              <a:rPr lang="en-US" sz="2600">
                <a:latin typeface="Calibri" charset="0"/>
              </a:rPr>
              <a:t>Let</a:t>
            </a:r>
            <a:r>
              <a:rPr lang="ja-JP" altLang="en-US" sz="2600">
                <a:latin typeface="Calibri" charset="0"/>
              </a:rPr>
              <a:t>’</a:t>
            </a:r>
            <a:r>
              <a:rPr lang="en-US" sz="2600">
                <a:latin typeface="Calibri" charset="0"/>
              </a:rPr>
              <a:t>s meet on top of Mt. Doom.</a:t>
            </a:r>
            <a:r>
              <a:rPr lang="ja-JP" altLang="en-US" sz="2600">
                <a:latin typeface="Calibri" charset="0"/>
              </a:rPr>
              <a:t>”</a:t>
            </a:r>
            <a:endParaRPr lang="en-US" sz="2600">
              <a:latin typeface="Calibri" charset="0"/>
            </a:endParaRPr>
          </a:p>
          <a:p>
            <a:pPr marL="971550" lvl="1" indent="-514350">
              <a:lnSpc>
                <a:spcPct val="90000"/>
              </a:lnSpc>
            </a:pPr>
            <a:r>
              <a:rPr lang="en-US" sz="2600">
                <a:latin typeface="Calibri" charset="0"/>
              </a:rPr>
              <a:t>Blob (valley/peak) detection</a:t>
            </a:r>
          </a:p>
          <a:p>
            <a:pPr marL="971550" lvl="1" indent="-514350">
              <a:lnSpc>
                <a:spcPct val="90000"/>
              </a:lnSpc>
              <a:buFont typeface="Calibri" charset="0"/>
              <a:buAutoNum type="alphaLcParenR"/>
            </a:pPr>
            <a:endParaRPr lang="en-US" sz="260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30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4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Matching Image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71600"/>
            <a:ext cx="4876801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Detection: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Identify image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Description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Extract feature descriptor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for each feature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Matching: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Find candidate matches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Correspondence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olidFill>
                  <a:srgbClr val="002060"/>
                </a:solidFill>
              </a:rPr>
              <a:t>Find consistent set of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(inlier) correspondences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6572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6573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2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Matching Image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71600"/>
            <a:ext cx="4953001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Detection: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Identify image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Description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Extract feature descriptor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for each feature</a:t>
            </a:r>
            <a:endParaRPr lang="en-US" sz="1000" dirty="0" smtClean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Matching: 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Find candidate matches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Feature Correspondence: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Find consistent set of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(inlier) correspondences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between features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-76200" y="66264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52400" y="1143000"/>
            <a:ext cx="4953000" cy="12954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Choosing interest points</a:t>
            </a:r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>
                <a:latin typeface="Calibri" charset="0"/>
              </a:rPr>
              <a:t>Where would you tell your friend to meet you?</a:t>
            </a:r>
          </a:p>
        </p:txBody>
      </p:sp>
      <p:pic>
        <p:nvPicPr>
          <p:cNvPr id="110596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33650"/>
            <a:ext cx="5053013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3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Choosing interest points</a:t>
            </a:r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>
                <a:latin typeface="Calibri" charset="0"/>
              </a:rPr>
              <a:t>Where would you tell your friend to meet you?</a:t>
            </a:r>
          </a:p>
        </p:txBody>
      </p:sp>
      <p:pic>
        <p:nvPicPr>
          <p:cNvPr id="111620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2057400"/>
            <a:ext cx="4870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9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Feature extraction: Corners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graphicFrame>
        <p:nvGraphicFramePr>
          <p:cNvPr id="112644" name="Object 2"/>
          <p:cNvGraphicFramePr>
            <a:graphicFrameLocks noChangeAspect="1"/>
          </p:cNvGraphicFramePr>
          <p:nvPr/>
        </p:nvGraphicFramePr>
        <p:xfrm>
          <a:off x="1447800" y="1219200"/>
          <a:ext cx="6291263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69" name="Image" r:id="rId4" imgW="8761905" imgH="7009524" progId="">
                  <p:embed/>
                </p:oleObj>
              </mc:Choice>
              <mc:Fallback>
                <p:oleObj name="Image" r:id="rId4" imgW="8761905" imgH="70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219200"/>
                        <a:ext cx="6291263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5" name="Text Box 8"/>
          <p:cNvSpPr txBox="1">
            <a:spLocks noChangeArrowheads="1"/>
          </p:cNvSpPr>
          <p:nvPr/>
        </p:nvSpPr>
        <p:spPr bwMode="auto">
          <a:xfrm>
            <a:off x="1447800" y="1257300"/>
            <a:ext cx="629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cs typeface="Arial" charset="0"/>
              </a:rPr>
              <a:t>9300 Harris Corners Pkwy, Charlotte, NC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6550025"/>
            <a:ext cx="58674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sz="1400" dirty="0">
                <a:solidFill>
                  <a:srgbClr val="FFFFFF">
                    <a:lumMod val="65000"/>
                  </a:srgbClr>
                </a:solidFill>
                <a:latin typeface="Arial"/>
                <a:ea typeface="ＭＳ Ｐゴシック" charset="0"/>
                <a:cs typeface="Arial" charset="0"/>
              </a:rPr>
              <a:t>Slides from Rick </a:t>
            </a:r>
            <a:r>
              <a:rPr lang="en-US" sz="1400" dirty="0" err="1">
                <a:solidFill>
                  <a:srgbClr val="FFFFFF">
                    <a:lumMod val="65000"/>
                  </a:srgbClr>
                </a:solidFill>
                <a:latin typeface="Arial"/>
                <a:ea typeface="ＭＳ Ｐゴシック" charset="0"/>
                <a:cs typeface="Arial" charset="0"/>
              </a:rPr>
              <a:t>Szeliski</a:t>
            </a:r>
            <a:r>
              <a:rPr lang="en-US" sz="1400" dirty="0">
                <a:solidFill>
                  <a:srgbClr val="FFFFFF">
                    <a:lumMod val="65000"/>
                  </a:srgbClr>
                </a:solidFill>
                <a:latin typeface="Arial"/>
                <a:ea typeface="ＭＳ Ｐゴシック" charset="0"/>
                <a:cs typeface="Arial" charset="0"/>
              </a:rPr>
              <a:t>, Svetlana </a:t>
            </a:r>
            <a:r>
              <a:rPr lang="en-US" sz="1400" dirty="0" err="1">
                <a:solidFill>
                  <a:srgbClr val="FFFFFF">
                    <a:lumMod val="65000"/>
                  </a:srgbClr>
                </a:solidFill>
                <a:latin typeface="Arial"/>
                <a:ea typeface="ＭＳ Ｐゴシック" charset="0"/>
                <a:cs typeface="Arial" charset="0"/>
              </a:rPr>
              <a:t>Lazebnik</a:t>
            </a:r>
            <a:r>
              <a:rPr lang="en-US" sz="1400" dirty="0">
                <a:solidFill>
                  <a:srgbClr val="FFFFFF">
                    <a:lumMod val="65000"/>
                  </a:srgbClr>
                </a:solidFill>
                <a:latin typeface="Arial"/>
                <a:ea typeface="ＭＳ Ｐゴシック" charset="0"/>
                <a:cs typeface="Arial" charset="0"/>
              </a:rPr>
              <a:t>, and Kristin </a:t>
            </a:r>
            <a:r>
              <a:rPr lang="en-US" sz="1400" dirty="0" err="1">
                <a:solidFill>
                  <a:srgbClr val="FFFFFF">
                    <a:lumMod val="65000"/>
                  </a:srgbClr>
                </a:solidFill>
                <a:latin typeface="Arial"/>
                <a:ea typeface="ＭＳ Ｐゴシック" charset="0"/>
                <a:cs typeface="Arial" charset="0"/>
              </a:rPr>
              <a:t>Grauman</a:t>
            </a:r>
            <a:endParaRPr lang="en-US" sz="1400" dirty="0">
              <a:solidFill>
                <a:srgbClr val="FFFFFF">
                  <a:lumMod val="65000"/>
                </a:srgbClr>
              </a:solidFill>
              <a:latin typeface="Arial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0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Why extract features?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>
                <a:latin typeface="Arial" charset="0"/>
              </a:rPr>
              <a:t>Motivation: panorama stitching</a:t>
            </a:r>
          </a:p>
          <a:p>
            <a:pPr lvl="1"/>
            <a:r>
              <a:rPr lang="en-US">
                <a:latin typeface="Arial" charset="0"/>
              </a:rPr>
              <a:t>We have two images – how do we combine them?</a:t>
            </a:r>
          </a:p>
        </p:txBody>
      </p:sp>
      <p:pic>
        <p:nvPicPr>
          <p:cNvPr id="113668" name="Picture 4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5" descr="imag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75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sz="2800">
                <a:latin typeface="Arial" charset="0"/>
              </a:rPr>
              <a:t>Detection: </a:t>
            </a:r>
            <a:r>
              <a:rPr lang="en-US" sz="2400">
                <a:latin typeface="Arial" charset="0"/>
              </a:rPr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sz="2800">
                <a:latin typeface="Arial" charset="0"/>
              </a:rPr>
              <a:t>Description</a:t>
            </a:r>
            <a:r>
              <a:rPr lang="en-US" sz="2400">
                <a:latin typeface="Arial" charset="0"/>
              </a:rPr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sz="2800">
                <a:latin typeface="Arial" charset="0"/>
              </a:rPr>
              <a:t>Matching: </a:t>
            </a:r>
            <a:r>
              <a:rPr lang="en-US" sz="2400">
                <a:latin typeface="Arial" charset="0"/>
              </a:rPr>
              <a:t>Determine correspondence between descriptors in two views</a:t>
            </a:r>
          </a:p>
        </p:txBody>
      </p:sp>
      <p:pic>
        <p:nvPicPr>
          <p:cNvPr id="114692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876800" y="2982913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graphicFrame>
          <p:nvGraphicFramePr>
            <p:cNvPr id="114709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3092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4710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18300" y="3352800"/>
            <a:ext cx="2425700" cy="1984375"/>
            <a:chOff x="7042516" y="4800600"/>
            <a:chExt cx="2794000" cy="2232025"/>
          </a:xfrm>
        </p:grpSpPr>
        <p:grpSp>
          <p:nvGrpSpPr>
            <p:cNvPr id="114704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Arial" charset="0"/>
                </a:endParaRPr>
              </a:p>
            </p:txBody>
          </p:sp>
          <p:graphicFrame>
            <p:nvGraphicFramePr>
              <p:cNvPr id="114707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3093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14705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800600" y="5391150"/>
            <a:ext cx="4343400" cy="1162050"/>
            <a:chOff x="4800600" y="5391912"/>
            <a:chExt cx="4343400" cy="1161288"/>
          </a:xfrm>
        </p:grpSpPr>
        <p:pic>
          <p:nvPicPr>
            <p:cNvPr id="114698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9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4700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1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2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3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6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Rectified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62463"/>
            <a:ext cx="8229600" cy="1828800"/>
          </a:xfrm>
        </p:spPr>
        <p:txBody>
          <a:bodyPr/>
          <a:lstStyle/>
          <a:p>
            <a:r>
              <a:rPr lang="en-US">
                <a:latin typeface="Calibri" charset="0"/>
              </a:rPr>
              <a:t>Images have the same orientation, </a:t>
            </a:r>
            <a:r>
              <a:rPr lang="en-US" b="1">
                <a:latin typeface="Calibri" charset="0"/>
              </a:rPr>
              <a:t>t</a:t>
            </a:r>
            <a:r>
              <a:rPr lang="en-US">
                <a:latin typeface="Calibri" charset="0"/>
              </a:rPr>
              <a:t> parallel to image planes</a:t>
            </a:r>
            <a:endParaRPr lang="en-US" b="1">
              <a:latin typeface="Calibri" charset="0"/>
            </a:endParaRPr>
          </a:p>
          <a:p>
            <a:r>
              <a:rPr lang="en-US">
                <a:latin typeface="Calibri" charset="0"/>
              </a:rPr>
              <a:t>Where are the epipoles?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2368550" y="1657350"/>
            <a:ext cx="1981200" cy="1219200"/>
          </a:xfrm>
          <a:custGeom>
            <a:avLst/>
            <a:gdLst>
              <a:gd name="T0" fmla="*/ 168511700 w 21600"/>
              <a:gd name="T1" fmla="*/ 34408533 h 21600"/>
              <a:gd name="T2" fmla="*/ 90860033 w 21600"/>
              <a:gd name="T3" fmla="*/ 68817067 h 21600"/>
              <a:gd name="T4" fmla="*/ 13208367 w 21600"/>
              <a:gd name="T5" fmla="*/ 34408533 h 21600"/>
              <a:gd name="T6" fmla="*/ 9086003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D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3449638" y="2060575"/>
            <a:ext cx="657225" cy="358775"/>
          </a:xfrm>
          <a:custGeom>
            <a:avLst/>
            <a:gdLst>
              <a:gd name="T0" fmla="*/ 18543908 w 21600"/>
              <a:gd name="T1" fmla="*/ 2979626 h 21600"/>
              <a:gd name="T2" fmla="*/ 9998735 w 21600"/>
              <a:gd name="T3" fmla="*/ 5959236 h 21600"/>
              <a:gd name="T4" fmla="*/ 1453532 w 21600"/>
              <a:gd name="T5" fmla="*/ 2979626 h 21600"/>
              <a:gd name="T6" fmla="*/ 999873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3359150" y="1809750"/>
            <a:ext cx="838200" cy="239713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3663950" y="2190750"/>
            <a:ext cx="187325" cy="228600"/>
          </a:xfrm>
          <a:custGeom>
            <a:avLst/>
            <a:gdLst>
              <a:gd name="T0" fmla="*/ 1555673 w 21600"/>
              <a:gd name="T1" fmla="*/ 1209675 h 21600"/>
              <a:gd name="T2" fmla="*/ 812288 w 21600"/>
              <a:gd name="T3" fmla="*/ 2419350 h 21600"/>
              <a:gd name="T4" fmla="*/ 68894 w 21600"/>
              <a:gd name="T5" fmla="*/ 1209675 h 21600"/>
              <a:gd name="T6" fmla="*/ 81228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44" name="plant"/>
          <p:cNvSpPr>
            <a:spLocks noEditPoints="1" noChangeArrowheads="1"/>
          </p:cNvSpPr>
          <p:nvPr/>
        </p:nvSpPr>
        <p:spPr bwMode="auto">
          <a:xfrm>
            <a:off x="2901950" y="2266950"/>
            <a:ext cx="457200" cy="304800"/>
          </a:xfrm>
          <a:custGeom>
            <a:avLst/>
            <a:gdLst>
              <a:gd name="T0" fmla="*/ 0 w 21600"/>
              <a:gd name="T1" fmla="*/ 0 h 21600"/>
              <a:gd name="T2" fmla="*/ 4838700 w 21600"/>
              <a:gd name="T3" fmla="*/ 0 h 21600"/>
              <a:gd name="T4" fmla="*/ 9677400 w 21600"/>
              <a:gd name="T5" fmla="*/ 0 h 21600"/>
              <a:gd name="T6" fmla="*/ 9677400 w 21600"/>
              <a:gd name="T7" fmla="*/ 2150533 h 21600"/>
              <a:gd name="T8" fmla="*/ 9677400 w 21600"/>
              <a:gd name="T9" fmla="*/ 4301067 h 21600"/>
              <a:gd name="T10" fmla="*/ 4838700 w 21600"/>
              <a:gd name="T11" fmla="*/ 4301067 h 21600"/>
              <a:gd name="T12" fmla="*/ 0 w 21600"/>
              <a:gd name="T13" fmla="*/ 4301067 h 21600"/>
              <a:gd name="T14" fmla="*/ 0 w 21600"/>
              <a:gd name="T15" fmla="*/ 215053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45" name="Line 84"/>
          <p:cNvSpPr>
            <a:spLocks noChangeShapeType="1"/>
          </p:cNvSpPr>
          <p:nvPr/>
        </p:nvSpPr>
        <p:spPr bwMode="auto">
          <a:xfrm>
            <a:off x="2368550" y="1657350"/>
            <a:ext cx="962025" cy="2282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46" name="Line 85"/>
          <p:cNvSpPr>
            <a:spLocks noChangeShapeType="1"/>
          </p:cNvSpPr>
          <p:nvPr/>
        </p:nvSpPr>
        <p:spPr bwMode="auto">
          <a:xfrm flipH="1">
            <a:off x="3341688" y="1657350"/>
            <a:ext cx="1008062" cy="22717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47" name="Line 86"/>
          <p:cNvSpPr>
            <a:spLocks noChangeShapeType="1"/>
          </p:cNvSpPr>
          <p:nvPr/>
        </p:nvSpPr>
        <p:spPr bwMode="auto">
          <a:xfrm>
            <a:off x="2673350" y="2876550"/>
            <a:ext cx="646113" cy="10525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48" name="Line 87"/>
          <p:cNvSpPr>
            <a:spLocks noChangeShapeType="1"/>
          </p:cNvSpPr>
          <p:nvPr/>
        </p:nvSpPr>
        <p:spPr bwMode="auto">
          <a:xfrm flipV="1">
            <a:off x="3352800" y="2862263"/>
            <a:ext cx="728663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49" name="AutoShape 88"/>
          <p:cNvSpPr>
            <a:spLocks noChangeArrowheads="1"/>
          </p:cNvSpPr>
          <p:nvPr/>
        </p:nvSpPr>
        <p:spPr bwMode="auto">
          <a:xfrm>
            <a:off x="4654550" y="1657350"/>
            <a:ext cx="1981200" cy="1219200"/>
          </a:xfrm>
          <a:custGeom>
            <a:avLst/>
            <a:gdLst>
              <a:gd name="T0" fmla="*/ 168511700 w 21600"/>
              <a:gd name="T1" fmla="*/ 34408533 h 21600"/>
              <a:gd name="T2" fmla="*/ 90860033 w 21600"/>
              <a:gd name="T3" fmla="*/ 68817067 h 21600"/>
              <a:gd name="T4" fmla="*/ 13208367 w 21600"/>
              <a:gd name="T5" fmla="*/ 34408533 h 21600"/>
              <a:gd name="T6" fmla="*/ 9086003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BE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50" name="AutoShape 89"/>
          <p:cNvSpPr>
            <a:spLocks noChangeArrowheads="1"/>
          </p:cNvSpPr>
          <p:nvPr/>
        </p:nvSpPr>
        <p:spPr bwMode="auto">
          <a:xfrm>
            <a:off x="4897438" y="2060575"/>
            <a:ext cx="657225" cy="358775"/>
          </a:xfrm>
          <a:custGeom>
            <a:avLst/>
            <a:gdLst>
              <a:gd name="T0" fmla="*/ 18543908 w 21600"/>
              <a:gd name="T1" fmla="*/ 2979626 h 21600"/>
              <a:gd name="T2" fmla="*/ 9998735 w 21600"/>
              <a:gd name="T3" fmla="*/ 5959236 h 21600"/>
              <a:gd name="T4" fmla="*/ 1453532 w 21600"/>
              <a:gd name="T5" fmla="*/ 2979626 h 21600"/>
              <a:gd name="T6" fmla="*/ 999873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51" name="AutoShape 90"/>
          <p:cNvSpPr>
            <a:spLocks noChangeArrowheads="1"/>
          </p:cNvSpPr>
          <p:nvPr/>
        </p:nvSpPr>
        <p:spPr bwMode="auto">
          <a:xfrm>
            <a:off x="4806950" y="1809750"/>
            <a:ext cx="838200" cy="239713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52" name="AutoShape 91"/>
          <p:cNvSpPr>
            <a:spLocks noChangeArrowheads="1"/>
          </p:cNvSpPr>
          <p:nvPr/>
        </p:nvSpPr>
        <p:spPr bwMode="auto">
          <a:xfrm>
            <a:off x="5111750" y="2190750"/>
            <a:ext cx="187325" cy="228600"/>
          </a:xfrm>
          <a:custGeom>
            <a:avLst/>
            <a:gdLst>
              <a:gd name="T0" fmla="*/ 1555673 w 21600"/>
              <a:gd name="T1" fmla="*/ 1209675 h 21600"/>
              <a:gd name="T2" fmla="*/ 812288 w 21600"/>
              <a:gd name="T3" fmla="*/ 2419350 h 21600"/>
              <a:gd name="T4" fmla="*/ 68894 w 21600"/>
              <a:gd name="T5" fmla="*/ 1209675 h 21600"/>
              <a:gd name="T6" fmla="*/ 81228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grpSp>
        <p:nvGrpSpPr>
          <p:cNvPr id="14353" name="Group 109"/>
          <p:cNvGrpSpPr>
            <a:grpSpLocks/>
          </p:cNvGrpSpPr>
          <p:nvPr/>
        </p:nvGrpSpPr>
        <p:grpSpPr bwMode="auto">
          <a:xfrm>
            <a:off x="5702300" y="2276475"/>
            <a:ext cx="155575" cy="228600"/>
            <a:chOff x="4656" y="234"/>
            <a:chExt cx="192" cy="486"/>
          </a:xfrm>
        </p:grpSpPr>
        <p:sp>
          <p:nvSpPr>
            <p:cNvPr id="14362" name="Oval 110"/>
            <p:cNvSpPr>
              <a:spLocks noChangeArrowheads="1"/>
            </p:cNvSpPr>
            <p:nvPr/>
          </p:nvSpPr>
          <p:spPr bwMode="auto">
            <a:xfrm>
              <a:off x="4680" y="23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4363" name="Line 111"/>
            <p:cNvSpPr>
              <a:spLocks noChangeShapeType="1"/>
            </p:cNvSpPr>
            <p:nvPr/>
          </p:nvSpPr>
          <p:spPr bwMode="auto">
            <a:xfrm>
              <a:off x="4752" y="3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4364" name="Line 112"/>
            <p:cNvSpPr>
              <a:spLocks noChangeShapeType="1"/>
            </p:cNvSpPr>
            <p:nvPr/>
          </p:nvSpPr>
          <p:spPr bwMode="auto">
            <a:xfrm flipH="1" flipV="1">
              <a:off x="4656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4365" name="Line 113"/>
            <p:cNvSpPr>
              <a:spLocks noChangeShapeType="1"/>
            </p:cNvSpPr>
            <p:nvPr/>
          </p:nvSpPr>
          <p:spPr bwMode="auto">
            <a:xfrm flipV="1">
              <a:off x="4752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4366" name="Line 114"/>
            <p:cNvSpPr>
              <a:spLocks noChangeShapeType="1"/>
            </p:cNvSpPr>
            <p:nvPr/>
          </p:nvSpPr>
          <p:spPr bwMode="auto">
            <a:xfrm flipH="1">
              <a:off x="4656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4367" name="Line 115"/>
            <p:cNvSpPr>
              <a:spLocks noChangeShapeType="1"/>
            </p:cNvSpPr>
            <p:nvPr/>
          </p:nvSpPr>
          <p:spPr bwMode="auto">
            <a:xfrm>
              <a:off x="4752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34" name="Oval 33"/>
          <p:cNvSpPr/>
          <p:nvPr/>
        </p:nvSpPr>
        <p:spPr>
          <a:xfrm>
            <a:off x="3276600" y="3852863"/>
            <a:ext cx="119063" cy="1206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55" name="Line 84"/>
          <p:cNvSpPr>
            <a:spLocks noChangeShapeType="1"/>
          </p:cNvSpPr>
          <p:nvPr/>
        </p:nvSpPr>
        <p:spPr bwMode="auto">
          <a:xfrm>
            <a:off x="4654550" y="1677988"/>
            <a:ext cx="962025" cy="22844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56" name="Line 85"/>
          <p:cNvSpPr>
            <a:spLocks noChangeShapeType="1"/>
          </p:cNvSpPr>
          <p:nvPr/>
        </p:nvSpPr>
        <p:spPr bwMode="auto">
          <a:xfrm flipH="1">
            <a:off x="5627688" y="1677988"/>
            <a:ext cx="1008062" cy="2273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57" name="Line 86"/>
          <p:cNvSpPr>
            <a:spLocks noChangeShapeType="1"/>
          </p:cNvSpPr>
          <p:nvPr/>
        </p:nvSpPr>
        <p:spPr bwMode="auto">
          <a:xfrm>
            <a:off x="4959350" y="2897188"/>
            <a:ext cx="646113" cy="1054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358" name="Line 87"/>
          <p:cNvSpPr>
            <a:spLocks noChangeShapeType="1"/>
          </p:cNvSpPr>
          <p:nvPr/>
        </p:nvSpPr>
        <p:spPr bwMode="auto">
          <a:xfrm flipV="1">
            <a:off x="5638800" y="2897188"/>
            <a:ext cx="692150" cy="1054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562600" y="3875088"/>
            <a:ext cx="119063" cy="1206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352800" y="3940175"/>
            <a:ext cx="2232025" cy="158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006850"/>
            <a:ext cx="246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48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Characteristics of good features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2766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>
                <a:latin typeface="Arial" charset="0"/>
              </a:rPr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Arial" charset="0"/>
              </a:rPr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>
                <a:latin typeface="Arial" charset="0"/>
              </a:rPr>
              <a:t>Saliency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Arial" charset="0"/>
              </a:rPr>
              <a:t>Each feature is distinctive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>
                <a:latin typeface="Arial" charset="0"/>
              </a:rPr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Arial" charset="0"/>
              </a:rPr>
              <a:t>Many fewer features than image pixels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>
                <a:latin typeface="Arial" charset="0"/>
              </a:rPr>
              <a:t>Locality</a:t>
            </a:r>
          </a:p>
          <a:p>
            <a:pPr lvl="1">
              <a:lnSpc>
                <a:spcPct val="90000"/>
              </a:lnSpc>
            </a:pPr>
            <a:r>
              <a:rPr lang="en-US" sz="1800">
                <a:latin typeface="Arial" charset="0"/>
              </a:rPr>
              <a:t>A feature occupies a relatively small area of the image; robust to clutter and occlusion</a:t>
            </a:r>
          </a:p>
        </p:txBody>
      </p:sp>
      <p:grpSp>
        <p:nvGrpSpPr>
          <p:cNvPr id="115716" name="Group 11"/>
          <p:cNvGrpSpPr>
            <a:grpSpLocks/>
          </p:cNvGrpSpPr>
          <p:nvPr/>
        </p:nvGrpSpPr>
        <p:grpSpPr bwMode="auto">
          <a:xfrm>
            <a:off x="1600200" y="990600"/>
            <a:ext cx="5791200" cy="2133600"/>
            <a:chOff x="528" y="624"/>
            <a:chExt cx="4715" cy="1678"/>
          </a:xfrm>
        </p:grpSpPr>
        <p:pic>
          <p:nvPicPr>
            <p:cNvPr id="115717" name="Picture 9" descr="SIFT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718" name="Picture 10" descr="SIFT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03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</a:rPr>
              <a:t>Goal: interest operator repeatability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We want to detect (at least some of) the same points in both images.</a:t>
            </a: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Yet we have to be able to run the detection procedure </a:t>
            </a:r>
            <a:r>
              <a:rPr lang="en-US" sz="2800" i="1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independently</a:t>
            </a: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 per image.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38200" y="2514600"/>
            <a:ext cx="7488238" cy="2671763"/>
            <a:chOff x="838200" y="3429000"/>
            <a:chExt cx="7487497" cy="2671465"/>
          </a:xfrm>
        </p:grpSpPr>
        <p:grpSp>
          <p:nvGrpSpPr>
            <p:cNvPr id="116742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1675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8945" y="4010074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842" y="4589730"/>
                <a:ext cx="144562" cy="1459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923" y="4880267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4587" y="4445171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Arial" charset="0"/>
                </a:endParaRPr>
              </a:p>
            </p:txBody>
          </p:sp>
        </p:grpSp>
        <p:grpSp>
          <p:nvGrpSpPr>
            <p:cNvPr id="116743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116745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4758" y="4299557"/>
                <a:ext cx="145126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379" y="4880055"/>
                <a:ext cx="145127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3747" y="4154432"/>
                <a:ext cx="145126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7862" y="4734930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16744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charset="0"/>
                </a:rPr>
                <a:t>No chance to find true matches!</a:t>
              </a:r>
              <a:endParaRPr lang="ru-RU" sz="2400">
                <a:solidFill>
                  <a:srgbClr val="FF3300"/>
                </a:solidFill>
                <a:cs typeface="Times New Roman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8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9" t="33333" r="35683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Goal: descriptor distinctiveness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We want to be able to reliably determine which point goes with which.</a:t>
            </a: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79425" y="2514600"/>
            <a:ext cx="3463925" cy="2020888"/>
            <a:chOff x="1981200" y="3535362"/>
            <a:chExt cx="1714500" cy="1000125"/>
          </a:xfrm>
        </p:grpSpPr>
        <p:pic>
          <p:nvPicPr>
            <p:cNvPr id="11778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940" y="3840192"/>
              <a:ext cx="76218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88" y="4145022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157" y="4297437"/>
              <a:ext cx="76217" cy="7620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2027" y="4068814"/>
              <a:ext cx="76217" cy="762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3" name="Group 21"/>
          <p:cNvGrpSpPr>
            <a:grpSpLocks noChangeAspect="1"/>
          </p:cNvGrpSpPr>
          <p:nvPr/>
        </p:nvGrpSpPr>
        <p:grpSpPr bwMode="auto">
          <a:xfrm>
            <a:off x="4743450" y="2514600"/>
            <a:ext cx="3790950" cy="2057400"/>
            <a:chOff x="4495800" y="3611562"/>
            <a:chExt cx="1562100" cy="847725"/>
          </a:xfrm>
        </p:grpSpPr>
        <p:pic>
          <p:nvPicPr>
            <p:cNvPr id="11778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122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801" y="4192411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48" y="3687439"/>
              <a:ext cx="75881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097" y="3992253"/>
              <a:ext cx="76535" cy="7653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650" y="3192463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850" y="3192463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850" y="2819400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650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>
                <a:solidFill>
                  <a:srgbClr val="FF3300"/>
                </a:solidFill>
                <a:latin typeface="Times New Roman" charset="0"/>
                <a:cs typeface="Times New Roman" charset="0"/>
              </a:rPr>
              <a:t>?</a:t>
            </a:r>
            <a:endParaRPr lang="ru-RU" sz="6000" b="1">
              <a:solidFill>
                <a:srgbClr val="FF33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62962" r="55782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20818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0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8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Local features: main components</a:t>
            </a:r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 sz="2800">
                <a:latin typeface="Arial" charset="0"/>
              </a:rPr>
              <a:t>Detection: </a:t>
            </a:r>
            <a:r>
              <a:rPr lang="en-US" sz="2400">
                <a:latin typeface="Arial" charset="0"/>
              </a:rPr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solidFill>
                <a:schemeClr val="bg2"/>
              </a:solidFill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sz="2800">
                <a:solidFill>
                  <a:schemeClr val="bg2"/>
                </a:solidFill>
                <a:latin typeface="Arial" charset="0"/>
              </a:rPr>
              <a:t>Description</a:t>
            </a:r>
            <a:r>
              <a:rPr lang="en-US" sz="2400">
                <a:solidFill>
                  <a:schemeClr val="bg2"/>
                </a:solidFill>
                <a:latin typeface="Arial" charset="0"/>
              </a:rPr>
              <a:t>:Extract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solidFill>
                <a:schemeClr val="bg2"/>
              </a:solidFill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solidFill>
                <a:schemeClr val="bg2"/>
              </a:solidFill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solidFill>
                <a:schemeClr val="bg2"/>
              </a:solidFill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endParaRPr lang="en-US" sz="1000">
              <a:solidFill>
                <a:schemeClr val="bg2"/>
              </a:solidFill>
              <a:latin typeface="Arial" charset="0"/>
            </a:endParaRPr>
          </a:p>
          <a:p>
            <a:pPr marL="514350" indent="-514350" eaLnBrk="1" hangingPunct="1">
              <a:buFontTx/>
              <a:buAutoNum type="arabicParenR"/>
            </a:pPr>
            <a:r>
              <a:rPr lang="en-US" sz="2800">
                <a:solidFill>
                  <a:schemeClr val="bg2"/>
                </a:solidFill>
                <a:latin typeface="Arial" charset="0"/>
              </a:rPr>
              <a:t>Matching: </a:t>
            </a:r>
            <a:r>
              <a:rPr lang="en-US" sz="2400">
                <a:solidFill>
                  <a:schemeClr val="bg2"/>
                </a:solidFill>
                <a:latin typeface="Arial" charset="0"/>
              </a:rPr>
              <a:t>Determine correspondence between descriptors in two views</a:t>
            </a:r>
          </a:p>
        </p:txBody>
      </p:sp>
      <p:pic>
        <p:nvPicPr>
          <p:cNvPr id="118788" name="Picture 4" descr="SIF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52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Many Existing Detectors Available</a:t>
            </a:r>
            <a:endParaRPr lang="de-CH">
              <a:latin typeface="Calibri" charset="0"/>
            </a:endParaRP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Calibri"/>
              </a:rPr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4495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sz="2400">
              <a:solidFill>
                <a:srgbClr val="000099"/>
              </a:solidFill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000099"/>
                </a:solidFill>
                <a:latin typeface="Calibri" charset="0"/>
              </a:rPr>
              <a:t>Hessian &amp; Harris		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[Beaudet </a:t>
            </a:r>
            <a:r>
              <a:rPr lang="ja-JP" altLang="en-US" sz="2800">
                <a:solidFill>
                  <a:srgbClr val="000000"/>
                </a:solidFill>
                <a:latin typeface="Calibri" charset="0"/>
              </a:rPr>
              <a:t>‘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78], [Harris </a:t>
            </a:r>
            <a:r>
              <a:rPr lang="ja-JP" altLang="en-US" sz="2800">
                <a:solidFill>
                  <a:srgbClr val="000000"/>
                </a:solidFill>
                <a:latin typeface="Calibri" charset="0"/>
              </a:rPr>
              <a:t>‘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88]</a:t>
            </a:r>
            <a:endParaRPr lang="en-US" sz="2400">
              <a:solidFill>
                <a:srgbClr val="000000"/>
              </a:solidFill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400">
                <a:latin typeface="Calibri" charset="0"/>
              </a:rPr>
              <a:t>Laplacian, DoG 		</a:t>
            </a:r>
            <a:r>
              <a:rPr lang="en-US" sz="2800">
                <a:latin typeface="Calibri" charset="0"/>
              </a:rPr>
              <a:t>[Lindeberg </a:t>
            </a:r>
            <a:r>
              <a:rPr lang="ja-JP" altLang="en-US" sz="2800">
                <a:latin typeface="Calibri" charset="0"/>
              </a:rPr>
              <a:t>‘</a:t>
            </a:r>
            <a:r>
              <a:rPr lang="en-US" sz="2800">
                <a:latin typeface="Calibri" charset="0"/>
              </a:rPr>
              <a:t>98], [Lowe 1999]</a:t>
            </a:r>
            <a:endParaRPr lang="en-US" sz="2400"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400">
                <a:latin typeface="Calibri" charset="0"/>
              </a:rPr>
              <a:t>Harris-/Hessian-Laplace       </a:t>
            </a:r>
            <a:r>
              <a:rPr lang="en-US" sz="2400">
                <a:solidFill>
                  <a:srgbClr val="000000"/>
                </a:solidFill>
                <a:latin typeface="Calibri" charset="0"/>
              </a:rPr>
              <a:t>	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[Mikolajczyk &amp; Schmid </a:t>
            </a:r>
            <a:r>
              <a:rPr lang="ja-JP" altLang="en-US" sz="2800">
                <a:solidFill>
                  <a:srgbClr val="000000"/>
                </a:solidFill>
                <a:latin typeface="Calibri" charset="0"/>
              </a:rPr>
              <a:t>‘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01]</a:t>
            </a:r>
            <a:endParaRPr lang="en-US" sz="2400">
              <a:solidFill>
                <a:srgbClr val="000000"/>
              </a:solidFill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</a:rPr>
              <a:t>Harris-/Hessian-Affine	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[Mikolajczyk &amp; Schmid </a:t>
            </a:r>
            <a:r>
              <a:rPr lang="ja-JP" altLang="en-US" sz="2800">
                <a:solidFill>
                  <a:srgbClr val="000000"/>
                </a:solidFill>
                <a:latin typeface="Calibri" charset="0"/>
              </a:rPr>
              <a:t>‘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04]</a:t>
            </a:r>
            <a:endParaRPr lang="en-US" sz="2400">
              <a:solidFill>
                <a:srgbClr val="000000"/>
              </a:solidFill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</a:rPr>
              <a:t>EBR and IBR	 		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[Tuytelaars &amp; Van Gool </a:t>
            </a:r>
            <a:r>
              <a:rPr lang="ja-JP" altLang="en-US" sz="2800">
                <a:solidFill>
                  <a:srgbClr val="000000"/>
                </a:solidFill>
                <a:latin typeface="Calibri" charset="0"/>
              </a:rPr>
              <a:t>‘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04]</a:t>
            </a:r>
            <a:r>
              <a:rPr lang="en-US" sz="2400">
                <a:solidFill>
                  <a:srgbClr val="000000"/>
                </a:solidFill>
                <a:latin typeface="Calibri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000099"/>
                </a:solidFill>
                <a:latin typeface="Calibri" charset="0"/>
              </a:rPr>
              <a:t>MSER</a:t>
            </a:r>
            <a:r>
              <a:rPr lang="en-US" sz="2400">
                <a:solidFill>
                  <a:srgbClr val="000000"/>
                </a:solidFill>
                <a:latin typeface="Calibri" charset="0"/>
              </a:rPr>
              <a:t>				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[Matas </a:t>
            </a:r>
            <a:r>
              <a:rPr lang="ja-JP" altLang="en-US" sz="2800">
                <a:solidFill>
                  <a:srgbClr val="000000"/>
                </a:solidFill>
                <a:latin typeface="Calibri" charset="0"/>
              </a:rPr>
              <a:t>‘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02]</a:t>
            </a:r>
            <a:endParaRPr lang="en-US" sz="2400">
              <a:solidFill>
                <a:srgbClr val="000000"/>
              </a:solidFill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</a:rPr>
              <a:t>Salient Regions		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[Kadir &amp; Brady </a:t>
            </a:r>
            <a:r>
              <a:rPr lang="ja-JP" altLang="en-US" sz="2800">
                <a:solidFill>
                  <a:srgbClr val="000000"/>
                </a:solidFill>
                <a:latin typeface="Calibri" charset="0"/>
              </a:rPr>
              <a:t>‘</a:t>
            </a:r>
            <a:r>
              <a:rPr lang="en-US" sz="2800">
                <a:solidFill>
                  <a:srgbClr val="000000"/>
                </a:solidFill>
                <a:latin typeface="Calibri" charset="0"/>
              </a:rPr>
              <a:t>01] </a:t>
            </a:r>
            <a:endParaRPr lang="en-US" sz="2400">
              <a:solidFill>
                <a:srgbClr val="000000"/>
              </a:solidFill>
              <a:latin typeface="Calibri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000000"/>
                </a:solidFill>
                <a:latin typeface="Calibri" charset="0"/>
              </a:rPr>
              <a:t>Others…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de-CH" sz="24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1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22"/>
            <a:ext cx="9144000" cy="1143000"/>
          </a:xfrm>
        </p:spPr>
        <p:txBody>
          <a:bodyPr/>
          <a:lstStyle/>
          <a:p>
            <a:r>
              <a:rPr lang="en-US" dirty="0" smtClean="0"/>
              <a:t>Feature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dirty="0" smtClean="0"/>
              <a:t>Goals: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Distinctiveness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Each feature has a distinguishing description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Many fewer features than image pixels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Locality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 feature occupies a relatively small area of the image; robust to clutter and occlusion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Feature Detection: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We want to detect (at least some of) the same features in both images.</a:t>
            </a: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independently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per image.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14600"/>
            <a:ext cx="3657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590801"/>
            <a:ext cx="3657600" cy="199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35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Feature Detection: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We want to detect (at least some of) </a:t>
            </a:r>
            <a:b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</a:b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the same features in both images.</a:t>
            </a: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Features should appear at “stable” locations</a:t>
            </a:r>
            <a:b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</a:b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that are invariant to typical image variations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14600"/>
            <a:ext cx="3657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138680" y="3164840"/>
            <a:ext cx="162560" cy="16256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651000" y="3815080"/>
            <a:ext cx="162560" cy="16256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2301240" y="4140200"/>
            <a:ext cx="162560" cy="16256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2951480" y="3652520"/>
            <a:ext cx="162560" cy="16256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2362200" y="4724400"/>
            <a:ext cx="45304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3300"/>
                </a:solidFill>
                <a:latin typeface="Arial"/>
                <a:cs typeface="Times New Roman" pitchFamily="18" charset="0"/>
              </a:rPr>
              <a:t>No chance to find true matches!</a:t>
            </a:r>
            <a:endParaRPr lang="ru-RU" sz="2400" dirty="0">
              <a:solidFill>
                <a:srgbClr val="FF3300"/>
              </a:solidFill>
              <a:latin typeface="Arial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800600" y="2590801"/>
            <a:ext cx="3657600" cy="1990960"/>
            <a:chOff x="4628302" y="2557235"/>
            <a:chExt cx="3853017" cy="2090967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28302" y="2557235"/>
              <a:ext cx="3853017" cy="2090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Oval 11"/>
            <p:cNvSpPr>
              <a:spLocks noChangeArrowheads="1"/>
            </p:cNvSpPr>
            <p:nvPr/>
          </p:nvSpPr>
          <p:spPr bwMode="auto">
            <a:xfrm>
              <a:off x="7697831" y="3491175"/>
              <a:ext cx="179390" cy="17939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7159660" y="4208736"/>
              <a:ext cx="179390" cy="17939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Oval 13"/>
            <p:cNvSpPr>
              <a:spLocks noChangeArrowheads="1"/>
            </p:cNvSpPr>
            <p:nvPr/>
          </p:nvSpPr>
          <p:spPr bwMode="auto">
            <a:xfrm>
              <a:off x="6262710" y="3311785"/>
              <a:ext cx="179390" cy="17939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Oval 14"/>
            <p:cNvSpPr>
              <a:spLocks noChangeArrowheads="1"/>
            </p:cNvSpPr>
            <p:nvPr/>
          </p:nvSpPr>
          <p:spPr bwMode="auto">
            <a:xfrm>
              <a:off x="5006980" y="4029346"/>
              <a:ext cx="179390" cy="17939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06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Feature Detection: D</a:t>
            </a:r>
            <a:r>
              <a:rPr lang="en-US" sz="4000" dirty="0">
                <a:solidFill>
                  <a:srgbClr val="000000"/>
                </a:solidFill>
              </a:rPr>
              <a:t>istinctiveness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We want to be able to reliably determine which feature goes with which</a:t>
            </a: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233363" indent="-233363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Features should appear at locations</a:t>
            </a:r>
            <a:b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</a:br>
            <a:r>
              <a:rPr lang="en-US" sz="2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with distinctive appearances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14600"/>
            <a:ext cx="3657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733800" y="2743200"/>
            <a:ext cx="162560" cy="16256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3834130" y="3489597"/>
            <a:ext cx="162560" cy="16256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3815080" y="4258813"/>
            <a:ext cx="162560" cy="16256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590801"/>
            <a:ext cx="3657600" cy="199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11"/>
          <p:cNvSpPr>
            <a:spLocks noChangeArrowheads="1"/>
          </p:cNvSpPr>
          <p:nvPr/>
        </p:nvSpPr>
        <p:spPr bwMode="auto">
          <a:xfrm>
            <a:off x="6373962" y="4250563"/>
            <a:ext cx="170292" cy="17081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4953000" y="2725674"/>
            <a:ext cx="170292" cy="17081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Oval 13"/>
          <p:cNvSpPr>
            <a:spLocks noChangeArrowheads="1"/>
          </p:cNvSpPr>
          <p:nvPr/>
        </p:nvSpPr>
        <p:spPr bwMode="auto">
          <a:xfrm>
            <a:off x="6000750" y="3841507"/>
            <a:ext cx="170292" cy="17081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6544254" y="3190875"/>
            <a:ext cx="170292" cy="17081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2819400" y="3505001"/>
            <a:ext cx="162560" cy="16256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4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457200" y="5546725"/>
            <a:ext cx="8229600" cy="579438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What points would you choose?</a:t>
            </a:r>
          </a:p>
        </p:txBody>
      </p:sp>
      <p:pic>
        <p:nvPicPr>
          <p:cNvPr id="120836" name="Picture 3" descr="uttow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52413"/>
            <a:ext cx="77724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Epipolar geometry demo</a:t>
            </a:r>
          </a:p>
        </p:txBody>
      </p:sp>
      <p:pic>
        <p:nvPicPr>
          <p:cNvPr id="15363" name="Picture 4" descr="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1876425"/>
            <a:ext cx="38766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fig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876425"/>
            <a:ext cx="38766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1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22"/>
            <a:ext cx="9144000" cy="1143000"/>
          </a:xfrm>
        </p:spPr>
        <p:txBody>
          <a:bodyPr/>
          <a:lstStyle/>
          <a:p>
            <a:r>
              <a:rPr lang="en-US" dirty="0" smtClean="0"/>
              <a:t>Feature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dirty="0" smtClean="0"/>
              <a:t>Some feature point detection methods: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Corners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Harris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Scale-space blobs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SIFT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36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22"/>
            <a:ext cx="9144000" cy="1143000"/>
          </a:xfrm>
        </p:spPr>
        <p:txBody>
          <a:bodyPr/>
          <a:lstStyle/>
          <a:p>
            <a:r>
              <a:rPr lang="en-US" dirty="0" smtClean="0"/>
              <a:t>Feature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dirty="0" smtClean="0"/>
              <a:t>Some feature point detection methods: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Corners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Harris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Scale-space blobs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SIFT</a:t>
            </a:r>
          </a:p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2286000" y="2209800"/>
            <a:ext cx="4572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41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z="3000">
                <a:latin typeface="Arial" charset="0"/>
              </a:rPr>
              <a:t>Corner Detection: Basic Idea</a:t>
            </a:r>
            <a:endParaRPr lang="ru-RU" sz="3000">
              <a:latin typeface="Arial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467600" cy="1828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>
                <a:latin typeface="Arial" charset="0"/>
              </a:rPr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>
                <a:latin typeface="Arial" charset="0"/>
              </a:rPr>
              <a:t>Shifting a window in </a:t>
            </a:r>
            <a:r>
              <a:rPr lang="en-US" i="1">
                <a:latin typeface="Arial" charset="0"/>
              </a:rPr>
              <a:t>any</a:t>
            </a:r>
            <a:r>
              <a:rPr lang="en-US">
                <a:latin typeface="Arial" charset="0"/>
              </a:rPr>
              <a:t> </a:t>
            </a:r>
            <a:r>
              <a:rPr lang="en-US" i="1">
                <a:latin typeface="Arial" charset="0"/>
              </a:rPr>
              <a:t>direction</a:t>
            </a:r>
            <a:r>
              <a:rPr lang="en-US">
                <a:latin typeface="Arial" charset="0"/>
              </a:rPr>
              <a:t> should give </a:t>
            </a:r>
            <a:r>
              <a:rPr lang="en-US" i="1">
                <a:latin typeface="Arial" charset="0"/>
              </a:rPr>
              <a:t>a large change</a:t>
            </a:r>
            <a:r>
              <a:rPr lang="en-US">
                <a:latin typeface="Arial" charset="0"/>
              </a:rPr>
              <a:t> in intensity</a:t>
            </a:r>
            <a:endParaRPr lang="ru-RU">
              <a:latin typeface="Arial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29000" y="2895600"/>
            <a:ext cx="2438400" cy="3870325"/>
            <a:chOff x="2160" y="1824"/>
            <a:chExt cx="1536" cy="2438"/>
          </a:xfrm>
        </p:grpSpPr>
        <p:pic>
          <p:nvPicPr>
            <p:cNvPr id="121878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9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“edge”</a:t>
              </a: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no change along the edge direction</a:t>
              </a:r>
              <a:endParaRPr lang="ru-RU" sz="2400">
                <a:solidFill>
                  <a:srgbClr val="000000"/>
                </a:solidFill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80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81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6019800" y="2895600"/>
            <a:ext cx="2667000" cy="3870325"/>
            <a:chOff x="3792" y="1824"/>
            <a:chExt cx="1680" cy="2438"/>
          </a:xfrm>
        </p:grpSpPr>
        <p:pic>
          <p:nvPicPr>
            <p:cNvPr id="121871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2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“corner”</a:t>
              </a: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significant change in all directions</a:t>
              </a:r>
              <a:endParaRPr lang="ru-RU" sz="2400">
                <a:solidFill>
                  <a:srgbClr val="000000"/>
                </a:solidFill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73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74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75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76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77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62000" y="2895600"/>
            <a:ext cx="2362200" cy="3505200"/>
            <a:chOff x="480" y="1824"/>
            <a:chExt cx="1488" cy="2208"/>
          </a:xfrm>
        </p:grpSpPr>
        <p:pic>
          <p:nvPicPr>
            <p:cNvPr id="121864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65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“flat”</a:t>
              </a: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 region:</a:t>
              </a:r>
              <a:b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charset="0"/>
                  <a:cs typeface="Times New Roman" charset="0"/>
                </a:rPr>
                <a:t>no change in all directions</a:t>
              </a:r>
              <a:endParaRPr lang="ru-RU" sz="2400">
                <a:solidFill>
                  <a:srgbClr val="000000"/>
                </a:solidFill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66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67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68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69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1870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21863" name="Text Box 27"/>
          <p:cNvSpPr txBox="1">
            <a:spLocks noChangeArrowheads="1"/>
          </p:cNvSpPr>
          <p:nvPr/>
        </p:nvSpPr>
        <p:spPr bwMode="auto">
          <a:xfrm>
            <a:off x="47625" y="6553200"/>
            <a:ext cx="147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275829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Finding Corners</a:t>
            </a:r>
          </a:p>
        </p:txBody>
      </p:sp>
      <p:sp>
        <p:nvSpPr>
          <p:cNvPr id="1159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600" y="3352800"/>
            <a:ext cx="7772400" cy="2286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>
                <a:latin typeface="Arial" charset="0"/>
              </a:rPr>
              <a:t>Key property: in the region around a corner, image gradient has two or more dominant directions</a:t>
            </a:r>
          </a:p>
          <a:p>
            <a:pPr>
              <a:buFontTx/>
              <a:buChar char="•"/>
            </a:pPr>
            <a:r>
              <a:rPr lang="en-US">
                <a:latin typeface="Arial" charset="0"/>
              </a:rPr>
              <a:t>Corners are repeatable and distinctive</a:t>
            </a:r>
          </a:p>
        </p:txBody>
      </p:sp>
      <p:graphicFrame>
        <p:nvGraphicFramePr>
          <p:cNvPr id="122884" name="Object 1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75496653"/>
              </p:ext>
            </p:extLst>
          </p:nvPr>
        </p:nvGraphicFramePr>
        <p:xfrm>
          <a:off x="3438525" y="935038"/>
          <a:ext cx="2265363" cy="226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701" name="Bitmap Image" r:id="rId4" imgW="25400" imgH="25400" progId="PBrush">
                  <p:embed/>
                </p:oleObj>
              </mc:Choice>
              <mc:Fallback>
                <p:oleObj name="Bitmap Image" r:id="rId4" imgW="25400" imgH="254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8525" y="935038"/>
                        <a:ext cx="2265363" cy="226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85" name="Rectangle 14"/>
          <p:cNvSpPr>
            <a:spLocks noChangeArrowheads="1"/>
          </p:cNvSpPr>
          <p:nvPr/>
        </p:nvSpPr>
        <p:spPr bwMode="auto">
          <a:xfrm>
            <a:off x="457200" y="575945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C.Harris and M.Stephens. </a:t>
            </a: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hlinkClick r:id="rId6"/>
              </a:rPr>
              <a:t>"A Combined Corner and Edge Detector.“</a:t>
            </a: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Proceedings of the 4th Alvey Vision Conference</a:t>
            </a: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: pages 147--151.  </a:t>
            </a:r>
          </a:p>
        </p:txBody>
      </p:sp>
    </p:spTree>
    <p:extLst>
      <p:ext uri="{BB962C8B-B14F-4D97-AF65-F5344CB8AC3E}">
        <p14:creationId xmlns:p14="http://schemas.microsoft.com/office/powerpoint/2010/main" val="356779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17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749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Change in appearance of window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w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x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,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y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)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for the shift [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u,v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]: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pic>
        <p:nvPicPr>
          <p:cNvPr id="12390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1" name="Rectangle 10"/>
          <p:cNvSpPr>
            <a:spLocks noChangeArrowheads="1"/>
          </p:cNvSpPr>
          <p:nvPr/>
        </p:nvSpPr>
        <p:spPr bwMode="auto">
          <a:xfrm>
            <a:off x="2265363" y="4452938"/>
            <a:ext cx="1462087" cy="1463675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3912" name="TextBox 11"/>
          <p:cNvSpPr txBox="1">
            <a:spLocks noChangeArrowheads="1"/>
          </p:cNvSpPr>
          <p:nvPr/>
        </p:nvSpPr>
        <p:spPr bwMode="auto">
          <a:xfrm>
            <a:off x="2514600" y="3276600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x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y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3913" name="TextBox 12"/>
          <p:cNvSpPr txBox="1">
            <a:spLocks noChangeArrowheads="1"/>
          </p:cNvSpPr>
          <p:nvPr/>
        </p:nvSpPr>
        <p:spPr bwMode="auto">
          <a:xfrm>
            <a:off x="6196013" y="3590925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u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v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651125" y="4191000"/>
            <a:ext cx="1463675" cy="1463675"/>
          </a:xfrm>
          <a:prstGeom prst="rect">
            <a:avLst/>
          </a:prstGeom>
          <a:noFill/>
          <a:ln w="25400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159625" y="4745038"/>
            <a:ext cx="174625" cy="174625"/>
          </a:xfrm>
          <a:prstGeom prst="rect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58000" y="4876800"/>
            <a:ext cx="715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 sz="1600" b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(3,2)</a:t>
            </a:r>
          </a:p>
        </p:txBody>
      </p:sp>
      <p:sp>
        <p:nvSpPr>
          <p:cNvPr id="123917" name="TextBox 11"/>
          <p:cNvSpPr txBox="1">
            <a:spLocks noChangeArrowheads="1"/>
          </p:cNvSpPr>
          <p:nvPr/>
        </p:nvSpPr>
        <p:spPr bwMode="auto">
          <a:xfrm>
            <a:off x="2514600" y="5876925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w</a:t>
            </a:r>
            <a:r>
              <a:rPr lang="en-US">
                <a:solidFill>
                  <a:srgbClr val="FFFFFF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x</a:t>
            </a:r>
            <a:r>
              <a:rPr lang="en-US">
                <a:solidFill>
                  <a:srgbClr val="FFFFFF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y</a:t>
            </a:r>
            <a:r>
              <a:rPr lang="en-US">
                <a:solidFill>
                  <a:srgbClr val="FFFFFF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8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797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3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4" name="Rectangle 10"/>
          <p:cNvSpPr>
            <a:spLocks noChangeArrowheads="1"/>
          </p:cNvSpPr>
          <p:nvPr/>
        </p:nvSpPr>
        <p:spPr bwMode="auto">
          <a:xfrm>
            <a:off x="2265363" y="4452938"/>
            <a:ext cx="1462087" cy="1463675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4935" name="TextBox 11"/>
          <p:cNvSpPr txBox="1">
            <a:spLocks noChangeArrowheads="1"/>
          </p:cNvSpPr>
          <p:nvPr/>
        </p:nvSpPr>
        <p:spPr bwMode="auto">
          <a:xfrm>
            <a:off x="2514600" y="3276600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I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x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y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36" name="TextBox 12"/>
          <p:cNvSpPr txBox="1">
            <a:spLocks noChangeArrowheads="1"/>
          </p:cNvSpPr>
          <p:nvPr/>
        </p:nvSpPr>
        <p:spPr bwMode="auto">
          <a:xfrm>
            <a:off x="6196013" y="3590925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u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v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37" name="Rectangle 15"/>
          <p:cNvSpPr>
            <a:spLocks noChangeArrowheads="1"/>
          </p:cNvSpPr>
          <p:nvPr/>
        </p:nvSpPr>
        <p:spPr bwMode="auto">
          <a:xfrm>
            <a:off x="6629400" y="5084763"/>
            <a:ext cx="173038" cy="173037"/>
          </a:xfrm>
          <a:prstGeom prst="rect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4938" name="TextBox 16"/>
          <p:cNvSpPr txBox="1">
            <a:spLocks noChangeArrowheads="1"/>
          </p:cNvSpPr>
          <p:nvPr/>
        </p:nvSpPr>
        <p:spPr bwMode="auto">
          <a:xfrm>
            <a:off x="6324600" y="5224463"/>
            <a:ext cx="715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 sz="1600" b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(0,0)</a:t>
            </a:r>
          </a:p>
        </p:txBody>
      </p:sp>
      <p:sp>
        <p:nvSpPr>
          <p:cNvPr id="124939" name="TextBox 11"/>
          <p:cNvSpPr txBox="1">
            <a:spLocks noChangeArrowheads="1"/>
          </p:cNvSpPr>
          <p:nvPr/>
        </p:nvSpPr>
        <p:spPr bwMode="auto">
          <a:xfrm>
            <a:off x="2514600" y="5876925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w</a:t>
            </a:r>
            <a:r>
              <a:rPr lang="en-US">
                <a:solidFill>
                  <a:srgbClr val="FFFFFF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x</a:t>
            </a:r>
            <a:r>
              <a:rPr lang="en-US">
                <a:solidFill>
                  <a:srgbClr val="FFFFFF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y</a:t>
            </a:r>
            <a:r>
              <a:rPr lang="en-US">
                <a:solidFill>
                  <a:srgbClr val="FFFFFF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40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Change in appearance of window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w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x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,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y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)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for the shift [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u,v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]: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7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45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477000" y="2514600"/>
            <a:ext cx="1371600" cy="1371600"/>
            <a:chOff x="4080" y="1920"/>
            <a:chExt cx="864" cy="864"/>
          </a:xfrm>
        </p:grpSpPr>
        <p:sp>
          <p:nvSpPr>
            <p:cNvPr id="125985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5986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5987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Tahoma" charset="0"/>
                  <a:cs typeface="Tahoma" charset="0"/>
                </a:rPr>
                <a:t>Intensity</a:t>
              </a:r>
              <a:endParaRPr lang="ru-RU" sz="2000">
                <a:solidFill>
                  <a:srgbClr val="000000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114800" y="2667000"/>
            <a:ext cx="1385888" cy="1371600"/>
            <a:chOff x="2592" y="2016"/>
            <a:chExt cx="873" cy="864"/>
          </a:xfrm>
        </p:grpSpPr>
        <p:sp>
          <p:nvSpPr>
            <p:cNvPr id="125982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5983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Tahoma" charset="0"/>
                  <a:cs typeface="Tahoma" charset="0"/>
                </a:rPr>
                <a:t>Shifted intensity</a:t>
              </a:r>
              <a:endParaRPr lang="ru-RU" sz="2000">
                <a:solidFill>
                  <a:srgbClr val="000000"/>
                </a:solidFill>
                <a:latin typeface="Tahoma" charset="0"/>
                <a:cs typeface="Tahoma" charset="0"/>
              </a:endParaRPr>
            </a:p>
          </p:txBody>
        </p:sp>
        <p:sp>
          <p:nvSpPr>
            <p:cNvPr id="125984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905000" y="2590800"/>
            <a:ext cx="1385888" cy="1447800"/>
            <a:chOff x="1200" y="1968"/>
            <a:chExt cx="873" cy="912"/>
          </a:xfrm>
        </p:grpSpPr>
        <p:sp>
          <p:nvSpPr>
            <p:cNvPr id="125979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25980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Tahoma" charset="0"/>
                  <a:cs typeface="Tahoma" charset="0"/>
                </a:rPr>
                <a:t>Window function</a:t>
              </a:r>
              <a:endParaRPr lang="ru-RU" sz="2000">
                <a:solidFill>
                  <a:srgbClr val="000000"/>
                </a:solidFill>
                <a:latin typeface="Tahoma" charset="0"/>
                <a:cs typeface="Tahoma" charset="0"/>
              </a:endParaRPr>
            </a:p>
          </p:txBody>
        </p:sp>
        <p:sp>
          <p:nvSpPr>
            <p:cNvPr id="125981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400" y="4876800"/>
            <a:ext cx="8758238" cy="1281113"/>
            <a:chOff x="99" y="3312"/>
            <a:chExt cx="5517" cy="807"/>
          </a:xfrm>
        </p:grpSpPr>
        <p:grpSp>
          <p:nvGrpSpPr>
            <p:cNvPr id="125962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125972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125977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25978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125973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125974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25975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25976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125963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125968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125970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125971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125969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25964" name="Text Box 31"/>
            <p:cNvSpPr txBox="1">
              <a:spLocks noChangeArrowheads="1"/>
            </p:cNvSpPr>
            <p:nvPr/>
          </p:nvSpPr>
          <p:spPr bwMode="auto">
            <a:xfrm>
              <a:off x="3923" y="3389"/>
              <a:ext cx="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cs typeface="Times New Roman" charset="0"/>
                </a:rPr>
                <a:t>or</a:t>
              </a:r>
              <a:endParaRPr lang="ru-RU" sz="2000">
                <a:solidFill>
                  <a:srgbClr val="000000"/>
                </a:solidFill>
                <a:cs typeface="Times New Roman" charset="0"/>
              </a:endParaRPr>
            </a:p>
          </p:txBody>
        </p:sp>
        <p:sp>
          <p:nvSpPr>
            <p:cNvPr id="125965" name="Text Box 32"/>
            <p:cNvSpPr txBox="1">
              <a:spLocks noChangeArrowheads="1"/>
            </p:cNvSpPr>
            <p:nvPr/>
          </p:nvSpPr>
          <p:spPr bwMode="auto">
            <a:xfrm>
              <a:off x="99" y="3360"/>
              <a:ext cx="20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cs typeface="Times New Roman" charset="0"/>
                </a:rPr>
                <a:t>Window function </a:t>
              </a:r>
              <a:r>
                <a:rPr lang="en-US" i="1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w(x,y)</a:t>
              </a:r>
              <a:r>
                <a:rPr lang="en-US" sz="20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 =</a:t>
              </a:r>
              <a:endParaRPr lang="ru-RU" sz="2000">
                <a:solidFill>
                  <a:srgbClr val="0000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25966" name="Text Box 33"/>
            <p:cNvSpPr txBox="1">
              <a:spLocks noChangeArrowheads="1"/>
            </p:cNvSpPr>
            <p:nvPr/>
          </p:nvSpPr>
          <p:spPr bwMode="auto">
            <a:xfrm>
              <a:off x="4478" y="3869"/>
              <a:ext cx="7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cs typeface="Times New Roman" charset="0"/>
                </a:rPr>
                <a:t>Gaussian</a:t>
              </a:r>
              <a:endParaRPr lang="ru-RU" sz="2000">
                <a:solidFill>
                  <a:srgbClr val="000000"/>
                </a:solidFill>
                <a:cs typeface="Times New Roman" charset="0"/>
              </a:endParaRPr>
            </a:p>
          </p:txBody>
        </p:sp>
        <p:sp>
          <p:nvSpPr>
            <p:cNvPr id="125967" name="Text Box 34"/>
            <p:cNvSpPr txBox="1">
              <a:spLocks noChangeArrowheads="1"/>
            </p:cNvSpPr>
            <p:nvPr/>
          </p:nvSpPr>
          <p:spPr bwMode="auto">
            <a:xfrm>
              <a:off x="2154" y="3869"/>
              <a:ext cx="16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cs typeface="Times New Roman" charset="0"/>
                </a:rPr>
                <a:t>1 in window, 0 outside</a:t>
              </a:r>
              <a:endParaRPr lang="ru-RU" sz="2000">
                <a:solidFill>
                  <a:srgbClr val="000000"/>
                </a:solidFill>
                <a:cs typeface="Times New Roman" charset="0"/>
              </a:endParaRPr>
            </a:p>
          </p:txBody>
        </p:sp>
      </p:grpSp>
      <p:sp>
        <p:nvSpPr>
          <p:cNvPr id="125960" name="Text Box 35"/>
          <p:cNvSpPr txBox="1">
            <a:spLocks noChangeArrowheads="1"/>
          </p:cNvSpPr>
          <p:nvPr/>
        </p:nvSpPr>
        <p:spPr bwMode="auto">
          <a:xfrm>
            <a:off x="7504113" y="6477000"/>
            <a:ext cx="1674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Source: R. Szeliski</a:t>
            </a:r>
          </a:p>
        </p:txBody>
      </p:sp>
      <p:sp>
        <p:nvSpPr>
          <p:cNvPr id="125961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Change in appearance of window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w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x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,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y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)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for the shift [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u,v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]: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graphicFrame>
        <p:nvGraphicFramePr>
          <p:cNvPr id="126979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93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457200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We want to find out how this function behaves for small shifts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Change in appearance of window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w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x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,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y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)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for the shift [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u,v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]: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pic>
        <p:nvPicPr>
          <p:cNvPr id="12698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3" name="TextBox 12"/>
          <p:cNvSpPr txBox="1">
            <a:spLocks noChangeArrowheads="1"/>
          </p:cNvSpPr>
          <p:nvPr/>
        </p:nvSpPr>
        <p:spPr bwMode="auto">
          <a:xfrm>
            <a:off x="4291013" y="3895725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u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v</a:t>
            </a: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55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graphicFrame>
        <p:nvGraphicFramePr>
          <p:cNvPr id="128003" name="Object 3"/>
          <p:cNvGraphicFramePr>
            <a:graphicFrameLocks noChangeAspect="1"/>
          </p:cNvGraphicFramePr>
          <p:nvPr/>
        </p:nvGraphicFramePr>
        <p:xfrm>
          <a:off x="1219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80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4" name="Text Box 35"/>
          <p:cNvSpPr txBox="1">
            <a:spLocks noChangeArrowheads="1"/>
          </p:cNvSpPr>
          <p:nvPr/>
        </p:nvSpPr>
        <p:spPr bwMode="auto">
          <a:xfrm>
            <a:off x="457200" y="4191000"/>
            <a:ext cx="8421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Local quadratic approximation of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E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u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,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v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) in the neighborhood of (0,0) is given by the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second-order Taylor expansion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: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graphicFrame>
        <p:nvGraphicFramePr>
          <p:cNvPr id="128005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334963" y="5622925"/>
          <a:ext cx="855027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81" name="Equation" r:id="rId6" imgW="4102100" imgH="482600" progId="Equation.3">
                  <p:embed/>
                </p:oleObj>
              </mc:Choice>
              <mc:Fallback>
                <p:oleObj name="Equation" r:id="rId6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5622925"/>
                        <a:ext cx="855027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6" name="Text Box 4"/>
          <p:cNvSpPr txBox="1">
            <a:spLocks noChangeArrowheads="1"/>
          </p:cNvSpPr>
          <p:nvPr/>
        </p:nvSpPr>
        <p:spPr bwMode="auto">
          <a:xfrm>
            <a:off x="457200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We want to find out how this function behaves for small shifts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28007" name="Text Box 4"/>
          <p:cNvSpPr txBox="1">
            <a:spLocks noChangeArrowheads="1"/>
          </p:cNvSpPr>
          <p:nvPr/>
        </p:nvSpPr>
        <p:spPr bwMode="auto">
          <a:xfrm>
            <a:off x="1360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Change in appearance of window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w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x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,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y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)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for the shift [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u,v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]: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graphicFrame>
        <p:nvGraphicFramePr>
          <p:cNvPr id="129027" name="Object 3"/>
          <p:cNvGraphicFramePr>
            <a:graphicFrameLocks noChangeAspect="1"/>
          </p:cNvGraphicFramePr>
          <p:nvPr/>
        </p:nvGraphicFramePr>
        <p:xfrm>
          <a:off x="1219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67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28" name="Text Box 35"/>
          <p:cNvSpPr txBox="1">
            <a:spLocks noChangeArrowheads="1"/>
          </p:cNvSpPr>
          <p:nvPr/>
        </p:nvSpPr>
        <p:spPr bwMode="auto">
          <a:xfrm>
            <a:off x="381000" y="1905000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Second-order Taylor expansion of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E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u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,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v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) about (0,0):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graphicFrame>
        <p:nvGraphicFramePr>
          <p:cNvPr id="129029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563563" y="2424113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68" name="Equation" r:id="rId6" imgW="4102100" imgH="482600" progId="Equation.3">
                  <p:embed/>
                </p:oleObj>
              </mc:Choice>
              <mc:Fallback>
                <p:oleObj name="Equation" r:id="rId6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2424113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0" name="Object 4"/>
          <p:cNvGraphicFramePr>
            <a:graphicFrameLocks noChangeAspect="1"/>
          </p:cNvGraphicFramePr>
          <p:nvPr/>
        </p:nvGraphicFramePr>
        <p:xfrm>
          <a:off x="838200" y="3424238"/>
          <a:ext cx="7032625" cy="343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69" name="Equation" r:id="rId8" imgW="3797300" imgH="1854200" progId="Equation.3">
                  <p:embed/>
                </p:oleObj>
              </mc:Choice>
              <mc:Fallback>
                <p:oleObj name="Equation" r:id="rId8" imgW="3797300" imgH="185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424238"/>
                        <a:ext cx="7032625" cy="343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225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Relationship with homography?</a:t>
            </a: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45026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978275"/>
            <a:ext cx="215900" cy="31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3756025"/>
            <a:ext cx="2349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842963" y="5029200"/>
            <a:ext cx="7539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charset="0"/>
              </a:rPr>
              <a:t>Images taken from the same center of projection?  Use a homography!</a:t>
            </a:r>
          </a:p>
        </p:txBody>
      </p:sp>
    </p:spTree>
    <p:extLst>
      <p:ext uri="{BB962C8B-B14F-4D97-AF65-F5344CB8AC3E}">
        <p14:creationId xmlns:p14="http://schemas.microsoft.com/office/powerpoint/2010/main" val="351521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graphicFrame>
        <p:nvGraphicFramePr>
          <p:cNvPr id="130051" name="Object 3"/>
          <p:cNvGraphicFramePr>
            <a:graphicFrameLocks noChangeAspect="1"/>
          </p:cNvGraphicFramePr>
          <p:nvPr/>
        </p:nvGraphicFramePr>
        <p:xfrm>
          <a:off x="1219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15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2" name="Text Box 35"/>
          <p:cNvSpPr txBox="1">
            <a:spLocks noChangeArrowheads="1"/>
          </p:cNvSpPr>
          <p:nvPr/>
        </p:nvSpPr>
        <p:spPr bwMode="auto">
          <a:xfrm>
            <a:off x="381000" y="1905000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Second-order Taylor expansion of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E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u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,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v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) about (0,0):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graphicFrame>
        <p:nvGraphicFramePr>
          <p:cNvPr id="130053" name="Object 4"/>
          <p:cNvGraphicFramePr>
            <a:graphicFrameLocks noChangeAspect="1"/>
          </p:cNvGraphicFramePr>
          <p:nvPr/>
        </p:nvGraphicFramePr>
        <p:xfrm>
          <a:off x="2514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16" name="Equation" r:id="rId6" imgW="2298700" imgH="1803400" progId="Equation.3">
                  <p:embed/>
                </p:oleObj>
              </mc:Choice>
              <mc:Fallback>
                <p:oleObj name="Equation" r:id="rId6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4" name="Object 36"/>
          <p:cNvGraphicFramePr>
            <a:graphicFrameLocks noChangeAspect="1"/>
          </p:cNvGraphicFramePr>
          <p:nvPr/>
        </p:nvGraphicFramePr>
        <p:xfrm>
          <a:off x="563563" y="2424113"/>
          <a:ext cx="78946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17" name="Equation" r:id="rId8" imgW="4102100" imgH="482600" progId="Equation.3">
                  <p:embed/>
                </p:oleObj>
              </mc:Choice>
              <mc:Fallback>
                <p:oleObj name="Equation" r:id="rId8" imgW="4102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2424113"/>
                        <a:ext cx="7894637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13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graphicFrame>
        <p:nvGraphicFramePr>
          <p:cNvPr id="131075" name="Object 3"/>
          <p:cNvGraphicFramePr>
            <a:graphicFrameLocks noChangeAspect="1"/>
          </p:cNvGraphicFramePr>
          <p:nvPr/>
        </p:nvGraphicFramePr>
        <p:xfrm>
          <a:off x="1219200" y="9144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63" name="Equation" r:id="rId4" imgW="2768600" imgH="381000" progId="">
                  <p:embed/>
                </p:oleObj>
              </mc:Choice>
              <mc:Fallback>
                <p:oleObj name="Equation" r:id="rId4" imgW="2768600" imgH="3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9144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76" name="Text Box 35"/>
          <p:cNvSpPr txBox="1">
            <a:spLocks noChangeArrowheads="1"/>
          </p:cNvSpPr>
          <p:nvPr/>
        </p:nvSpPr>
        <p:spPr bwMode="auto">
          <a:xfrm>
            <a:off x="381000" y="1905000"/>
            <a:ext cx="8656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Second-order Taylor expansion of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E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(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u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,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v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) about (0,0):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graphicFrame>
        <p:nvGraphicFramePr>
          <p:cNvPr id="131077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685800" y="2362200"/>
          <a:ext cx="7805738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64" name="Equation" r:id="rId6" imgW="4508500" imgH="711200" progId="Equation.3">
                  <p:embed/>
                </p:oleObj>
              </mc:Choice>
              <mc:Fallback>
                <p:oleObj name="Equation" r:id="rId6" imgW="45085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362200"/>
                        <a:ext cx="7805738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078" name="Object 4"/>
          <p:cNvGraphicFramePr>
            <a:graphicFrameLocks noChangeAspect="1"/>
          </p:cNvGraphicFramePr>
          <p:nvPr/>
        </p:nvGraphicFramePr>
        <p:xfrm>
          <a:off x="2514600" y="3519488"/>
          <a:ext cx="4256088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65" name="Equation" r:id="rId8" imgW="2298700" imgH="1803400" progId="Equation.3">
                  <p:embed/>
                </p:oleObj>
              </mc:Choice>
              <mc:Fallback>
                <p:oleObj name="Equation" r:id="rId8" imgW="2298700" imgH="180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519488"/>
                        <a:ext cx="4256088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326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"/>
          <p:cNvSpPr>
            <a:spLocks noChangeArrowheads="1"/>
          </p:cNvSpPr>
          <p:nvPr/>
        </p:nvSpPr>
        <p:spPr bwMode="auto">
          <a:xfrm>
            <a:off x="2286000" y="1524000"/>
            <a:ext cx="4038600" cy="1295400"/>
          </a:xfrm>
          <a:prstGeom prst="rect">
            <a:avLst/>
          </a:prstGeom>
          <a:solidFill>
            <a:srgbClr val="62D8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2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381000" y="9144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Times New Roman" charset="0"/>
              </a:rPr>
              <a:t>The quadratic approximation simplifies to</a:t>
            </a:r>
            <a:endParaRPr lang="ru-RU" sz="2400">
              <a:solidFill>
                <a:srgbClr val="000000"/>
              </a:solidFill>
              <a:cs typeface="Times New Roman" charset="0"/>
            </a:endParaRPr>
          </a:p>
        </p:txBody>
      </p:sp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2286000" y="4140200"/>
          <a:ext cx="442277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72" name="Equation" r:id="rId5" imgW="1765300" imgH="508000" progId="">
                  <p:embed/>
                </p:oleObj>
              </mc:Choice>
              <mc:Fallback>
                <p:oleObj name="Equation" r:id="rId5" imgW="1765300" imgH="50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140200"/>
                        <a:ext cx="4422775" cy="1270000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381000" y="3208338"/>
            <a:ext cx="853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Times New Roman" charset="0"/>
              </a:rPr>
              <a:t>where </a:t>
            </a:r>
            <a:r>
              <a:rPr lang="en-US" sz="2400" i="1">
                <a:solidFill>
                  <a:srgbClr val="000000"/>
                </a:solidFill>
                <a:cs typeface="Times New Roman" charset="0"/>
              </a:rPr>
              <a:t>M</a:t>
            </a:r>
            <a:r>
              <a:rPr lang="en-US" sz="2400">
                <a:solidFill>
                  <a:srgbClr val="000000"/>
                </a:solidFill>
                <a:cs typeface="Times New Roman" charset="0"/>
              </a:rPr>
              <a:t> is a </a:t>
            </a:r>
            <a:r>
              <a:rPr lang="en-US" sz="2400" i="1">
                <a:solidFill>
                  <a:srgbClr val="000000"/>
                </a:solidFill>
                <a:cs typeface="Times New Roman" charset="0"/>
              </a:rPr>
              <a:t>second moment matrix</a:t>
            </a:r>
            <a:r>
              <a:rPr lang="en-US" sz="240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sz="2400">
                <a:solidFill>
                  <a:srgbClr val="000000"/>
                </a:solidFill>
                <a:cs typeface="Times New Roman" charset="0"/>
                <a:sym typeface="Symbol" charset="0"/>
              </a:rPr>
              <a:t>computed from image derivatives:</a:t>
            </a:r>
            <a:endParaRPr lang="ru-RU" sz="2400">
              <a:solidFill>
                <a:srgbClr val="000000"/>
              </a:solidFill>
              <a:cs typeface="Times New Roman" charset="0"/>
            </a:endParaRPr>
          </a:p>
        </p:txBody>
      </p:sp>
      <p:graphicFrame>
        <p:nvGraphicFramePr>
          <p:cNvPr id="132103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286000" y="1560513"/>
          <a:ext cx="40386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73" name="Equation" r:id="rId7" imgW="1536700" imgH="457200" progId="Equation.3">
                  <p:embed/>
                </p:oleObj>
              </mc:Choice>
              <mc:Fallback>
                <p:oleObj name="Equation" r:id="rId7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560513"/>
                        <a:ext cx="4038600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38200" y="5867400"/>
            <a:ext cx="7431088" cy="687388"/>
            <a:chOff x="528" y="3696"/>
            <a:chExt cx="4681" cy="433"/>
          </a:xfrm>
        </p:grpSpPr>
        <p:pic>
          <p:nvPicPr>
            <p:cNvPr id="13210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696"/>
              <a:ext cx="4681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106" name="Rectangle 11"/>
            <p:cNvSpPr>
              <a:spLocks noChangeArrowheads="1"/>
            </p:cNvSpPr>
            <p:nvPr/>
          </p:nvSpPr>
          <p:spPr bwMode="auto">
            <a:xfrm>
              <a:off x="528" y="3696"/>
              <a:ext cx="43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Arial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05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22" name="Object 2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298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2687638" y="5362575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299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38" y="5362575"/>
                        <a:ext cx="1428750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990975"/>
            <a:ext cx="165576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9563" r="47212" b="45161"/>
          <a:stretch>
            <a:fillRect/>
          </a:stretch>
        </p:blipFill>
        <p:spPr bwMode="auto">
          <a:xfrm>
            <a:off x="2606675" y="4013200"/>
            <a:ext cx="16192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54877" r="45802"/>
          <a:stretch>
            <a:fillRect/>
          </a:stretch>
        </p:blipFill>
        <p:spPr bwMode="auto">
          <a:xfrm>
            <a:off x="6762750" y="4013200"/>
            <a:ext cx="17002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3" t="54877"/>
          <a:stretch>
            <a:fillRect/>
          </a:stretch>
        </p:blipFill>
        <p:spPr bwMode="auto">
          <a:xfrm>
            <a:off x="4668838" y="4013200"/>
            <a:ext cx="1673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11078" name="Object 4"/>
          <p:cNvGraphicFramePr>
            <a:graphicFrameLocks noChangeAspect="1"/>
          </p:cNvGraphicFramePr>
          <p:nvPr/>
        </p:nvGraphicFramePr>
        <p:xfrm>
          <a:off x="4745038" y="5362575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300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38" y="5362575"/>
                        <a:ext cx="1460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5"/>
          <p:cNvGraphicFramePr>
            <a:graphicFrameLocks noChangeAspect="1"/>
          </p:cNvGraphicFramePr>
          <p:nvPr/>
        </p:nvGraphicFramePr>
        <p:xfrm>
          <a:off x="6497638" y="5362575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301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38" y="5362575"/>
                        <a:ext cx="2222500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Corners</a:t>
            </a:r>
            <a:r>
              <a:rPr lang="en-US" sz="3000" kern="0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 as distinctive interest points</a:t>
            </a:r>
            <a:endParaRPr lang="ru-RU" sz="3000" kern="0" dirty="0">
              <a:solidFill>
                <a:srgbClr val="000000"/>
              </a:solidFill>
              <a:latin typeface="Arial"/>
              <a:ea typeface="ＭＳ Ｐゴシック" charset="0"/>
              <a:cs typeface="Arial" charset="0"/>
            </a:endParaRPr>
          </a:p>
        </p:txBody>
      </p:sp>
      <p:sp>
        <p:nvSpPr>
          <p:cNvPr id="133131" name="Text Box 6"/>
          <p:cNvSpPr txBox="1">
            <a:spLocks noChangeArrowheads="1"/>
          </p:cNvSpPr>
          <p:nvPr/>
        </p:nvSpPr>
        <p:spPr bwMode="auto">
          <a:xfrm>
            <a:off x="957263" y="2771775"/>
            <a:ext cx="7813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  <a:sym typeface="Symbol" charset="0"/>
              </a:rPr>
              <a:t>2 x 2 matrix of image derivatives (averaged in neighborhood of a point).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650" y="5619750"/>
            <a:ext cx="14970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 charset="0"/>
              </a:rPr>
              <a:t>Notation:</a:t>
            </a:r>
          </a:p>
        </p:txBody>
      </p:sp>
    </p:spTree>
    <p:extLst>
      <p:ext uri="{BB962C8B-B14F-4D97-AF65-F5344CB8AC3E}">
        <p14:creationId xmlns:p14="http://schemas.microsoft.com/office/powerpoint/2010/main" val="29258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3"/>
          <p:cNvSpPr txBox="1">
            <a:spLocks noChangeArrowheads="1"/>
          </p:cNvSpPr>
          <p:nvPr/>
        </p:nvSpPr>
        <p:spPr bwMode="auto">
          <a:xfrm>
            <a:off x="533400" y="1066800"/>
            <a:ext cx="8001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The surface </a:t>
            </a:r>
            <a:r>
              <a:rPr lang="en-US" i="1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cs typeface="Arial" charset="0"/>
              </a:rPr>
              <a:t>u</a:t>
            </a:r>
            <a:r>
              <a:rPr lang="en-US">
                <a:solidFill>
                  <a:srgbClr val="000000"/>
                </a:solidFill>
                <a:cs typeface="Arial" charset="0"/>
              </a:rPr>
              <a:t>,</a:t>
            </a:r>
            <a:r>
              <a:rPr lang="en-US" i="1">
                <a:solidFill>
                  <a:srgbClr val="000000"/>
                </a:solidFill>
                <a:cs typeface="Arial" charset="0"/>
              </a:rPr>
              <a:t>v</a:t>
            </a:r>
            <a:r>
              <a:rPr lang="en-US">
                <a:solidFill>
                  <a:srgbClr val="000000"/>
                </a:solidFill>
                <a:cs typeface="Arial" charset="0"/>
              </a:rPr>
              <a:t>) is locally approximated by a quadratic form. Let’s try to understand its shape.</a:t>
            </a:r>
          </a:p>
        </p:txBody>
      </p:sp>
      <p:sp>
        <p:nvSpPr>
          <p:cNvPr id="1341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Interpreting the second moment matrix</a:t>
            </a:r>
          </a:p>
        </p:txBody>
      </p:sp>
      <p:pic>
        <p:nvPicPr>
          <p:cNvPr id="13414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987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4149" name="Object 8"/>
          <p:cNvGraphicFramePr>
            <a:graphicFrameLocks noChangeAspect="1"/>
          </p:cNvGraphicFramePr>
          <p:nvPr/>
        </p:nvGraphicFramePr>
        <p:xfrm>
          <a:off x="533400" y="2743200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268" name="Equation" r:id="rId5" imgW="1536700" imgH="457200" progId="Equation.3">
                  <p:embed/>
                </p:oleObj>
              </mc:Choice>
              <mc:Fallback>
                <p:oleObj name="Equation" r:id="rId5" imgW="1536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743200"/>
                        <a:ext cx="40386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2"/>
          <p:cNvGraphicFramePr>
            <a:graphicFrameLocks noChangeAspect="1"/>
          </p:cNvGraphicFramePr>
          <p:nvPr/>
        </p:nvGraphicFramePr>
        <p:xfrm>
          <a:off x="304800" y="4267200"/>
          <a:ext cx="4495800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269" name="Equation" r:id="rId7" imgW="1752600" imgH="508000" progId="Equation.3">
                  <p:embed/>
                </p:oleObj>
              </mc:Choice>
              <mc:Fallback>
                <p:oleObj name="Equation" r:id="rId7" imgW="17526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267200"/>
                        <a:ext cx="4495800" cy="130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99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170" name="Object 2"/>
          <p:cNvGraphicFramePr>
            <a:graphicFrameLocks noChangeAspect="1"/>
          </p:cNvGraphicFramePr>
          <p:nvPr/>
        </p:nvGraphicFramePr>
        <p:xfrm>
          <a:off x="846138" y="2514600"/>
          <a:ext cx="747395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277" name="Equation" r:id="rId4" imgW="2451100" imgH="508000" progId="Equation.3">
                  <p:embed/>
                </p:oleObj>
              </mc:Choice>
              <mc:Fallback>
                <p:oleObj name="Equation" r:id="rId4" imgW="24511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2514600"/>
                        <a:ext cx="7473950" cy="154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6858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First, consider the axis-aligned case (gradients are either horizontal or vertical)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57200" y="43434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If either </a:t>
            </a:r>
            <a:r>
              <a:rPr lang="el-GR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>
                <a:solidFill>
                  <a:srgbClr val="000000"/>
                </a:solidFill>
                <a:cs typeface="Arial" charset="0"/>
              </a:rPr>
              <a:t> is close to 0, then this is </a:t>
            </a:r>
            <a:r>
              <a:rPr lang="en-US" b="1">
                <a:solidFill>
                  <a:srgbClr val="000000"/>
                </a:solidFill>
                <a:cs typeface="Arial" charset="0"/>
              </a:rPr>
              <a:t>not</a:t>
            </a:r>
            <a:r>
              <a:rPr lang="en-US">
                <a:solidFill>
                  <a:srgbClr val="000000"/>
                </a:solidFill>
                <a:cs typeface="Arial" charset="0"/>
              </a:rPr>
              <a:t> a corner, so look for locations where both are large.</a:t>
            </a:r>
            <a:endParaRPr lang="en-US" sz="2400">
              <a:solidFill>
                <a:srgbClr val="000000"/>
              </a:solidFill>
              <a:latin typeface="Symbol" charset="0"/>
              <a:cs typeface="Arial" charset="0"/>
            </a:endParaRPr>
          </a:p>
        </p:txBody>
      </p:sp>
      <p:sp>
        <p:nvSpPr>
          <p:cNvPr id="13517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Interpreting the second moment matrix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72200" y="2438400"/>
            <a:ext cx="2286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5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0"/>
          <p:cNvSpPr txBox="1">
            <a:spLocks noChangeArrowheads="1"/>
          </p:cNvSpPr>
          <p:nvPr/>
        </p:nvSpPr>
        <p:spPr bwMode="auto">
          <a:xfrm>
            <a:off x="381000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Consider a horizontal “slice” of </a:t>
            </a:r>
            <a:r>
              <a:rPr lang="en-US" sz="2400" i="1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sz="240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sz="2400" i="1">
                <a:solidFill>
                  <a:srgbClr val="000000"/>
                </a:solidFill>
                <a:cs typeface="Arial" charset="0"/>
              </a:rPr>
              <a:t>u</a:t>
            </a:r>
            <a:r>
              <a:rPr lang="en-US" sz="2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2400" i="1">
                <a:solidFill>
                  <a:srgbClr val="000000"/>
                </a:solidFill>
                <a:cs typeface="Arial" charset="0"/>
              </a:rPr>
              <a:t>v</a:t>
            </a:r>
            <a:r>
              <a:rPr lang="en-US" sz="2400">
                <a:solidFill>
                  <a:srgbClr val="000000"/>
                </a:solidFill>
                <a:cs typeface="Arial" charset="0"/>
              </a:rPr>
              <a:t>):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Interpreting the second moment matrix</a:t>
            </a:r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381000" y="1752600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This is the equation of an ellipse.</a:t>
            </a:r>
          </a:p>
        </p:txBody>
      </p:sp>
      <p:graphicFrame>
        <p:nvGraphicFramePr>
          <p:cNvPr id="136197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5943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5" name="Equation" r:id="rId4" imgW="1358900" imgH="457200" progId="Equation.3">
                  <p:embed/>
                </p:oleObj>
              </mc:Choice>
              <mc:Fallback>
                <p:oleObj name="Equation" r:id="rId4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6198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6699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2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0"/>
          <p:cNvSpPr txBox="1">
            <a:spLocks noChangeArrowheads="1"/>
          </p:cNvSpPr>
          <p:nvPr/>
        </p:nvSpPr>
        <p:spPr bwMode="auto">
          <a:xfrm>
            <a:off x="381000" y="1138238"/>
            <a:ext cx="7675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Consider a horizontal “slice” of </a:t>
            </a:r>
            <a:r>
              <a:rPr lang="en-US" sz="2400" i="1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sz="240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sz="2400" i="1">
                <a:solidFill>
                  <a:srgbClr val="000000"/>
                </a:solidFill>
                <a:cs typeface="Arial" charset="0"/>
              </a:rPr>
              <a:t>u</a:t>
            </a:r>
            <a:r>
              <a:rPr lang="en-US" sz="2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2400" i="1">
                <a:solidFill>
                  <a:srgbClr val="000000"/>
                </a:solidFill>
                <a:cs typeface="Arial" charset="0"/>
              </a:rPr>
              <a:t>v</a:t>
            </a:r>
            <a:r>
              <a:rPr lang="en-US" sz="2400">
                <a:solidFill>
                  <a:srgbClr val="000000"/>
                </a:solidFill>
                <a:cs typeface="Arial" charset="0"/>
              </a:rPr>
              <a:t>):</a:t>
            </a:r>
          </a:p>
        </p:txBody>
      </p:sp>
      <p:sp>
        <p:nvSpPr>
          <p:cNvPr id="137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Interpreting the second moment matrix</a:t>
            </a:r>
          </a:p>
        </p:txBody>
      </p:sp>
      <p:sp>
        <p:nvSpPr>
          <p:cNvPr id="137220" name="Text Box 3"/>
          <p:cNvSpPr txBox="1">
            <a:spLocks noChangeArrowheads="1"/>
          </p:cNvSpPr>
          <p:nvPr/>
        </p:nvSpPr>
        <p:spPr bwMode="auto">
          <a:xfrm>
            <a:off x="381000" y="1752600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This is the equation of an ellipse.</a:t>
            </a:r>
          </a:p>
        </p:txBody>
      </p:sp>
      <p:graphicFrame>
        <p:nvGraphicFramePr>
          <p:cNvPr id="137221" name="Object 4"/>
          <p:cNvGraphicFramePr>
            <a:graphicFrameLocks noChangeAspect="1"/>
          </p:cNvGraphicFramePr>
          <p:nvPr/>
        </p:nvGraphicFramePr>
        <p:xfrm>
          <a:off x="4343400" y="2117725"/>
          <a:ext cx="251460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412" name="Equation" r:id="rId4" imgW="1206500" imgH="482600" progId="Equation.3">
                  <p:embed/>
                </p:oleObj>
              </mc:Choice>
              <mc:Fallback>
                <p:oleObj name="Equation" r:id="rId4" imgW="1206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117725"/>
                        <a:ext cx="2514600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2" name="Text Box 5"/>
          <p:cNvSpPr txBox="1">
            <a:spLocks noChangeArrowheads="1"/>
          </p:cNvSpPr>
          <p:nvPr/>
        </p:nvSpPr>
        <p:spPr bwMode="auto">
          <a:xfrm>
            <a:off x="381000" y="3048000"/>
            <a:ext cx="7315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The axis lengths of the ellipse are determined by the eigenvalues and the orientation is determined by </a:t>
            </a:r>
            <a:r>
              <a:rPr lang="en-US" sz="2400" i="1">
                <a:solidFill>
                  <a:srgbClr val="000000"/>
                </a:solidFill>
                <a:cs typeface="Arial" charset="0"/>
              </a:rPr>
              <a:t>R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37223" name="Group 21"/>
          <p:cNvGrpSpPr>
            <a:grpSpLocks/>
          </p:cNvGrpSpPr>
          <p:nvPr/>
        </p:nvGrpSpPr>
        <p:grpSpPr bwMode="auto">
          <a:xfrm>
            <a:off x="2438400" y="3979863"/>
            <a:ext cx="5413375" cy="2878137"/>
            <a:chOff x="2254" y="2352"/>
            <a:chExt cx="3410" cy="1813"/>
          </a:xfrm>
        </p:grpSpPr>
        <p:sp>
          <p:nvSpPr>
            <p:cNvPr id="137226" name="Text Box 8"/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3300"/>
                  </a:solidFill>
                  <a:cs typeface="Times New Roman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charset="0"/>
              </a:endParaRPr>
            </a:p>
          </p:txBody>
        </p:sp>
        <p:sp>
          <p:nvSpPr>
            <p:cNvPr id="137227" name="Text Box 9"/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33CC"/>
                  </a:solidFill>
                  <a:cs typeface="Times New Roman" charset="0"/>
                </a:rPr>
                <a:t>direction of the fastest change</a:t>
              </a:r>
              <a:endParaRPr lang="ru-RU" sz="1600">
                <a:solidFill>
                  <a:srgbClr val="0033CC"/>
                </a:solidFill>
                <a:cs typeface="Times New Roman" charset="0"/>
              </a:endParaRPr>
            </a:p>
          </p:txBody>
        </p:sp>
        <p:sp>
          <p:nvSpPr>
            <p:cNvPr id="137228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7229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7230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7231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7232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7233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(</a:t>
              </a:r>
              <a:r>
                <a:rPr lang="ru-RU" sz="24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</a:t>
              </a:r>
              <a:r>
                <a:rPr lang="en-US" sz="2400" baseline="-250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max</a:t>
              </a:r>
              <a:r>
                <a:rPr lang="en-US" sz="24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)</a:t>
              </a:r>
              <a:r>
                <a:rPr lang="en-US" sz="2400" baseline="30000">
                  <a:solidFill>
                    <a:srgbClr val="0033CC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-1/2</a:t>
              </a:r>
              <a:endParaRPr lang="ru-RU" sz="2400" baseline="300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endParaRPr>
            </a:p>
          </p:txBody>
        </p:sp>
        <p:sp>
          <p:nvSpPr>
            <p:cNvPr id="137234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(</a:t>
              </a:r>
              <a:r>
                <a:rPr lang="ru-RU" sz="2400">
                  <a:solidFill>
                    <a:srgbClr val="FF3300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</a:t>
              </a:r>
              <a:r>
                <a:rPr lang="en-US" sz="2400" baseline="-25000">
                  <a:solidFill>
                    <a:srgbClr val="FF3300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min</a:t>
              </a:r>
              <a:r>
                <a:rPr lang="en-US" sz="2400">
                  <a:solidFill>
                    <a:srgbClr val="FF3300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)</a:t>
              </a:r>
              <a:r>
                <a:rPr lang="en-US" sz="2400" baseline="30000">
                  <a:solidFill>
                    <a:srgbClr val="FF3300"/>
                  </a:solidFill>
                  <a:latin typeface="Times New Roman" charset="0"/>
                  <a:ea typeface="ＭＳ Ｐゴシック" charset="0"/>
                  <a:cs typeface="Times New Roman" charset="0"/>
                  <a:sym typeface="Symbol" charset="0"/>
                </a:rPr>
                <a:t>-1/2</a:t>
              </a:r>
              <a:endParaRPr lang="ru-RU" sz="2400" baseline="30000">
                <a:solidFill>
                  <a:srgbClr val="FF33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endParaRPr>
            </a:p>
          </p:txBody>
        </p:sp>
      </p:grpSp>
      <p:graphicFrame>
        <p:nvGraphicFramePr>
          <p:cNvPr id="137224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5943600" y="914400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413" name="Equation" r:id="rId6" imgW="1358900" imgH="457200" progId="Equation.3">
                  <p:embed/>
                </p:oleObj>
              </mc:Choice>
              <mc:Fallback>
                <p:oleObj name="Equation" r:id="rId6" imgW="1358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914400"/>
                        <a:ext cx="2743200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5" name="Text Box 3"/>
          <p:cNvSpPr txBox="1">
            <a:spLocks noChangeArrowheads="1"/>
          </p:cNvSpPr>
          <p:nvPr/>
        </p:nvSpPr>
        <p:spPr bwMode="auto">
          <a:xfrm>
            <a:off x="381000" y="2373313"/>
            <a:ext cx="739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Diagonalization of M:</a:t>
            </a:r>
          </a:p>
        </p:txBody>
      </p:sp>
    </p:spTree>
    <p:extLst>
      <p:ext uri="{BB962C8B-B14F-4D97-AF65-F5344CB8AC3E}">
        <p14:creationId xmlns:p14="http://schemas.microsoft.com/office/powerpoint/2010/main" val="10552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>
                <a:latin typeface="Arial" charset="0"/>
              </a:rPr>
              <a:t>Visualization of second moment matrices</a:t>
            </a:r>
          </a:p>
        </p:txBody>
      </p:sp>
      <p:graphicFrame>
        <p:nvGraphicFramePr>
          <p:cNvPr id="138243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758950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421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950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28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>
                <a:latin typeface="Arial" charset="0"/>
              </a:rPr>
              <a:t>Visualization of second moment matrices</a:t>
            </a:r>
          </a:p>
        </p:txBody>
      </p:sp>
      <p:graphicFrame>
        <p:nvGraphicFramePr>
          <p:cNvPr id="1392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58950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69" name="Image" r:id="rId4" imgW="5650794" imgH="5282540" progId="">
                  <p:embed/>
                </p:oleObj>
              </mc:Choice>
              <mc:Fallback>
                <p:oleObj name="Image" r:id="rId4" imgW="5650794" imgH="52825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950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9268" name="Picture 4" descr="second_moment_v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39825"/>
            <a:ext cx="56388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1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25" y="274638"/>
            <a:ext cx="8489950" cy="1143000"/>
          </a:xfrm>
        </p:spPr>
        <p:txBody>
          <a:bodyPr>
            <a:normAutofit/>
          </a:bodyPr>
          <a:lstStyle/>
          <a:p>
            <a:r>
              <a:rPr lang="en-US" sz="4000">
                <a:latin typeface="Calibri" charset="0"/>
              </a:rPr>
              <a:t>Fundamental matrix – uncalibrated case</a:t>
            </a:r>
          </a:p>
        </p:txBody>
      </p:sp>
      <p:grpSp>
        <p:nvGrpSpPr>
          <p:cNvPr id="17411" name="Group 50"/>
          <p:cNvGrpSpPr>
            <a:grpSpLocks/>
          </p:cNvGrpSpPr>
          <p:nvPr/>
        </p:nvGrpSpPr>
        <p:grpSpPr bwMode="auto">
          <a:xfrm>
            <a:off x="2122488" y="1328738"/>
            <a:ext cx="4867275" cy="2514600"/>
            <a:chOff x="2122712" y="1328053"/>
            <a:chExt cx="4867441" cy="2514601"/>
          </a:xfrm>
        </p:grpSpPr>
        <p:pic>
          <p:nvPicPr>
            <p:cNvPr id="1742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656" y="2526063"/>
              <a:ext cx="193982" cy="236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565" y="2474137"/>
              <a:ext cx="239624" cy="242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5" name="Freeform 3"/>
            <p:cNvSpPr>
              <a:spLocks/>
            </p:cNvSpPr>
            <p:nvPr/>
          </p:nvSpPr>
          <p:spPr bwMode="auto">
            <a:xfrm>
              <a:off x="2654300" y="1785254"/>
              <a:ext cx="1219200" cy="20574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2147483647 h 1104"/>
                <a:gd name="T4" fmla="*/ 1935480000 w 768"/>
                <a:gd name="T5" fmla="*/ 2147483647 h 1104"/>
                <a:gd name="T6" fmla="*/ 1935480000 w 768"/>
                <a:gd name="T7" fmla="*/ 1333614507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26" name="Freeform 4"/>
            <p:cNvSpPr>
              <a:spLocks/>
            </p:cNvSpPr>
            <p:nvPr/>
          </p:nvSpPr>
          <p:spPr bwMode="auto">
            <a:xfrm flipH="1">
              <a:off x="5321300" y="1785254"/>
              <a:ext cx="1219200" cy="19812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2147483647 h 1104"/>
                <a:gd name="T4" fmla="*/ 1935480000 w 768"/>
                <a:gd name="T5" fmla="*/ 2147483647 h 1104"/>
                <a:gd name="T6" fmla="*/ 1935480000 w 768"/>
                <a:gd name="T7" fmla="*/ 1236658221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27" name="Line 5"/>
            <p:cNvSpPr>
              <a:spLocks noChangeShapeType="1"/>
            </p:cNvSpPr>
            <p:nvPr/>
          </p:nvSpPr>
          <p:spPr bwMode="auto">
            <a:xfrm flipV="1">
              <a:off x="2503714" y="1328053"/>
              <a:ext cx="2284186" cy="19158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2437048" y="3167966"/>
              <a:ext cx="130179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0"/>
                <a:cs typeface="Arial" charset="0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6628191" y="3167966"/>
              <a:ext cx="130179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7430" name="Group 12"/>
            <p:cNvGrpSpPr>
              <a:grpSpLocks/>
            </p:cNvGrpSpPr>
            <p:nvPr/>
          </p:nvGrpSpPr>
          <p:grpSpPr bwMode="auto">
            <a:xfrm>
              <a:off x="2501901" y="1785254"/>
              <a:ext cx="4191000" cy="1447800"/>
              <a:chOff x="1296" y="1872"/>
              <a:chExt cx="2640" cy="912"/>
            </a:xfrm>
          </p:grpSpPr>
          <p:sp>
            <p:nvSpPr>
              <p:cNvPr id="17442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7443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7444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7445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17431" name="Line 19"/>
            <p:cNvSpPr>
              <a:spLocks noChangeShapeType="1"/>
            </p:cNvSpPr>
            <p:nvPr/>
          </p:nvSpPr>
          <p:spPr bwMode="auto">
            <a:xfrm flipV="1">
              <a:off x="5334000" y="2318654"/>
              <a:ext cx="1219200" cy="1066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32" name="Line 23"/>
            <p:cNvSpPr>
              <a:spLocks noChangeShapeType="1"/>
            </p:cNvSpPr>
            <p:nvPr/>
          </p:nvSpPr>
          <p:spPr bwMode="auto">
            <a:xfrm flipH="1" flipV="1">
              <a:off x="2654300" y="2471054"/>
              <a:ext cx="1231900" cy="914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33" name="Line 16"/>
            <p:cNvSpPr>
              <a:spLocks noChangeShapeType="1"/>
            </p:cNvSpPr>
            <p:nvPr/>
          </p:nvSpPr>
          <p:spPr bwMode="auto">
            <a:xfrm flipH="1">
              <a:off x="5321300" y="2158317"/>
              <a:ext cx="546100" cy="312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34" name="TextBox 27"/>
            <p:cNvSpPr txBox="1">
              <a:spLocks noChangeArrowheads="1"/>
            </p:cNvSpPr>
            <p:nvPr/>
          </p:nvSpPr>
          <p:spPr bwMode="auto">
            <a:xfrm>
              <a:off x="2122712" y="2971760"/>
              <a:ext cx="3674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prstClr val="black"/>
                  </a:solidFill>
                  <a:cs typeface="Arial" charset="0"/>
                </a:rPr>
                <a:t>0</a:t>
              </a:r>
              <a:endParaRPr lang="en-US" sz="2800" baseline="-25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435" name="Line 2"/>
            <p:cNvSpPr>
              <a:spLocks noChangeShapeType="1"/>
            </p:cNvSpPr>
            <p:nvPr/>
          </p:nvSpPr>
          <p:spPr bwMode="auto">
            <a:xfrm flipH="1" flipV="1">
              <a:off x="3722913" y="1469545"/>
              <a:ext cx="2982685" cy="17743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7436" name="Oval 26"/>
            <p:cNvSpPr>
              <a:spLocks noChangeArrowheads="1"/>
            </p:cNvSpPr>
            <p:nvPr/>
          </p:nvSpPr>
          <p:spPr bwMode="auto">
            <a:xfrm>
              <a:off x="4197342" y="1719945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1743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583" y="3125599"/>
              <a:ext cx="182570" cy="251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2" name="Straight Arrow Connector 51"/>
            <p:cNvCxnSpPr>
              <a:stCxn id="17442" idx="0"/>
            </p:cNvCxnSpPr>
            <p:nvPr/>
          </p:nvCxnSpPr>
          <p:spPr>
            <a:xfrm flipV="1">
              <a:off x="2502137" y="2067828"/>
              <a:ext cx="1395461" cy="116522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39" name="Oval 25"/>
            <p:cNvSpPr>
              <a:spLocks noChangeArrowheads="1"/>
            </p:cNvSpPr>
            <p:nvPr/>
          </p:nvSpPr>
          <p:spPr bwMode="auto">
            <a:xfrm>
              <a:off x="3025775" y="2737754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55" name="Straight Arrow Connector 54"/>
            <p:cNvCxnSpPr>
              <a:stCxn id="17442" idx="1"/>
            </p:cNvCxnSpPr>
            <p:nvPr/>
          </p:nvCxnSpPr>
          <p:spPr>
            <a:xfrm flipH="1" flipV="1">
              <a:off x="4767577" y="2078940"/>
              <a:ext cx="1925703" cy="115411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41" name="Oval 24"/>
            <p:cNvSpPr>
              <a:spLocks noChangeArrowheads="1"/>
            </p:cNvSpPr>
            <p:nvPr/>
          </p:nvSpPr>
          <p:spPr bwMode="auto">
            <a:xfrm>
              <a:off x="5936383" y="2775866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53149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ight Brace 39"/>
          <p:cNvSpPr/>
          <p:nvPr/>
        </p:nvSpPr>
        <p:spPr>
          <a:xfrm rot="5400000">
            <a:off x="3018632" y="4244181"/>
            <a:ext cx="260350" cy="3211513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6034088"/>
            <a:ext cx="4365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 rot="10800000">
            <a:off x="3448050" y="6273800"/>
            <a:ext cx="1022350" cy="87313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459288" y="6045200"/>
            <a:ext cx="36972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prstClr val="black"/>
                </a:solidFill>
                <a:cs typeface="Arial" charset="0"/>
              </a:rPr>
              <a:t>the </a:t>
            </a:r>
            <a:r>
              <a:rPr lang="en-US" altLang="zh-CN" sz="2800">
                <a:solidFill>
                  <a:prstClr val="black"/>
                </a:solidFill>
                <a:ea typeface="宋体" charset="0"/>
                <a:cs typeface="宋体" charset="0"/>
              </a:rPr>
              <a:t>Fundamental</a:t>
            </a:r>
            <a:r>
              <a:rPr lang="en-US" sz="2800">
                <a:solidFill>
                  <a:prstClr val="black"/>
                </a:solidFill>
                <a:cs typeface="Arial" charset="0"/>
              </a:rPr>
              <a:t> matrix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3905250"/>
            <a:ext cx="5937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05250"/>
            <a:ext cx="67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4478338"/>
            <a:ext cx="4794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354138" y="3911600"/>
            <a:ext cx="2532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charset="0"/>
              </a:rPr>
              <a:t>: intrinsics of camera 1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049838" y="3886200"/>
            <a:ext cx="2532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charset="0"/>
              </a:rPr>
              <a:t>: intrinsics of camera 2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035550" y="4476750"/>
            <a:ext cx="3879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charset="0"/>
              </a:rPr>
              <a:t>: rotation of image 2 w.r.t. camera 1</a:t>
            </a:r>
          </a:p>
        </p:txBody>
      </p:sp>
    </p:spTree>
    <p:extLst>
      <p:ext uri="{BB962C8B-B14F-4D97-AF65-F5344CB8AC3E}">
        <p14:creationId xmlns:p14="http://schemas.microsoft.com/office/powerpoint/2010/main" val="160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/>
      <p:bldP spid="47" grpId="0"/>
      <p:bldP spid="49" grpId="0"/>
      <p:bldP spid="5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2"/>
          <p:cNvSpPr>
            <a:spLocks noChangeArrowheads="1"/>
          </p:cNvSpPr>
          <p:nvPr/>
        </p:nvSpPr>
        <p:spPr bwMode="auto">
          <a:xfrm>
            <a:off x="838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Interpreting the eigenvalues</a:t>
            </a:r>
            <a:endParaRPr lang="ru-RU">
              <a:latin typeface="Arial" charset="0"/>
            </a:endParaRPr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7772400" y="6096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1</a:t>
            </a:r>
            <a:endParaRPr lang="ru-RU" sz="2400" baseline="-25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3124200" y="1828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2</a:t>
            </a:r>
            <a:endParaRPr lang="ru-RU" sz="2400" baseline="-25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0295" name="Freeform 7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296" name="AutoShape 8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297" name="Rectangle 9"/>
          <p:cNvSpPr>
            <a:spLocks noChangeArrowheads="1"/>
          </p:cNvSpPr>
          <p:nvPr/>
        </p:nvSpPr>
        <p:spPr bwMode="auto">
          <a:xfrm>
            <a:off x="5562600" y="2362200"/>
            <a:ext cx="2667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“Corner”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/>
            </a:r>
            <a:b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and </a:t>
            </a: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2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are large,</a:t>
            </a:r>
            <a:b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</a:t>
            </a: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1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~ </a:t>
            </a: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2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;</a:t>
            </a:r>
            <a:b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en-US" sz="24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E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increases in all directions</a:t>
            </a:r>
            <a:endParaRPr lang="ru-RU" sz="2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0298" name="Rectangle 10"/>
          <p:cNvSpPr>
            <a:spLocks noChangeArrowheads="1"/>
          </p:cNvSpPr>
          <p:nvPr/>
        </p:nvSpPr>
        <p:spPr bwMode="auto">
          <a:xfrm>
            <a:off x="914400" y="4800600"/>
            <a:ext cx="23622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and </a:t>
            </a: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2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are small;</a:t>
            </a:r>
            <a:b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en-US" sz="24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E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is almost constant in all directions</a:t>
            </a:r>
            <a:endParaRPr lang="ru-RU" sz="2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0299" name="Rectangle 11"/>
          <p:cNvSpPr>
            <a:spLocks noChangeArrowheads="1"/>
          </p:cNvSpPr>
          <p:nvPr/>
        </p:nvSpPr>
        <p:spPr bwMode="auto">
          <a:xfrm>
            <a:off x="7162800" y="51054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“Edge”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/>
            </a:r>
            <a:b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&gt;&gt; </a:t>
            </a: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2</a:t>
            </a:r>
            <a:endParaRPr lang="ru-RU" sz="2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0300" name="Rectangle 12"/>
          <p:cNvSpPr>
            <a:spLocks noChangeArrowheads="1"/>
          </p:cNvSpPr>
          <p:nvPr/>
        </p:nvSpPr>
        <p:spPr bwMode="auto">
          <a:xfrm>
            <a:off x="4114800" y="19050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“Edge”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/>
            </a:r>
            <a:b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2</a:t>
            </a:r>
            <a:r>
              <a:rPr lang="en-US" sz="2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&gt;&gt; </a:t>
            </a:r>
            <a:r>
              <a:rPr lang="ru-RU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</a:t>
            </a:r>
            <a:r>
              <a:rPr lang="en-US" sz="2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1</a:t>
            </a:r>
            <a:endParaRPr lang="ru-RU" sz="2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0301" name="Rectangle 13"/>
          <p:cNvSpPr>
            <a:spLocks noChangeArrowheads="1"/>
          </p:cNvSpPr>
          <p:nvPr/>
        </p:nvSpPr>
        <p:spPr bwMode="auto">
          <a:xfrm>
            <a:off x="3962400" y="5181600"/>
            <a:ext cx="1219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0302" name="Text Box 14"/>
          <p:cNvSpPr txBox="1">
            <a:spLocks noChangeArrowheads="1"/>
          </p:cNvSpPr>
          <p:nvPr/>
        </p:nvSpPr>
        <p:spPr bwMode="auto">
          <a:xfrm>
            <a:off x="533400" y="990600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Times New Roman" charset="0"/>
              </a:rPr>
              <a:t>Classification of image points using eigenvalues of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M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: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934200" y="21336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4184650" y="18288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 rot="5542000">
            <a:off x="6650832" y="55570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4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Corner response function</a:t>
            </a:r>
          </a:p>
        </p:txBody>
      </p:sp>
      <p:sp>
        <p:nvSpPr>
          <p:cNvPr id="141315" name="Rectangle 4"/>
          <p:cNvSpPr>
            <a:spLocks noChangeArrowheads="1"/>
          </p:cNvSpPr>
          <p:nvPr/>
        </p:nvSpPr>
        <p:spPr bwMode="auto">
          <a:xfrm>
            <a:off x="4038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16" name="Freeform 5"/>
          <p:cNvSpPr>
            <a:spLocks/>
          </p:cNvSpPr>
          <p:nvPr/>
        </p:nvSpPr>
        <p:spPr bwMode="auto">
          <a:xfrm>
            <a:off x="4495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17" name="AutoShape 6"/>
          <p:cNvSpPr>
            <a:spLocks noChangeArrowheads="1"/>
          </p:cNvSpPr>
          <p:nvPr/>
        </p:nvSpPr>
        <p:spPr bwMode="auto">
          <a:xfrm>
            <a:off x="4038600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18" name="Rectangle 7"/>
          <p:cNvSpPr>
            <a:spLocks noChangeArrowheads="1"/>
          </p:cNvSpPr>
          <p:nvPr/>
        </p:nvSpPr>
        <p:spPr bwMode="auto">
          <a:xfrm>
            <a:off x="5562600" y="2362200"/>
            <a:ext cx="2667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“Corner”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/>
            </a:r>
            <a:b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R &gt; 0</a:t>
            </a:r>
            <a:endParaRPr lang="ru-RU" sz="2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1319" name="Rectangle 8"/>
          <p:cNvSpPr>
            <a:spLocks noChangeArrowheads="1"/>
          </p:cNvSpPr>
          <p:nvPr/>
        </p:nvSpPr>
        <p:spPr bwMode="auto">
          <a:xfrm>
            <a:off x="7162800" y="51054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“Edge”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/>
            </a:r>
            <a:b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R &lt; 0</a:t>
            </a:r>
            <a:endParaRPr lang="ru-RU" sz="2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1320" name="Rectangle 9"/>
          <p:cNvSpPr>
            <a:spLocks noChangeArrowheads="1"/>
          </p:cNvSpPr>
          <p:nvPr/>
        </p:nvSpPr>
        <p:spPr bwMode="auto">
          <a:xfrm>
            <a:off x="4114800" y="19050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“Edge”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/>
            </a:r>
            <a:b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</a:br>
            <a:r>
              <a:rPr lang="en-US" sz="24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R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 &lt; 0</a:t>
            </a:r>
            <a:endParaRPr lang="ru-RU" sz="2000">
              <a:solidFill>
                <a:srgbClr val="000000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1321" name="Rectangle 10"/>
          <p:cNvSpPr>
            <a:spLocks noChangeArrowheads="1"/>
          </p:cNvSpPr>
          <p:nvPr/>
        </p:nvSpPr>
        <p:spPr bwMode="auto">
          <a:xfrm>
            <a:off x="3962400" y="5181600"/>
            <a:ext cx="1219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CC"/>
                </a:solidFill>
                <a:latin typeface="Times New Roman" charset="0"/>
                <a:ea typeface="ＭＳ Ｐゴシック" charset="0"/>
                <a:cs typeface="Times New Roman" charset="0"/>
                <a:sym typeface="Symbol" charset="0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charset="0"/>
              <a:ea typeface="ＭＳ Ｐゴシック" charset="0"/>
              <a:cs typeface="Times New Roman" charset="0"/>
              <a:sym typeface="Symbol" charset="0"/>
            </a:endParaRPr>
          </a:p>
        </p:txBody>
      </p:sp>
      <p:sp>
        <p:nvSpPr>
          <p:cNvPr id="141322" name="Oval 11"/>
          <p:cNvSpPr>
            <a:spLocks noChangeArrowheads="1"/>
          </p:cNvSpPr>
          <p:nvPr/>
        </p:nvSpPr>
        <p:spPr bwMode="auto">
          <a:xfrm>
            <a:off x="6934200" y="2133600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23" name="Oval 12"/>
          <p:cNvSpPr>
            <a:spLocks noChangeArrowheads="1"/>
          </p:cNvSpPr>
          <p:nvPr/>
        </p:nvSpPr>
        <p:spPr bwMode="auto">
          <a:xfrm>
            <a:off x="4184650" y="1828800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24" name="Oval 13"/>
          <p:cNvSpPr>
            <a:spLocks noChangeArrowheads="1"/>
          </p:cNvSpPr>
          <p:nvPr/>
        </p:nvSpPr>
        <p:spPr bwMode="auto">
          <a:xfrm>
            <a:off x="4267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25" name="Oval 14"/>
          <p:cNvSpPr>
            <a:spLocks noChangeArrowheads="1"/>
          </p:cNvSpPr>
          <p:nvPr/>
        </p:nvSpPr>
        <p:spPr bwMode="auto">
          <a:xfrm rot="5542000">
            <a:off x="6650832" y="5557043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1326" name="Rectangle 15"/>
          <p:cNvSpPr>
            <a:spLocks noChangeArrowheads="1"/>
          </p:cNvSpPr>
          <p:nvPr/>
        </p:nvSpPr>
        <p:spPr bwMode="auto">
          <a:xfrm>
            <a:off x="4899025" y="4714875"/>
            <a:ext cx="1274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" charset="0"/>
                <a:sym typeface="Symbol" charset="0"/>
              </a:rPr>
              <a:t>|R|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" charset="0"/>
                <a:sym typeface="Symbol" charset="0"/>
              </a:rPr>
              <a:t>small</a:t>
            </a:r>
          </a:p>
        </p:txBody>
      </p:sp>
      <p:sp>
        <p:nvSpPr>
          <p:cNvPr id="141327" name="Line 16"/>
          <p:cNvSpPr>
            <a:spLocks noChangeShapeType="1"/>
          </p:cNvSpPr>
          <p:nvPr/>
        </p:nvSpPr>
        <p:spPr bwMode="auto">
          <a:xfrm flipH="1">
            <a:off x="50292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141328" name="Object 17"/>
          <p:cNvGraphicFramePr>
            <a:graphicFrameLocks noChangeAspect="1"/>
          </p:cNvGraphicFramePr>
          <p:nvPr/>
        </p:nvGraphicFramePr>
        <p:xfrm>
          <a:off x="990600" y="990600"/>
          <a:ext cx="71231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65" name="Equation" r:id="rId4" imgW="2844800" imgH="228600" progId="Equation.3">
                  <p:embed/>
                </p:oleObj>
              </mc:Choice>
              <mc:Fallback>
                <p:oleObj name="Equation" r:id="rId4" imgW="2844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990600"/>
                        <a:ext cx="71231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9" name="Text Box 18"/>
          <p:cNvSpPr txBox="1">
            <a:spLocks noChangeArrowheads="1"/>
          </p:cNvSpPr>
          <p:nvPr/>
        </p:nvSpPr>
        <p:spPr bwMode="auto">
          <a:xfrm>
            <a:off x="1006475" y="1828800"/>
            <a:ext cx="2727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800" i="1">
                <a:solidFill>
                  <a:srgbClr val="000000"/>
                </a:solidFill>
                <a:latin typeface="Times New Roman" charset="0"/>
                <a:cs typeface="Arial" charset="0"/>
              </a:rPr>
              <a:t>α</a:t>
            </a:r>
            <a:r>
              <a:rPr lang="en-US" sz="1800">
                <a:solidFill>
                  <a:srgbClr val="000000"/>
                </a:solidFill>
                <a:cs typeface="Arial" charset="0"/>
              </a:rPr>
              <a:t>: constant (0.04 to 0.06)</a:t>
            </a:r>
            <a:endParaRPr lang="el-GR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Harris corner detector</a:t>
            </a:r>
            <a:endParaRPr lang="ru-RU">
              <a:latin typeface="Arial" charset="0"/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8048625" cy="2801938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</a:pPr>
            <a:r>
              <a:rPr lang="en-US">
                <a:latin typeface="Arial" charset="0"/>
              </a:rPr>
              <a:t>Compute</a:t>
            </a:r>
            <a:r>
              <a:rPr lang="en-US" i="1">
                <a:latin typeface="Arial" charset="0"/>
              </a:rPr>
              <a:t> M </a:t>
            </a:r>
            <a:r>
              <a:rPr lang="en-US">
                <a:latin typeface="Arial" charset="0"/>
              </a:rPr>
              <a:t>matrix for each image window to get their </a:t>
            </a:r>
            <a:r>
              <a:rPr lang="en-US" i="1">
                <a:latin typeface="Arial" charset="0"/>
              </a:rPr>
              <a:t>cornerness </a:t>
            </a:r>
            <a:r>
              <a:rPr lang="en-US">
                <a:latin typeface="Arial" charset="0"/>
              </a:rPr>
              <a:t>scores.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>
                <a:latin typeface="Arial" charset="0"/>
              </a:rPr>
              <a:t>Find points whose surrounding window gave large corner response (</a:t>
            </a:r>
            <a:r>
              <a:rPr lang="en-US" i="1">
                <a:latin typeface="Arial" charset="0"/>
              </a:rPr>
              <a:t>f</a:t>
            </a:r>
            <a:r>
              <a:rPr lang="en-US">
                <a:latin typeface="Arial" charset="0"/>
              </a:rPr>
              <a:t>&gt; threshold)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>
                <a:latin typeface="Arial" charset="0"/>
              </a:rPr>
              <a:t>Take the points of local maxima, i.e., perform non-maximum suppression</a:t>
            </a:r>
            <a:endParaRPr lang="ru-RU">
              <a:latin typeface="Arial" charset="0"/>
            </a:endParaRPr>
          </a:p>
        </p:txBody>
      </p:sp>
      <p:sp>
        <p:nvSpPr>
          <p:cNvPr id="142340" name="Rectangle 14"/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C.Harris and M.Stephens. </a:t>
            </a: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hlinkClick r:id="rId3"/>
              </a:rPr>
              <a:t>“A Combined Corner and Edge Detector.” </a:t>
            </a:r>
            <a:r>
              <a:rPr lang="en-US" sz="2000" i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Proceedings of the 4th Alvey Vision Conference</a:t>
            </a:r>
            <a:r>
              <a:rPr lang="en-US" sz="20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: pages 147—151, 1988.  </a:t>
            </a:r>
          </a:p>
        </p:txBody>
      </p:sp>
    </p:spTree>
    <p:extLst>
      <p:ext uri="{BB962C8B-B14F-4D97-AF65-F5344CB8AC3E}">
        <p14:creationId xmlns:p14="http://schemas.microsoft.com/office/powerpoint/2010/main" val="294967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Harris Detector </a:t>
            </a:r>
            <a:r>
              <a:rPr lang="pl-PL" sz="2000">
                <a:latin typeface="Arial" charset="0"/>
              </a:rPr>
              <a:t>[</a:t>
            </a:r>
            <a:r>
              <a:rPr lang="pl-PL" sz="2000">
                <a:latin typeface="Calibri" charset="0"/>
              </a:rPr>
              <a:t>Harris88</a:t>
            </a:r>
            <a:r>
              <a:rPr lang="pl-PL" sz="2000">
                <a:latin typeface="Arial" charset="0"/>
              </a:rPr>
              <a:t>]</a:t>
            </a:r>
            <a:endParaRPr lang="en-US" sz="2000">
              <a:latin typeface="Arial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>
                <a:latin typeface="Calibri" charset="0"/>
              </a:rPr>
              <a:t>Second moment matrix</a:t>
            </a:r>
            <a:endParaRPr lang="en-US">
              <a:latin typeface="Calibri" charset="0"/>
            </a:endParaRPr>
          </a:p>
        </p:txBody>
      </p:sp>
      <p:graphicFrame>
        <p:nvGraphicFramePr>
          <p:cNvPr id="143364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778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9D728DD-48E7-954E-AE06-5B41BE669C48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93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4336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965700" y="2132013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600">
                <a:solidFill>
                  <a:srgbClr val="000000"/>
                </a:solidFill>
              </a:rPr>
              <a:t>1. Image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600">
                <a:solidFill>
                  <a:srgbClr val="000000"/>
                </a:solidFill>
              </a:rPr>
              <a:t>2. Square of derivatives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600">
                <a:solidFill>
                  <a:srgbClr val="000000"/>
                </a:solidFill>
              </a:rPr>
              <a:t>3. Gaussian </a:t>
            </a:r>
            <a:br>
              <a:rPr lang="pl-PL" sz="1600">
                <a:solidFill>
                  <a:srgbClr val="000000"/>
                </a:solidFill>
              </a:rPr>
            </a:br>
            <a:r>
              <a:rPr lang="pl-PL" sz="1600">
                <a:solidFill>
                  <a:srgbClr val="000000"/>
                </a:solidFill>
              </a:rPr>
              <a:t>    filter </a:t>
            </a:r>
            <a:r>
              <a:rPr lang="pl-PL" sz="1600" i="1">
                <a:solidFill>
                  <a:srgbClr val="000000"/>
                </a:solidFill>
              </a:rPr>
              <a:t>g(</a:t>
            </a:r>
            <a:r>
              <a:rPr lang="pl-PL" sz="1600" i="1">
                <a:solidFill>
                  <a:srgbClr val="000000"/>
                </a:solidFill>
                <a:latin typeface="Symbol" charset="0"/>
              </a:rPr>
              <a:t>s</a:t>
            </a:r>
            <a:r>
              <a:rPr lang="pl-PL" sz="1600" i="1" baseline="-25000">
                <a:solidFill>
                  <a:srgbClr val="000000"/>
                </a:solidFill>
              </a:rPr>
              <a:t>I</a:t>
            </a:r>
            <a:r>
              <a:rPr lang="pl-PL" sz="1600" i="1">
                <a:solidFill>
                  <a:srgbClr val="000000"/>
                </a:solidFill>
              </a:rPr>
              <a:t>)</a:t>
            </a:r>
            <a:endParaRPr lang="en-US" sz="1600" i="1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143391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43392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43393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x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  <p:sp>
          <p:nvSpPr>
            <p:cNvPr id="143394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y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endParaRPr lang="en-US" sz="1800" i="1" baseline="-25000">
              <a:solidFill>
                <a:srgbClr val="FFFFFF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779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780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800">
                <a:solidFill>
                  <a:srgbClr val="000000"/>
                </a:solidFill>
              </a:rPr>
              <a:t>4. Cornerness function </a:t>
            </a:r>
            <a:r>
              <a:rPr lang="en-US" sz="1800">
                <a:solidFill>
                  <a:srgbClr val="000000"/>
                </a:solidFill>
              </a:rPr>
              <a:t>– </a:t>
            </a:r>
            <a:r>
              <a:rPr lang="pl-PL" sz="1800">
                <a:solidFill>
                  <a:srgbClr val="000000"/>
                </a:solidFill>
              </a:rPr>
              <a:t>both eigenvalues are strong</a:t>
            </a:r>
            <a:endParaRPr lang="en-US" sz="1800" i="1">
              <a:solidFill>
                <a:srgbClr val="000000"/>
              </a:solidFill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800" i="1">
                <a:solidFill>
                  <a:srgbClr val="FFFFFF"/>
                </a:solidFill>
              </a:rPr>
              <a:t>har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pl-PL" sz="1800">
                <a:solidFill>
                  <a:srgbClr val="000000"/>
                </a:solidFill>
              </a:rPr>
              <a:t>5. Non-maxima suppression</a:t>
            </a:r>
            <a:endParaRPr lang="en-US" sz="1800" i="1">
              <a:solidFill>
                <a:srgbClr val="000000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781" name="Equation" r:id="rId20" imgW="1066800" imgH="457200" progId="Equation.3">
                  <p:embed/>
                </p:oleObj>
              </mc:Choice>
              <mc:Fallback>
                <p:oleObj name="Equation" r:id="rId20" imgW="106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86275" y="2592388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04180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charset="0"/>
              </a:rPr>
              <a:t>Harris Detector: Steps</a:t>
            </a:r>
            <a:endParaRPr lang="ru-RU" sz="3200">
              <a:latin typeface="Arial" charset="0"/>
            </a:endParaRPr>
          </a:p>
        </p:txBody>
      </p:sp>
      <p:pic>
        <p:nvPicPr>
          <p:cNvPr id="144387" name="Picture 3" descr="cows_step0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9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charset="0"/>
              </a:rPr>
              <a:t>Harris Detector: Steps</a:t>
            </a:r>
            <a:endParaRPr lang="ru-RU" sz="3200">
              <a:latin typeface="Arial" charset="0"/>
            </a:endParaRPr>
          </a:p>
        </p:txBody>
      </p:sp>
      <p:pic>
        <p:nvPicPr>
          <p:cNvPr id="145411" name="Picture 3" descr="cows_step1_corne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828675" y="774700"/>
            <a:ext cx="40528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Times New Roman" charset="0"/>
              </a:rPr>
              <a:t>Compute corner response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R</a:t>
            </a:r>
            <a:endParaRPr lang="ru-RU" i="1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charset="0"/>
              </a:rPr>
              <a:t>Harris Detector: Steps</a:t>
            </a:r>
            <a:endParaRPr lang="ru-RU" sz="3200">
              <a:latin typeface="Arial" charset="0"/>
            </a:endParaRP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456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Times New Roman" charset="0"/>
              </a:rPr>
              <a:t>Find points with large corner response: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R&gt;</a:t>
            </a:r>
            <a:r>
              <a:rPr lang="en-US">
                <a:solidFill>
                  <a:srgbClr val="000000"/>
                </a:solidFill>
                <a:cs typeface="Times New Roman" charset="0"/>
              </a:rPr>
              <a:t>threshold</a:t>
            </a:r>
            <a:endParaRPr lang="ru-RU">
              <a:solidFill>
                <a:srgbClr val="000000"/>
              </a:solidFill>
              <a:cs typeface="Times New Roman" charset="0"/>
            </a:endParaRPr>
          </a:p>
        </p:txBody>
      </p:sp>
      <p:pic>
        <p:nvPicPr>
          <p:cNvPr id="146436" name="Picture 4" descr="cows_step2_thr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40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charset="0"/>
              </a:rPr>
              <a:t>Harris Detector: Steps</a:t>
            </a:r>
            <a:endParaRPr lang="ru-RU" sz="3200">
              <a:latin typeface="Arial" charset="0"/>
            </a:endParaRP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795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Times New Roman" charset="0"/>
              </a:rPr>
              <a:t>Take only the points of local maxima of </a:t>
            </a:r>
            <a:r>
              <a:rPr lang="en-US" i="1">
                <a:solidFill>
                  <a:srgbClr val="000000"/>
                </a:solidFill>
                <a:cs typeface="Times New Roman" charset="0"/>
              </a:rPr>
              <a:t>R</a:t>
            </a:r>
            <a:endParaRPr lang="ru-RU" i="1">
              <a:solidFill>
                <a:srgbClr val="000000"/>
              </a:solidFill>
              <a:cs typeface="Times New Roman" charset="0"/>
            </a:endParaRPr>
          </a:p>
        </p:txBody>
      </p:sp>
      <p:pic>
        <p:nvPicPr>
          <p:cNvPr id="147460" name="Picture 4" descr="cows_step3_thresh&amp;max"/>
          <p:cNvPicPr>
            <a:picLocks noChangeAspect="1" noChangeArrowheads="1"/>
          </p:cNvPicPr>
          <p:nvPr/>
        </p:nvPicPr>
        <p:blipFill>
          <a:blip r:embed="rId3">
            <a:lum bright="24000" contrast="7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6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charset="0"/>
              </a:rPr>
              <a:t>Harris Detector: Steps</a:t>
            </a:r>
            <a:endParaRPr lang="ru-RU" sz="3200">
              <a:latin typeface="Arial" charset="0"/>
            </a:endParaRPr>
          </a:p>
        </p:txBody>
      </p:sp>
      <p:pic>
        <p:nvPicPr>
          <p:cNvPr id="148483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53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Invariance and covariance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410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>
                <a:latin typeface="Arial" charset="0"/>
              </a:rPr>
              <a:t>We want corner locations to be </a:t>
            </a:r>
            <a:r>
              <a:rPr lang="en-US" sz="2400" i="1">
                <a:latin typeface="Arial" charset="0"/>
              </a:rPr>
              <a:t>invariant</a:t>
            </a:r>
            <a:r>
              <a:rPr lang="en-US" sz="2400">
                <a:latin typeface="Arial" charset="0"/>
              </a:rPr>
              <a:t> to photometric transformations and </a:t>
            </a:r>
            <a:r>
              <a:rPr lang="en-US" sz="2400" i="1">
                <a:latin typeface="Arial" charset="0"/>
              </a:rPr>
              <a:t>covariant</a:t>
            </a:r>
            <a:r>
              <a:rPr lang="en-US" sz="2400">
                <a:latin typeface="Arial" charset="0"/>
              </a:rPr>
              <a:t> to geometric transformations</a:t>
            </a:r>
          </a:p>
          <a:p>
            <a:pPr lvl="1"/>
            <a:r>
              <a:rPr lang="en-US" b="1">
                <a:latin typeface="Arial" charset="0"/>
              </a:rPr>
              <a:t>Invariance:</a:t>
            </a:r>
            <a:r>
              <a:rPr lang="en-US">
                <a:latin typeface="Arial" charset="0"/>
              </a:rPr>
              <a:t> image is transformed and corner locations do not change</a:t>
            </a:r>
          </a:p>
          <a:p>
            <a:pPr lvl="1"/>
            <a:r>
              <a:rPr lang="en-US" b="1">
                <a:latin typeface="Arial" charset="0"/>
              </a:rPr>
              <a:t>Covariance: </a:t>
            </a:r>
            <a:r>
              <a:rPr lang="en-US">
                <a:latin typeface="Arial" charset="0"/>
              </a:rPr>
              <a:t>if we have two transformed versions of the same image, features should be detected in corresponding locations</a:t>
            </a:r>
          </a:p>
        </p:txBody>
      </p:sp>
      <p:pic>
        <p:nvPicPr>
          <p:cNvPr id="149508" name="Picture 3" descr="cows_step4_harris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51175"/>
            <a:ext cx="57150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17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^T A = &#10;\left[&#10;\begin{array}{cc}&#10;\sum I_x I_x &amp; \sum I_x I_y \\&#10;\sum I_x I_y &amp; \sum I_y I_y&#10;\end{array}&#10;\right]&#10;=&#10;\sum&#10;\left[&#10;\begin{array}{c}&#10;I_x  \\&#10;I_y&#10;\end{array}&#10;\right]&#10;[I_x~I_y]&#10;=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2141.1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5920</Words>
  <Application>Microsoft Macintosh PowerPoint</Application>
  <PresentationFormat>On-screen Show (4:3)</PresentationFormat>
  <Paragraphs>1345</Paragraphs>
  <Slides>216</Slides>
  <Notes>157</Notes>
  <HiddenSlides>27</HiddenSlides>
  <MMClips>1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216</vt:i4>
      </vt:variant>
    </vt:vector>
  </HeadingPairs>
  <TitlesOfParts>
    <vt:vector size="233" baseType="lpstr">
      <vt:lpstr>Office Theme</vt:lpstr>
      <vt:lpstr>1_Office Theme</vt:lpstr>
      <vt:lpstr>3_Office Theme</vt:lpstr>
      <vt:lpstr>1_Blank Presentation</vt:lpstr>
      <vt:lpstr>Blank Presentation</vt:lpstr>
      <vt:lpstr>4_Blank Presentation</vt:lpstr>
      <vt:lpstr>3_Blank Presentation</vt:lpstr>
      <vt:lpstr>5_Blank Presentation</vt:lpstr>
      <vt:lpstr>2_Blank Presentation</vt:lpstr>
      <vt:lpstr>7_Office Theme</vt:lpstr>
      <vt:lpstr>4_Default Design</vt:lpstr>
      <vt:lpstr>7_Default Design</vt:lpstr>
      <vt:lpstr>8_Default Design</vt:lpstr>
      <vt:lpstr>方程式</vt:lpstr>
      <vt:lpstr>Equation</vt:lpstr>
      <vt:lpstr>Image</vt:lpstr>
      <vt:lpstr>Bitmap Image</vt:lpstr>
      <vt:lpstr>The Fundamental Matrix Song</vt:lpstr>
      <vt:lpstr>Two-view geometry</vt:lpstr>
      <vt:lpstr>Fundamental matrix</vt:lpstr>
      <vt:lpstr>Fundamental matrix</vt:lpstr>
      <vt:lpstr>Fundamental matrix</vt:lpstr>
      <vt:lpstr>Rectified case</vt:lpstr>
      <vt:lpstr>Epipolar geometry demo</vt:lpstr>
      <vt:lpstr>Relationship with homography?</vt:lpstr>
      <vt:lpstr>Fundamental matrix – uncalibrated case</vt:lpstr>
      <vt:lpstr>Cross-product as linear operator</vt:lpstr>
      <vt:lpstr>Fundamental matrix – calibrated case</vt:lpstr>
      <vt:lpstr>Properties of the Fundamental Matrix</vt:lpstr>
      <vt:lpstr>Rectified case</vt:lpstr>
      <vt:lpstr>Stereo image rectification</vt:lpstr>
      <vt:lpstr>Questions?</vt:lpstr>
      <vt:lpstr>Estimating F</vt:lpstr>
      <vt:lpstr>Estimating F – 8-point algorithm</vt:lpstr>
      <vt:lpstr>8-point algorithm</vt:lpstr>
      <vt:lpstr>8-point algorithm – Problem?</vt:lpstr>
      <vt:lpstr>8-point algorithm</vt:lpstr>
      <vt:lpstr>8-point algorithm</vt:lpstr>
      <vt:lpstr>Results (ground truth)</vt:lpstr>
      <vt:lpstr>Results (normalized 8-point algorithm)</vt:lpstr>
      <vt:lpstr>PowerPoint Presentation</vt:lpstr>
      <vt:lpstr>I am a 3D Point</vt:lpstr>
      <vt:lpstr>Similar Triangle</vt:lpstr>
      <vt:lpstr>Similar Triangle</vt:lpstr>
      <vt:lpstr>When they take a picture:</vt:lpstr>
      <vt:lpstr>World Coor.  Camera Coor.</vt:lpstr>
      <vt:lpstr>Computing vanishing points</vt:lpstr>
      <vt:lpstr>Computing vanishing lines</vt:lpstr>
      <vt:lpstr>Measuring height</vt:lpstr>
      <vt:lpstr>The cross ratio</vt:lpstr>
      <vt:lpstr>Measuring height</vt:lpstr>
      <vt:lpstr>Two-view geometry</vt:lpstr>
      <vt:lpstr>Fundamental matrix – uncalibrated case</vt:lpstr>
      <vt:lpstr>Fundamental matrix – calibrated case</vt:lpstr>
      <vt:lpstr>Stereo image rectification</vt:lpstr>
      <vt:lpstr>Estimating F – 8-point algorithm</vt:lpstr>
      <vt:lpstr>8-point algorithm</vt:lpstr>
      <vt:lpstr>PowerPoint Presentation</vt:lpstr>
      <vt:lpstr>What about more than two views?</vt:lpstr>
      <vt:lpstr>PowerPoint Presentation</vt:lpstr>
      <vt:lpstr>Image Correspondence</vt:lpstr>
      <vt:lpstr>Image Correspondence</vt:lpstr>
      <vt:lpstr>This class: interest points</vt:lpstr>
      <vt:lpstr>This class: interest points</vt:lpstr>
      <vt:lpstr>Overview of Keypoint Matching</vt:lpstr>
      <vt:lpstr>Goals for Keypoints</vt:lpstr>
      <vt:lpstr>Key trade-offs</vt:lpstr>
      <vt:lpstr>Invariant Local Features</vt:lpstr>
      <vt:lpstr>Choosing distinctive interest points</vt:lpstr>
      <vt:lpstr>Matching Image Features</vt:lpstr>
      <vt:lpstr>Matching Image Features</vt:lpstr>
      <vt:lpstr>Choosing interest points</vt:lpstr>
      <vt:lpstr>Choosing interest points</vt:lpstr>
      <vt:lpstr>Feature extraction: Corners</vt:lpstr>
      <vt:lpstr>Why extract features?</vt:lpstr>
      <vt:lpstr>Local features: main components</vt:lpstr>
      <vt:lpstr>Characteristics of good features</vt:lpstr>
      <vt:lpstr>Goal: interest operator repeatability</vt:lpstr>
      <vt:lpstr>PowerPoint Presentation</vt:lpstr>
      <vt:lpstr>Local features: main components</vt:lpstr>
      <vt:lpstr>Many Existing Detectors Available</vt:lpstr>
      <vt:lpstr>Feature Detection</vt:lpstr>
      <vt:lpstr>Feature Detection: Repeatability</vt:lpstr>
      <vt:lpstr>Feature Detection: Repeatability</vt:lpstr>
      <vt:lpstr>Feature Detection: Distinctiveness</vt:lpstr>
      <vt:lpstr>PowerPoint Presentation</vt:lpstr>
      <vt:lpstr>Feature Detection</vt:lpstr>
      <vt:lpstr>Feature Detection</vt:lpstr>
      <vt:lpstr>Corner Detection: Basic Idea</vt:lpstr>
      <vt:lpstr>Finding Corners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Corner Detection: Mathematics</vt:lpstr>
      <vt:lpstr>PowerPoint Presentation</vt:lpstr>
      <vt:lpstr>Interpreting the second moment matrix</vt:lpstr>
      <vt:lpstr>Interpreting the second moment matrix</vt:lpstr>
      <vt:lpstr>Interpreting the second moment matrix</vt:lpstr>
      <vt:lpstr>Interpreting the second moment matrix</vt:lpstr>
      <vt:lpstr>Visualization of second moment matrices</vt:lpstr>
      <vt:lpstr>Visualization of second moment matrices</vt:lpstr>
      <vt:lpstr>Interpreting the eigenvalues</vt:lpstr>
      <vt:lpstr>Corner response function</vt:lpstr>
      <vt:lpstr>Harris corner detector</vt:lpstr>
      <vt:lpstr>Harris Detector [Harris88]</vt:lpstr>
      <vt:lpstr>Harris Detector: Steps</vt:lpstr>
      <vt:lpstr>Harris Detector: Steps</vt:lpstr>
      <vt:lpstr>Harris Detector: Steps</vt:lpstr>
      <vt:lpstr>Harris Detector: Steps</vt:lpstr>
      <vt:lpstr>Harris Detector: Steps</vt:lpstr>
      <vt:lpstr>Invariance and covariance</vt:lpstr>
      <vt:lpstr>Affine intensity change</vt:lpstr>
      <vt:lpstr>Image translation</vt:lpstr>
      <vt:lpstr>Image rotation</vt:lpstr>
      <vt:lpstr>Scaling</vt:lpstr>
      <vt:lpstr>Scale invariant interest points</vt:lpstr>
      <vt:lpstr>Feature Detection</vt:lpstr>
      <vt:lpstr>Blob detection</vt:lpstr>
      <vt:lpstr>Scale invariant interest points</vt:lpstr>
      <vt:lpstr>Blob detection</vt:lpstr>
      <vt:lpstr>Blob detection: scale selection</vt:lpstr>
      <vt:lpstr>Blob detection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SIFT Feature Detector</vt:lpstr>
      <vt:lpstr>SIFT Feature Detector</vt:lpstr>
      <vt:lpstr>SIFT Feature Detector</vt:lpstr>
      <vt:lpstr>SIFT Feature Detector</vt:lpstr>
      <vt:lpstr>SIFT Orientation assignment</vt:lpstr>
      <vt:lpstr>SIFT Orientation assignment</vt:lpstr>
      <vt:lpstr>SIFT Orientation assignment</vt:lpstr>
      <vt:lpstr>SIFT Orientation assignment</vt:lpstr>
      <vt:lpstr>SIFT Orientation assignment</vt:lpstr>
      <vt:lpstr>SIFT Orientation Assignment</vt:lpstr>
      <vt:lpstr>SIFT Feature Points</vt:lpstr>
      <vt:lpstr>Matching Image Features</vt:lpstr>
      <vt:lpstr>Feature Descriptors</vt:lpstr>
      <vt:lpstr>Raw Pixel Values?</vt:lpstr>
      <vt:lpstr>Raw Pixel Values?</vt:lpstr>
      <vt:lpstr>Raw Pixel Values?</vt:lpstr>
      <vt:lpstr>Window Feature Descriptor</vt:lpstr>
      <vt:lpstr>Window Feature Descriptor</vt:lpstr>
      <vt:lpstr>Window Feature Descriptor</vt:lpstr>
      <vt:lpstr>Window Feature Descriptor</vt:lpstr>
      <vt:lpstr>Window Feature Descriptor</vt:lpstr>
      <vt:lpstr>SIFT Feature Descriptor [Lowe 2004] </vt:lpstr>
      <vt:lpstr>SIFT Feature Descriptor</vt:lpstr>
      <vt:lpstr>SIFT Feature Descriptor</vt:lpstr>
      <vt:lpstr>SIFT Feature Descriptor</vt:lpstr>
      <vt:lpstr>SIFT Feature Descriptor</vt:lpstr>
      <vt:lpstr>Matching Image Features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Feature Matching</vt:lpstr>
      <vt:lpstr>Last lecture before fall recess! </vt:lpstr>
      <vt:lpstr>Image Correspondence</vt:lpstr>
      <vt:lpstr>Top three most important things in CV:</vt:lpstr>
      <vt:lpstr>Matching Image Features</vt:lpstr>
      <vt:lpstr>Corner Detection: Basic Idea</vt:lpstr>
      <vt:lpstr>Interpreting the second moment matrix</vt:lpstr>
      <vt:lpstr>Visualization of second moment matrices</vt:lpstr>
      <vt:lpstr>Visualization of second moment matrices</vt:lpstr>
      <vt:lpstr>Corner response function</vt:lpstr>
      <vt:lpstr>Image translation</vt:lpstr>
      <vt:lpstr>Image rotation</vt:lpstr>
      <vt:lpstr>Scaling</vt:lpstr>
      <vt:lpstr>Scale invariant interest points</vt:lpstr>
      <vt:lpstr>Blob detection: scale selection</vt:lpstr>
      <vt:lpstr>SIFT Orientation assignment</vt:lpstr>
      <vt:lpstr>Window Feature Descriptor</vt:lpstr>
      <vt:lpstr>Window Feature Descriptor</vt:lpstr>
      <vt:lpstr>SIFT Feature Descriptor [Lowe 2004] </vt:lpstr>
      <vt:lpstr>Feature Matching</vt:lpstr>
      <vt:lpstr>Feature Matching</vt:lpstr>
      <vt:lpstr>Feature Matching</vt:lpstr>
      <vt:lpstr>Image Mosaicing</vt:lpstr>
      <vt:lpstr>Image Mosaicing</vt:lpstr>
      <vt:lpstr>Feature Correspondence</vt:lpstr>
      <vt:lpstr>Feature Correspondence</vt:lpstr>
      <vt:lpstr>Feature Correspondence</vt:lpstr>
      <vt:lpstr>Feature Correspondence</vt:lpstr>
      <vt:lpstr>Estimating the Homography</vt:lpstr>
      <vt:lpstr>Estimating the Homography</vt:lpstr>
      <vt:lpstr>Feature Correspondence</vt:lpstr>
      <vt:lpstr>Feature Correspondence</vt:lpstr>
      <vt:lpstr>Feature Correspondence</vt:lpstr>
      <vt:lpstr>Feature Correspondence</vt:lpstr>
      <vt:lpstr>RANSAC for Image Mosaics</vt:lpstr>
      <vt:lpstr>RANSAC for Image Mosaics</vt:lpstr>
      <vt:lpstr>RANSAC for Image Mosaics</vt:lpstr>
      <vt:lpstr>RANSAC for Image Mosaics</vt:lpstr>
      <vt:lpstr>RANSAC for Image Mosaics</vt:lpstr>
      <vt:lpstr>RANSAC for Image Mosaics</vt:lpstr>
      <vt:lpstr>Image Mosaicing (summary, so far)</vt:lpstr>
      <vt:lpstr>Image Mosaicing (rest of the story)</vt:lpstr>
      <vt:lpstr>Image Mosaicing (rest of the story)</vt:lpstr>
      <vt:lpstr>Estimating the Homography</vt:lpstr>
      <vt:lpstr>Estimating the Homography</vt:lpstr>
      <vt:lpstr>What is a Homography?</vt:lpstr>
      <vt:lpstr>What is a Homography?</vt:lpstr>
      <vt:lpstr>Estimating the Homography</vt:lpstr>
      <vt:lpstr>Image Mosaicing</vt:lpstr>
      <vt:lpstr>Image Warping</vt:lpstr>
      <vt:lpstr>Image warping</vt:lpstr>
      <vt:lpstr>Image Mosaicing</vt:lpstr>
    </vt:vector>
  </TitlesOfParts>
  <Company>Princeton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fundamental matrix song</dc:title>
  <dc:creator>Jianxiong Xiao</dc:creator>
  <cp:lastModifiedBy>Jianxiong Xiao</cp:lastModifiedBy>
  <cp:revision>45</cp:revision>
  <dcterms:created xsi:type="dcterms:W3CDTF">2014-10-14T00:45:25Z</dcterms:created>
  <dcterms:modified xsi:type="dcterms:W3CDTF">2014-10-23T18:36:33Z</dcterms:modified>
</cp:coreProperties>
</file>