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57" r:id="rId4"/>
    <p:sldId id="258" r:id="rId5"/>
    <p:sldId id="268" r:id="rId6"/>
    <p:sldId id="259" r:id="rId7"/>
    <p:sldId id="269" r:id="rId8"/>
    <p:sldId id="260" r:id="rId9"/>
    <p:sldId id="270" r:id="rId10"/>
    <p:sldId id="271" r:id="rId11"/>
    <p:sldId id="273" r:id="rId12"/>
    <p:sldId id="261" r:id="rId13"/>
    <p:sldId id="262" r:id="rId14"/>
    <p:sldId id="263" r:id="rId15"/>
    <p:sldId id="264" r:id="rId16"/>
    <p:sldId id="265" r:id="rId17"/>
    <p:sldId id="266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842" autoAdjust="0"/>
    <p:restoredTop sz="94660"/>
  </p:normalViewPr>
  <p:slideViewPr>
    <p:cSldViewPr>
      <p:cViewPr varScale="1">
        <p:scale>
          <a:sx n="70" d="100"/>
          <a:sy n="70" d="100"/>
        </p:scale>
        <p:origin x="-90" y="-5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586CF-B351-4B83-B0C8-2CFEF0DDE041}" type="datetimeFigureOut">
              <a:rPr lang="en-US" smtClean="0"/>
              <a:t>10/12/2014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0B4AA-A3EE-4FED-84D3-9CF647550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418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586CF-B351-4B83-B0C8-2CFEF0DDE041}" type="datetimeFigureOut">
              <a:rPr lang="en-US" smtClean="0"/>
              <a:t>10/12/2014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0B4AA-A3EE-4FED-84D3-9CF647550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072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586CF-B351-4B83-B0C8-2CFEF0DDE041}" type="datetimeFigureOut">
              <a:rPr lang="en-US" smtClean="0"/>
              <a:t>10/12/2014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0B4AA-A3EE-4FED-84D3-9CF647550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2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586CF-B351-4B83-B0C8-2CFEF0DDE041}" type="datetimeFigureOut">
              <a:rPr lang="en-US" smtClean="0"/>
              <a:t>10/12/2014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0B4AA-A3EE-4FED-84D3-9CF647550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159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586CF-B351-4B83-B0C8-2CFEF0DDE041}" type="datetimeFigureOut">
              <a:rPr lang="en-US" smtClean="0"/>
              <a:t>10/12/2014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0B4AA-A3EE-4FED-84D3-9CF647550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537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586CF-B351-4B83-B0C8-2CFEF0DDE041}" type="datetimeFigureOut">
              <a:rPr lang="en-US" smtClean="0"/>
              <a:t>10/12/2014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0B4AA-A3EE-4FED-84D3-9CF647550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470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586CF-B351-4B83-B0C8-2CFEF0DDE041}" type="datetimeFigureOut">
              <a:rPr lang="en-US" smtClean="0"/>
              <a:t>10/12/2014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0B4AA-A3EE-4FED-84D3-9CF647550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98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586CF-B351-4B83-B0C8-2CFEF0DDE041}" type="datetimeFigureOut">
              <a:rPr lang="en-US" smtClean="0"/>
              <a:t>10/12/2014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0B4AA-A3EE-4FED-84D3-9CF647550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210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586CF-B351-4B83-B0C8-2CFEF0DDE041}" type="datetimeFigureOut">
              <a:rPr lang="en-US" smtClean="0"/>
              <a:t>10/12/2014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0B4AA-A3EE-4FED-84D3-9CF647550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950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586CF-B351-4B83-B0C8-2CFEF0DDE041}" type="datetimeFigureOut">
              <a:rPr lang="en-US" smtClean="0"/>
              <a:t>10/12/2014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0B4AA-A3EE-4FED-84D3-9CF647550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929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586CF-B351-4B83-B0C8-2CFEF0DDE041}" type="datetimeFigureOut">
              <a:rPr lang="en-US" smtClean="0"/>
              <a:t>10/12/2014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0B4AA-A3EE-4FED-84D3-9CF647550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883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B586CF-B351-4B83-B0C8-2CFEF0DDE041}" type="datetimeFigureOut">
              <a:rPr lang="en-US" smtClean="0"/>
              <a:t>10/12/2014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60B4AA-A3EE-4FED-84D3-9CF647550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251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1470025"/>
          </a:xfrm>
        </p:spPr>
        <p:txBody>
          <a:bodyPr/>
          <a:lstStyle/>
          <a:p>
            <a:r>
              <a:rPr lang="en-US" dirty="0" smtClean="0"/>
              <a:t>COS 429 PS2: Reconstructing a Simpler World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53266" y="1905000"/>
            <a:ext cx="6237465" cy="38540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3405556" y="6096000"/>
            <a:ext cx="23328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Due October 16</a:t>
            </a:r>
            <a:r>
              <a:rPr lang="en-US" sz="2400" baseline="30000" dirty="0" smtClean="0"/>
              <a:t>th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641767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Constraints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990600"/>
                <a:ext cx="8229600" cy="5181600"/>
              </a:xfrm>
            </p:spPr>
            <p:txBody>
              <a:bodyPr>
                <a:normAutofit fontScale="85000" lnSpcReduction="10000"/>
              </a:bodyPr>
              <a:lstStyle/>
              <a:p>
                <a:r>
                  <a:rPr lang="en-US" dirty="0"/>
                  <a:t>V</a:t>
                </a:r>
                <a:r>
                  <a:rPr lang="en-US" dirty="0" smtClean="0"/>
                  <a:t>ertical Edges: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𝜕</m:t>
                        </m:r>
                        <m:r>
                          <a:rPr lang="en-US" b="0" i="1" smtClean="0">
                            <a:latin typeface="Cambria Math"/>
                          </a:rPr>
                          <m:t>𝑌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𝜕</m:t>
                        </m:r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func>
                          <m:func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/>
                              </a:rPr>
                              <m:t>cos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𝜃</m:t>
                                </m:r>
                              </m:e>
                            </m:d>
                          </m:e>
                        </m:func>
                      </m:den>
                    </m:f>
                  </m:oMath>
                </a14:m>
                <a:endParaRPr lang="en-US" b="0" dirty="0" smtClean="0"/>
              </a:p>
              <a:p>
                <a:pPr lvl="1"/>
                <a:r>
                  <a:rPr lang="en-US" dirty="0" smtClean="0"/>
                  <a:t>Equals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func>
                          <m:func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/>
                              </a:rPr>
                              <m:t>cos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𝜃</m:t>
                                </m:r>
                              </m:e>
                            </m:d>
                          </m:e>
                        </m:func>
                      </m:den>
                    </m:f>
                  </m:oMath>
                </a14:m>
                <a:r>
                  <a:rPr lang="en-US" b="0" dirty="0" smtClean="0"/>
                  <a:t> using the projection equations proved earlier</a:t>
                </a:r>
              </a:p>
              <a:p>
                <a:r>
                  <a:rPr lang="en-US" dirty="0" smtClean="0"/>
                  <a:t>The vector </a:t>
                </a:r>
                <a:r>
                  <a:rPr lang="en-US" b="1" dirty="0" smtClean="0"/>
                  <a:t>t</a:t>
                </a:r>
                <a:r>
                  <a:rPr lang="en-US" dirty="0" smtClean="0"/>
                  <a:t> = (-</a:t>
                </a:r>
                <a:r>
                  <a:rPr lang="en-US" dirty="0" err="1" smtClean="0"/>
                  <a:t>n</a:t>
                </a:r>
                <a:r>
                  <a:rPr lang="en-US" baseline="-25000" dirty="0" err="1" smtClean="0"/>
                  <a:t>y</a:t>
                </a:r>
                <a:r>
                  <a:rPr lang="en-US" dirty="0" smtClean="0"/>
                  <a:t>, </a:t>
                </a:r>
                <a:r>
                  <a:rPr lang="en-US" dirty="0" err="1" smtClean="0"/>
                  <a:t>n</a:t>
                </a:r>
                <a:r>
                  <a:rPr lang="en-US" baseline="-25000" dirty="0" err="1" smtClean="0"/>
                  <a:t>x</a:t>
                </a:r>
                <a:r>
                  <a:rPr lang="en-US" dirty="0" smtClean="0"/>
                  <a:t>) is the direction tangent to an edge</a:t>
                </a:r>
                <a:endParaRPr lang="en-US" b="0" dirty="0" smtClean="0"/>
              </a:p>
              <a:p>
                <a:r>
                  <a:rPr lang="en-US" b="0" dirty="0" smtClean="0"/>
                  <a:t>Horizontal </a:t>
                </a:r>
                <a:r>
                  <a:rPr lang="en-US" dirty="0"/>
                  <a:t>E</a:t>
                </a:r>
                <a:r>
                  <a:rPr lang="en-US" dirty="0" smtClean="0"/>
                  <a:t>dges: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𝜕</m:t>
                        </m:r>
                        <m:r>
                          <a:rPr lang="en-US" b="0" i="1" smtClean="0">
                            <a:latin typeface="Cambria Math"/>
                          </a:rPr>
                          <m:t>𝑌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𝜕</m:t>
                        </m:r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𝛻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𝑌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 ∙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𝑡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=−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𝑛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𝑦</m:t>
                        </m:r>
                      </m:sub>
                    </m:sSub>
                    <m:f>
                      <m:f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𝜕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𝑌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𝜕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</m:den>
                    </m:f>
                    <m:r>
                      <a:rPr lang="en-US" b="0" i="1" smtClean="0">
                        <a:latin typeface="Cambria Math"/>
                        <a:ea typeface="Cambria Math"/>
                      </a:rPr>
                      <m:t>+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𝑛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</m:sub>
                    </m:sSub>
                    <m:f>
                      <m:f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𝜕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𝑌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𝜕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𝑦</m:t>
                        </m:r>
                      </m:den>
                    </m:f>
                    <m:r>
                      <a:rPr lang="en-US" b="0" i="1" smtClean="0">
                        <a:latin typeface="Cambria Math"/>
                        <a:ea typeface="Cambria Math"/>
                      </a:rPr>
                      <m:t>=0</m:t>
                    </m:r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Equals 0 since the Y coordinate does not change for horizontal edges</a:t>
                </a:r>
              </a:p>
              <a:p>
                <a:r>
                  <a:rPr lang="en-US" b="1" dirty="0" smtClean="0"/>
                  <a:t>Task:</a:t>
                </a:r>
              </a:p>
              <a:p>
                <a:pPr lvl="1"/>
                <a:r>
                  <a:rPr lang="en-US" dirty="0" smtClean="0"/>
                  <a:t>Write the derivative constraints for Z(x, y) </a:t>
                </a:r>
                <a:r>
                  <a:rPr lang="en-US" b="1" dirty="0" smtClean="0"/>
                  <a:t>in the report</a:t>
                </a:r>
              </a:p>
              <a:p>
                <a:pPr lvl="2"/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𝜕</m:t>
                        </m:r>
                        <m:r>
                          <a:rPr lang="en-US" b="0" i="1" smtClean="0">
                            <a:latin typeface="Cambria Math"/>
                          </a:rPr>
                          <m:t>𝑍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𝜕</m:t>
                        </m:r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,  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𝜕</m:t>
                        </m:r>
                        <m:r>
                          <a:rPr lang="en-US" b="0" i="1" smtClean="0">
                            <a:latin typeface="Cambria Math"/>
                          </a:rPr>
                          <m:t>𝑍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𝜕</m:t>
                        </m:r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,  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𝜕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𝑍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𝜕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b="0" i="1" smtClean="0">
                        <a:latin typeface="Cambria Math"/>
                      </a:rPr>
                      <m:t>,  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𝜕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𝑍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𝜕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𝑦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b="0" i="1" smtClean="0">
                        <a:latin typeface="Cambria Math"/>
                      </a:rPr>
                      <m:t>,  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𝜕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𝑍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𝜕</m:t>
                        </m:r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  <m:r>
                          <a:rPr lang="en-US" b="0" i="1" smtClean="0">
                            <a:latin typeface="Cambria Math"/>
                          </a:rPr>
                          <m:t>𝜕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990600"/>
                <a:ext cx="8229600" cy="5181600"/>
              </a:xfrm>
              <a:blipFill rotWithShape="1">
                <a:blip r:embed="rId2"/>
                <a:stretch>
                  <a:fillRect l="-11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61102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>
                <a:ea typeface="ＭＳ Ｐゴシック" pitchFamily="-1" charset="-128"/>
                <a:cs typeface="ＭＳ Ｐゴシック" pitchFamily="-1" charset="-128"/>
              </a:rPr>
              <a:t>A simple inference scheme</a:t>
            </a:r>
            <a:endParaRPr lang="en-US">
              <a:ea typeface="ＭＳ Ｐゴシック" pitchFamily="-1" charset="-128"/>
              <a:cs typeface="ＭＳ Ｐゴシック" pitchFamily="-1" charset="-128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5182641"/>
              </p:ext>
            </p:extLst>
          </p:nvPr>
        </p:nvGraphicFramePr>
        <p:xfrm>
          <a:off x="6000133" y="1135063"/>
          <a:ext cx="254000" cy="3413760"/>
        </p:xfrm>
        <a:graphic>
          <a:graphicData uri="http://schemas.openxmlformats.org/drawingml/2006/table">
            <a:tbl>
              <a:tblPr/>
              <a:tblGrid>
                <a:gridCol w="254000"/>
              </a:tblGrid>
              <a:tr h="18573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18573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18573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18573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18573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18573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18573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18573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18573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18573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18573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18573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18573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</a:tr>
              <a:tr h="18573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</a:tr>
              <a:tr h="18573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</a:tr>
              <a:tr h="18573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1119980"/>
              </p:ext>
            </p:extLst>
          </p:nvPr>
        </p:nvGraphicFramePr>
        <p:xfrm>
          <a:off x="2440958" y="1144588"/>
          <a:ext cx="3337560" cy="5334000"/>
        </p:xfrm>
        <a:graphic>
          <a:graphicData uri="http://schemas.openxmlformats.org/drawingml/2006/table">
            <a:tbl>
              <a:tblPr/>
              <a:tblGrid>
                <a:gridCol w="209550"/>
                <a:gridCol w="208280"/>
                <a:gridCol w="208280"/>
                <a:gridCol w="208280"/>
                <a:gridCol w="208280"/>
                <a:gridCol w="209550"/>
                <a:gridCol w="208280"/>
                <a:gridCol w="208280"/>
                <a:gridCol w="208280"/>
                <a:gridCol w="208280"/>
                <a:gridCol w="209550"/>
                <a:gridCol w="208280"/>
                <a:gridCol w="208280"/>
                <a:gridCol w="208280"/>
                <a:gridCol w="208280"/>
                <a:gridCol w="209550"/>
              </a:tblGrid>
              <a:tr h="17938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7938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7938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7938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7938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7938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7938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7938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7938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7938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7938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7938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7938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7938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7938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7938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7938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7938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7938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7938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7938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7938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7938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7938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7938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370021" y="1127125"/>
            <a:ext cx="3190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=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0234400"/>
              </p:ext>
            </p:extLst>
          </p:nvPr>
        </p:nvGraphicFramePr>
        <p:xfrm>
          <a:off x="6865321" y="1135063"/>
          <a:ext cx="233362" cy="5334000"/>
        </p:xfrm>
        <a:graphic>
          <a:graphicData uri="http://schemas.openxmlformats.org/drawingml/2006/table">
            <a:tbl>
              <a:tblPr/>
              <a:tblGrid>
                <a:gridCol w="233362"/>
              </a:tblGrid>
              <a:tr h="17938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7938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7938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7938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7938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7938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7938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7938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7938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7938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7938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7938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7938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7938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7938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7938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7938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7938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7938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7938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7938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7938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7938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7938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7938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7422533" y="2770188"/>
            <a:ext cx="9398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A Y = b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2057400" y="2100263"/>
            <a:ext cx="214313" cy="317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5656263" y="782638"/>
            <a:ext cx="33813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Y</a:t>
            </a:r>
          </a:p>
        </p:txBody>
      </p:sp>
      <p:sp>
        <p:nvSpPr>
          <p:cNvPr id="12" name="Rectangle 13"/>
          <p:cNvSpPr>
            <a:spLocks noChangeArrowheads="1"/>
          </p:cNvSpPr>
          <p:nvPr/>
        </p:nvSpPr>
        <p:spPr bwMode="auto">
          <a:xfrm>
            <a:off x="6532563" y="782638"/>
            <a:ext cx="31273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</a:t>
            </a:r>
          </a:p>
        </p:txBody>
      </p:sp>
      <p:sp>
        <p:nvSpPr>
          <p:cNvPr id="13" name="TextBox 14"/>
          <p:cNvSpPr txBox="1">
            <a:spLocks noChangeArrowheads="1"/>
          </p:cNvSpPr>
          <p:nvPr/>
        </p:nvSpPr>
        <p:spPr bwMode="auto">
          <a:xfrm>
            <a:off x="7426325" y="3268663"/>
            <a:ext cx="17176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/>
              <a:t>Y = (A</a:t>
            </a:r>
            <a:r>
              <a:rPr lang="en-US" baseline="30000" dirty="0"/>
              <a:t>T</a:t>
            </a:r>
            <a:r>
              <a:rPr lang="en-US" dirty="0"/>
              <a:t>A)</a:t>
            </a:r>
            <a:r>
              <a:rPr lang="en-US" baseline="30000" dirty="0"/>
              <a:t>-1</a:t>
            </a:r>
            <a:r>
              <a:rPr lang="en-US" dirty="0"/>
              <a:t> </a:t>
            </a:r>
            <a:r>
              <a:rPr lang="en-US" dirty="0" err="1"/>
              <a:t>A</a:t>
            </a:r>
            <a:r>
              <a:rPr lang="en-US" baseline="30000" dirty="0" err="1"/>
              <a:t>T</a:t>
            </a:r>
            <a:r>
              <a:rPr lang="en-US" dirty="0" err="1"/>
              <a:t>b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7546358" y="4096577"/>
            <a:ext cx="12928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urier"/>
                <a:cs typeface="Courier"/>
              </a:rPr>
              <a:t>Matlab</a:t>
            </a:r>
            <a:endParaRPr lang="en-US" dirty="0">
              <a:latin typeface="Courier"/>
              <a:cs typeface="Courier"/>
            </a:endParaRPr>
          </a:p>
          <a:p>
            <a:r>
              <a:rPr lang="en-US" dirty="0">
                <a:latin typeface="Courier"/>
                <a:cs typeface="Courier"/>
              </a:rPr>
              <a:t>Y = A\b;</a:t>
            </a:r>
          </a:p>
        </p:txBody>
      </p:sp>
      <p:sp>
        <p:nvSpPr>
          <p:cNvPr id="15" name="TextBox 9"/>
          <p:cNvSpPr txBox="1">
            <a:spLocks noChangeArrowheads="1"/>
          </p:cNvSpPr>
          <p:nvPr/>
        </p:nvSpPr>
        <p:spPr bwMode="auto">
          <a:xfrm>
            <a:off x="76200" y="1916112"/>
            <a:ext cx="20843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/>
              <a:t>Constraint weights</a:t>
            </a:r>
          </a:p>
        </p:txBody>
      </p:sp>
    </p:spTree>
    <p:extLst>
      <p:ext uri="{BB962C8B-B14F-4D97-AF65-F5344CB8AC3E}">
        <p14:creationId xmlns:p14="http://schemas.microsoft.com/office/powerpoint/2010/main" val="2271009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Problem 5: Approximation of Derivatives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Want to use constraints from Problem 4 to determine Y(x, y) and Z(x, y)</a:t>
            </a:r>
          </a:p>
          <a:p>
            <a:pPr lvl="1"/>
            <a:r>
              <a:rPr lang="en-US" dirty="0" smtClean="0"/>
              <a:t>Two constraints missing from existing code</a:t>
            </a:r>
          </a:p>
          <a:p>
            <a:r>
              <a:rPr lang="en-US" dirty="0" smtClean="0"/>
              <a:t>Task:</a:t>
            </a:r>
          </a:p>
          <a:p>
            <a:pPr lvl="1"/>
            <a:r>
              <a:rPr lang="en-US" dirty="0" smtClean="0"/>
              <a:t>Write two lines of code (lines 171 and 187)</a:t>
            </a:r>
          </a:p>
          <a:p>
            <a:pPr lvl="1"/>
            <a:r>
              <a:rPr lang="en-US" dirty="0" smtClean="0"/>
              <a:t>Copy these two lines and </a:t>
            </a:r>
            <a:r>
              <a:rPr lang="en-US" b="1" dirty="0" smtClean="0"/>
              <a:t>add them to the report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3085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Problem 6: A Simple Inference Scheme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the constraints as a system of linear equations</a:t>
            </a:r>
          </a:p>
          <a:p>
            <a:r>
              <a:rPr lang="en-US" dirty="0" smtClean="0"/>
              <a:t>Task:</a:t>
            </a:r>
          </a:p>
          <a:p>
            <a:pPr lvl="1"/>
            <a:r>
              <a:rPr lang="en-US" dirty="0" smtClean="0"/>
              <a:t>Run </a:t>
            </a:r>
            <a:r>
              <a:rPr lang="en-US" dirty="0" err="1" smtClean="0"/>
              <a:t>simpleworldY.m</a:t>
            </a:r>
            <a:r>
              <a:rPr lang="en-US" dirty="0" smtClean="0"/>
              <a:t> to generate images for the report</a:t>
            </a:r>
          </a:p>
          <a:p>
            <a:pPr lvl="1"/>
            <a:r>
              <a:rPr lang="en-US" dirty="0" smtClean="0"/>
              <a:t>Include some screen shots of the generated figures and </a:t>
            </a:r>
            <a:r>
              <a:rPr lang="en-US" b="1" dirty="0" smtClean="0"/>
              <a:t>include in report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342275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Extra Credit 1: Violating Simple World Assumptions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 if we violate our assumptions?</a:t>
            </a:r>
          </a:p>
          <a:p>
            <a:pPr lvl="1"/>
            <a:r>
              <a:rPr lang="en-US" dirty="0" smtClean="0"/>
              <a:t>Show examples where the reconstruction fails</a:t>
            </a:r>
          </a:p>
          <a:p>
            <a:pPr lvl="1"/>
            <a:r>
              <a:rPr lang="en-US" dirty="0" smtClean="0"/>
              <a:t>Why does it fail?</a:t>
            </a: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799" y="3676650"/>
            <a:ext cx="8556939" cy="226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05339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 Credit 2: The Real World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Take pictures of the real world</a:t>
            </a:r>
          </a:p>
          <a:p>
            <a:pPr lvl="1"/>
            <a:r>
              <a:rPr lang="en-US" dirty="0" smtClean="0"/>
              <a:t>How can we modify this assignment to getter better 3D reconstruction in the real world?</a:t>
            </a:r>
          </a:p>
          <a:p>
            <a:pPr lvl="2"/>
            <a:r>
              <a:rPr lang="en-US" dirty="0" smtClean="0"/>
              <a:t>Try to handle a few more situations</a:t>
            </a:r>
          </a:p>
          <a:p>
            <a:r>
              <a:rPr lang="en-US" dirty="0" smtClean="0"/>
              <a:t>Possible final project?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5301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Submit: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PDF file report</a:t>
            </a:r>
          </a:p>
          <a:p>
            <a:r>
              <a:rPr lang="en-US" dirty="0" smtClean="0"/>
              <a:t>One ZIP file containing all the source code, and a “</a:t>
            </a:r>
            <a:r>
              <a:rPr lang="en-US" dirty="0" err="1" smtClean="0"/>
              <a:t>simpleworldY.m</a:t>
            </a:r>
            <a:r>
              <a:rPr lang="en-US" dirty="0" smtClean="0"/>
              <a:t>” file that takes no parameters as input and runs directly in </a:t>
            </a:r>
            <a:r>
              <a:rPr lang="en-US" dirty="0" err="1" smtClean="0"/>
              <a:t>Matlab</a:t>
            </a:r>
            <a:r>
              <a:rPr lang="en-US" dirty="0" smtClean="0"/>
              <a:t> to generate the results reported in your PDF file.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5204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PDF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(1) Take a picture of the world you created</a:t>
            </a:r>
          </a:p>
          <a:p>
            <a:r>
              <a:rPr lang="en-US" dirty="0" smtClean="0"/>
              <a:t>(2) Submit two pictures – one showing orthographic projection and the other perspective projection</a:t>
            </a:r>
          </a:p>
          <a:p>
            <a:r>
              <a:rPr lang="en-US" dirty="0" smtClean="0"/>
              <a:t>(3) Prove the two projection equations</a:t>
            </a:r>
          </a:p>
          <a:p>
            <a:r>
              <a:rPr lang="en-US" dirty="0" smtClean="0"/>
              <a:t>(4) Write the constraints for Z(x, y)</a:t>
            </a:r>
          </a:p>
          <a:p>
            <a:r>
              <a:rPr lang="en-US" dirty="0" smtClean="0"/>
              <a:t>(5) Fill in missing kernels (lines 171 and 187) and copy code into report</a:t>
            </a:r>
          </a:p>
          <a:p>
            <a:r>
              <a:rPr lang="en-US" dirty="0" smtClean="0"/>
              <a:t>(6) Show results and figures output by </a:t>
            </a:r>
            <a:r>
              <a:rPr lang="en-US" dirty="0" err="1" smtClean="0"/>
              <a:t>simpleworldY.m</a:t>
            </a:r>
            <a:endParaRPr lang="en-US" dirty="0" smtClean="0"/>
          </a:p>
          <a:p>
            <a:r>
              <a:rPr lang="en-US" dirty="0" smtClean="0"/>
              <a:t>[Optional] Extra credit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4099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r>
              <a:rPr lang="en-US" dirty="0" smtClean="0"/>
              <a:t>Recover the 3D structure of the world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981200"/>
            <a:ext cx="6324600" cy="47287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1328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Problem 1: Making the World Simpler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36637"/>
            <a:ext cx="8229600" cy="4525963"/>
          </a:xfrm>
        </p:spPr>
        <p:txBody>
          <a:bodyPr/>
          <a:lstStyle/>
          <a:p>
            <a:r>
              <a:rPr lang="en-US" dirty="0" smtClean="0"/>
              <a:t>Simple World Assumptions:</a:t>
            </a:r>
          </a:p>
          <a:p>
            <a:pPr lvl="1"/>
            <a:r>
              <a:rPr lang="en-US" dirty="0" smtClean="0"/>
              <a:t>Flat surfaces that are either horizontal or vertical</a:t>
            </a:r>
          </a:p>
          <a:p>
            <a:pPr lvl="1"/>
            <a:r>
              <a:rPr lang="en-US" dirty="0" smtClean="0"/>
              <a:t>Objects rest on a white horizontal ground plane</a:t>
            </a:r>
          </a:p>
          <a:p>
            <a:r>
              <a:rPr lang="en-US" dirty="0" smtClean="0"/>
              <a:t>Task: </a:t>
            </a:r>
          </a:p>
          <a:p>
            <a:pPr lvl="1"/>
            <a:r>
              <a:rPr lang="en-US" dirty="0" smtClean="0"/>
              <a:t>Print Figure 1 and create objects for the world</a:t>
            </a:r>
          </a:p>
          <a:p>
            <a:pPr lvl="1"/>
            <a:r>
              <a:rPr lang="en-US" dirty="0" smtClean="0"/>
              <a:t>Take a picture of the world you created and </a:t>
            </a:r>
            <a:r>
              <a:rPr lang="en-US" b="1" dirty="0" smtClean="0"/>
              <a:t>add it to the report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4271962"/>
            <a:ext cx="2809875" cy="2433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31032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Problem 2: Taking Orthographic Pictures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Goal:</a:t>
            </a:r>
          </a:p>
          <a:p>
            <a:pPr lvl="1"/>
            <a:r>
              <a:rPr lang="en-US" dirty="0" smtClean="0"/>
              <a:t>Want pictures that preserve parallel lines from 3D to 2D</a:t>
            </a:r>
          </a:p>
          <a:p>
            <a:pPr lvl="2"/>
            <a:r>
              <a:rPr lang="en-US" dirty="0" smtClean="0"/>
              <a:t>Willing to accept weak perspective effects</a:t>
            </a:r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79888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4505837"/>
            <a:ext cx="7162800" cy="235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440363"/>
          </a:xfrm>
        </p:spPr>
        <p:txBody>
          <a:bodyPr/>
          <a:lstStyle/>
          <a:p>
            <a:r>
              <a:rPr lang="en-US" dirty="0" smtClean="0"/>
              <a:t>How: </a:t>
            </a:r>
          </a:p>
          <a:p>
            <a:pPr lvl="1"/>
            <a:r>
              <a:rPr lang="en-US" dirty="0" smtClean="0"/>
              <a:t>Use the zoom of the camera or crop the central part of a picture</a:t>
            </a:r>
          </a:p>
          <a:p>
            <a:r>
              <a:rPr lang="en-US" dirty="0" smtClean="0"/>
              <a:t>Task:</a:t>
            </a:r>
          </a:p>
          <a:p>
            <a:pPr lvl="1"/>
            <a:r>
              <a:rPr lang="en-US" dirty="0" smtClean="0"/>
              <a:t>Take two pictures of the same scene so one image exhibits perspective projection and the other orthographic project and </a:t>
            </a:r>
            <a:r>
              <a:rPr lang="en-US" b="1" dirty="0" smtClean="0"/>
              <a:t>add it to the report</a:t>
            </a:r>
            <a:endParaRPr lang="en-US" dirty="0" smtClean="0"/>
          </a:p>
          <a:p>
            <a:pPr lvl="1"/>
            <a:r>
              <a:rPr lang="en-US" dirty="0" smtClean="0"/>
              <a:t>Want both pictures to look as similar as possible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1836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Problem 3: Orthographic Projection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4525963"/>
          </a:xfrm>
        </p:spPr>
        <p:txBody>
          <a:bodyPr/>
          <a:lstStyle/>
          <a:p>
            <a:r>
              <a:rPr lang="en-US" sz="3000" dirty="0" smtClean="0"/>
              <a:t>Two coordinate systems (X, Y, Z) world and (x, y) image</a:t>
            </a:r>
          </a:p>
          <a:p>
            <a:r>
              <a:rPr lang="en-US" sz="3000" dirty="0" smtClean="0"/>
              <a:t>X axis of world coordinate system aligns with x axis of camera plane</a:t>
            </a:r>
          </a:p>
          <a:p>
            <a:r>
              <a:rPr lang="en-US" sz="3000" dirty="0" smtClean="0"/>
              <a:t>Y and Z axes of world coordinate system align with y axis of camera plane</a:t>
            </a:r>
          </a:p>
          <a:p>
            <a:pPr marL="457200" lvl="1" indent="0">
              <a:buNone/>
            </a:pP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114800"/>
            <a:ext cx="8351248" cy="201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03769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837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Task:</a:t>
            </a:r>
          </a:p>
          <a:p>
            <a:pPr lvl="1"/>
            <a:r>
              <a:rPr lang="en-US" dirty="0" smtClean="0"/>
              <a:t>Prove the two projection equations below that relate the 3D world position (X, Y, Z) to the 2D projected camera position (x, y)</a:t>
            </a:r>
          </a:p>
          <a:p>
            <a:pPr marL="800100" lvl="2" indent="0">
              <a:buNone/>
            </a:pPr>
            <a:r>
              <a:rPr lang="en-US" dirty="0" smtClean="0"/>
              <a:t>x = </a:t>
            </a:r>
            <a:r>
              <a:rPr lang="el-GR" dirty="0" smtClean="0"/>
              <a:t>α</a:t>
            </a:r>
            <a:r>
              <a:rPr lang="en-US" dirty="0" smtClean="0"/>
              <a:t>X + x</a:t>
            </a:r>
            <a:r>
              <a:rPr lang="en-US" baseline="-25000" dirty="0" smtClean="0"/>
              <a:t>0 </a:t>
            </a:r>
          </a:p>
          <a:p>
            <a:pPr marL="800100" lvl="2" indent="0">
              <a:buNone/>
            </a:pPr>
            <a:r>
              <a:rPr lang="en-US" dirty="0" smtClean="0"/>
              <a:t>y = </a:t>
            </a:r>
            <a:r>
              <a:rPr lang="el-GR" dirty="0" smtClean="0"/>
              <a:t>α</a:t>
            </a:r>
            <a:r>
              <a:rPr lang="en-US" dirty="0" smtClean="0"/>
              <a:t>(cos(</a:t>
            </a:r>
            <a:r>
              <a:rPr lang="el-GR" dirty="0" smtClean="0"/>
              <a:t>θ</a:t>
            </a:r>
            <a:r>
              <a:rPr lang="en-US" dirty="0" smtClean="0"/>
              <a:t>)Y – sin(</a:t>
            </a:r>
            <a:r>
              <a:rPr lang="el-GR" dirty="0" smtClean="0"/>
              <a:t>θ</a:t>
            </a:r>
            <a:r>
              <a:rPr lang="en-US" dirty="0" smtClean="0"/>
              <a:t>)Z) + y</a:t>
            </a:r>
            <a:r>
              <a:rPr lang="en-US" baseline="-25000" dirty="0" smtClean="0"/>
              <a:t>0</a:t>
            </a:r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3872411"/>
            <a:ext cx="4419600" cy="2756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42580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4: Geometric Constraints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edges with corresponding strengths and orientations</a:t>
            </a:r>
          </a:p>
          <a:p>
            <a:r>
              <a:rPr lang="en-US" dirty="0" smtClean="0"/>
              <a:t>End goal is to find X(x, y), Y(x, y), Z(x, y)</a:t>
            </a:r>
          </a:p>
          <a:p>
            <a:pPr lvl="1"/>
            <a:r>
              <a:rPr lang="en-US" dirty="0" smtClean="0"/>
              <a:t>Given our coordinate system: X(x, y) = x</a:t>
            </a:r>
          </a:p>
          <a:p>
            <a:pPr lvl="1"/>
            <a:r>
              <a:rPr lang="en-US" dirty="0" smtClean="0"/>
              <a:t>Harder to find Y and Z since one dimension was lost due to projection</a:t>
            </a:r>
          </a:p>
          <a:p>
            <a:pPr lvl="2"/>
            <a:r>
              <a:rPr lang="en-US" dirty="0" smtClean="0"/>
              <a:t>Create linear system of equations of constraints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1029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36637"/>
            <a:ext cx="8229600" cy="4525963"/>
          </a:xfrm>
        </p:spPr>
        <p:txBody>
          <a:bodyPr/>
          <a:lstStyle/>
          <a:p>
            <a:r>
              <a:rPr lang="en-US" dirty="0" smtClean="0"/>
              <a:t>Color threshold determines ground from objects</a:t>
            </a:r>
          </a:p>
          <a:p>
            <a:pPr lvl="1"/>
            <a:r>
              <a:rPr lang="en-US" dirty="0" smtClean="0"/>
              <a:t>On the ground Y(x, y) = 0</a:t>
            </a:r>
          </a:p>
          <a:p>
            <a:r>
              <a:rPr lang="en-US" dirty="0" smtClean="0"/>
              <a:t>Assume parallel projection</a:t>
            </a:r>
          </a:p>
          <a:p>
            <a:pPr lvl="1"/>
            <a:r>
              <a:rPr lang="en-US" dirty="0" smtClean="0"/>
              <a:t>All 2D vertical edges are 3D vertical edges</a:t>
            </a:r>
          </a:p>
          <a:p>
            <a:pPr lvl="2"/>
            <a:r>
              <a:rPr lang="en-US" dirty="0" smtClean="0"/>
              <a:t>Fails occasionally</a:t>
            </a:r>
          </a:p>
          <a:p>
            <a:endParaRPr lang="en-US" dirty="0" smtClean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999" y="4648200"/>
            <a:ext cx="8429847" cy="135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86587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526</TotalTime>
  <Words>791</Words>
  <Application>Microsoft Office PowerPoint</Application>
  <PresentationFormat>On-screen Show (4:3)</PresentationFormat>
  <Paragraphs>88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COS 429 PS2: Reconstructing a Simpler World</vt:lpstr>
      <vt:lpstr>Goal</vt:lpstr>
      <vt:lpstr>Problem 1: Making the World Simpler</vt:lpstr>
      <vt:lpstr>Problem 2: Taking Orthographic Pictures</vt:lpstr>
      <vt:lpstr>PowerPoint Presentation</vt:lpstr>
      <vt:lpstr>Problem 3: Orthographic Projection</vt:lpstr>
      <vt:lpstr>PowerPoint Presentation</vt:lpstr>
      <vt:lpstr>Problem 4: Geometric Constraints</vt:lpstr>
      <vt:lpstr>PowerPoint Presentation</vt:lpstr>
      <vt:lpstr>Constraints</vt:lpstr>
      <vt:lpstr>PowerPoint Presentation</vt:lpstr>
      <vt:lpstr>Problem 5: Approximation of Derivatives</vt:lpstr>
      <vt:lpstr>Problem 6: A Simple Inference Scheme</vt:lpstr>
      <vt:lpstr>Extra Credit 1: Violating Simple World Assumptions</vt:lpstr>
      <vt:lpstr>Extra Credit 2: The Real World</vt:lpstr>
      <vt:lpstr>What to Submit:</vt:lpstr>
      <vt:lpstr>PDF Report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COS 429 PS2: Reconstructing a Simpler World</dc:title>
  <dc:creator>Brian</dc:creator>
  <cp:lastModifiedBy>Brian</cp:lastModifiedBy>
  <cp:revision>42</cp:revision>
  <dcterms:created xsi:type="dcterms:W3CDTF">2014-10-10T06:26:49Z</dcterms:created>
  <dcterms:modified xsi:type="dcterms:W3CDTF">2014-10-13T00:35:13Z</dcterms:modified>
</cp:coreProperties>
</file>