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 id="2147483674" r:id="rId3"/>
    <p:sldMasterId id="2147483678" r:id="rId4"/>
  </p:sldMasterIdLst>
  <p:notesMasterIdLst>
    <p:notesMasterId r:id="rId95"/>
  </p:notesMasterIdLst>
  <p:sldIdLst>
    <p:sldId id="256"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390" r:id="rId38"/>
    <p:sldId id="376" r:id="rId39"/>
    <p:sldId id="391" r:id="rId40"/>
    <p:sldId id="377" r:id="rId41"/>
    <p:sldId id="378" r:id="rId42"/>
    <p:sldId id="298" r:id="rId43"/>
    <p:sldId id="299" r:id="rId44"/>
    <p:sldId id="300" r:id="rId45"/>
    <p:sldId id="301" r:id="rId46"/>
    <p:sldId id="302" r:id="rId47"/>
    <p:sldId id="303" r:id="rId48"/>
    <p:sldId id="304" r:id="rId49"/>
    <p:sldId id="319" r:id="rId50"/>
    <p:sldId id="320" r:id="rId51"/>
    <p:sldId id="321" r:id="rId52"/>
    <p:sldId id="322" r:id="rId53"/>
    <p:sldId id="323" r:id="rId54"/>
    <p:sldId id="324" r:id="rId55"/>
    <p:sldId id="325"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50"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72" r:id="rId85"/>
    <p:sldId id="373" r:id="rId86"/>
    <p:sldId id="379" r:id="rId87"/>
    <p:sldId id="382" r:id="rId88"/>
    <p:sldId id="383" r:id="rId89"/>
    <p:sldId id="384" r:id="rId90"/>
    <p:sldId id="386" r:id="rId91"/>
    <p:sldId id="387" r:id="rId92"/>
    <p:sldId id="388" r:id="rId93"/>
    <p:sldId id="389" r:id="rId94"/>
  </p:sldIdLst>
  <p:sldSz cx="9144000" cy="6858000" type="screen4x3"/>
  <p:notesSz cx="6858000" cy="9144000"/>
  <p:defaultTextStyle>
    <a:defPPr>
      <a:defRPr lang="en-US"/>
    </a:defPPr>
    <a:lvl1pPr marL="0" algn="l" defTabSz="457108" rtl="0" eaLnBrk="1" latinLnBrk="0" hangingPunct="1">
      <a:defRPr sz="1800" kern="1200">
        <a:solidFill>
          <a:schemeClr val="tx1"/>
        </a:solidFill>
        <a:latin typeface="+mn-lt"/>
        <a:ea typeface="+mn-ea"/>
        <a:cs typeface="+mn-cs"/>
      </a:defRPr>
    </a:lvl1pPr>
    <a:lvl2pPr marL="457108" algn="l" defTabSz="457108" rtl="0" eaLnBrk="1" latinLnBrk="0" hangingPunct="1">
      <a:defRPr sz="1800" kern="1200">
        <a:solidFill>
          <a:schemeClr val="tx1"/>
        </a:solidFill>
        <a:latin typeface="+mn-lt"/>
        <a:ea typeface="+mn-ea"/>
        <a:cs typeface="+mn-cs"/>
      </a:defRPr>
    </a:lvl2pPr>
    <a:lvl3pPr marL="914218" algn="l" defTabSz="457108" rtl="0" eaLnBrk="1" latinLnBrk="0" hangingPunct="1">
      <a:defRPr sz="1800" kern="1200">
        <a:solidFill>
          <a:schemeClr val="tx1"/>
        </a:solidFill>
        <a:latin typeface="+mn-lt"/>
        <a:ea typeface="+mn-ea"/>
        <a:cs typeface="+mn-cs"/>
      </a:defRPr>
    </a:lvl3pPr>
    <a:lvl4pPr marL="1371327" algn="l" defTabSz="457108" rtl="0" eaLnBrk="1" latinLnBrk="0" hangingPunct="1">
      <a:defRPr sz="1800" kern="1200">
        <a:solidFill>
          <a:schemeClr val="tx1"/>
        </a:solidFill>
        <a:latin typeface="+mn-lt"/>
        <a:ea typeface="+mn-ea"/>
        <a:cs typeface="+mn-cs"/>
      </a:defRPr>
    </a:lvl4pPr>
    <a:lvl5pPr marL="1828436" algn="l" defTabSz="457108" rtl="0" eaLnBrk="1" latinLnBrk="0" hangingPunct="1">
      <a:defRPr sz="1800" kern="1200">
        <a:solidFill>
          <a:schemeClr val="tx1"/>
        </a:solidFill>
        <a:latin typeface="+mn-lt"/>
        <a:ea typeface="+mn-ea"/>
        <a:cs typeface="+mn-cs"/>
      </a:defRPr>
    </a:lvl5pPr>
    <a:lvl6pPr marL="2285543" algn="l" defTabSz="457108" rtl="0" eaLnBrk="1" latinLnBrk="0" hangingPunct="1">
      <a:defRPr sz="1800" kern="1200">
        <a:solidFill>
          <a:schemeClr val="tx1"/>
        </a:solidFill>
        <a:latin typeface="+mn-lt"/>
        <a:ea typeface="+mn-ea"/>
        <a:cs typeface="+mn-cs"/>
      </a:defRPr>
    </a:lvl6pPr>
    <a:lvl7pPr marL="2742652" algn="l" defTabSz="457108" rtl="0" eaLnBrk="1" latinLnBrk="0" hangingPunct="1">
      <a:defRPr sz="1800" kern="1200">
        <a:solidFill>
          <a:schemeClr val="tx1"/>
        </a:solidFill>
        <a:latin typeface="+mn-lt"/>
        <a:ea typeface="+mn-ea"/>
        <a:cs typeface="+mn-cs"/>
      </a:defRPr>
    </a:lvl7pPr>
    <a:lvl8pPr marL="3199760" algn="l" defTabSz="457108" rtl="0" eaLnBrk="1" latinLnBrk="0" hangingPunct="1">
      <a:defRPr sz="1800" kern="1200">
        <a:solidFill>
          <a:schemeClr val="tx1"/>
        </a:solidFill>
        <a:latin typeface="+mn-lt"/>
        <a:ea typeface="+mn-ea"/>
        <a:cs typeface="+mn-cs"/>
      </a:defRPr>
    </a:lvl8pPr>
    <a:lvl9pPr marL="3656868" algn="l" defTabSz="45710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89" d="100"/>
          <a:sy n="189" d="100"/>
        </p:scale>
        <p:origin x="-312" y="-96"/>
      </p:cViewPr>
      <p:guideLst>
        <p:guide orient="horz" pos="2160"/>
        <p:guide pos="287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tableStyles" Target="tableStyles.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CD0CB-6326-4C4B-883F-14ED1DA7C8B3}" type="datetimeFigureOut">
              <a:rPr lang="en-US" smtClean="0"/>
              <a:t>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36C2B9-6CC2-AD41-BF8D-25C9084C7563}" type="slidenum">
              <a:rPr lang="en-US" smtClean="0"/>
              <a:t>‹#›</a:t>
            </a:fld>
            <a:endParaRPr lang="en-US"/>
          </a:p>
        </p:txBody>
      </p:sp>
    </p:spTree>
    <p:extLst>
      <p:ext uri="{BB962C8B-B14F-4D97-AF65-F5344CB8AC3E}">
        <p14:creationId xmlns:p14="http://schemas.microsoft.com/office/powerpoint/2010/main" val="3786068591"/>
      </p:ext>
    </p:extLst>
  </p:cSld>
  <p:clrMap bg1="lt1" tx1="dk1" bg2="lt2" tx2="dk2" accent1="accent1" accent2="accent2" accent3="accent3" accent4="accent4" accent5="accent5" accent6="accent6" hlink="hlink" folHlink="folHlink"/>
  <p:notesStyle>
    <a:lvl1pPr marL="0" algn="l" defTabSz="457108" rtl="0" eaLnBrk="1" latinLnBrk="0" hangingPunct="1">
      <a:defRPr sz="1200" kern="1200">
        <a:solidFill>
          <a:schemeClr val="tx1"/>
        </a:solidFill>
        <a:latin typeface="+mn-lt"/>
        <a:ea typeface="+mn-ea"/>
        <a:cs typeface="+mn-cs"/>
      </a:defRPr>
    </a:lvl1pPr>
    <a:lvl2pPr marL="457108" algn="l" defTabSz="457108" rtl="0" eaLnBrk="1" latinLnBrk="0" hangingPunct="1">
      <a:defRPr sz="1200" kern="1200">
        <a:solidFill>
          <a:schemeClr val="tx1"/>
        </a:solidFill>
        <a:latin typeface="+mn-lt"/>
        <a:ea typeface="+mn-ea"/>
        <a:cs typeface="+mn-cs"/>
      </a:defRPr>
    </a:lvl2pPr>
    <a:lvl3pPr marL="914218" algn="l" defTabSz="457108" rtl="0" eaLnBrk="1" latinLnBrk="0" hangingPunct="1">
      <a:defRPr sz="1200" kern="1200">
        <a:solidFill>
          <a:schemeClr val="tx1"/>
        </a:solidFill>
        <a:latin typeface="+mn-lt"/>
        <a:ea typeface="+mn-ea"/>
        <a:cs typeface="+mn-cs"/>
      </a:defRPr>
    </a:lvl3pPr>
    <a:lvl4pPr marL="1371327" algn="l" defTabSz="457108" rtl="0" eaLnBrk="1" latinLnBrk="0" hangingPunct="1">
      <a:defRPr sz="1200" kern="1200">
        <a:solidFill>
          <a:schemeClr val="tx1"/>
        </a:solidFill>
        <a:latin typeface="+mn-lt"/>
        <a:ea typeface="+mn-ea"/>
        <a:cs typeface="+mn-cs"/>
      </a:defRPr>
    </a:lvl4pPr>
    <a:lvl5pPr marL="1828436" algn="l" defTabSz="457108" rtl="0" eaLnBrk="1" latinLnBrk="0" hangingPunct="1">
      <a:defRPr sz="1200" kern="1200">
        <a:solidFill>
          <a:schemeClr val="tx1"/>
        </a:solidFill>
        <a:latin typeface="+mn-lt"/>
        <a:ea typeface="+mn-ea"/>
        <a:cs typeface="+mn-cs"/>
      </a:defRPr>
    </a:lvl5pPr>
    <a:lvl6pPr marL="2285543" algn="l" defTabSz="457108" rtl="0" eaLnBrk="1" latinLnBrk="0" hangingPunct="1">
      <a:defRPr sz="1200" kern="1200">
        <a:solidFill>
          <a:schemeClr val="tx1"/>
        </a:solidFill>
        <a:latin typeface="+mn-lt"/>
        <a:ea typeface="+mn-ea"/>
        <a:cs typeface="+mn-cs"/>
      </a:defRPr>
    </a:lvl6pPr>
    <a:lvl7pPr marL="2742652" algn="l" defTabSz="457108" rtl="0" eaLnBrk="1" latinLnBrk="0" hangingPunct="1">
      <a:defRPr sz="1200" kern="1200">
        <a:solidFill>
          <a:schemeClr val="tx1"/>
        </a:solidFill>
        <a:latin typeface="+mn-lt"/>
        <a:ea typeface="+mn-ea"/>
        <a:cs typeface="+mn-cs"/>
      </a:defRPr>
    </a:lvl7pPr>
    <a:lvl8pPr marL="3199760" algn="l" defTabSz="457108" rtl="0" eaLnBrk="1" latinLnBrk="0" hangingPunct="1">
      <a:defRPr sz="1200" kern="1200">
        <a:solidFill>
          <a:schemeClr val="tx1"/>
        </a:solidFill>
        <a:latin typeface="+mn-lt"/>
        <a:ea typeface="+mn-ea"/>
        <a:cs typeface="+mn-cs"/>
      </a:defRPr>
    </a:lvl8pPr>
    <a:lvl9pPr marL="3656868" algn="l" defTabSz="45710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5CAE79-ED47-2D4B-B9B0-EAAE5BC1FE84}" type="slidenum">
              <a:rPr lang="en-US" sz="1200">
                <a:solidFill>
                  <a:prstClr val="black"/>
                </a:solidFill>
                <a:latin typeface="Calibri" charset="0"/>
              </a:rPr>
              <a:pPr eaLnBrk="1" hangingPunct="1"/>
              <a:t>3</a:t>
            </a:fld>
            <a:endParaRPr lang="en-US" sz="1200">
              <a:solidFill>
                <a:prstClr val="black"/>
              </a:solidFill>
              <a:latin typeface="Calibri" charset="0"/>
            </a:endParaRPr>
          </a:p>
        </p:txBody>
      </p:sp>
      <p:sp>
        <p:nvSpPr>
          <p:cNvPr id="2048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One training sample: things don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t work, but it is even impressive that we can do anything</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5000 training samples: we seem to have a lot of data. But things do not really work yet. We are in the Middle dataset crisis: things do not work and we run out of excuses.</a:t>
            </a:r>
          </a:p>
          <a:p>
            <a:r>
              <a:rPr lang="en-US">
                <a:latin typeface="Arial" charset="0"/>
                <a:ea typeface="ＭＳ Ｐゴシック" charset="0"/>
                <a:cs typeface="ＭＳ Ｐゴシック" charset="0"/>
              </a:rPr>
              <a:t>The infinite training set regime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But how big is big? People generally work with 1000 samples saying that this is training with a lot of samples. I will say that this is actually closer to 1 than it is to infinite. I think we should move to really obscene training sets. With millions, not hundreds of millions training samples. </a:t>
            </a:r>
          </a:p>
          <a:p>
            <a:r>
              <a:rPr lang="en-US">
                <a:latin typeface="Arial" charset="0"/>
                <a:ea typeface="ＭＳ Ｐゴシック" charset="0"/>
                <a:cs typeface="ＭＳ Ｐゴシック" charset="0"/>
              </a:rPr>
              <a:t>But, what do we expect it will happen? What happens is that there is a fundamental change in the problems that need to be solved. From extrapolation to interpolation.</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What gives power to the system is the data.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A940C8-EC05-2448-A962-2A41683B6A23}" type="slidenum">
              <a:rPr lang="en-US" sz="1200">
                <a:solidFill>
                  <a:prstClr val="black"/>
                </a:solidFill>
                <a:latin typeface="Calibri" charset="0"/>
              </a:rPr>
              <a:pPr eaLnBrk="1" hangingPunct="1"/>
              <a:t>12</a:t>
            </a:fld>
            <a:endParaRPr lang="en-US" sz="1200">
              <a:solidFill>
                <a:prstClr val="black"/>
              </a:solidFill>
              <a:latin typeface="Calibri" charset="0"/>
            </a:endParaRPr>
          </a:p>
        </p:txBody>
      </p:sp>
      <p:sp>
        <p:nvSpPr>
          <p:cNvPr id="3891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Images change size as rotated</a:t>
            </a:r>
          </a:p>
        </p:txBody>
      </p:sp>
      <p:sp>
        <p:nvSpPr>
          <p:cNvPr id="3891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3B3FE719-DA0D-AC46-B78B-882A14FB66F0}" type="slidenum">
              <a:rPr lang="en-US" sz="1200">
                <a:solidFill>
                  <a:prstClr val="black"/>
                </a:solidFill>
                <a:latin typeface="Calibri" charset="0"/>
              </a:rPr>
              <a:pPr algn="r" eaLnBrk="1" fontAlgn="base" hangingPunct="1">
                <a:spcBef>
                  <a:spcPct val="0"/>
                </a:spcBef>
                <a:spcAft>
                  <a:spcPct val="0"/>
                </a:spcAft>
              </a:pPr>
              <a:t>12</a:t>
            </a:fld>
            <a:endParaRPr lang="en-US" sz="1200">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atin typeface="Calibri" charset="0"/>
                <a:ea typeface="ＭＳ Ｐゴシック" charset="0"/>
                <a:cs typeface="ＭＳ Ｐゴシック" charset="0"/>
              </a:rPr>
              <a:t>if god gave pysics the easy problem, then it us who should be investing more than them...</a:t>
            </a:r>
          </a:p>
        </p:txBody>
      </p:sp>
      <p:sp>
        <p:nvSpPr>
          <p:cNvPr id="6451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41A1D-AE0B-334F-AA36-467A3CE030CE}" type="slidenum">
              <a:rPr lang="en-US" sz="1200">
                <a:solidFill>
                  <a:prstClr val="black"/>
                </a:solidFill>
                <a:latin typeface="Calibri" charset="0"/>
              </a:rPr>
              <a:pPr eaLnBrk="1" hangingPunct="1"/>
              <a:t>13</a:t>
            </a:fld>
            <a:endParaRPr lang="en-US" sz="1200">
              <a:solidFill>
                <a:prstClr val="black"/>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We can know every pixel, we even know the person</a:t>
            </a:r>
          </a:p>
          <a:p>
            <a:r>
              <a:rPr lang="en-US">
                <a:latin typeface="Arial" charset="0"/>
                <a:ea typeface="ＭＳ Ｐゴシック" charset="0"/>
                <a:cs typeface="ＭＳ Ｐゴシック" charset="0"/>
              </a:rPr>
              <a:t>As the dataset increases, we lose local accuracy in the description but we improve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generalization</a:t>
            </a:r>
          </a:p>
          <a:p>
            <a:endParaRPr lang="en-US">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C987D1-CC55-9049-8237-72EA50884B6C}" type="slidenum">
              <a:rPr lang="en-US" sz="1200">
                <a:solidFill>
                  <a:prstClr val="black"/>
                </a:solidFill>
                <a:latin typeface="Calibri" charset="0"/>
              </a:rPr>
              <a:pPr eaLnBrk="1" hangingPunct="1"/>
              <a:t>18</a:t>
            </a:fld>
            <a:endParaRPr lang="en-US" sz="1200">
              <a:solidFill>
                <a:prstClr val="black"/>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6BD152-09B0-4C4C-8961-EE46B4301A9A}" type="slidenum">
              <a:rPr lang="en-US" sz="1200">
                <a:solidFill>
                  <a:prstClr val="black"/>
                </a:solidFill>
                <a:latin typeface="Calibri" charset="0"/>
              </a:rPr>
              <a:pPr eaLnBrk="1" hangingPunct="1"/>
              <a:t>19</a:t>
            </a:fld>
            <a:endParaRPr lang="en-US" sz="1200">
              <a:solidFill>
                <a:prstClr val="black"/>
              </a:solidFill>
              <a:latin typeface="Calibri" charset="0"/>
            </a:endParaRPr>
          </a:p>
        </p:txBody>
      </p:sp>
      <p:sp>
        <p:nvSpPr>
          <p:cNvPr id="4915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E68019-1B1A-C14F-8747-3CCFB63AC666}" type="slidenum">
              <a:rPr lang="en-US" sz="1200">
                <a:solidFill>
                  <a:prstClr val="black"/>
                </a:solidFill>
                <a:latin typeface="Calibri" charset="0"/>
              </a:rPr>
              <a:pPr eaLnBrk="1" hangingPunct="1"/>
              <a:t>21</a:t>
            </a:fld>
            <a:endParaRPr lang="en-US" sz="1200">
              <a:solidFill>
                <a:prstClr val="black"/>
              </a:solidFill>
              <a:latin typeface="Calibri" charset="0"/>
            </a:endParaRPr>
          </a:p>
        </p:txBody>
      </p:sp>
      <p:sp>
        <p:nvSpPr>
          <p:cNvPr id="5222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01CE02-5B02-0A47-A289-858171625AD9}" type="slidenum">
              <a:rPr lang="en-US" sz="1200">
                <a:solidFill>
                  <a:prstClr val="black"/>
                </a:solidFill>
                <a:latin typeface="Calibri" charset="0"/>
              </a:rPr>
              <a:pPr eaLnBrk="1" hangingPunct="1"/>
              <a:t>23</a:t>
            </a:fld>
            <a:endParaRPr lang="en-US" sz="1200">
              <a:solidFill>
                <a:prstClr val="black"/>
              </a:solidFill>
              <a:latin typeface="Calibri" charset="0"/>
            </a:endParaRPr>
          </a:p>
        </p:txBody>
      </p:sp>
      <p:sp>
        <p:nvSpPr>
          <p:cNvPr id="552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D01C61-CD4F-7646-B37B-E6707530AE4A}" type="slidenum">
              <a:rPr lang="en-US" sz="1200">
                <a:solidFill>
                  <a:prstClr val="black"/>
                </a:solidFill>
                <a:latin typeface="Calibri" charset="0"/>
              </a:rPr>
              <a:pPr eaLnBrk="1" hangingPunct="1"/>
              <a:t>24</a:t>
            </a:fld>
            <a:endParaRPr lang="en-US" sz="1200">
              <a:solidFill>
                <a:prstClr val="black"/>
              </a:solidFill>
              <a:latin typeface="Calibri" charset="0"/>
            </a:endParaRPr>
          </a:p>
        </p:txBody>
      </p:sp>
      <p:sp>
        <p:nvSpPr>
          <p:cNvPr id="5734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178968-8324-274B-BB53-10156B087AAB}" type="slidenum">
              <a:rPr lang="en-US" sz="1200">
                <a:solidFill>
                  <a:prstClr val="black"/>
                </a:solidFill>
                <a:latin typeface="Calibri" charset="0"/>
              </a:rPr>
              <a:pPr eaLnBrk="1" hangingPunct="1"/>
              <a:t>25</a:t>
            </a:fld>
            <a:endParaRPr lang="en-US" sz="1200">
              <a:solidFill>
                <a:prstClr val="black"/>
              </a:solidFill>
              <a:latin typeface="Calibri" charset="0"/>
            </a:endParaRPr>
          </a:p>
        </p:txBody>
      </p:sp>
      <p:sp>
        <p:nvSpPr>
          <p:cNvPr id="5939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16F99-123C-B048-AD51-AA1BD9D0FC6A}" type="slidenum">
              <a:rPr lang="en-US" sz="1200">
                <a:solidFill>
                  <a:prstClr val="black"/>
                </a:solidFill>
                <a:latin typeface="Calibri" charset="0"/>
              </a:rPr>
              <a:pPr eaLnBrk="1" hangingPunct="1"/>
              <a:t>27</a:t>
            </a:fld>
            <a:endParaRPr lang="en-US" sz="1200">
              <a:solidFill>
                <a:prstClr val="black"/>
              </a:solidFill>
              <a:latin typeface="Calibri" charset="0"/>
            </a:endParaRPr>
          </a:p>
        </p:txBody>
      </p:sp>
      <p:sp>
        <p:nvSpPr>
          <p:cNvPr id="6246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F54457-0D01-D84B-9FBE-B0F094DA2335}" type="slidenum">
              <a:rPr lang="en-US" sz="1200">
                <a:solidFill>
                  <a:prstClr val="black"/>
                </a:solidFill>
                <a:latin typeface="Calibri" charset="0"/>
              </a:rPr>
              <a:pPr eaLnBrk="1" hangingPunct="1"/>
              <a:t>28</a:t>
            </a:fld>
            <a:endParaRPr lang="en-US" sz="1200">
              <a:solidFill>
                <a:prstClr val="black"/>
              </a:solidFill>
              <a:latin typeface="Calibri" charset="0"/>
            </a:endParaRPr>
          </a:p>
        </p:txBody>
      </p:sp>
      <p:sp>
        <p:nvSpPr>
          <p:cNvPr id="645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4B7D6781-353D-8647-875A-C4875D59173D}" type="slidenum">
              <a:rPr lang="en-US" sz="1200">
                <a:solidFill>
                  <a:prstClr val="black"/>
                </a:solidFill>
                <a:cs typeface="Arial" charset="0"/>
              </a:rPr>
              <a:pPr algn="r" eaLnBrk="1" fontAlgn="base" hangingPunct="1">
                <a:spcBef>
                  <a:spcPct val="0"/>
                </a:spcBef>
                <a:spcAft>
                  <a:spcPct val="0"/>
                </a:spcAft>
              </a:pPr>
              <a:t>28</a:t>
            </a:fld>
            <a:endParaRPr lang="en-US" sz="1200">
              <a:solidFill>
                <a:prstClr val="black"/>
              </a:solidFill>
              <a:cs typeface="Arial" charset="0"/>
            </a:endParaRPr>
          </a:p>
        </p:txBody>
      </p:sp>
      <p:sp>
        <p:nvSpPr>
          <p:cNvPr id="6451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C29D87-3142-D149-90F1-73CBA9B8862C}" type="slidenum">
              <a:rPr lang="en-US" sz="1200">
                <a:solidFill>
                  <a:prstClr val="black"/>
                </a:solidFill>
                <a:latin typeface="Calibri" charset="0"/>
              </a:rPr>
              <a:pPr eaLnBrk="1" hangingPunct="1"/>
              <a:t>4</a:t>
            </a:fld>
            <a:endParaRPr lang="en-US" sz="1200">
              <a:solidFill>
                <a:prstClr val="black"/>
              </a:solidFill>
              <a:latin typeface="Calibri" charset="0"/>
            </a:endParaRPr>
          </a:p>
        </p:txBody>
      </p:sp>
      <p:sp>
        <p:nvSpPr>
          <p:cNvPr id="2253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Scene and object recognition at human performance is very hard because we are able to deal with so many different kinds of scenes…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Scenes are so unique.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671D18-6861-0447-8295-6016311B7BDC}" type="slidenum">
              <a:rPr lang="en-US" sz="1200">
                <a:solidFill>
                  <a:prstClr val="black"/>
                </a:solidFill>
                <a:latin typeface="Calibri" charset="0"/>
              </a:rPr>
              <a:pPr eaLnBrk="1" hangingPunct="1"/>
              <a:t>29</a:t>
            </a:fld>
            <a:endParaRPr lang="en-US" sz="1200">
              <a:solidFill>
                <a:prstClr val="black"/>
              </a:solidFill>
              <a:latin typeface="Calibri" charset="0"/>
            </a:endParaRPr>
          </a:p>
        </p:txBody>
      </p:sp>
      <p:sp>
        <p:nvSpPr>
          <p:cNvPr id="6656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Objects can be recognized from the outlines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8C6C75-6567-3E43-9E5F-A39D6357B922}" type="slidenum">
              <a:rPr lang="en-US" sz="1200">
                <a:solidFill>
                  <a:prstClr val="black"/>
                </a:solidFill>
                <a:latin typeface="Calibri" charset="0"/>
              </a:rPr>
              <a:pPr eaLnBrk="1" hangingPunct="1"/>
              <a:t>30</a:t>
            </a:fld>
            <a:endParaRPr lang="en-US" sz="1200">
              <a:solidFill>
                <a:prstClr val="black"/>
              </a:solidFill>
              <a:latin typeface="Calibri" charset="0"/>
            </a:endParaRPr>
          </a:p>
        </p:txBody>
      </p:sp>
      <p:sp>
        <p:nvSpPr>
          <p:cNvPr id="68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97FF8685-63ED-5A47-8581-9293A46647AC}" type="slidenum">
              <a:rPr lang="en-US" sz="1200">
                <a:solidFill>
                  <a:prstClr val="black"/>
                </a:solidFill>
                <a:cs typeface="Arial" charset="0"/>
              </a:rPr>
              <a:pPr algn="r" eaLnBrk="1" fontAlgn="base" hangingPunct="1">
                <a:spcBef>
                  <a:spcPct val="0"/>
                </a:spcBef>
                <a:spcAft>
                  <a:spcPct val="0"/>
                </a:spcAft>
              </a:pPr>
              <a:t>30</a:t>
            </a:fld>
            <a:endParaRPr lang="en-US" sz="1200">
              <a:solidFill>
                <a:prstClr val="black"/>
              </a:solidFill>
              <a:cs typeface="Arial" charset="0"/>
            </a:endParaRPr>
          </a:p>
        </p:txBody>
      </p:sp>
      <p:sp>
        <p:nvSpPr>
          <p:cNvPr id="6861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1E6CB6-879A-8B4B-BF4D-113E9FA3ACB3}" type="slidenum">
              <a:rPr lang="en-US" sz="1200">
                <a:solidFill>
                  <a:prstClr val="black"/>
                </a:solidFill>
                <a:latin typeface="Calibri" charset="0"/>
              </a:rPr>
              <a:pPr eaLnBrk="1" hangingPunct="1"/>
              <a:t>31</a:t>
            </a:fld>
            <a:endParaRPr lang="en-US" sz="1200">
              <a:solidFill>
                <a:prstClr val="black"/>
              </a:solidFill>
              <a:latin typeface="Calibri" charset="0"/>
            </a:endParaRPr>
          </a:p>
        </p:txBody>
      </p:sp>
      <p:sp>
        <p:nvSpPr>
          <p:cNvPr id="70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FCA6E63E-7093-D445-BB46-77F7095AAAA9}" type="slidenum">
              <a:rPr lang="en-US" sz="1200">
                <a:solidFill>
                  <a:prstClr val="black"/>
                </a:solidFill>
                <a:cs typeface="Arial" charset="0"/>
              </a:rPr>
              <a:pPr algn="r" eaLnBrk="1" fontAlgn="base" hangingPunct="1">
                <a:spcBef>
                  <a:spcPct val="0"/>
                </a:spcBef>
                <a:spcAft>
                  <a:spcPct val="0"/>
                </a:spcAft>
              </a:pPr>
              <a:t>31</a:t>
            </a:fld>
            <a:endParaRPr lang="en-US" sz="1200">
              <a:solidFill>
                <a:prstClr val="black"/>
              </a:solidFill>
              <a:cs typeface="Arial" charset="0"/>
            </a:endParaRPr>
          </a:p>
        </p:txBody>
      </p:sp>
      <p:sp>
        <p:nvSpPr>
          <p:cNvPr id="7066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5F5E66-F97D-8848-BAEA-6BD3B3D8D7DC}" type="slidenum">
              <a:rPr lang="en-US" sz="1200">
                <a:solidFill>
                  <a:prstClr val="black"/>
                </a:solidFill>
                <a:latin typeface="Calibri" charset="0"/>
              </a:rPr>
              <a:pPr eaLnBrk="1" hangingPunct="1"/>
              <a:t>32</a:t>
            </a:fld>
            <a:endParaRPr lang="en-US" sz="1200">
              <a:solidFill>
                <a:prstClr val="black"/>
              </a:solidFill>
              <a:latin typeface="Calibri"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11DC750F-E64C-5045-9420-6F98C18656EF}" type="slidenum">
              <a:rPr lang="en-US" sz="1200">
                <a:solidFill>
                  <a:prstClr val="black"/>
                </a:solidFill>
                <a:cs typeface="Arial" charset="0"/>
              </a:rPr>
              <a:pPr algn="r" eaLnBrk="1" fontAlgn="base" hangingPunct="1">
                <a:spcBef>
                  <a:spcPct val="0"/>
                </a:spcBef>
                <a:spcAft>
                  <a:spcPct val="0"/>
                </a:spcAft>
              </a:pPr>
              <a:t>32</a:t>
            </a:fld>
            <a:endParaRPr lang="en-US" sz="1200">
              <a:solidFill>
                <a:prstClr val="black"/>
              </a:solidFill>
              <a:cs typeface="Arial" charset="0"/>
            </a:endParaRPr>
          </a:p>
        </p:txBody>
      </p:sp>
      <p:sp>
        <p:nvSpPr>
          <p:cNvPr id="7270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C4FDC4-E0D1-B249-8A37-C4F7BA04DF80}" type="slidenum">
              <a:rPr lang="en-US" sz="1200">
                <a:solidFill>
                  <a:prstClr val="black"/>
                </a:solidFill>
                <a:latin typeface="Calibri" charset="0"/>
              </a:rPr>
              <a:pPr eaLnBrk="1" hangingPunct="1"/>
              <a:t>33</a:t>
            </a:fld>
            <a:endParaRPr lang="en-US" sz="1200">
              <a:solidFill>
                <a:prstClr val="black"/>
              </a:solidFill>
              <a:latin typeface="Calibri" charset="0"/>
            </a:endParaRPr>
          </a:p>
        </p:txBody>
      </p:sp>
      <p:sp>
        <p:nvSpPr>
          <p:cNvPr id="7475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Bottom: 12,201 scenes; 180,391 objects</a:t>
            </a:r>
          </a:p>
          <a:p>
            <a:pPr eaLnBrk="1" hangingPunct="1"/>
            <a:r>
              <a:rPr lang="en-US">
                <a:latin typeface="Arial" charset="0"/>
                <a:ea typeface="ＭＳ Ｐゴシック" charset="0"/>
                <a:cs typeface="ＭＳ Ｐゴシック" charset="0"/>
              </a:rPr>
              <a:t>Zipf</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law</a:t>
            </a:r>
          </a:p>
          <a:p>
            <a:pPr eaLnBrk="1" hangingPunct="1"/>
            <a:r>
              <a:rPr lang="en-US">
                <a:latin typeface="Arial" charset="0"/>
                <a:ea typeface="ＭＳ Ｐゴシック" charset="0"/>
                <a:cs typeface="ＭＳ Ｐゴシック" charset="0"/>
              </a:rPr>
              <a:t>How many labeled examples? How many classes? Segments or bounding boxes? How many instances per image? How small are the targets? What is the variability across instances of the same classes (viewpoint, style, illumination). How different are the images? </a:t>
            </a:r>
          </a:p>
          <a:p>
            <a:pPr eaLnBrk="1" hangingPunct="1"/>
            <a:endParaRPr lang="en-US">
              <a:latin typeface="Arial" charset="0"/>
              <a:ea typeface="ＭＳ Ｐゴシック" charset="0"/>
              <a:cs typeface="ＭＳ Ｐゴシック" charset="0"/>
            </a:endParaRPr>
          </a:p>
        </p:txBody>
      </p:sp>
      <p:sp>
        <p:nvSpPr>
          <p:cNvPr id="747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EA8701BA-847B-FB4D-B7F2-9504EF291117}" type="slidenum">
              <a:rPr lang="en-US" sz="1200">
                <a:solidFill>
                  <a:prstClr val="black"/>
                </a:solidFill>
                <a:cs typeface="Arial" charset="0"/>
              </a:rPr>
              <a:pPr algn="r" eaLnBrk="1" fontAlgn="base" hangingPunct="1">
                <a:spcBef>
                  <a:spcPct val="0"/>
                </a:spcBef>
                <a:spcAft>
                  <a:spcPct val="0"/>
                </a:spcAft>
              </a:pPr>
              <a:t>33</a:t>
            </a:fld>
            <a:endParaRPr lang="en-US" sz="1200">
              <a:solidFill>
                <a:prstClr val="black"/>
              </a:solidFill>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number of images per scene category varies a lot and have this heavy tailed distribution.</a:t>
            </a:r>
          </a:p>
          <a:p>
            <a:r>
              <a:rPr lang="en-US" baseline="0" dirty="0" smtClean="0"/>
              <a:t>This not only reflects the image bias on the Internet, but also reflect the bias in our world environments.</a:t>
            </a:r>
          </a:p>
          <a:p>
            <a:r>
              <a:rPr lang="en-US" baseline="0" dirty="0" smtClean="0"/>
              <a:t>For example, everyone has a bedroom and we can expect there are a lot of bedroom images on the internet.</a:t>
            </a:r>
          </a:p>
          <a:p>
            <a:r>
              <a:rPr lang="en-US" baseline="0" dirty="0" smtClean="0"/>
              <a:t>But many blocks share one fire station. And the number of images in the fire station category is much smaller.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338425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552742-9244-4B41-BBC6-D5040BED8D8F}" type="slidenum">
              <a:rPr lang="en-US" sz="1200">
                <a:solidFill>
                  <a:prstClr val="black"/>
                </a:solidFill>
                <a:latin typeface="Calibri" charset="0"/>
              </a:rPr>
              <a:pPr eaLnBrk="1" hangingPunct="1"/>
              <a:t>39</a:t>
            </a:fld>
            <a:endParaRPr lang="en-US" sz="1200">
              <a:solidFill>
                <a:prstClr val="black"/>
              </a:solidFill>
              <a:latin typeface="Calibri" charset="0"/>
            </a:endParaRPr>
          </a:p>
        </p:txBody>
      </p:sp>
      <p:sp>
        <p:nvSpPr>
          <p:cNvPr id="7782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25580F-7383-9A4E-A04F-E1ADD72934F8}" type="slidenum">
              <a:rPr lang="en-US" sz="1200">
                <a:solidFill>
                  <a:prstClr val="black"/>
                </a:solidFill>
                <a:latin typeface="Calibri" charset="0"/>
              </a:rPr>
              <a:pPr eaLnBrk="1" hangingPunct="1"/>
              <a:t>40</a:t>
            </a:fld>
            <a:endParaRPr lang="en-US" sz="1200">
              <a:solidFill>
                <a:prstClr val="black"/>
              </a:solidFill>
              <a:latin typeface="Calibri" charset="0"/>
            </a:endParaRPr>
          </a:p>
        </p:txBody>
      </p:sp>
      <p:sp>
        <p:nvSpPr>
          <p:cNvPr id="7987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0A64F2-A88D-844F-BAE7-85ED9C8093C5}" type="slidenum">
              <a:rPr lang="en-US" sz="1200">
                <a:solidFill>
                  <a:prstClr val="black"/>
                </a:solidFill>
                <a:latin typeface="Calibri" charset="0"/>
              </a:rPr>
              <a:pPr eaLnBrk="1" hangingPunct="1"/>
              <a:t>41</a:t>
            </a:fld>
            <a:endParaRPr lang="en-US" sz="1200">
              <a:solidFill>
                <a:prstClr val="black"/>
              </a:solidFill>
              <a:latin typeface="Calibri" charset="0"/>
            </a:endParaRPr>
          </a:p>
        </p:txBody>
      </p:sp>
      <p:sp>
        <p:nvSpPr>
          <p:cNvPr id="8192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D26EBF-0DC9-5B46-A834-F2B2B6978BC6}" type="slidenum">
              <a:rPr lang="en-US" sz="1200">
                <a:solidFill>
                  <a:prstClr val="black"/>
                </a:solidFill>
                <a:latin typeface="Calibri" charset="0"/>
              </a:rPr>
              <a:pPr eaLnBrk="1" hangingPunct="1"/>
              <a:t>42</a:t>
            </a:fld>
            <a:endParaRPr lang="en-US" sz="1200">
              <a:solidFill>
                <a:prstClr val="black"/>
              </a:solidFill>
              <a:latin typeface="Calibri" charset="0"/>
            </a:endParaRPr>
          </a:p>
        </p:txBody>
      </p:sp>
      <p:sp>
        <p:nvSpPr>
          <p:cNvPr id="8397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So, we decided to study what happens when we go to infinite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C7BD6C-9DD3-3A44-981C-BFDADB2C0D79}" type="slidenum">
              <a:rPr lang="en-US" sz="1200">
                <a:solidFill>
                  <a:prstClr val="black"/>
                </a:solidFill>
                <a:latin typeface="Calibri" charset="0"/>
              </a:rPr>
              <a:pPr eaLnBrk="1" hangingPunct="1"/>
              <a:t>5</a:t>
            </a:fld>
            <a:endParaRPr lang="en-US" sz="1200">
              <a:solidFill>
                <a:prstClr val="black"/>
              </a:solidFill>
              <a:latin typeface="Calibri" charset="0"/>
            </a:endParaRPr>
          </a:p>
        </p:txBody>
      </p:sp>
      <p:sp>
        <p:nvSpPr>
          <p:cNvPr id="2457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B49CCB-2137-9141-AAC5-2F4BDA737394}" type="slidenum">
              <a:rPr lang="en-US" sz="1200">
                <a:solidFill>
                  <a:prstClr val="black"/>
                </a:solidFill>
                <a:latin typeface="Calibri" charset="0"/>
              </a:rPr>
              <a:pPr eaLnBrk="1" hangingPunct="1"/>
              <a:t>46</a:t>
            </a:fld>
            <a:endParaRPr lang="en-US" sz="1200">
              <a:solidFill>
                <a:prstClr val="black"/>
              </a:solidFill>
              <a:latin typeface="Calibri" charset="0"/>
            </a:endParaRPr>
          </a:p>
        </p:txBody>
      </p:sp>
      <p:sp>
        <p:nvSpPr>
          <p:cNvPr id="10445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E675A3-357A-E74D-93DA-820DC8BD260D}" type="slidenum">
              <a:rPr lang="en-US" sz="1200">
                <a:solidFill>
                  <a:prstClr val="black"/>
                </a:solidFill>
                <a:latin typeface="Calibri" charset="0"/>
              </a:rPr>
              <a:pPr eaLnBrk="1" hangingPunct="1"/>
              <a:t>47</a:t>
            </a:fld>
            <a:endParaRPr lang="en-US" sz="1200">
              <a:solidFill>
                <a:prstClr val="black"/>
              </a:solidFill>
              <a:latin typeface="Calibri" charset="0"/>
            </a:endParaRPr>
          </a:p>
        </p:txBody>
      </p:sp>
      <p:sp>
        <p:nvSpPr>
          <p:cNvPr id="1064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D743E0-A279-D54F-BF80-9723957E0B66}" type="slidenum">
              <a:rPr lang="en-US" sz="1200">
                <a:solidFill>
                  <a:prstClr val="black"/>
                </a:solidFill>
                <a:latin typeface="Calibri" charset="0"/>
              </a:rPr>
              <a:pPr eaLnBrk="1" hangingPunct="1"/>
              <a:t>49</a:t>
            </a:fld>
            <a:endParaRPr lang="en-US" sz="1200">
              <a:solidFill>
                <a:prstClr val="black"/>
              </a:solidFill>
              <a:latin typeface="Calibri" charset="0"/>
            </a:endParaRPr>
          </a:p>
        </p:txBody>
      </p:sp>
      <p:sp>
        <p:nvSpPr>
          <p:cNvPr id="10957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1F47E5-F4BD-1E45-A15E-654C6BB565AB}" type="slidenum">
              <a:rPr lang="en-US" sz="1200">
                <a:solidFill>
                  <a:prstClr val="black"/>
                </a:solidFill>
                <a:latin typeface="Calibri" charset="0"/>
              </a:rPr>
              <a:pPr eaLnBrk="1" hangingPunct="1"/>
              <a:t>50</a:t>
            </a:fld>
            <a:endParaRPr lang="en-US" sz="1200">
              <a:solidFill>
                <a:prstClr val="black"/>
              </a:solidFill>
              <a:latin typeface="Calibri" charset="0"/>
            </a:endParaRPr>
          </a:p>
        </p:txBody>
      </p:sp>
      <p:sp>
        <p:nvSpPr>
          <p:cNvPr id="11161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81F1FD-F9BC-2D42-B5DA-6125AD7D8CE1}" type="slidenum">
              <a:rPr lang="en-US" sz="1200">
                <a:solidFill>
                  <a:prstClr val="black"/>
                </a:solidFill>
              </a:rPr>
              <a:pPr eaLnBrk="1" hangingPunct="1"/>
              <a:t>51</a:t>
            </a:fld>
            <a:endParaRPr lang="en-US" sz="1200">
              <a:solidFill>
                <a:prstClr val="black"/>
              </a:solidFill>
            </a:endParaRPr>
          </a:p>
        </p:txBody>
      </p:sp>
      <p:sp>
        <p:nvSpPr>
          <p:cNvPr id="11366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9B13E5-8FD0-EC44-8505-91E4216FB6F8}" type="slidenum">
              <a:rPr lang="en-US" sz="1200">
                <a:solidFill>
                  <a:prstClr val="black"/>
                </a:solidFill>
              </a:rPr>
              <a:pPr eaLnBrk="1" hangingPunct="1"/>
              <a:t>54</a:t>
            </a:fld>
            <a:endParaRPr lang="en-US" sz="1200">
              <a:solidFill>
                <a:prstClr val="black"/>
              </a:solidFill>
            </a:endParaRPr>
          </a:p>
        </p:txBody>
      </p:sp>
      <p:sp>
        <p:nvSpPr>
          <p:cNvPr id="1320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AEC44C-9E90-9842-A517-7A21C4E88DFC}" type="slidenum">
              <a:rPr lang="en-US" sz="1200">
                <a:solidFill>
                  <a:prstClr val="black"/>
                </a:solidFill>
              </a:rPr>
              <a:pPr eaLnBrk="1" hangingPunct="1"/>
              <a:t>55</a:t>
            </a:fld>
            <a:endParaRPr lang="en-US" sz="1200">
              <a:solidFill>
                <a:prstClr val="black"/>
              </a:solidFill>
            </a:endParaRPr>
          </a:p>
        </p:txBody>
      </p:sp>
      <p:sp>
        <p:nvSpPr>
          <p:cNvPr id="13414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FB99B4-53B1-0545-8A20-7A277B12CE33}" type="slidenum">
              <a:rPr lang="en-US" sz="1200">
                <a:solidFill>
                  <a:prstClr val="black"/>
                </a:solidFill>
                <a:latin typeface="Calibri" charset="0"/>
              </a:rPr>
              <a:pPr eaLnBrk="1" hangingPunct="1"/>
              <a:t>58</a:t>
            </a:fld>
            <a:endParaRPr lang="en-US" sz="1200">
              <a:solidFill>
                <a:prstClr val="black"/>
              </a:solidFill>
              <a:latin typeface="Calibri" charset="0"/>
            </a:endParaRPr>
          </a:p>
        </p:txBody>
      </p:sp>
      <p:sp>
        <p:nvSpPr>
          <p:cNvPr id="13824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ED932D-0384-1E45-80DA-EE2D66C520A2}" type="slidenum">
              <a:rPr lang="en-US" sz="1200">
                <a:solidFill>
                  <a:prstClr val="black"/>
                </a:solidFill>
                <a:latin typeface="Calibri" charset="0"/>
              </a:rPr>
              <a:pPr eaLnBrk="1" hangingPunct="1"/>
              <a:t>59</a:t>
            </a:fld>
            <a:endParaRPr lang="en-US" sz="1200">
              <a:solidFill>
                <a:prstClr val="black"/>
              </a:solidFill>
              <a:latin typeface="Calibri" charset="0"/>
            </a:endParaRPr>
          </a:p>
        </p:txBody>
      </p:sp>
      <p:sp>
        <p:nvSpPr>
          <p:cNvPr id="14029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AB3B13-53A9-FC47-B610-F4148EE3BE30}" type="slidenum">
              <a:rPr lang="en-US" sz="1200">
                <a:solidFill>
                  <a:prstClr val="black"/>
                </a:solidFill>
                <a:latin typeface="Calibri" charset="0"/>
              </a:rPr>
              <a:pPr eaLnBrk="1" hangingPunct="1"/>
              <a:t>61</a:t>
            </a:fld>
            <a:endParaRPr lang="en-US" sz="1200">
              <a:solidFill>
                <a:prstClr val="black"/>
              </a:solidFill>
              <a:latin typeface="Calibri" charset="0"/>
            </a:endParaRPr>
          </a:p>
        </p:txBody>
      </p:sp>
      <p:sp>
        <p:nvSpPr>
          <p:cNvPr id="14336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E89415-7658-AD4A-86E1-11A6BF0898A3}" type="slidenum">
              <a:rPr lang="en-US" sz="1200">
                <a:solidFill>
                  <a:prstClr val="black"/>
                </a:solidFill>
                <a:latin typeface="Calibri" charset="0"/>
              </a:rPr>
              <a:pPr eaLnBrk="1" hangingPunct="1"/>
              <a:t>6</a:t>
            </a:fld>
            <a:endParaRPr lang="en-US" sz="1200">
              <a:solidFill>
                <a:prstClr val="black"/>
              </a:solidFill>
              <a:latin typeface="Calibri" charset="0"/>
            </a:endParaRPr>
          </a:p>
        </p:txBody>
      </p:sp>
      <p:sp>
        <p:nvSpPr>
          <p:cNvPr id="2662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ABCBEB-7E92-2143-BC63-28171A02DBC0}" type="slidenum">
              <a:rPr lang="en-US" sz="1200">
                <a:solidFill>
                  <a:prstClr val="black"/>
                </a:solidFill>
                <a:latin typeface="Calibri" charset="0"/>
              </a:rPr>
              <a:pPr eaLnBrk="1" hangingPunct="1"/>
              <a:t>62</a:t>
            </a:fld>
            <a:endParaRPr lang="en-US" sz="1200">
              <a:solidFill>
                <a:prstClr val="black"/>
              </a:solidFill>
              <a:latin typeface="Calibri" charset="0"/>
            </a:endParaRPr>
          </a:p>
        </p:txBody>
      </p:sp>
      <p:sp>
        <p:nvSpPr>
          <p:cNvPr id="1454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5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2BEE97-974F-1C4A-92D9-70283A7EEA35}" type="slidenum">
              <a:rPr lang="en-US" sz="1200">
                <a:solidFill>
                  <a:prstClr val="black"/>
                </a:solidFill>
                <a:latin typeface="Calibri" charset="0"/>
              </a:rPr>
              <a:pPr eaLnBrk="1" hangingPunct="1"/>
              <a:t>63</a:t>
            </a:fld>
            <a:endParaRPr lang="en-US" sz="1200">
              <a:solidFill>
                <a:prstClr val="black"/>
              </a:solidFill>
              <a:latin typeface="Calibri" charset="0"/>
            </a:endParaRPr>
          </a:p>
        </p:txBody>
      </p:sp>
      <p:sp>
        <p:nvSpPr>
          <p:cNvPr id="14745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F260B6-D11A-3442-96C0-370E10F5A804}" type="slidenum">
              <a:rPr lang="en-US" sz="1200">
                <a:solidFill>
                  <a:prstClr val="black"/>
                </a:solidFill>
                <a:latin typeface="Calibri" charset="0"/>
              </a:rPr>
              <a:pPr eaLnBrk="1" hangingPunct="1"/>
              <a:t>64</a:t>
            </a:fld>
            <a:endParaRPr lang="en-US" sz="1200">
              <a:solidFill>
                <a:prstClr val="black"/>
              </a:solidFill>
              <a:latin typeface="Calibri" charset="0"/>
            </a:endParaRPr>
          </a:p>
        </p:txBody>
      </p:sp>
      <p:sp>
        <p:nvSpPr>
          <p:cNvPr id="14950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29D996-A93E-4342-A6AB-248C6BF858DE}" type="slidenum">
              <a:rPr lang="en-US" sz="1200">
                <a:solidFill>
                  <a:prstClr val="black"/>
                </a:solidFill>
                <a:latin typeface="Calibri" charset="0"/>
              </a:rPr>
              <a:pPr eaLnBrk="1" hangingPunct="1"/>
              <a:t>65</a:t>
            </a:fld>
            <a:endParaRPr lang="en-US" sz="1200">
              <a:solidFill>
                <a:prstClr val="black"/>
              </a:solidFill>
              <a:latin typeface="Calibri" charset="0"/>
            </a:endParaRPr>
          </a:p>
        </p:txBody>
      </p:sp>
      <p:sp>
        <p:nvSpPr>
          <p:cNvPr id="15155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D11A10-F334-044F-BF5D-0A3B9ADC5B41}" type="slidenum">
              <a:rPr lang="en-US" sz="1200">
                <a:solidFill>
                  <a:prstClr val="black"/>
                </a:solidFill>
                <a:latin typeface="Calibri" charset="0"/>
              </a:rPr>
              <a:pPr eaLnBrk="1" hangingPunct="1"/>
              <a:t>66</a:t>
            </a:fld>
            <a:endParaRPr lang="en-US" sz="1200">
              <a:solidFill>
                <a:prstClr val="black"/>
              </a:solidFill>
              <a:latin typeface="Calibri" charset="0"/>
            </a:endParaRPr>
          </a:p>
        </p:txBody>
      </p:sp>
      <p:sp>
        <p:nvSpPr>
          <p:cNvPr id="1576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C98661-9562-FF4E-913F-4F03F5F84019}" type="slidenum">
              <a:rPr lang="en-US" sz="1200">
                <a:solidFill>
                  <a:prstClr val="black"/>
                </a:solidFill>
                <a:latin typeface="Calibri" charset="0"/>
              </a:rPr>
              <a:pPr eaLnBrk="1" hangingPunct="1"/>
              <a:t>67</a:t>
            </a:fld>
            <a:endParaRPr lang="en-US" sz="1200">
              <a:solidFill>
                <a:prstClr val="black"/>
              </a:solidFill>
              <a:latin typeface="Calibri" charset="0"/>
            </a:endParaRPr>
          </a:p>
        </p:txBody>
      </p:sp>
      <p:sp>
        <p:nvSpPr>
          <p:cNvPr id="15974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This is the simplest case of matching. Found in stereo, image stitching,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F4D2C-3CEE-2F41-AD90-820AB959B3D0}" type="slidenum">
              <a:rPr lang="en-US" sz="1200">
                <a:solidFill>
                  <a:prstClr val="black"/>
                </a:solidFill>
                <a:latin typeface="Calibri" charset="0"/>
              </a:rPr>
              <a:pPr eaLnBrk="1" hangingPunct="1"/>
              <a:t>68</a:t>
            </a:fld>
            <a:endParaRPr lang="en-US" sz="1200">
              <a:solidFill>
                <a:prstClr val="black"/>
              </a:solidFill>
              <a:latin typeface="Calibri" charset="0"/>
            </a:endParaRPr>
          </a:p>
        </p:txBody>
      </p:sp>
      <p:sp>
        <p:nvSpPr>
          <p:cNvPr id="16179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1F59E9-6001-9049-AC53-F23E7E848346}" type="slidenum">
              <a:rPr lang="en-US" sz="1200">
                <a:solidFill>
                  <a:prstClr val="black"/>
                </a:solidFill>
                <a:latin typeface="Calibri" charset="0"/>
              </a:rPr>
              <a:pPr eaLnBrk="1" hangingPunct="1"/>
              <a:t>69</a:t>
            </a:fld>
            <a:endParaRPr lang="en-US" sz="1200">
              <a:solidFill>
                <a:prstClr val="black"/>
              </a:solidFill>
              <a:latin typeface="Calibri" charset="0"/>
            </a:endParaRPr>
          </a:p>
        </p:txBody>
      </p:sp>
      <p:sp>
        <p:nvSpPr>
          <p:cNvPr id="16384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8483F9-C5C5-A64C-B356-74EB177CE10C}" type="slidenum">
              <a:rPr lang="en-US" sz="1200">
                <a:solidFill>
                  <a:prstClr val="black"/>
                </a:solidFill>
                <a:latin typeface="Calibri" charset="0"/>
              </a:rPr>
              <a:pPr eaLnBrk="1" hangingPunct="1"/>
              <a:t>70</a:t>
            </a:fld>
            <a:endParaRPr lang="en-US" sz="1200">
              <a:solidFill>
                <a:prstClr val="black"/>
              </a:solidFill>
              <a:latin typeface="Calibri" charset="0"/>
            </a:endParaRPr>
          </a:p>
        </p:txBody>
      </p:sp>
      <p:sp>
        <p:nvSpPr>
          <p:cNvPr id="16589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F89F8F-3577-D345-9B15-ACCEFA5E71F5}" type="slidenum">
              <a:rPr lang="en-US" sz="1200">
                <a:solidFill>
                  <a:prstClr val="black"/>
                </a:solidFill>
                <a:latin typeface="Calibri" charset="0"/>
              </a:rPr>
              <a:pPr eaLnBrk="1" hangingPunct="1"/>
              <a:t>71</a:t>
            </a:fld>
            <a:endParaRPr lang="en-US" sz="1200">
              <a:solidFill>
                <a:prstClr val="black"/>
              </a:solidFill>
              <a:latin typeface="Calibri" charset="0"/>
            </a:endParaRPr>
          </a:p>
        </p:txBody>
      </p:sp>
      <p:sp>
        <p:nvSpPr>
          <p:cNvPr id="16793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2904A-9463-C14D-B769-E969A2CEB13A}" type="slidenum">
              <a:rPr lang="en-US" sz="1200">
                <a:solidFill>
                  <a:prstClr val="black"/>
                </a:solidFill>
                <a:latin typeface="Calibri" charset="0"/>
              </a:rPr>
              <a:pPr eaLnBrk="1" hangingPunct="1"/>
              <a:t>7</a:t>
            </a:fld>
            <a:endParaRPr lang="en-US" sz="1200">
              <a:solidFill>
                <a:prstClr val="black"/>
              </a:solidFill>
              <a:latin typeface="Calibri" charset="0"/>
            </a:endParaRPr>
          </a:p>
        </p:txBody>
      </p:sp>
      <p:sp>
        <p:nvSpPr>
          <p:cNvPr id="2867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E24AE9-A65B-C949-8592-6B61E0E2B832}" type="slidenum">
              <a:rPr lang="en-US" sz="1200">
                <a:solidFill>
                  <a:prstClr val="black"/>
                </a:solidFill>
                <a:latin typeface="Calibri" charset="0"/>
              </a:rPr>
              <a:pPr eaLnBrk="1" hangingPunct="1"/>
              <a:t>72</a:t>
            </a:fld>
            <a:endParaRPr lang="en-US" sz="1200">
              <a:solidFill>
                <a:prstClr val="black"/>
              </a:solidFill>
              <a:latin typeface="Calibri" charset="0"/>
            </a:endParaRPr>
          </a:p>
        </p:txBody>
      </p:sp>
      <p:sp>
        <p:nvSpPr>
          <p:cNvPr id="16998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9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91B596-1171-F54F-AF1A-42C43057889B}" type="slidenum">
              <a:rPr lang="en-US" sz="1200">
                <a:solidFill>
                  <a:prstClr val="black"/>
                </a:solidFill>
                <a:latin typeface="Calibri" charset="0"/>
              </a:rPr>
              <a:pPr eaLnBrk="1" hangingPunct="1"/>
              <a:t>73</a:t>
            </a:fld>
            <a:endParaRPr lang="en-US" sz="1200">
              <a:solidFill>
                <a:prstClr val="black"/>
              </a:solidFill>
              <a:latin typeface="Calibri" charset="0"/>
            </a:endParaRPr>
          </a:p>
        </p:txBody>
      </p:sp>
      <p:sp>
        <p:nvSpPr>
          <p:cNvPr id="17203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302537-2878-BD49-A28C-B8A90EE9AE5D}" type="slidenum">
              <a:rPr lang="en-US" sz="1200">
                <a:solidFill>
                  <a:prstClr val="black"/>
                </a:solidFill>
                <a:latin typeface="Calibri" charset="0"/>
              </a:rPr>
              <a:pPr eaLnBrk="1" hangingPunct="1"/>
              <a:t>74</a:t>
            </a:fld>
            <a:endParaRPr lang="en-US" sz="1200">
              <a:solidFill>
                <a:prstClr val="black"/>
              </a:solidFill>
              <a:latin typeface="Calibri" charset="0"/>
            </a:endParaRPr>
          </a:p>
        </p:txBody>
      </p:sp>
      <p:sp>
        <p:nvSpPr>
          <p:cNvPr id="17408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E4BF65-F46E-024B-AA5B-01C98D43203A}" type="slidenum">
              <a:rPr lang="en-US" sz="1200">
                <a:solidFill>
                  <a:prstClr val="black"/>
                </a:solidFill>
                <a:latin typeface="Calibri" charset="0"/>
              </a:rPr>
              <a:pPr eaLnBrk="1" hangingPunct="1"/>
              <a:t>75</a:t>
            </a:fld>
            <a:endParaRPr lang="en-US" sz="1200">
              <a:solidFill>
                <a:prstClr val="black"/>
              </a:solidFill>
              <a:latin typeface="Calibri" charset="0"/>
            </a:endParaRPr>
          </a:p>
        </p:txBody>
      </p:sp>
      <p:sp>
        <p:nvSpPr>
          <p:cNvPr id="17613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6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4618F3-B139-2448-8F32-D636F94A0589}" type="slidenum">
              <a:rPr lang="en-US" sz="1200">
                <a:solidFill>
                  <a:prstClr val="black"/>
                </a:solidFill>
                <a:latin typeface="Calibri" charset="0"/>
              </a:rPr>
              <a:pPr eaLnBrk="1" hangingPunct="1"/>
              <a:t>76</a:t>
            </a:fld>
            <a:endParaRPr lang="en-US" sz="1200">
              <a:solidFill>
                <a:prstClr val="black"/>
              </a:solidFill>
              <a:latin typeface="Calibri" charset="0"/>
            </a:endParaRPr>
          </a:p>
        </p:txBody>
      </p:sp>
      <p:sp>
        <p:nvSpPr>
          <p:cNvPr id="17817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8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82FCDF-87AD-C641-9364-EEA1F7AC9F1E}" type="slidenum">
              <a:rPr lang="en-US" sz="1200">
                <a:solidFill>
                  <a:prstClr val="black"/>
                </a:solidFill>
                <a:latin typeface="Calibri" charset="0"/>
              </a:rPr>
              <a:pPr eaLnBrk="1" hangingPunct="1"/>
              <a:t>77</a:t>
            </a:fld>
            <a:endParaRPr lang="en-US" sz="1200">
              <a:solidFill>
                <a:prstClr val="black"/>
              </a:solidFill>
              <a:latin typeface="Calibri" charset="0"/>
            </a:endParaRPr>
          </a:p>
        </p:txBody>
      </p:sp>
      <p:sp>
        <p:nvSpPr>
          <p:cNvPr id="180227"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02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802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C695878D-F0A5-FC44-8073-9258E8757AA7}" type="slidenum">
              <a:rPr lang="en-US" sz="1200">
                <a:solidFill>
                  <a:prstClr val="black"/>
                </a:solidFill>
                <a:latin typeface="Calibri" charset="0"/>
              </a:rPr>
              <a:pPr algn="r" eaLnBrk="1" fontAlgn="base" hangingPunct="1">
                <a:spcBef>
                  <a:spcPct val="0"/>
                </a:spcBef>
                <a:spcAft>
                  <a:spcPct val="0"/>
                </a:spcAft>
              </a:pPr>
              <a:t>77</a:t>
            </a:fld>
            <a:endParaRPr lang="en-US" sz="1200">
              <a:solidFill>
                <a:prstClr val="black"/>
              </a:solidFill>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FB333F-7E45-DF42-982D-436CD7EEB4A6}" type="slidenum">
              <a:rPr lang="en-US" sz="1200">
                <a:solidFill>
                  <a:prstClr val="black"/>
                </a:solidFill>
                <a:latin typeface="Calibri" charset="0"/>
              </a:rPr>
              <a:pPr eaLnBrk="1" hangingPunct="1"/>
              <a:t>78</a:t>
            </a:fld>
            <a:endParaRPr lang="en-US" sz="1200">
              <a:solidFill>
                <a:prstClr val="black"/>
              </a:solidFill>
              <a:latin typeface="Calibri" charset="0"/>
            </a:endParaRPr>
          </a:p>
        </p:txBody>
      </p:sp>
      <p:sp>
        <p:nvSpPr>
          <p:cNvPr id="18227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2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FA07D8-695E-8643-8F3C-77C1B5166D68}" type="slidenum">
              <a:rPr lang="en-US" sz="1200">
                <a:solidFill>
                  <a:prstClr val="black"/>
                </a:solidFill>
                <a:latin typeface="Calibri" charset="0"/>
              </a:rPr>
              <a:pPr eaLnBrk="1" hangingPunct="1"/>
              <a:t>79</a:t>
            </a:fld>
            <a:endParaRPr lang="en-US" sz="1200">
              <a:solidFill>
                <a:prstClr val="black"/>
              </a:solidFill>
              <a:latin typeface="Calibri" charset="0"/>
            </a:endParaRPr>
          </a:p>
        </p:txBody>
      </p:sp>
      <p:sp>
        <p:nvSpPr>
          <p:cNvPr id="18432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159265-6356-124A-8085-B1AC8001A1A2}" type="slidenum">
              <a:rPr lang="en-US" sz="1200">
                <a:solidFill>
                  <a:prstClr val="black"/>
                </a:solidFill>
                <a:latin typeface="Calibri" charset="0"/>
              </a:rPr>
              <a:pPr eaLnBrk="1" hangingPunct="1"/>
              <a:t>80</a:t>
            </a:fld>
            <a:endParaRPr lang="en-US" sz="1200">
              <a:solidFill>
                <a:prstClr val="black"/>
              </a:solidFill>
              <a:latin typeface="Calibri" charset="0"/>
            </a:endParaRPr>
          </a:p>
        </p:txBody>
      </p:sp>
      <p:sp>
        <p:nvSpPr>
          <p:cNvPr id="18637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6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BE6718-9386-DC48-A9AC-FF529F722BEC}" type="slidenum">
              <a:rPr lang="en-US" sz="1200">
                <a:solidFill>
                  <a:prstClr val="black"/>
                </a:solidFill>
                <a:latin typeface="Calibri" charset="0"/>
              </a:rPr>
              <a:pPr eaLnBrk="1" hangingPunct="1"/>
              <a:t>8</a:t>
            </a:fld>
            <a:endParaRPr lang="en-US" sz="1200">
              <a:solidFill>
                <a:prstClr val="black"/>
              </a:solidFill>
              <a:latin typeface="Calibri" charset="0"/>
            </a:endParaRPr>
          </a:p>
        </p:txBody>
      </p:sp>
      <p:sp>
        <p:nvSpPr>
          <p:cNvPr id="3072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BFF821-22DF-B045-8620-BC631AAF5396}" type="slidenum">
              <a:rPr lang="en-US" sz="1200">
                <a:solidFill>
                  <a:prstClr val="black"/>
                </a:solidFill>
                <a:latin typeface="Calibri" charset="0"/>
              </a:rPr>
              <a:pPr eaLnBrk="1" hangingPunct="1"/>
              <a:t>9</a:t>
            </a:fld>
            <a:endParaRPr lang="en-US" sz="1200">
              <a:solidFill>
                <a:prstClr val="black"/>
              </a:solidFill>
              <a:latin typeface="Calibri" charset="0"/>
            </a:endParaRPr>
          </a:p>
        </p:txBody>
      </p:sp>
      <p:sp>
        <p:nvSpPr>
          <p:cNvPr id="3277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8FC984-CE44-6E48-B048-EF6238AE317E}" type="slidenum">
              <a:rPr lang="en-US" sz="1200">
                <a:solidFill>
                  <a:prstClr val="black"/>
                </a:solidFill>
                <a:latin typeface="Calibri" charset="0"/>
              </a:rPr>
              <a:pPr eaLnBrk="1" hangingPunct="1"/>
              <a:t>10</a:t>
            </a:fld>
            <a:endParaRPr lang="en-US" sz="1200">
              <a:solidFill>
                <a:prstClr val="black"/>
              </a:solidFill>
              <a:latin typeface="Calibri" charset="0"/>
            </a:endParaRPr>
          </a:p>
        </p:txBody>
      </p:sp>
      <p:sp>
        <p:nvSpPr>
          <p:cNvPr id="3481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8B55EC-C8B1-9B4B-9400-A72715510DF1}" type="slidenum">
              <a:rPr lang="en-US" sz="1200">
                <a:solidFill>
                  <a:prstClr val="black"/>
                </a:solidFill>
                <a:latin typeface="Calibri" charset="0"/>
              </a:rPr>
              <a:pPr eaLnBrk="1" hangingPunct="1"/>
              <a:t>11</a:t>
            </a:fld>
            <a:endParaRPr lang="en-US" sz="1200">
              <a:solidFill>
                <a:prstClr val="black"/>
              </a:solidFill>
              <a:latin typeface="Calibri" charset="0"/>
            </a:endParaRPr>
          </a:p>
        </p:txBody>
      </p:sp>
      <p:sp>
        <p:nvSpPr>
          <p:cNvPr id="3686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8" indent="0" algn="ctr">
              <a:buNone/>
              <a:defRPr>
                <a:solidFill>
                  <a:schemeClr val="tx1">
                    <a:tint val="75000"/>
                  </a:schemeClr>
                </a:solidFill>
              </a:defRPr>
            </a:lvl2pPr>
            <a:lvl3pPr marL="914218" indent="0" algn="ctr">
              <a:buNone/>
              <a:defRPr>
                <a:solidFill>
                  <a:schemeClr val="tx1">
                    <a:tint val="75000"/>
                  </a:schemeClr>
                </a:solidFill>
              </a:defRPr>
            </a:lvl3pPr>
            <a:lvl4pPr marL="1371327" indent="0" algn="ctr">
              <a:buNone/>
              <a:defRPr>
                <a:solidFill>
                  <a:schemeClr val="tx1">
                    <a:tint val="75000"/>
                  </a:schemeClr>
                </a:solidFill>
              </a:defRPr>
            </a:lvl4pPr>
            <a:lvl5pPr marL="1828436" indent="0" algn="ctr">
              <a:buNone/>
              <a:defRPr>
                <a:solidFill>
                  <a:schemeClr val="tx1">
                    <a:tint val="75000"/>
                  </a:schemeClr>
                </a:solidFill>
              </a:defRPr>
            </a:lvl5pPr>
            <a:lvl6pPr marL="2285543" indent="0" algn="ctr">
              <a:buNone/>
              <a:defRPr>
                <a:solidFill>
                  <a:schemeClr val="tx1">
                    <a:tint val="75000"/>
                  </a:schemeClr>
                </a:solidFill>
              </a:defRPr>
            </a:lvl6pPr>
            <a:lvl7pPr marL="2742652" indent="0" algn="ctr">
              <a:buNone/>
              <a:defRPr>
                <a:solidFill>
                  <a:schemeClr val="tx1">
                    <a:tint val="75000"/>
                  </a:schemeClr>
                </a:solidFill>
              </a:defRPr>
            </a:lvl7pPr>
            <a:lvl8pPr marL="3199760"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924433-29D7-B446-B031-4865C59DDB58}"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2250535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24433-29D7-B446-B031-4865C59DDB58}"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290632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24433-29D7-B446-B031-4865C59DDB58}"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65387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8" indent="0" algn="ctr">
              <a:buNone/>
              <a:defRPr>
                <a:solidFill>
                  <a:schemeClr val="tx1">
                    <a:tint val="75000"/>
                  </a:schemeClr>
                </a:solidFill>
              </a:defRPr>
            </a:lvl2pPr>
            <a:lvl3pPr marL="914218" indent="0" algn="ctr">
              <a:buNone/>
              <a:defRPr>
                <a:solidFill>
                  <a:schemeClr val="tx1">
                    <a:tint val="75000"/>
                  </a:schemeClr>
                </a:solidFill>
              </a:defRPr>
            </a:lvl3pPr>
            <a:lvl4pPr marL="1371327" indent="0" algn="ctr">
              <a:buNone/>
              <a:defRPr>
                <a:solidFill>
                  <a:schemeClr val="tx1">
                    <a:tint val="75000"/>
                  </a:schemeClr>
                </a:solidFill>
              </a:defRPr>
            </a:lvl4pPr>
            <a:lvl5pPr marL="1828436" indent="0" algn="ctr">
              <a:buNone/>
              <a:defRPr>
                <a:solidFill>
                  <a:schemeClr val="tx1">
                    <a:tint val="75000"/>
                  </a:schemeClr>
                </a:solidFill>
              </a:defRPr>
            </a:lvl5pPr>
            <a:lvl6pPr marL="2285543" indent="0" algn="ctr">
              <a:buNone/>
              <a:defRPr>
                <a:solidFill>
                  <a:schemeClr val="tx1">
                    <a:tint val="75000"/>
                  </a:schemeClr>
                </a:solidFill>
              </a:defRPr>
            </a:lvl6pPr>
            <a:lvl7pPr marL="2742652" indent="0" algn="ctr">
              <a:buNone/>
              <a:defRPr>
                <a:solidFill>
                  <a:schemeClr val="tx1">
                    <a:tint val="75000"/>
                  </a:schemeClr>
                </a:solidFill>
              </a:defRPr>
            </a:lvl7pPr>
            <a:lvl8pPr marL="3199760"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0C883CC8-6351-1445-876F-49C03F104423}" type="datetime1">
              <a:rPr lang="en-US"/>
              <a:pPr/>
              <a:t>11/20/14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4C93FC-7D66-9C4E-A3A9-AFEDF68B4E47}" type="slidenum">
              <a:rPr lang="en-US"/>
              <a:pPr/>
              <a:t>‹#›</a:t>
            </a:fld>
            <a:endParaRPr lang="en-US"/>
          </a:p>
        </p:txBody>
      </p:sp>
    </p:spTree>
    <p:extLst>
      <p:ext uri="{BB962C8B-B14F-4D97-AF65-F5344CB8AC3E}">
        <p14:creationId xmlns:p14="http://schemas.microsoft.com/office/powerpoint/2010/main" val="2598859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F10D0EC-DD05-4847-8B82-672CA7898732}" type="datetime1">
              <a:rPr lang="en-US"/>
              <a:pPr/>
              <a:t>11/20/14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EC4342-7EA0-C441-84AD-C7E68DCBCF46}" type="slidenum">
              <a:rPr lang="en-US"/>
              <a:pPr/>
              <a:t>‹#›</a:t>
            </a:fld>
            <a:endParaRPr lang="en-US"/>
          </a:p>
        </p:txBody>
      </p:sp>
    </p:spTree>
    <p:extLst>
      <p:ext uri="{BB962C8B-B14F-4D97-AF65-F5344CB8AC3E}">
        <p14:creationId xmlns:p14="http://schemas.microsoft.com/office/powerpoint/2010/main" val="1810976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DE73A4E-DF35-FA4B-93D3-CE70EB5FA985}" type="datetime1">
              <a:rPr lang="en-US"/>
              <a:pPr/>
              <a:t>11/20/14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11F6E0C4-F313-704F-8ACF-761812DD3F2C}" type="slidenum">
              <a:rPr lang="en-US"/>
              <a:pPr/>
              <a:t>‹#›</a:t>
            </a:fld>
            <a:endParaRPr lang="en-US"/>
          </a:p>
        </p:txBody>
      </p:sp>
    </p:spTree>
    <p:extLst>
      <p:ext uri="{BB962C8B-B14F-4D97-AF65-F5344CB8AC3E}">
        <p14:creationId xmlns:p14="http://schemas.microsoft.com/office/powerpoint/2010/main" val="1648605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4EBC1555-CA1A-0C43-82CA-C98BC1C5DEBB}" type="slidenum">
              <a:rPr lang="en-US"/>
              <a:pPr/>
              <a:t>‹#›</a:t>
            </a:fld>
            <a:endParaRPr lang="en-US"/>
          </a:p>
        </p:txBody>
      </p:sp>
    </p:spTree>
    <p:extLst>
      <p:ext uri="{BB962C8B-B14F-4D97-AF65-F5344CB8AC3E}">
        <p14:creationId xmlns:p14="http://schemas.microsoft.com/office/powerpoint/2010/main" val="3473929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1FCF18-1731-394F-8DBF-99CB47F94A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6184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3DB96A7-C8CD-F140-AA1A-3029FFAA0F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8972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BBF8BA-6600-A849-88E0-50358D3AE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471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D7C8154-2609-244E-BF5C-6237D1AD908D}" type="datetime1">
              <a:rPr lang="en-US"/>
              <a:pPr/>
              <a:t>11/20/14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586AA56F-DD2E-1245-A5A2-2311414A52F9}" type="slidenum">
              <a:rPr lang="en-US"/>
              <a:pPr/>
              <a:t>‹#›</a:t>
            </a:fld>
            <a:endParaRPr lang="en-US"/>
          </a:p>
        </p:txBody>
      </p:sp>
    </p:spTree>
    <p:extLst>
      <p:ext uri="{BB962C8B-B14F-4D97-AF65-F5344CB8AC3E}">
        <p14:creationId xmlns:p14="http://schemas.microsoft.com/office/powerpoint/2010/main" val="417745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24433-29D7-B446-B031-4865C59DDB58}"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43300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08" indent="0">
              <a:buNone/>
              <a:defRPr sz="1800">
                <a:solidFill>
                  <a:schemeClr val="tx1">
                    <a:tint val="75000"/>
                  </a:schemeClr>
                </a:solidFill>
              </a:defRPr>
            </a:lvl2pPr>
            <a:lvl3pPr marL="914218" indent="0">
              <a:buNone/>
              <a:defRPr sz="1600">
                <a:solidFill>
                  <a:schemeClr val="tx1">
                    <a:tint val="75000"/>
                  </a:schemeClr>
                </a:solidFill>
              </a:defRPr>
            </a:lvl3pPr>
            <a:lvl4pPr marL="1371327" indent="0">
              <a:buNone/>
              <a:defRPr sz="1400">
                <a:solidFill>
                  <a:schemeClr val="tx1">
                    <a:tint val="75000"/>
                  </a:schemeClr>
                </a:solidFill>
              </a:defRPr>
            </a:lvl4pPr>
            <a:lvl5pPr marL="1828436" indent="0">
              <a:buNone/>
              <a:defRPr sz="1400">
                <a:solidFill>
                  <a:schemeClr val="tx1">
                    <a:tint val="75000"/>
                  </a:schemeClr>
                </a:solidFill>
              </a:defRPr>
            </a:lvl5pPr>
            <a:lvl6pPr marL="2285543" indent="0">
              <a:buNone/>
              <a:defRPr sz="1400">
                <a:solidFill>
                  <a:schemeClr val="tx1">
                    <a:tint val="75000"/>
                  </a:schemeClr>
                </a:solidFill>
              </a:defRPr>
            </a:lvl6pPr>
            <a:lvl7pPr marL="2742652"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924433-29D7-B446-B031-4865C59DDB58}"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82611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924433-29D7-B446-B031-4865C59DDB58}" type="datetimeFigureOut">
              <a:rPr lang="en-US" smtClean="0"/>
              <a:t>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406030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8" indent="0">
              <a:buNone/>
              <a:defRPr sz="2000" b="1"/>
            </a:lvl2pPr>
            <a:lvl3pPr marL="914218" indent="0">
              <a:buNone/>
              <a:defRPr sz="1800" b="1"/>
            </a:lvl3pPr>
            <a:lvl4pPr marL="1371327" indent="0">
              <a:buNone/>
              <a:defRPr sz="1600" b="1"/>
            </a:lvl4pPr>
            <a:lvl5pPr marL="1828436"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8" indent="0">
              <a:buNone/>
              <a:defRPr sz="2000" b="1"/>
            </a:lvl2pPr>
            <a:lvl3pPr marL="914218" indent="0">
              <a:buNone/>
              <a:defRPr sz="1800" b="1"/>
            </a:lvl3pPr>
            <a:lvl4pPr marL="1371327" indent="0">
              <a:buNone/>
              <a:defRPr sz="1600" b="1"/>
            </a:lvl4pPr>
            <a:lvl5pPr marL="1828436"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924433-29D7-B446-B031-4865C59DDB58}" type="datetimeFigureOut">
              <a:rPr lang="en-US" smtClean="0"/>
              <a:t>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179886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924433-29D7-B446-B031-4865C59DDB58}" type="datetimeFigureOut">
              <a:rPr lang="en-US" smtClean="0"/>
              <a:t>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127801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24433-29D7-B446-B031-4865C59DDB58}" type="datetimeFigureOut">
              <a:rPr lang="en-US" smtClean="0"/>
              <a:t>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864417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7108" indent="0">
              <a:buNone/>
              <a:defRPr sz="1200"/>
            </a:lvl2pPr>
            <a:lvl3pPr marL="914218" indent="0">
              <a:buNone/>
              <a:defRPr sz="1000"/>
            </a:lvl3pPr>
            <a:lvl4pPr marL="1371327" indent="0">
              <a:buNone/>
              <a:defRPr sz="900"/>
            </a:lvl4pPr>
            <a:lvl5pPr marL="1828436"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24433-29D7-B446-B031-4865C59DDB58}" type="datetimeFigureOut">
              <a:rPr lang="en-US" smtClean="0"/>
              <a:t>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2997541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8" indent="0">
              <a:buNone/>
              <a:defRPr sz="2800"/>
            </a:lvl2pPr>
            <a:lvl3pPr marL="914218" indent="0">
              <a:buNone/>
              <a:defRPr sz="2400"/>
            </a:lvl3pPr>
            <a:lvl4pPr marL="1371327" indent="0">
              <a:buNone/>
              <a:defRPr sz="2000"/>
            </a:lvl4pPr>
            <a:lvl5pPr marL="1828436"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8" indent="0">
              <a:buNone/>
              <a:defRPr sz="1200"/>
            </a:lvl2pPr>
            <a:lvl3pPr marL="914218" indent="0">
              <a:buNone/>
              <a:defRPr sz="1000"/>
            </a:lvl3pPr>
            <a:lvl4pPr marL="1371327" indent="0">
              <a:buNone/>
              <a:defRPr sz="900"/>
            </a:lvl4pPr>
            <a:lvl5pPr marL="1828436"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24433-29D7-B446-B031-4865C59DDB58}" type="datetimeFigureOut">
              <a:rPr lang="en-US" smtClean="0"/>
              <a:t>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A19A3-577F-F44B-A9A0-491C4C4AA151}" type="slidenum">
              <a:rPr lang="en-US" smtClean="0"/>
              <a:t>‹#›</a:t>
            </a:fld>
            <a:endParaRPr lang="en-US"/>
          </a:p>
        </p:txBody>
      </p:sp>
    </p:spTree>
    <p:extLst>
      <p:ext uri="{BB962C8B-B14F-4D97-AF65-F5344CB8AC3E}">
        <p14:creationId xmlns:p14="http://schemas.microsoft.com/office/powerpoint/2010/main" val="35446807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1" tIns="45711" rIns="91421"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21" tIns="45711" rIns="91421" bIns="45711" rtlCol="0" anchor="ctr"/>
          <a:lstStyle>
            <a:lvl1pPr algn="l">
              <a:defRPr sz="1200">
                <a:solidFill>
                  <a:schemeClr val="tx1">
                    <a:tint val="75000"/>
                  </a:schemeClr>
                </a:solidFill>
              </a:defRPr>
            </a:lvl1pPr>
          </a:lstStyle>
          <a:p>
            <a:fld id="{29924433-29D7-B446-B031-4865C59DDB58}" type="datetimeFigureOut">
              <a:rPr lang="en-US" smtClean="0"/>
              <a:t>11/20/14</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21" tIns="45711" rIns="91421" bIns="4571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1" tIns="45711" rIns="91421" bIns="45711" rtlCol="0" anchor="ctr"/>
          <a:lstStyle>
            <a:lvl1pPr algn="r">
              <a:defRPr sz="1200">
                <a:solidFill>
                  <a:schemeClr val="tx1">
                    <a:tint val="75000"/>
                  </a:schemeClr>
                </a:solidFill>
              </a:defRPr>
            </a:lvl1pPr>
          </a:lstStyle>
          <a:p>
            <a:fld id="{D94A19A3-577F-F44B-A9A0-491C4C4AA151}" type="slidenum">
              <a:rPr lang="en-US" smtClean="0"/>
              <a:t>‹#›</a:t>
            </a:fld>
            <a:endParaRPr lang="en-US"/>
          </a:p>
        </p:txBody>
      </p:sp>
    </p:spTree>
    <p:extLst>
      <p:ext uri="{BB962C8B-B14F-4D97-AF65-F5344CB8AC3E}">
        <p14:creationId xmlns:p14="http://schemas.microsoft.com/office/powerpoint/2010/main" val="2550417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08" rtl="0" eaLnBrk="1" latinLnBrk="0" hangingPunct="1">
        <a:spcBef>
          <a:spcPct val="0"/>
        </a:spcBef>
        <a:buNone/>
        <a:defRPr sz="4400" kern="1200">
          <a:solidFill>
            <a:schemeClr val="tx1"/>
          </a:solidFill>
          <a:latin typeface="+mj-lt"/>
          <a:ea typeface="+mj-ea"/>
          <a:cs typeface="+mj-cs"/>
        </a:defRPr>
      </a:lvl1pPr>
    </p:titleStyle>
    <p:bodyStyle>
      <a:lvl1pPr marL="342832" indent="-342832" algn="l" defTabSz="457108" rtl="0" eaLnBrk="1" latinLnBrk="0" hangingPunct="1">
        <a:spcBef>
          <a:spcPct val="20000"/>
        </a:spcBef>
        <a:buFont typeface="Arial"/>
        <a:buChar char="•"/>
        <a:defRPr sz="3200" kern="1200">
          <a:solidFill>
            <a:schemeClr val="tx1"/>
          </a:solidFill>
          <a:latin typeface="+mn-lt"/>
          <a:ea typeface="+mn-ea"/>
          <a:cs typeface="+mn-cs"/>
        </a:defRPr>
      </a:lvl1pPr>
      <a:lvl2pPr marL="742802" indent="-285694" algn="l" defTabSz="457108" rtl="0" eaLnBrk="1" latinLnBrk="0" hangingPunct="1">
        <a:spcBef>
          <a:spcPct val="20000"/>
        </a:spcBef>
        <a:buFont typeface="Arial"/>
        <a:buChar char="–"/>
        <a:defRPr sz="2800" kern="1200">
          <a:solidFill>
            <a:schemeClr val="tx1"/>
          </a:solidFill>
          <a:latin typeface="+mn-lt"/>
          <a:ea typeface="+mn-ea"/>
          <a:cs typeface="+mn-cs"/>
        </a:defRPr>
      </a:lvl2pPr>
      <a:lvl3pPr marL="1142772" indent="-228554" algn="l" defTabSz="457108"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8" rtl="0" eaLnBrk="1" latinLnBrk="0" hangingPunct="1">
        <a:spcBef>
          <a:spcPct val="20000"/>
        </a:spcBef>
        <a:buFont typeface="Arial"/>
        <a:buChar char="–"/>
        <a:defRPr sz="2000" kern="1200">
          <a:solidFill>
            <a:schemeClr val="tx1"/>
          </a:solidFill>
          <a:latin typeface="+mn-lt"/>
          <a:ea typeface="+mn-ea"/>
          <a:cs typeface="+mn-cs"/>
        </a:defRPr>
      </a:lvl4pPr>
      <a:lvl5pPr marL="2056988" indent="-228554" algn="l" defTabSz="457108" rtl="0" eaLnBrk="1" latinLnBrk="0" hangingPunct="1">
        <a:spcBef>
          <a:spcPct val="20000"/>
        </a:spcBef>
        <a:buFont typeface="Arial"/>
        <a:buChar char="»"/>
        <a:defRPr sz="2000" kern="1200">
          <a:solidFill>
            <a:schemeClr val="tx1"/>
          </a:solidFill>
          <a:latin typeface="+mn-lt"/>
          <a:ea typeface="+mn-ea"/>
          <a:cs typeface="+mn-cs"/>
        </a:defRPr>
      </a:lvl5pPr>
      <a:lvl6pPr marL="2514096" indent="-228554" algn="l" defTabSz="457108" rtl="0" eaLnBrk="1" latinLnBrk="0" hangingPunct="1">
        <a:spcBef>
          <a:spcPct val="20000"/>
        </a:spcBef>
        <a:buFont typeface="Arial"/>
        <a:buChar char="•"/>
        <a:defRPr sz="2000" kern="1200">
          <a:solidFill>
            <a:schemeClr val="tx1"/>
          </a:solidFill>
          <a:latin typeface="+mn-lt"/>
          <a:ea typeface="+mn-ea"/>
          <a:cs typeface="+mn-cs"/>
        </a:defRPr>
      </a:lvl6pPr>
      <a:lvl7pPr marL="2971205" indent="-228554" algn="l" defTabSz="457108"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8"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8" rtl="0" eaLnBrk="1" latinLnBrk="0" hangingPunct="1">
        <a:defRPr sz="1800" kern="1200">
          <a:solidFill>
            <a:schemeClr val="tx1"/>
          </a:solidFill>
          <a:latin typeface="+mn-lt"/>
          <a:ea typeface="+mn-ea"/>
          <a:cs typeface="+mn-cs"/>
        </a:defRPr>
      </a:lvl1pPr>
      <a:lvl2pPr marL="457108" algn="l" defTabSz="457108" rtl="0" eaLnBrk="1" latinLnBrk="0" hangingPunct="1">
        <a:defRPr sz="1800" kern="1200">
          <a:solidFill>
            <a:schemeClr val="tx1"/>
          </a:solidFill>
          <a:latin typeface="+mn-lt"/>
          <a:ea typeface="+mn-ea"/>
          <a:cs typeface="+mn-cs"/>
        </a:defRPr>
      </a:lvl2pPr>
      <a:lvl3pPr marL="914218" algn="l" defTabSz="457108" rtl="0" eaLnBrk="1" latinLnBrk="0" hangingPunct="1">
        <a:defRPr sz="1800" kern="1200">
          <a:solidFill>
            <a:schemeClr val="tx1"/>
          </a:solidFill>
          <a:latin typeface="+mn-lt"/>
          <a:ea typeface="+mn-ea"/>
          <a:cs typeface="+mn-cs"/>
        </a:defRPr>
      </a:lvl3pPr>
      <a:lvl4pPr marL="1371327" algn="l" defTabSz="457108" rtl="0" eaLnBrk="1" latinLnBrk="0" hangingPunct="1">
        <a:defRPr sz="1800" kern="1200">
          <a:solidFill>
            <a:schemeClr val="tx1"/>
          </a:solidFill>
          <a:latin typeface="+mn-lt"/>
          <a:ea typeface="+mn-ea"/>
          <a:cs typeface="+mn-cs"/>
        </a:defRPr>
      </a:lvl4pPr>
      <a:lvl5pPr marL="1828436" algn="l" defTabSz="457108" rtl="0" eaLnBrk="1" latinLnBrk="0" hangingPunct="1">
        <a:defRPr sz="1800" kern="1200">
          <a:solidFill>
            <a:schemeClr val="tx1"/>
          </a:solidFill>
          <a:latin typeface="+mn-lt"/>
          <a:ea typeface="+mn-ea"/>
          <a:cs typeface="+mn-cs"/>
        </a:defRPr>
      </a:lvl5pPr>
      <a:lvl6pPr marL="2285543" algn="l" defTabSz="457108" rtl="0" eaLnBrk="1" latinLnBrk="0" hangingPunct="1">
        <a:defRPr sz="1800" kern="1200">
          <a:solidFill>
            <a:schemeClr val="tx1"/>
          </a:solidFill>
          <a:latin typeface="+mn-lt"/>
          <a:ea typeface="+mn-ea"/>
          <a:cs typeface="+mn-cs"/>
        </a:defRPr>
      </a:lvl6pPr>
      <a:lvl7pPr marL="2742652" algn="l" defTabSz="457108" rtl="0" eaLnBrk="1" latinLnBrk="0" hangingPunct="1">
        <a:defRPr sz="1800" kern="1200">
          <a:solidFill>
            <a:schemeClr val="tx1"/>
          </a:solidFill>
          <a:latin typeface="+mn-lt"/>
          <a:ea typeface="+mn-ea"/>
          <a:cs typeface="+mn-cs"/>
        </a:defRPr>
      </a:lvl7pPr>
      <a:lvl8pPr marL="3199760" algn="l" defTabSz="457108" rtl="0" eaLnBrk="1" latinLnBrk="0" hangingPunct="1">
        <a:defRPr sz="1800" kern="1200">
          <a:solidFill>
            <a:schemeClr val="tx1"/>
          </a:solidFill>
          <a:latin typeface="+mn-lt"/>
          <a:ea typeface="+mn-ea"/>
          <a:cs typeface="+mn-cs"/>
        </a:defRPr>
      </a:lvl8pPr>
      <a:lvl9pPr marL="3656868" algn="l" defTabSz="4571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
            <a:ext cx="822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wrap="square" lIns="91421" tIns="45711" rIns="91421" bIns="45711"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E7A00028-E44F-0A4C-8BD7-EE32951C6B36}" type="datetime1">
              <a:rPr lang="en-US">
                <a:ea typeface="ＭＳ Ｐゴシック" charset="0"/>
                <a:cs typeface="ＭＳ Ｐゴシック" charset="0"/>
              </a:rPr>
              <a:pPr fontAlgn="base">
                <a:spcBef>
                  <a:spcPct val="0"/>
                </a:spcBef>
                <a:spcAft>
                  <a:spcPct val="0"/>
                </a:spcAft>
              </a:pPr>
              <a:t>11/20/14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wrap="square" lIns="91421" tIns="45711" rIns="91421" bIns="45711"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wrap="square" lIns="91421" tIns="45711" rIns="91421" bIns="45711"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CAC465FE-C583-DA4C-A11C-1F1BED4256E3}" type="slidenum">
              <a:rPr lang="en-US">
                <a:ea typeface="ＭＳ Ｐゴシック" charset="0"/>
                <a:cs typeface="ＭＳ Ｐゴシック" charset="0"/>
              </a:rPr>
              <a:pPr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836718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xStyles>
    <p:titleStyle>
      <a:lvl1pPr algn="ctr" defTabSz="457108"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108"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108"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108"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108"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108" algn="ctr" defTabSz="457108"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218" algn="ctr" defTabSz="457108"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327" algn="ctr" defTabSz="457108"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436" algn="ctr" defTabSz="457108"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832" indent="-342832" algn="l" defTabSz="457108"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802" indent="-285694" algn="l" defTabSz="457108"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2772" indent="-228554" algn="l" defTabSz="457108"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599880" indent="-228554" algn="l" defTabSz="457108"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6988" indent="-228554" algn="l" defTabSz="457108"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096" indent="-228554" algn="l" defTabSz="457108" rtl="0" eaLnBrk="1" latinLnBrk="0" hangingPunct="1">
        <a:spcBef>
          <a:spcPct val="20000"/>
        </a:spcBef>
        <a:buFont typeface="Arial"/>
        <a:buChar char="•"/>
        <a:defRPr sz="2000" kern="1200">
          <a:solidFill>
            <a:schemeClr val="tx1"/>
          </a:solidFill>
          <a:latin typeface="+mn-lt"/>
          <a:ea typeface="+mn-ea"/>
          <a:cs typeface="+mn-cs"/>
        </a:defRPr>
      </a:lvl6pPr>
      <a:lvl7pPr marL="2971205" indent="-228554" algn="l" defTabSz="457108"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8"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8" rtl="0" eaLnBrk="1" latinLnBrk="0" hangingPunct="1">
        <a:defRPr sz="1800" kern="1200">
          <a:solidFill>
            <a:schemeClr val="tx1"/>
          </a:solidFill>
          <a:latin typeface="+mn-lt"/>
          <a:ea typeface="+mn-ea"/>
          <a:cs typeface="+mn-cs"/>
        </a:defRPr>
      </a:lvl1pPr>
      <a:lvl2pPr marL="457108" algn="l" defTabSz="457108" rtl="0" eaLnBrk="1" latinLnBrk="0" hangingPunct="1">
        <a:defRPr sz="1800" kern="1200">
          <a:solidFill>
            <a:schemeClr val="tx1"/>
          </a:solidFill>
          <a:latin typeface="+mn-lt"/>
          <a:ea typeface="+mn-ea"/>
          <a:cs typeface="+mn-cs"/>
        </a:defRPr>
      </a:lvl2pPr>
      <a:lvl3pPr marL="914218" algn="l" defTabSz="457108" rtl="0" eaLnBrk="1" latinLnBrk="0" hangingPunct="1">
        <a:defRPr sz="1800" kern="1200">
          <a:solidFill>
            <a:schemeClr val="tx1"/>
          </a:solidFill>
          <a:latin typeface="+mn-lt"/>
          <a:ea typeface="+mn-ea"/>
          <a:cs typeface="+mn-cs"/>
        </a:defRPr>
      </a:lvl3pPr>
      <a:lvl4pPr marL="1371327" algn="l" defTabSz="457108" rtl="0" eaLnBrk="1" latinLnBrk="0" hangingPunct="1">
        <a:defRPr sz="1800" kern="1200">
          <a:solidFill>
            <a:schemeClr val="tx1"/>
          </a:solidFill>
          <a:latin typeface="+mn-lt"/>
          <a:ea typeface="+mn-ea"/>
          <a:cs typeface="+mn-cs"/>
        </a:defRPr>
      </a:lvl4pPr>
      <a:lvl5pPr marL="1828436" algn="l" defTabSz="457108" rtl="0" eaLnBrk="1" latinLnBrk="0" hangingPunct="1">
        <a:defRPr sz="1800" kern="1200">
          <a:solidFill>
            <a:schemeClr val="tx1"/>
          </a:solidFill>
          <a:latin typeface="+mn-lt"/>
          <a:ea typeface="+mn-ea"/>
          <a:cs typeface="+mn-cs"/>
        </a:defRPr>
      </a:lvl5pPr>
      <a:lvl6pPr marL="2285543" algn="l" defTabSz="457108" rtl="0" eaLnBrk="1" latinLnBrk="0" hangingPunct="1">
        <a:defRPr sz="1800" kern="1200">
          <a:solidFill>
            <a:schemeClr val="tx1"/>
          </a:solidFill>
          <a:latin typeface="+mn-lt"/>
          <a:ea typeface="+mn-ea"/>
          <a:cs typeface="+mn-cs"/>
        </a:defRPr>
      </a:lvl6pPr>
      <a:lvl7pPr marL="2742652" algn="l" defTabSz="457108" rtl="0" eaLnBrk="1" latinLnBrk="0" hangingPunct="1">
        <a:defRPr sz="1800" kern="1200">
          <a:solidFill>
            <a:schemeClr val="tx1"/>
          </a:solidFill>
          <a:latin typeface="+mn-lt"/>
          <a:ea typeface="+mn-ea"/>
          <a:cs typeface="+mn-cs"/>
        </a:defRPr>
      </a:lvl7pPr>
      <a:lvl8pPr marL="3199760" algn="l" defTabSz="457108" rtl="0" eaLnBrk="1" latinLnBrk="0" hangingPunct="1">
        <a:defRPr sz="1800" kern="1200">
          <a:solidFill>
            <a:schemeClr val="tx1"/>
          </a:solidFill>
          <a:latin typeface="+mn-lt"/>
          <a:ea typeface="+mn-ea"/>
          <a:cs typeface="+mn-cs"/>
        </a:defRPr>
      </a:lvl8pPr>
      <a:lvl9pPr marL="3656868" algn="l" defTabSz="45710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a:defRPr sz="1400"/>
            </a:lvl1pPr>
          </a:lstStyle>
          <a:p>
            <a:pPr fontAlgn="base">
              <a:spcBef>
                <a:spcPct val="0"/>
              </a:spcBef>
              <a:spcAft>
                <a:spcPct val="0"/>
              </a:spcAft>
            </a:pPr>
            <a:fld id="{85E131ED-F443-0A44-BFD8-4BA6DFFCE916}" type="slidenum">
              <a:rPr lang="en-US">
                <a:solidFill>
                  <a:srgbClr val="000000"/>
                </a:solidFill>
                <a:latin typeface="Arial" charset="0"/>
                <a:ea typeface="ＭＳ Ｐゴシック" charset="0"/>
                <a:cs typeface="ＭＳ Ｐゴシック" charset="0"/>
              </a:rPr>
              <a:pPr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226046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5pPr>
      <a:lvl6pPr marL="457108" algn="ctr" rtl="0" fontAlgn="base">
        <a:spcBef>
          <a:spcPct val="0"/>
        </a:spcBef>
        <a:spcAft>
          <a:spcPct val="0"/>
        </a:spcAft>
        <a:defRPr sz="4400">
          <a:solidFill>
            <a:schemeClr val="tx2"/>
          </a:solidFill>
          <a:latin typeface="Arial" pitchFamily="-65" charset="0"/>
        </a:defRPr>
      </a:lvl6pPr>
      <a:lvl7pPr marL="914218" algn="ctr" rtl="0" fontAlgn="base">
        <a:spcBef>
          <a:spcPct val="0"/>
        </a:spcBef>
        <a:spcAft>
          <a:spcPct val="0"/>
        </a:spcAft>
        <a:defRPr sz="4400">
          <a:solidFill>
            <a:schemeClr val="tx2"/>
          </a:solidFill>
          <a:latin typeface="Arial" pitchFamily="-65" charset="0"/>
        </a:defRPr>
      </a:lvl7pPr>
      <a:lvl8pPr marL="1371327" algn="ctr" rtl="0" fontAlgn="base">
        <a:spcBef>
          <a:spcPct val="0"/>
        </a:spcBef>
        <a:spcAft>
          <a:spcPct val="0"/>
        </a:spcAft>
        <a:defRPr sz="4400">
          <a:solidFill>
            <a:schemeClr val="tx2"/>
          </a:solidFill>
          <a:latin typeface="Arial" pitchFamily="-65" charset="0"/>
        </a:defRPr>
      </a:lvl8pPr>
      <a:lvl9pPr marL="1828436" algn="ctr" rtl="0" fontAlgn="base">
        <a:spcBef>
          <a:spcPct val="0"/>
        </a:spcBef>
        <a:spcAft>
          <a:spcPct val="0"/>
        </a:spcAft>
        <a:defRPr sz="4400">
          <a:solidFill>
            <a:schemeClr val="tx2"/>
          </a:solidFill>
          <a:latin typeface="Arial" pitchFamily="-65" charset="0"/>
        </a:defRPr>
      </a:lvl9pPr>
    </p:titleStyle>
    <p:bodyStyle>
      <a:lvl1pPr marL="342832" indent="-342832"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802" indent="-285694"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772" indent="-228554"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880" indent="-228554"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988" indent="-228554"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96" indent="-228554" algn="l" rtl="0" fontAlgn="base">
        <a:spcBef>
          <a:spcPct val="20000"/>
        </a:spcBef>
        <a:spcAft>
          <a:spcPct val="0"/>
        </a:spcAft>
        <a:buChar char="»"/>
        <a:defRPr sz="2000">
          <a:solidFill>
            <a:schemeClr val="tx1"/>
          </a:solidFill>
          <a:latin typeface="+mn-lt"/>
          <a:ea typeface="ＭＳ Ｐゴシック" pitchFamily="-65" charset="-128"/>
        </a:defRPr>
      </a:lvl6pPr>
      <a:lvl7pPr marL="2971205" indent="-228554" algn="l" rtl="0" fontAlgn="base">
        <a:spcBef>
          <a:spcPct val="20000"/>
        </a:spcBef>
        <a:spcAft>
          <a:spcPct val="0"/>
        </a:spcAft>
        <a:buChar char="»"/>
        <a:defRPr sz="2000">
          <a:solidFill>
            <a:schemeClr val="tx1"/>
          </a:solidFill>
          <a:latin typeface="+mn-lt"/>
          <a:ea typeface="ＭＳ Ｐゴシック" pitchFamily="-65" charset="-128"/>
        </a:defRPr>
      </a:lvl7pPr>
      <a:lvl8pPr marL="3428314" indent="-228554" algn="l" rtl="0" fontAlgn="base">
        <a:spcBef>
          <a:spcPct val="20000"/>
        </a:spcBef>
        <a:spcAft>
          <a:spcPct val="0"/>
        </a:spcAft>
        <a:buChar char="»"/>
        <a:defRPr sz="2000">
          <a:solidFill>
            <a:schemeClr val="tx1"/>
          </a:solidFill>
          <a:latin typeface="+mn-lt"/>
          <a:ea typeface="ＭＳ Ｐゴシック" pitchFamily="-65" charset="-128"/>
        </a:defRPr>
      </a:lvl8pPr>
      <a:lvl9pPr marL="3885423" indent="-228554"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8" rtl="0" eaLnBrk="1" latinLnBrk="0" hangingPunct="1">
        <a:defRPr sz="1800" kern="1200">
          <a:solidFill>
            <a:schemeClr val="tx1"/>
          </a:solidFill>
          <a:latin typeface="+mn-lt"/>
          <a:ea typeface="+mn-ea"/>
          <a:cs typeface="+mn-cs"/>
        </a:defRPr>
      </a:lvl1pPr>
      <a:lvl2pPr marL="457108" algn="l" defTabSz="457108" rtl="0" eaLnBrk="1" latinLnBrk="0" hangingPunct="1">
        <a:defRPr sz="1800" kern="1200">
          <a:solidFill>
            <a:schemeClr val="tx1"/>
          </a:solidFill>
          <a:latin typeface="+mn-lt"/>
          <a:ea typeface="+mn-ea"/>
          <a:cs typeface="+mn-cs"/>
        </a:defRPr>
      </a:lvl2pPr>
      <a:lvl3pPr marL="914218" algn="l" defTabSz="457108" rtl="0" eaLnBrk="1" latinLnBrk="0" hangingPunct="1">
        <a:defRPr sz="1800" kern="1200">
          <a:solidFill>
            <a:schemeClr val="tx1"/>
          </a:solidFill>
          <a:latin typeface="+mn-lt"/>
          <a:ea typeface="+mn-ea"/>
          <a:cs typeface="+mn-cs"/>
        </a:defRPr>
      </a:lvl3pPr>
      <a:lvl4pPr marL="1371327" algn="l" defTabSz="457108" rtl="0" eaLnBrk="1" latinLnBrk="0" hangingPunct="1">
        <a:defRPr sz="1800" kern="1200">
          <a:solidFill>
            <a:schemeClr val="tx1"/>
          </a:solidFill>
          <a:latin typeface="+mn-lt"/>
          <a:ea typeface="+mn-ea"/>
          <a:cs typeface="+mn-cs"/>
        </a:defRPr>
      </a:lvl4pPr>
      <a:lvl5pPr marL="1828436" algn="l" defTabSz="457108" rtl="0" eaLnBrk="1" latinLnBrk="0" hangingPunct="1">
        <a:defRPr sz="1800" kern="1200">
          <a:solidFill>
            <a:schemeClr val="tx1"/>
          </a:solidFill>
          <a:latin typeface="+mn-lt"/>
          <a:ea typeface="+mn-ea"/>
          <a:cs typeface="+mn-cs"/>
        </a:defRPr>
      </a:lvl5pPr>
      <a:lvl6pPr marL="2285543" algn="l" defTabSz="457108" rtl="0" eaLnBrk="1" latinLnBrk="0" hangingPunct="1">
        <a:defRPr sz="1800" kern="1200">
          <a:solidFill>
            <a:schemeClr val="tx1"/>
          </a:solidFill>
          <a:latin typeface="+mn-lt"/>
          <a:ea typeface="+mn-ea"/>
          <a:cs typeface="+mn-cs"/>
        </a:defRPr>
      </a:lvl6pPr>
      <a:lvl7pPr marL="2742652" algn="l" defTabSz="457108" rtl="0" eaLnBrk="1" latinLnBrk="0" hangingPunct="1">
        <a:defRPr sz="1800" kern="1200">
          <a:solidFill>
            <a:schemeClr val="tx1"/>
          </a:solidFill>
          <a:latin typeface="+mn-lt"/>
          <a:ea typeface="+mn-ea"/>
          <a:cs typeface="+mn-cs"/>
        </a:defRPr>
      </a:lvl7pPr>
      <a:lvl8pPr marL="3199760" algn="l" defTabSz="457108" rtl="0" eaLnBrk="1" latinLnBrk="0" hangingPunct="1">
        <a:defRPr sz="1800" kern="1200">
          <a:solidFill>
            <a:schemeClr val="tx1"/>
          </a:solidFill>
          <a:latin typeface="+mn-lt"/>
          <a:ea typeface="+mn-ea"/>
          <a:cs typeface="+mn-cs"/>
        </a:defRPr>
      </a:lvl8pPr>
      <a:lvl9pPr marL="3656868" algn="l" defTabSz="45710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wrap="square" lIns="91421" tIns="45711" rIns="91421" bIns="45711"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25DA5DD3-A2F5-5547-8DC3-2ADA0AA74E78}" type="datetime1">
              <a:rPr lang="en-US">
                <a:ea typeface="ＭＳ Ｐゴシック" charset="0"/>
                <a:cs typeface="ＭＳ Ｐゴシック" charset="0"/>
              </a:rPr>
              <a:pPr fontAlgn="base">
                <a:spcBef>
                  <a:spcPct val="0"/>
                </a:spcBef>
                <a:spcAft>
                  <a:spcPct val="0"/>
                </a:spcAft>
              </a:pPr>
              <a:t>11/20/14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wrap="square" lIns="91421" tIns="45711" rIns="91421" bIns="45711"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wrap="square" lIns="91421" tIns="45711" rIns="91421" bIns="45711"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0C73D24C-2006-7047-AA6A-133B17796E54}" type="slidenum">
              <a:rPr lang="en-US">
                <a:ea typeface="ＭＳ Ｐゴシック" charset="0"/>
                <a:cs typeface="ＭＳ Ｐゴシック" charset="0"/>
              </a:rPr>
              <a:pPr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49709017"/>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108"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108"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108"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108"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108"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108" algn="ctr" defTabSz="457108"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218" algn="ctr" defTabSz="457108"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327" algn="ctr" defTabSz="457108"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436" algn="ctr" defTabSz="457108"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832" indent="-342832" algn="l" defTabSz="457108"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802" indent="-285694" algn="l" defTabSz="457108"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772" indent="-228554" algn="l" defTabSz="457108"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880" indent="-228554" algn="l" defTabSz="457108"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988" indent="-228554" algn="l" defTabSz="457108"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096" indent="-228554" algn="l" defTabSz="457108" rtl="0" eaLnBrk="1" latinLnBrk="0" hangingPunct="1">
        <a:spcBef>
          <a:spcPct val="20000"/>
        </a:spcBef>
        <a:buFont typeface="Arial"/>
        <a:buChar char="•"/>
        <a:defRPr sz="2000" kern="1200">
          <a:solidFill>
            <a:schemeClr val="tx1"/>
          </a:solidFill>
          <a:latin typeface="+mn-lt"/>
          <a:ea typeface="+mn-ea"/>
          <a:cs typeface="+mn-cs"/>
        </a:defRPr>
      </a:lvl6pPr>
      <a:lvl7pPr marL="2971205" indent="-228554" algn="l" defTabSz="457108"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8"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8" rtl="0" eaLnBrk="1" latinLnBrk="0" hangingPunct="1">
        <a:defRPr sz="1800" kern="1200">
          <a:solidFill>
            <a:schemeClr val="tx1"/>
          </a:solidFill>
          <a:latin typeface="+mn-lt"/>
          <a:ea typeface="+mn-ea"/>
          <a:cs typeface="+mn-cs"/>
        </a:defRPr>
      </a:lvl1pPr>
      <a:lvl2pPr marL="457108" algn="l" defTabSz="457108" rtl="0" eaLnBrk="1" latinLnBrk="0" hangingPunct="1">
        <a:defRPr sz="1800" kern="1200">
          <a:solidFill>
            <a:schemeClr val="tx1"/>
          </a:solidFill>
          <a:latin typeface="+mn-lt"/>
          <a:ea typeface="+mn-ea"/>
          <a:cs typeface="+mn-cs"/>
        </a:defRPr>
      </a:lvl2pPr>
      <a:lvl3pPr marL="914218" algn="l" defTabSz="457108" rtl="0" eaLnBrk="1" latinLnBrk="0" hangingPunct="1">
        <a:defRPr sz="1800" kern="1200">
          <a:solidFill>
            <a:schemeClr val="tx1"/>
          </a:solidFill>
          <a:latin typeface="+mn-lt"/>
          <a:ea typeface="+mn-ea"/>
          <a:cs typeface="+mn-cs"/>
        </a:defRPr>
      </a:lvl3pPr>
      <a:lvl4pPr marL="1371327" algn="l" defTabSz="457108" rtl="0" eaLnBrk="1" latinLnBrk="0" hangingPunct="1">
        <a:defRPr sz="1800" kern="1200">
          <a:solidFill>
            <a:schemeClr val="tx1"/>
          </a:solidFill>
          <a:latin typeface="+mn-lt"/>
          <a:ea typeface="+mn-ea"/>
          <a:cs typeface="+mn-cs"/>
        </a:defRPr>
      </a:lvl4pPr>
      <a:lvl5pPr marL="1828436" algn="l" defTabSz="457108" rtl="0" eaLnBrk="1" latinLnBrk="0" hangingPunct="1">
        <a:defRPr sz="1800" kern="1200">
          <a:solidFill>
            <a:schemeClr val="tx1"/>
          </a:solidFill>
          <a:latin typeface="+mn-lt"/>
          <a:ea typeface="+mn-ea"/>
          <a:cs typeface="+mn-cs"/>
        </a:defRPr>
      </a:lvl5pPr>
      <a:lvl6pPr marL="2285543" algn="l" defTabSz="457108" rtl="0" eaLnBrk="1" latinLnBrk="0" hangingPunct="1">
        <a:defRPr sz="1800" kern="1200">
          <a:solidFill>
            <a:schemeClr val="tx1"/>
          </a:solidFill>
          <a:latin typeface="+mn-lt"/>
          <a:ea typeface="+mn-ea"/>
          <a:cs typeface="+mn-cs"/>
        </a:defRPr>
      </a:lvl6pPr>
      <a:lvl7pPr marL="2742652" algn="l" defTabSz="457108" rtl="0" eaLnBrk="1" latinLnBrk="0" hangingPunct="1">
        <a:defRPr sz="1800" kern="1200">
          <a:solidFill>
            <a:schemeClr val="tx1"/>
          </a:solidFill>
          <a:latin typeface="+mn-lt"/>
          <a:ea typeface="+mn-ea"/>
          <a:cs typeface="+mn-cs"/>
        </a:defRPr>
      </a:lvl7pPr>
      <a:lvl8pPr marL="3199760" algn="l" defTabSz="457108" rtl="0" eaLnBrk="1" latinLnBrk="0" hangingPunct="1">
        <a:defRPr sz="1800" kern="1200">
          <a:solidFill>
            <a:schemeClr val="tx1"/>
          </a:solidFill>
          <a:latin typeface="+mn-lt"/>
          <a:ea typeface="+mn-ea"/>
          <a:cs typeface="+mn-cs"/>
        </a:defRPr>
      </a:lvl8pPr>
      <a:lvl9pPr marL="3656868" algn="l" defTabSz="45710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20" Type="http://schemas.openxmlformats.org/officeDocument/2006/relationships/image" Target="../media/image57.jpeg"/><Relationship Id="rId21" Type="http://schemas.openxmlformats.org/officeDocument/2006/relationships/hyperlink" Target="http://www.pascal-network.org/challenges/VOC/voc2007/examples/cow_02.jpg" TargetMode="External"/><Relationship Id="rId22" Type="http://schemas.openxmlformats.org/officeDocument/2006/relationships/image" Target="../media/image58.jpeg"/><Relationship Id="rId23" Type="http://schemas.openxmlformats.org/officeDocument/2006/relationships/hyperlink" Target="http://www.pascal-network.org/challenges/VOC/voc2007/examples/diningtable_05.jpg" TargetMode="External"/><Relationship Id="rId24" Type="http://schemas.openxmlformats.org/officeDocument/2006/relationships/image" Target="../media/image59.jpeg"/><Relationship Id="rId25" Type="http://schemas.openxmlformats.org/officeDocument/2006/relationships/hyperlink" Target="http://www.pascal-network.org/challenges/VOC/voc2007/examples/dog_08.jpg" TargetMode="External"/><Relationship Id="rId26" Type="http://schemas.openxmlformats.org/officeDocument/2006/relationships/image" Target="../media/image60.jpeg"/><Relationship Id="rId27" Type="http://schemas.openxmlformats.org/officeDocument/2006/relationships/hyperlink" Target="http://www.pascal-network.org/challenges/VOC/voc2007/examples/horse_07.jpg" TargetMode="External"/><Relationship Id="rId28" Type="http://schemas.openxmlformats.org/officeDocument/2006/relationships/image" Target="../media/image61.jpeg"/><Relationship Id="rId29" Type="http://schemas.openxmlformats.org/officeDocument/2006/relationships/hyperlink" Target="http://www.pascal-network.org/challenges/VOC/voc2007/examples/motorbike_04.jpg" TargetMode="External"/><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www.pascal-network.org/challenges/VOC/voc2007/examples/aeroplane_03.jpg" TargetMode="External"/><Relationship Id="rId4" Type="http://schemas.openxmlformats.org/officeDocument/2006/relationships/image" Target="../media/image49.jpeg"/><Relationship Id="rId5" Type="http://schemas.openxmlformats.org/officeDocument/2006/relationships/hyperlink" Target="http://www.pascal-network.org/challenges/VOC/voc2007/examples/bicycle_08.jpg" TargetMode="External"/><Relationship Id="rId30" Type="http://schemas.openxmlformats.org/officeDocument/2006/relationships/image" Target="../media/image62.jpeg"/><Relationship Id="rId31" Type="http://schemas.openxmlformats.org/officeDocument/2006/relationships/hyperlink" Target="http://www.pascal-network.org/challenges/VOC/voc2007/examples/person_06.jpg" TargetMode="External"/><Relationship Id="rId32" Type="http://schemas.openxmlformats.org/officeDocument/2006/relationships/image" Target="../media/image63.jpeg"/><Relationship Id="rId9" Type="http://schemas.openxmlformats.org/officeDocument/2006/relationships/hyperlink" Target="http://www.pascal-network.org/challenges/VOC/voc2007/examples/boat_02.jpg" TargetMode="External"/><Relationship Id="rId6" Type="http://schemas.openxmlformats.org/officeDocument/2006/relationships/image" Target="../media/image50.jpeg"/><Relationship Id="rId7" Type="http://schemas.openxmlformats.org/officeDocument/2006/relationships/hyperlink" Target="http://www.pascal-network.org/challenges/VOC/voc2007/examples/bird_07.jpg" TargetMode="External"/><Relationship Id="rId8" Type="http://schemas.openxmlformats.org/officeDocument/2006/relationships/image" Target="../media/image51.jpeg"/><Relationship Id="rId33" Type="http://schemas.openxmlformats.org/officeDocument/2006/relationships/hyperlink" Target="http://www.pascal-network.org/challenges/VOC/voc2007/examples/pottedplant_03.jpg" TargetMode="External"/><Relationship Id="rId34" Type="http://schemas.openxmlformats.org/officeDocument/2006/relationships/image" Target="../media/image64.jpeg"/><Relationship Id="rId35" Type="http://schemas.openxmlformats.org/officeDocument/2006/relationships/hyperlink" Target="http://www.pascal-network.org/challenges/VOC/voc2007/examples/sheep_07.jpg" TargetMode="External"/><Relationship Id="rId36" Type="http://schemas.openxmlformats.org/officeDocument/2006/relationships/image" Target="../media/image65.jpeg"/><Relationship Id="rId10" Type="http://schemas.openxmlformats.org/officeDocument/2006/relationships/image" Target="../media/image52.jpeg"/><Relationship Id="rId11" Type="http://schemas.openxmlformats.org/officeDocument/2006/relationships/hyperlink" Target="http://www.pascal-network.org/challenges/VOC/voc2007/examples/bottle_05.jpg" TargetMode="External"/><Relationship Id="rId12" Type="http://schemas.openxmlformats.org/officeDocument/2006/relationships/image" Target="../media/image53.jpeg"/><Relationship Id="rId13" Type="http://schemas.openxmlformats.org/officeDocument/2006/relationships/hyperlink" Target="http://www.pascal-network.org/challenges/VOC/voc2007/examples/bus_01.jpg" TargetMode="External"/><Relationship Id="rId14" Type="http://schemas.openxmlformats.org/officeDocument/2006/relationships/image" Target="../media/image54.jpeg"/><Relationship Id="rId15" Type="http://schemas.openxmlformats.org/officeDocument/2006/relationships/hyperlink" Target="http://www.pascal-network.org/challenges/VOC/voc2007/examples/car_01.jpg" TargetMode="External"/><Relationship Id="rId16" Type="http://schemas.openxmlformats.org/officeDocument/2006/relationships/image" Target="../media/image55.jpeg"/><Relationship Id="rId17" Type="http://schemas.openxmlformats.org/officeDocument/2006/relationships/hyperlink" Target="http://www.pascal-network.org/challenges/VOC/voc2007/examples/cat_02.jpg" TargetMode="External"/><Relationship Id="rId18" Type="http://schemas.openxmlformats.org/officeDocument/2006/relationships/image" Target="../media/image56.jpeg"/><Relationship Id="rId19" Type="http://schemas.openxmlformats.org/officeDocument/2006/relationships/hyperlink" Target="http://www.pascal-network.org/challenges/VOC/voc2007/examples/chair_02.jpg" TargetMode="External"/><Relationship Id="rId37" Type="http://schemas.openxmlformats.org/officeDocument/2006/relationships/hyperlink" Target="http://www.pascal-network.org/challenges/VOC/voc2007/examples/sofa_03.jpg" TargetMode="External"/><Relationship Id="rId38" Type="http://schemas.openxmlformats.org/officeDocument/2006/relationships/image" Target="../media/image66.jpeg"/><Relationship Id="rId39" Type="http://schemas.openxmlformats.org/officeDocument/2006/relationships/hyperlink" Target="http://www.pascal-network.org/challenges/VOC/voc2007/examples/train_05.jpg" TargetMode="External"/><Relationship Id="rId40" Type="http://schemas.openxmlformats.org/officeDocument/2006/relationships/image" Target="../media/image67.jpeg"/><Relationship Id="rId41" Type="http://schemas.openxmlformats.org/officeDocument/2006/relationships/hyperlink" Target="http://www.pascal-network.org/challenges/VOC/voc2007/examples/tvmonitor_01.jpg" TargetMode="External"/><Relationship Id="rId42"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 Id="rId3"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wmf"/><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png"/><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tags" Target="../tags/tag1.xml"/><Relationship Id="rId2"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4.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1" Type="http://schemas.openxmlformats.org/officeDocument/2006/relationships/slideLayout" Target="../slideLayouts/slideLayout13.xml"/><Relationship Id="rId2" Type="http://schemas.openxmlformats.org/officeDocument/2006/relationships/image" Target="../media/image94.emf"/></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image" Target="../media/image94.emf"/></Relationships>
</file>

<file path=ppt/slides/_rels/slide39.xml.rels><?xml version="1.0" encoding="UTF-8" standalone="yes"?>
<Relationships xmlns="http://schemas.openxmlformats.org/package/2006/relationships"><Relationship Id="rId3" Type="http://schemas.openxmlformats.org/officeDocument/2006/relationships/image" Target="../media/image104.wmf"/><Relationship Id="rId4"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wmf"/><Relationship Id="rId4"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image" Target="../media/image105.wmf"/><Relationship Id="rId4" Type="http://schemas.openxmlformats.org/officeDocument/2006/relationships/image" Target="../media/image106.wmf"/><Relationship Id="rId5" Type="http://schemas.openxmlformats.org/officeDocument/2006/relationships/image" Target="../media/image75.png"/><Relationship Id="rId6" Type="http://schemas.openxmlformats.org/officeDocument/2006/relationships/image" Target="../media/image107.jpe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1" Type="http://schemas.openxmlformats.org/officeDocument/2006/relationships/image" Target="../media/image114.png"/><Relationship Id="rId12" Type="http://schemas.openxmlformats.org/officeDocument/2006/relationships/image" Target="../media/image115.png"/><Relationship Id="rId13" Type="http://schemas.openxmlformats.org/officeDocument/2006/relationships/image" Target="../media/image116.png"/><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08.wmf"/><Relationship Id="rId4" Type="http://schemas.openxmlformats.org/officeDocument/2006/relationships/image" Target="../media/image109.png"/><Relationship Id="rId5" Type="http://schemas.openxmlformats.org/officeDocument/2006/relationships/hyperlink" Target="http://av.rds.yahoo.com/_ylt=A9ibyK4d.QpFu5UA7EFuCqMX;_ylu=X3oDMTBvcjFrYm5wBHBndANhdl9pbWdfaG9tZQRzZWMDbG9nbw--/SIG=11d79a3nr/EXP=1158433437/**http://www.altavista.com/" TargetMode="External"/><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hyperlink" Target="http://www.picsearch.com/" TargetMode="External"/><Relationship Id="rId9" Type="http://schemas.openxmlformats.org/officeDocument/2006/relationships/image" Target="../media/image112.png"/><Relationship Id="rId10"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123.png"/><Relationship Id="rId9" Type="http://schemas.openxmlformats.org/officeDocument/2006/relationships/image" Target="../media/image124.png"/><Relationship Id="rId10" Type="http://schemas.openxmlformats.org/officeDocument/2006/relationships/image" Target="../media/image125.png"/><Relationship Id="rId11" Type="http://schemas.openxmlformats.org/officeDocument/2006/relationships/image" Target="../media/image126.png"/><Relationship Id="rId1" Type="http://schemas.openxmlformats.org/officeDocument/2006/relationships/slideLayout" Target="../slideLayouts/slideLayout13.xml"/><Relationship Id="rId2" Type="http://schemas.openxmlformats.org/officeDocument/2006/relationships/image" Target="../media/image1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8.png"/></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04.wmf"/><Relationship Id="rId5" Type="http://schemas.openxmlformats.org/officeDocument/2006/relationships/image" Target="../media/image47.png"/><Relationship Id="rId6" Type="http://schemas.openxmlformats.org/officeDocument/2006/relationships/image" Target="../media/image44.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04.wmf"/><Relationship Id="rId5" Type="http://schemas.openxmlformats.org/officeDocument/2006/relationships/image" Target="../media/image47.png"/><Relationship Id="rId6" Type="http://schemas.openxmlformats.org/officeDocument/2006/relationships/image" Target="../media/image44.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3" Type="http://schemas.openxmlformats.org/officeDocument/2006/relationships/hyperlink" Target="http://av.rds.yahoo.com/_ylt=A9ibyK4d.QpFu5UA7EFuCqMX;_ylu=X3oDMTBvcjFrYm5wBHBndANhdl9pbWdfaG9tZQRzZWMDbG9nbw--/SIG=11d79a3nr/EXP=1158433437/**http://www.altavista.com/" TargetMode="External"/><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hyperlink" Target="http://www.picsearch.com/" TargetMode="External"/><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 Id="rId11" Type="http://schemas.openxmlformats.org/officeDocument/2006/relationships/image" Target="../media/image130.png"/><Relationship Id="rId1" Type="http://schemas.openxmlformats.org/officeDocument/2006/relationships/slideLayout" Target="../slideLayouts/slideLayout14.xml"/><Relationship Id="rId2" Type="http://schemas.openxmlformats.org/officeDocument/2006/relationships/image" Target="../media/image109.png"/></Relationships>
</file>

<file path=ppt/slides/_rels/slide49.xml.rels><?xml version="1.0" encoding="UTF-8" standalone="yes"?>
<Relationships xmlns="http://schemas.openxmlformats.org/package/2006/relationships"><Relationship Id="rId9" Type="http://schemas.openxmlformats.org/officeDocument/2006/relationships/image" Target="../media/image113.png"/><Relationship Id="rId20" Type="http://schemas.openxmlformats.org/officeDocument/2006/relationships/image" Target="../media/image130.png"/><Relationship Id="rId10" Type="http://schemas.openxmlformats.org/officeDocument/2006/relationships/image" Target="../media/image114.png"/><Relationship Id="rId11" Type="http://schemas.openxmlformats.org/officeDocument/2006/relationships/image" Target="../media/image115.png"/><Relationship Id="rId12" Type="http://schemas.openxmlformats.org/officeDocument/2006/relationships/image" Target="../media/image129.png"/><Relationship Id="rId13" Type="http://schemas.openxmlformats.org/officeDocument/2006/relationships/image" Target="../media/image104.wmf"/><Relationship Id="rId14" Type="http://schemas.openxmlformats.org/officeDocument/2006/relationships/image" Target="../media/image47.png"/><Relationship Id="rId15" Type="http://schemas.openxmlformats.org/officeDocument/2006/relationships/image" Target="../media/image44.png"/><Relationship Id="rId16" Type="http://schemas.openxmlformats.org/officeDocument/2006/relationships/image" Target="../media/image69.png"/><Relationship Id="rId17" Type="http://schemas.openxmlformats.org/officeDocument/2006/relationships/image" Target="../media/image70.png"/><Relationship Id="rId18" Type="http://schemas.openxmlformats.org/officeDocument/2006/relationships/image" Target="../media/image71.png"/><Relationship Id="rId19" Type="http://schemas.openxmlformats.org/officeDocument/2006/relationships/image" Target="../media/image72.png"/><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09.png"/><Relationship Id="rId4" Type="http://schemas.openxmlformats.org/officeDocument/2006/relationships/hyperlink" Target="http://av.rds.yahoo.com/_ylt=A9ibyK4d.QpFu5UA7EFuCqMX;_ylu=X3oDMTBvcjFrYm5wBHBndANhdl9pbWdfaG9tZQRzZWMDbG9nbw--/SIG=11d79a3nr/EXP=1158433437/**http://www.altavista.com/" TargetMode="External"/><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hyperlink" Target="http://www.picsearch.com/" TargetMode="External"/><Relationship Id="rId8"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9" Type="http://schemas.openxmlformats.org/officeDocument/2006/relationships/image" Target="../media/image113.png"/><Relationship Id="rId20" Type="http://schemas.openxmlformats.org/officeDocument/2006/relationships/image" Target="../media/image130.png"/><Relationship Id="rId10" Type="http://schemas.openxmlformats.org/officeDocument/2006/relationships/image" Target="../media/image114.png"/><Relationship Id="rId11" Type="http://schemas.openxmlformats.org/officeDocument/2006/relationships/image" Target="../media/image115.png"/><Relationship Id="rId12" Type="http://schemas.openxmlformats.org/officeDocument/2006/relationships/image" Target="../media/image129.png"/><Relationship Id="rId13" Type="http://schemas.openxmlformats.org/officeDocument/2006/relationships/image" Target="../media/image104.wmf"/><Relationship Id="rId14" Type="http://schemas.openxmlformats.org/officeDocument/2006/relationships/image" Target="../media/image47.png"/><Relationship Id="rId15" Type="http://schemas.openxmlformats.org/officeDocument/2006/relationships/image" Target="../media/image44.png"/><Relationship Id="rId16" Type="http://schemas.openxmlformats.org/officeDocument/2006/relationships/image" Target="../media/image69.png"/><Relationship Id="rId17" Type="http://schemas.openxmlformats.org/officeDocument/2006/relationships/image" Target="../media/image70.png"/><Relationship Id="rId18" Type="http://schemas.openxmlformats.org/officeDocument/2006/relationships/image" Target="../media/image71.png"/><Relationship Id="rId19" Type="http://schemas.openxmlformats.org/officeDocument/2006/relationships/image" Target="../media/image72.png"/><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09.png"/><Relationship Id="rId4" Type="http://schemas.openxmlformats.org/officeDocument/2006/relationships/hyperlink" Target="http://av.rds.yahoo.com/_ylt=A9ibyK4d.QpFu5UA7EFuCqMX;_ylu=X3oDMTBvcjFrYm5wBHBndANhdl9pbWdfaG9tZQRzZWMDbG9nbw--/SIG=11d79a3nr/EXP=1158433437/**http://www.altavista.com/" TargetMode="External"/><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hyperlink" Target="http://www.picsearch.com/" TargetMode="External"/><Relationship Id="rId8"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36.png"/><Relationship Id="rId9" Type="http://schemas.openxmlformats.org/officeDocument/2006/relationships/image" Target="../media/image137.png"/><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png"/><Relationship Id="rId3" Type="http://schemas.openxmlformats.org/officeDocument/2006/relationships/image" Target="../media/image138.jpeg"/></Relationships>
</file>

<file path=ppt/slides/_rels/slide54.xml.rels><?xml version="1.0" encoding="UTF-8" standalone="yes"?>
<Relationships xmlns="http://schemas.openxmlformats.org/package/2006/relationships"><Relationship Id="rId13" Type="http://schemas.openxmlformats.org/officeDocument/2006/relationships/hyperlink" Target="http://people.csail.mit.edu/torralba/research/sibblings/out/roni.html" TargetMode="External"/><Relationship Id="rId14" Type="http://schemas.openxmlformats.org/officeDocument/2006/relationships/image" Target="../media/image148.jpeg"/><Relationship Id="rId15" Type="http://schemas.openxmlformats.org/officeDocument/2006/relationships/image" Target="../media/image149.png"/><Relationship Id="rId16" Type="http://schemas.openxmlformats.org/officeDocument/2006/relationships/image" Target="../media/image150.png"/><Relationship Id="rId17" Type="http://schemas.openxmlformats.org/officeDocument/2006/relationships/image" Target="../media/image151.png"/><Relationship Id="rId18" Type="http://schemas.openxmlformats.org/officeDocument/2006/relationships/image" Target="../media/image152.png"/><Relationship Id="rId19" Type="http://schemas.openxmlformats.org/officeDocument/2006/relationships/image" Target="../media/image153.png"/><Relationship Id="rId63" Type="http://schemas.openxmlformats.org/officeDocument/2006/relationships/hyperlink" Target="http://people.csail.mit.edu/torralba/research/sibblings/out/modelA.html" TargetMode="External"/><Relationship Id="rId64" Type="http://schemas.openxmlformats.org/officeDocument/2006/relationships/image" Target="../media/image193.jpeg"/><Relationship Id="rId65" Type="http://schemas.openxmlformats.org/officeDocument/2006/relationships/image" Target="../media/image194.png"/><Relationship Id="rId66" Type="http://schemas.openxmlformats.org/officeDocument/2006/relationships/image" Target="../media/image195.png"/><Relationship Id="rId67" Type="http://schemas.openxmlformats.org/officeDocument/2006/relationships/image" Target="../media/image196.png"/><Relationship Id="rId68" Type="http://schemas.openxmlformats.org/officeDocument/2006/relationships/image" Target="../media/image197.png"/><Relationship Id="rId69" Type="http://schemas.openxmlformats.org/officeDocument/2006/relationships/image" Target="../media/image198.png"/><Relationship Id="rId50" Type="http://schemas.openxmlformats.org/officeDocument/2006/relationships/image" Target="../media/image181.png"/><Relationship Id="rId51" Type="http://schemas.openxmlformats.org/officeDocument/2006/relationships/image" Target="../media/image182.png"/><Relationship Id="rId52" Type="http://schemas.openxmlformats.org/officeDocument/2006/relationships/image" Target="../media/image183.png"/><Relationship Id="rId53" Type="http://schemas.openxmlformats.org/officeDocument/2006/relationships/hyperlink" Target="http://people.csail.mit.edu/torralba/research/sibblings/out/office6.html" TargetMode="External"/><Relationship Id="rId54" Type="http://schemas.openxmlformats.org/officeDocument/2006/relationships/image" Target="../media/image184.jpeg"/><Relationship Id="rId55" Type="http://schemas.openxmlformats.org/officeDocument/2006/relationships/image" Target="../media/image185.png"/><Relationship Id="rId56" Type="http://schemas.openxmlformats.org/officeDocument/2006/relationships/image" Target="../media/image186.png"/><Relationship Id="rId57" Type="http://schemas.openxmlformats.org/officeDocument/2006/relationships/image" Target="../media/image187.png"/><Relationship Id="rId58" Type="http://schemas.openxmlformats.org/officeDocument/2006/relationships/image" Target="../media/image188.png"/><Relationship Id="rId59" Type="http://schemas.openxmlformats.org/officeDocument/2006/relationships/image" Target="../media/image189.png"/><Relationship Id="rId40" Type="http://schemas.openxmlformats.org/officeDocument/2006/relationships/image" Target="../media/image172.png"/><Relationship Id="rId41" Type="http://schemas.openxmlformats.org/officeDocument/2006/relationships/image" Target="../media/image173.png"/><Relationship Id="rId42" Type="http://schemas.openxmlformats.org/officeDocument/2006/relationships/image" Target="../media/image174.png"/><Relationship Id="rId43" Type="http://schemas.openxmlformats.org/officeDocument/2006/relationships/hyperlink" Target="http://people.csail.mit.edu/torralba/research/sibblings/out/opencountry_nat455.html" TargetMode="External"/><Relationship Id="rId44" Type="http://schemas.openxmlformats.org/officeDocument/2006/relationships/image" Target="../media/image175.jpeg"/><Relationship Id="rId45" Type="http://schemas.openxmlformats.org/officeDocument/2006/relationships/image" Target="../media/image176.png"/><Relationship Id="rId46" Type="http://schemas.openxmlformats.org/officeDocument/2006/relationships/image" Target="../media/image177.png"/><Relationship Id="rId47" Type="http://schemas.openxmlformats.org/officeDocument/2006/relationships/image" Target="../media/image178.png"/><Relationship Id="rId48" Type="http://schemas.openxmlformats.org/officeDocument/2006/relationships/image" Target="../media/image179.png"/><Relationship Id="rId49" Type="http://schemas.openxmlformats.org/officeDocument/2006/relationships/image" Target="../media/image180.png"/><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hyperlink" Target="http://people.csail.mit.edu/torralba/research/sibblings/out/street_art1041.html" TargetMode="External"/><Relationship Id="rId4" Type="http://schemas.openxmlformats.org/officeDocument/2006/relationships/image" Target="../media/image139.jpe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42.png"/><Relationship Id="rId8" Type="http://schemas.openxmlformats.org/officeDocument/2006/relationships/image" Target="../media/image143.png"/><Relationship Id="rId9" Type="http://schemas.openxmlformats.org/officeDocument/2006/relationships/image" Target="../media/image144.png"/><Relationship Id="rId30" Type="http://schemas.openxmlformats.org/officeDocument/2006/relationships/image" Target="../media/image163.png"/><Relationship Id="rId31" Type="http://schemas.openxmlformats.org/officeDocument/2006/relationships/image" Target="../media/image164.png"/><Relationship Id="rId32" Type="http://schemas.openxmlformats.org/officeDocument/2006/relationships/image" Target="../media/image165.png"/><Relationship Id="rId33" Type="http://schemas.openxmlformats.org/officeDocument/2006/relationships/hyperlink" Target="http://people.csail.mit.edu/torralba/research/sibblings/out/pers222.html" TargetMode="External"/><Relationship Id="rId34" Type="http://schemas.openxmlformats.org/officeDocument/2006/relationships/image" Target="../media/image166.jpeg"/><Relationship Id="rId35" Type="http://schemas.openxmlformats.org/officeDocument/2006/relationships/image" Target="../media/image167.png"/><Relationship Id="rId36" Type="http://schemas.openxmlformats.org/officeDocument/2006/relationships/image" Target="../media/image168.png"/><Relationship Id="rId37" Type="http://schemas.openxmlformats.org/officeDocument/2006/relationships/image" Target="../media/image169.png"/><Relationship Id="rId38" Type="http://schemas.openxmlformats.org/officeDocument/2006/relationships/image" Target="../media/image170.png"/><Relationship Id="rId39" Type="http://schemas.openxmlformats.org/officeDocument/2006/relationships/image" Target="../media/image171.png"/><Relationship Id="rId70" Type="http://schemas.openxmlformats.org/officeDocument/2006/relationships/image" Target="../media/image199.png"/><Relationship Id="rId71" Type="http://schemas.openxmlformats.org/officeDocument/2006/relationships/image" Target="../media/image200.png"/><Relationship Id="rId72" Type="http://schemas.openxmlformats.org/officeDocument/2006/relationships/image" Target="../media/image201.png"/><Relationship Id="rId20" Type="http://schemas.openxmlformats.org/officeDocument/2006/relationships/image" Target="../media/image154.png"/><Relationship Id="rId21" Type="http://schemas.openxmlformats.org/officeDocument/2006/relationships/image" Target="../media/image155.png"/><Relationship Id="rId22" Type="http://schemas.openxmlformats.org/officeDocument/2006/relationships/image" Target="../media/image156.png"/><Relationship Id="rId23" Type="http://schemas.openxmlformats.org/officeDocument/2006/relationships/hyperlink" Target="http://people.csail.mit.edu/torralba/research/sibblings/out/room40.html" TargetMode="External"/><Relationship Id="rId24" Type="http://schemas.openxmlformats.org/officeDocument/2006/relationships/image" Target="../media/image157.jpeg"/><Relationship Id="rId25" Type="http://schemas.openxmlformats.org/officeDocument/2006/relationships/image" Target="../media/image158.png"/><Relationship Id="rId26" Type="http://schemas.openxmlformats.org/officeDocument/2006/relationships/image" Target="../media/image159.png"/><Relationship Id="rId27" Type="http://schemas.openxmlformats.org/officeDocument/2006/relationships/image" Target="../media/image160.png"/><Relationship Id="rId28" Type="http://schemas.openxmlformats.org/officeDocument/2006/relationships/image" Target="../media/image161.png"/><Relationship Id="rId29" Type="http://schemas.openxmlformats.org/officeDocument/2006/relationships/image" Target="../media/image162.png"/><Relationship Id="rId60" Type="http://schemas.openxmlformats.org/officeDocument/2006/relationships/image" Target="../media/image190.png"/><Relationship Id="rId61" Type="http://schemas.openxmlformats.org/officeDocument/2006/relationships/image" Target="../media/image191.png"/><Relationship Id="rId62" Type="http://schemas.openxmlformats.org/officeDocument/2006/relationships/image" Target="../media/image192.png"/><Relationship Id="rId10" Type="http://schemas.openxmlformats.org/officeDocument/2006/relationships/image" Target="../media/image145.png"/><Relationship Id="rId11" Type="http://schemas.openxmlformats.org/officeDocument/2006/relationships/image" Target="../media/image146.png"/><Relationship Id="rId12" Type="http://schemas.openxmlformats.org/officeDocument/2006/relationships/image" Target="../media/image1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0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205.wmf"/></Relationships>
</file>

<file path=ppt/slides/_rels/slide59.xml.rels><?xml version="1.0" encoding="UTF-8" standalone="yes"?>
<Relationships xmlns="http://schemas.openxmlformats.org/package/2006/relationships"><Relationship Id="rId3" Type="http://schemas.openxmlformats.org/officeDocument/2006/relationships/image" Target="../media/image206.wmf"/><Relationship Id="rId4" Type="http://schemas.openxmlformats.org/officeDocument/2006/relationships/image" Target="../media/image207.wmf"/><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png"/><Relationship Id="rId1" Type="http://schemas.openxmlformats.org/officeDocument/2006/relationships/slideLayout" Target="../slideLayouts/slideLayout18.xml"/><Relationship Id="rId2" Type="http://schemas.openxmlformats.org/officeDocument/2006/relationships/image" Target="../media/image208.png"/></Relationships>
</file>

<file path=ppt/slides/_rels/slide6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62.xml.rels><?xml version="1.0" encoding="UTF-8" standalone="yes"?>
<Relationships xmlns="http://schemas.openxmlformats.org/package/2006/relationships"><Relationship Id="rId9" Type="http://schemas.openxmlformats.org/officeDocument/2006/relationships/image" Target="../media/image218.png"/><Relationship Id="rId20" Type="http://schemas.openxmlformats.org/officeDocument/2006/relationships/image" Target="../media/image229.emf"/><Relationship Id="rId10" Type="http://schemas.openxmlformats.org/officeDocument/2006/relationships/image" Target="../media/image219.png"/><Relationship Id="rId11" Type="http://schemas.openxmlformats.org/officeDocument/2006/relationships/image" Target="../media/image220.png"/><Relationship Id="rId12" Type="http://schemas.openxmlformats.org/officeDocument/2006/relationships/image" Target="../media/image221.png"/><Relationship Id="rId13" Type="http://schemas.openxmlformats.org/officeDocument/2006/relationships/image" Target="../media/image222.png"/><Relationship Id="rId14" Type="http://schemas.openxmlformats.org/officeDocument/2006/relationships/image" Target="../media/image223.png"/><Relationship Id="rId15" Type="http://schemas.openxmlformats.org/officeDocument/2006/relationships/image" Target="../media/image224.png"/><Relationship Id="rId16" Type="http://schemas.openxmlformats.org/officeDocument/2006/relationships/image" Target="../media/image225.png"/><Relationship Id="rId17" Type="http://schemas.openxmlformats.org/officeDocument/2006/relationships/image" Target="../media/image226.png"/><Relationship Id="rId18" Type="http://schemas.openxmlformats.org/officeDocument/2006/relationships/image" Target="../media/image227.png"/><Relationship Id="rId19" Type="http://schemas.openxmlformats.org/officeDocument/2006/relationships/image" Target="../media/image228.png"/><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212.png"/><Relationship Id="rId4" Type="http://schemas.openxmlformats.org/officeDocument/2006/relationships/image" Target="../media/image213.png"/><Relationship Id="rId5" Type="http://schemas.openxmlformats.org/officeDocument/2006/relationships/image" Target="../media/image214.png"/><Relationship Id="rId6" Type="http://schemas.openxmlformats.org/officeDocument/2006/relationships/image" Target="../media/image215.png"/><Relationship Id="rId7" Type="http://schemas.openxmlformats.org/officeDocument/2006/relationships/image" Target="../media/image216.png"/><Relationship Id="rId8" Type="http://schemas.openxmlformats.org/officeDocument/2006/relationships/image" Target="../media/image217.png"/></Relationships>
</file>

<file path=ppt/slides/_rels/slide63.xml.rels><?xml version="1.0" encoding="UTF-8" standalone="yes"?>
<Relationships xmlns="http://schemas.openxmlformats.org/package/2006/relationships"><Relationship Id="rId11" Type="http://schemas.openxmlformats.org/officeDocument/2006/relationships/image" Target="../media/image226.png"/><Relationship Id="rId12" Type="http://schemas.openxmlformats.org/officeDocument/2006/relationships/image" Target="../media/image227.png"/><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228.png"/><Relationship Id="rId4" Type="http://schemas.openxmlformats.org/officeDocument/2006/relationships/image" Target="../media/image230.emf"/><Relationship Id="rId5" Type="http://schemas.openxmlformats.org/officeDocument/2006/relationships/image" Target="../media/image220.png"/><Relationship Id="rId6" Type="http://schemas.openxmlformats.org/officeDocument/2006/relationships/image" Target="../media/image221.png"/><Relationship Id="rId7" Type="http://schemas.openxmlformats.org/officeDocument/2006/relationships/image" Target="../media/image222.png"/><Relationship Id="rId8" Type="http://schemas.openxmlformats.org/officeDocument/2006/relationships/image" Target="../media/image223.png"/><Relationship Id="rId9" Type="http://schemas.openxmlformats.org/officeDocument/2006/relationships/image" Target="../media/image224.png"/><Relationship Id="rId10" Type="http://schemas.openxmlformats.org/officeDocument/2006/relationships/image" Target="../media/image225.png"/></Relationships>
</file>

<file path=ppt/slides/_rels/slide64.xml.rels><?xml version="1.0" encoding="UTF-8" standalone="yes"?>
<Relationships xmlns="http://schemas.openxmlformats.org/package/2006/relationships"><Relationship Id="rId11" Type="http://schemas.openxmlformats.org/officeDocument/2006/relationships/image" Target="../media/image227.png"/><Relationship Id="rId12" Type="http://schemas.openxmlformats.org/officeDocument/2006/relationships/image" Target="../media/image231.emf"/><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228.png"/><Relationship Id="rId4" Type="http://schemas.openxmlformats.org/officeDocument/2006/relationships/image" Target="../media/image220.png"/><Relationship Id="rId5" Type="http://schemas.openxmlformats.org/officeDocument/2006/relationships/image" Target="../media/image221.png"/><Relationship Id="rId6" Type="http://schemas.openxmlformats.org/officeDocument/2006/relationships/image" Target="../media/image222.png"/><Relationship Id="rId7" Type="http://schemas.openxmlformats.org/officeDocument/2006/relationships/image" Target="../media/image223.png"/><Relationship Id="rId8" Type="http://schemas.openxmlformats.org/officeDocument/2006/relationships/image" Target="../media/image224.png"/><Relationship Id="rId9" Type="http://schemas.openxmlformats.org/officeDocument/2006/relationships/image" Target="../media/image225.png"/><Relationship Id="rId10" Type="http://schemas.openxmlformats.org/officeDocument/2006/relationships/image" Target="../media/image226.png"/></Relationships>
</file>

<file path=ppt/slides/_rels/slide65.xml.rels><?xml version="1.0" encoding="UTF-8" standalone="yes"?>
<Relationships xmlns="http://schemas.openxmlformats.org/package/2006/relationships"><Relationship Id="rId11" Type="http://schemas.openxmlformats.org/officeDocument/2006/relationships/image" Target="../media/image227.png"/><Relationship Id="rId12" Type="http://schemas.openxmlformats.org/officeDocument/2006/relationships/image" Target="../media/image232.emf"/><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228.png"/><Relationship Id="rId4" Type="http://schemas.openxmlformats.org/officeDocument/2006/relationships/image" Target="../media/image220.png"/><Relationship Id="rId5" Type="http://schemas.openxmlformats.org/officeDocument/2006/relationships/image" Target="../media/image221.png"/><Relationship Id="rId6" Type="http://schemas.openxmlformats.org/officeDocument/2006/relationships/image" Target="../media/image222.png"/><Relationship Id="rId7" Type="http://schemas.openxmlformats.org/officeDocument/2006/relationships/image" Target="../media/image223.png"/><Relationship Id="rId8" Type="http://schemas.openxmlformats.org/officeDocument/2006/relationships/image" Target="../media/image224.png"/><Relationship Id="rId9" Type="http://schemas.openxmlformats.org/officeDocument/2006/relationships/image" Target="../media/image225.png"/><Relationship Id="rId10" Type="http://schemas.openxmlformats.org/officeDocument/2006/relationships/image" Target="../media/image22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33.png"/><Relationship Id="rId4" Type="http://schemas.openxmlformats.org/officeDocument/2006/relationships/image" Target="../media/image234.png"/><Relationship Id="rId1" Type="http://schemas.openxmlformats.org/officeDocument/2006/relationships/slideLayout" Target="../slideLayouts/slideLayout17.xml"/><Relationship Id="rId2"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236.png"/><Relationship Id="rId1" Type="http://schemas.openxmlformats.org/officeDocument/2006/relationships/slideLayout" Target="../slideLayouts/slideLayout17.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3" Type="http://schemas.openxmlformats.org/officeDocument/2006/relationships/image" Target="../media/image237.png"/><Relationship Id="rId4" Type="http://schemas.openxmlformats.org/officeDocument/2006/relationships/image" Target="../media/image238.png"/><Relationship Id="rId5" Type="http://schemas.openxmlformats.org/officeDocument/2006/relationships/image" Target="../media/image239.png"/><Relationship Id="rId1" Type="http://schemas.openxmlformats.org/officeDocument/2006/relationships/slideLayout" Target="../slideLayouts/slideLayout18.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36.wmf"/></Relationships>
</file>

<file path=ppt/slides/_rels/slide70.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wmf"/><Relationship Id="rId5" Type="http://schemas.openxmlformats.org/officeDocument/2006/relationships/image" Target="../media/image242.wmf"/><Relationship Id="rId6" Type="http://schemas.openxmlformats.org/officeDocument/2006/relationships/image" Target="../media/image243.wmf"/><Relationship Id="rId7" Type="http://schemas.openxmlformats.org/officeDocument/2006/relationships/image" Target="../media/image244.wmf"/><Relationship Id="rId8" Type="http://schemas.openxmlformats.org/officeDocument/2006/relationships/image" Target="../media/image245.wmf"/><Relationship Id="rId1" Type="http://schemas.openxmlformats.org/officeDocument/2006/relationships/slideLayout" Target="../slideLayouts/slideLayout17.xml"/><Relationship Id="rId2" Type="http://schemas.openxmlformats.org/officeDocument/2006/relationships/notesSlide" Target="../notesSlides/notesSlide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2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image" Target="../media/image2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 Id="rId3" Type="http://schemas.openxmlformats.org/officeDocument/2006/relationships/image" Target="../media/image24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image" Target="../media/image2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image" Target="../media/image24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250.png"/></Relationships>
</file>

<file path=ppt/slides/_rels/slide77.xml.rels><?xml version="1.0" encoding="UTF-8" standalone="yes"?>
<Relationships xmlns="http://schemas.openxmlformats.org/package/2006/relationships"><Relationship Id="rId11" Type="http://schemas.openxmlformats.org/officeDocument/2006/relationships/image" Target="../media/image259.png"/><Relationship Id="rId12" Type="http://schemas.openxmlformats.org/officeDocument/2006/relationships/image" Target="../media/image260.png"/><Relationship Id="rId13" Type="http://schemas.openxmlformats.org/officeDocument/2006/relationships/image" Target="../media/image261.png"/><Relationship Id="rId14" Type="http://schemas.openxmlformats.org/officeDocument/2006/relationships/image" Target="../media/image262.png"/><Relationship Id="rId15" Type="http://schemas.openxmlformats.org/officeDocument/2006/relationships/image" Target="../media/image263.png"/><Relationship Id="rId16" Type="http://schemas.openxmlformats.org/officeDocument/2006/relationships/image" Target="../media/image264.png"/><Relationship Id="rId17" Type="http://schemas.openxmlformats.org/officeDocument/2006/relationships/image" Target="../media/image265.png"/><Relationship Id="rId18" Type="http://schemas.openxmlformats.org/officeDocument/2006/relationships/image" Target="../media/image266.png"/><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251.png"/><Relationship Id="rId4" Type="http://schemas.openxmlformats.org/officeDocument/2006/relationships/image" Target="../media/image252.png"/><Relationship Id="rId5" Type="http://schemas.openxmlformats.org/officeDocument/2006/relationships/image" Target="../media/image253.png"/><Relationship Id="rId6" Type="http://schemas.openxmlformats.org/officeDocument/2006/relationships/image" Target="../media/image254.png"/><Relationship Id="rId7" Type="http://schemas.openxmlformats.org/officeDocument/2006/relationships/image" Target="../media/image255.png"/><Relationship Id="rId8" Type="http://schemas.openxmlformats.org/officeDocument/2006/relationships/image" Target="../media/image256.png"/><Relationship Id="rId9" Type="http://schemas.openxmlformats.org/officeDocument/2006/relationships/image" Target="../media/image257.png"/><Relationship Id="rId10" Type="http://schemas.openxmlformats.org/officeDocument/2006/relationships/image" Target="../media/image258.png"/></Relationships>
</file>

<file path=ppt/slides/_rels/slide78.xml.rels><?xml version="1.0" encoding="UTF-8" standalone="yes"?>
<Relationships xmlns="http://schemas.openxmlformats.org/package/2006/relationships"><Relationship Id="rId9" Type="http://schemas.openxmlformats.org/officeDocument/2006/relationships/image" Target="../media/image266.png"/><Relationship Id="rId20" Type="http://schemas.openxmlformats.org/officeDocument/2006/relationships/image" Target="../media/image277.png"/><Relationship Id="rId10" Type="http://schemas.openxmlformats.org/officeDocument/2006/relationships/image" Target="../media/image267.png"/><Relationship Id="rId11" Type="http://schemas.openxmlformats.org/officeDocument/2006/relationships/image" Target="../media/image268.png"/><Relationship Id="rId12" Type="http://schemas.openxmlformats.org/officeDocument/2006/relationships/image" Target="../media/image269.png"/><Relationship Id="rId13" Type="http://schemas.openxmlformats.org/officeDocument/2006/relationships/image" Target="../media/image270.png"/><Relationship Id="rId14" Type="http://schemas.openxmlformats.org/officeDocument/2006/relationships/image" Target="../media/image271.png"/><Relationship Id="rId15" Type="http://schemas.openxmlformats.org/officeDocument/2006/relationships/image" Target="../media/image272.png"/><Relationship Id="rId16" Type="http://schemas.openxmlformats.org/officeDocument/2006/relationships/image" Target="../media/image273.png"/><Relationship Id="rId17" Type="http://schemas.openxmlformats.org/officeDocument/2006/relationships/image" Target="../media/image274.png"/><Relationship Id="rId18" Type="http://schemas.openxmlformats.org/officeDocument/2006/relationships/image" Target="../media/image275.png"/><Relationship Id="rId19" Type="http://schemas.openxmlformats.org/officeDocument/2006/relationships/image" Target="../media/image276.png"/><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251.png"/><Relationship Id="rId4" Type="http://schemas.openxmlformats.org/officeDocument/2006/relationships/image" Target="../media/image254.png"/><Relationship Id="rId5" Type="http://schemas.openxmlformats.org/officeDocument/2006/relationships/image" Target="../media/image252.png"/><Relationship Id="rId6" Type="http://schemas.openxmlformats.org/officeDocument/2006/relationships/image" Target="../media/image253.png"/><Relationship Id="rId7" Type="http://schemas.openxmlformats.org/officeDocument/2006/relationships/image" Target="../media/image264.png"/><Relationship Id="rId8" Type="http://schemas.openxmlformats.org/officeDocument/2006/relationships/image" Target="../media/image26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2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36.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2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36.wmf"/></Relationships>
</file>

<file path=ppt/slides/_rels/slide90.xml.rels><?xml version="1.0" encoding="UTF-8" standalone="yes"?>
<Relationships xmlns="http://schemas.openxmlformats.org/package/2006/relationships"><Relationship Id="rId3" Type="http://schemas.openxmlformats.org/officeDocument/2006/relationships/image" Target="../media/image286.emf"/><Relationship Id="rId4" Type="http://schemas.openxmlformats.org/officeDocument/2006/relationships/image" Target="../media/image287.emf"/><Relationship Id="rId5" Type="http://schemas.openxmlformats.org/officeDocument/2006/relationships/image" Target="../media/image288.emf"/><Relationship Id="rId1" Type="http://schemas.openxmlformats.org/officeDocument/2006/relationships/slideLayout" Target="../slideLayouts/slideLayout15.xml"/><Relationship Id="rId2" Type="http://schemas.openxmlformats.org/officeDocument/2006/relationships/image" Target="../media/image28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07501" y="190444"/>
            <a:ext cx="2407901" cy="668445"/>
          </a:xfrm>
          <a:prstGeom prst="rect">
            <a:avLst/>
          </a:prstGeom>
        </p:spPr>
      </p:pic>
      <p:sp>
        <p:nvSpPr>
          <p:cNvPr id="5" name="Subtitle 2"/>
          <p:cNvSpPr txBox="1">
            <a:spLocks/>
          </p:cNvSpPr>
          <p:nvPr/>
        </p:nvSpPr>
        <p:spPr>
          <a:xfrm>
            <a:off x="180400" y="143666"/>
            <a:ext cx="6220400" cy="762000"/>
          </a:xfrm>
          <a:prstGeom prst="rect">
            <a:avLst/>
          </a:prstGeom>
        </p:spPr>
        <p:txBody>
          <a:bodyPr vert="horz" lIns="91421" tIns="45711" rIns="91421" bIns="45711"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200" b="1" dirty="0">
                <a:solidFill>
                  <a:srgbClr val="EE6B27"/>
                </a:solidFill>
                <a:latin typeface="Myriad Pro"/>
                <a:cs typeface="Myriad Pro"/>
              </a:rPr>
              <a:t>COS429 Computer Vision</a:t>
            </a:r>
          </a:p>
        </p:txBody>
      </p:sp>
      <p:cxnSp>
        <p:nvCxnSpPr>
          <p:cNvPr id="6" name="Straight Connector 5"/>
          <p:cNvCxnSpPr/>
          <p:nvPr/>
        </p:nvCxnSpPr>
        <p:spPr>
          <a:xfrm>
            <a:off x="0" y="1014413"/>
            <a:ext cx="9144000" cy="0"/>
          </a:xfrm>
          <a:prstGeom prst="line">
            <a:avLst/>
          </a:prstGeom>
          <a:ln w="38100" cmpd="sng">
            <a:solidFill>
              <a:srgbClr val="E55427"/>
            </a:solidFill>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765249" y="2527205"/>
            <a:ext cx="7613505" cy="4736695"/>
            <a:chOff x="0" y="1915263"/>
            <a:chExt cx="9032879" cy="5619750"/>
          </a:xfrm>
        </p:grpSpPr>
        <p:sp>
          <p:nvSpPr>
            <p:cNvPr id="7" name="AutoShape 3"/>
            <p:cNvSpPr>
              <a:spLocks noChangeAspect="1" noChangeArrowheads="1" noTextEdit="1"/>
            </p:cNvSpPr>
            <p:nvPr/>
          </p:nvSpPr>
          <p:spPr bwMode="auto">
            <a:xfrm>
              <a:off x="0" y="2296263"/>
              <a:ext cx="9031288"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5263"/>
              <a:ext cx="86868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5"/>
            <p:cNvGrpSpPr>
              <a:grpSpLocks/>
            </p:cNvGrpSpPr>
            <p:nvPr/>
          </p:nvGrpSpPr>
          <p:grpSpPr bwMode="auto">
            <a:xfrm>
              <a:off x="1714501" y="2680438"/>
              <a:ext cx="2625725" cy="1117600"/>
              <a:chOff x="1080" y="1250"/>
              <a:chExt cx="1654" cy="704"/>
            </a:xfrm>
          </p:grpSpPr>
          <p:sp>
            <p:nvSpPr>
              <p:cNvPr id="10" name="Freeform 6"/>
              <p:cNvSpPr>
                <a:spLocks/>
              </p:cNvSpPr>
              <p:nvPr/>
            </p:nvSpPr>
            <p:spPr bwMode="auto">
              <a:xfrm>
                <a:off x="1080" y="1250"/>
                <a:ext cx="1503" cy="607"/>
              </a:xfrm>
              <a:custGeom>
                <a:avLst/>
                <a:gdLst>
                  <a:gd name="T0" fmla="*/ 1627 w 1627"/>
                  <a:gd name="T1" fmla="*/ 657 h 657"/>
                  <a:gd name="T2" fmla="*/ 0 w 1627"/>
                  <a:gd name="T3" fmla="*/ 225 h 657"/>
                  <a:gd name="T4" fmla="*/ 0 60000 65536"/>
                  <a:gd name="T5" fmla="*/ 0 60000 65536"/>
                  <a:gd name="T6" fmla="*/ 0 w 1627"/>
                  <a:gd name="T7" fmla="*/ 0 h 657"/>
                  <a:gd name="T8" fmla="*/ 1627 w 1627"/>
                  <a:gd name="T9" fmla="*/ 657 h 657"/>
                </a:gdLst>
                <a:ahLst/>
                <a:cxnLst>
                  <a:cxn ang="T4">
                    <a:pos x="T0" y="T1"/>
                  </a:cxn>
                  <a:cxn ang="T5">
                    <a:pos x="T2" y="T3"/>
                  </a:cxn>
                </a:cxnLst>
                <a:rect l="T6" t="T7" r="T8" b="T9"/>
                <a:pathLst>
                  <a:path w="1627" h="657">
                    <a:moveTo>
                      <a:pt x="1627" y="657"/>
                    </a:moveTo>
                    <a:cubicBezTo>
                      <a:pt x="1490" y="193"/>
                      <a:pt x="762" y="0"/>
                      <a:pt x="0" y="225"/>
                    </a:cubicBezTo>
                  </a:path>
                </a:pathLst>
              </a:custGeom>
              <a:noFill/>
              <a:ln w="44450">
                <a:solidFill>
                  <a:srgbClr val="DE280B"/>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 name="Oval 7"/>
              <p:cNvSpPr>
                <a:spLocks noChangeArrowheads="1"/>
              </p:cNvSpPr>
              <p:nvPr/>
            </p:nvSpPr>
            <p:spPr bwMode="auto">
              <a:xfrm>
                <a:off x="2431" y="1760"/>
                <a:ext cx="303" cy="194"/>
              </a:xfrm>
              <a:prstGeom prst="ellipse">
                <a:avLst/>
              </a:prstGeom>
              <a:noFill/>
              <a:ln w="44450">
                <a:solidFill>
                  <a:srgbClr val="DE280B"/>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2" name="Oval 8"/>
              <p:cNvSpPr>
                <a:spLocks noChangeArrowheads="1"/>
              </p:cNvSpPr>
              <p:nvPr/>
            </p:nvSpPr>
            <p:spPr bwMode="auto">
              <a:xfrm>
                <a:off x="2562" y="1839"/>
                <a:ext cx="39" cy="42"/>
              </a:xfrm>
              <a:prstGeom prst="ellipse">
                <a:avLst/>
              </a:prstGeom>
              <a:solidFill>
                <a:srgbClr val="DE280B"/>
              </a:solidFill>
              <a:ln w="44450">
                <a:solidFill>
                  <a:srgbClr val="DE280B"/>
                </a:solidFill>
                <a:miter lim="800000"/>
                <a:headEnd/>
                <a:tailEnd/>
              </a:ln>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13" name="Group 9"/>
            <p:cNvGrpSpPr>
              <a:grpSpLocks/>
            </p:cNvGrpSpPr>
            <p:nvPr/>
          </p:nvGrpSpPr>
          <p:grpSpPr bwMode="auto">
            <a:xfrm>
              <a:off x="0" y="2374054"/>
              <a:ext cx="1679576" cy="1487488"/>
              <a:chOff x="0" y="1057"/>
              <a:chExt cx="1058" cy="937"/>
            </a:xfrm>
          </p:grpSpPr>
          <p:pic>
            <p:nvPicPr>
              <p:cNvPr id="1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0"/>
                <a:ext cx="1058"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1"/>
              <p:cNvSpPr>
                <a:spLocks noChangeArrowheads="1"/>
              </p:cNvSpPr>
              <p:nvPr/>
            </p:nvSpPr>
            <p:spPr bwMode="auto">
              <a:xfrm>
                <a:off x="214" y="1057"/>
                <a:ext cx="62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a:solidFill>
                      <a:srgbClr val="000000"/>
                    </a:solidFill>
                    <a:latin typeface="Arial" charset="0"/>
                    <a:ea typeface="ＭＳ Ｐゴシック" charset="0"/>
                    <a:cs typeface="ＭＳ Ｐゴシック" charset="0"/>
                  </a:rPr>
                  <a:t>Input image</a:t>
                </a:r>
                <a:endParaRPr lang="en-US" sz="1050">
                  <a:solidFill>
                    <a:srgbClr val="000000"/>
                  </a:solidFill>
                  <a:latin typeface="Arial" charset="0"/>
                  <a:ea typeface="ＭＳ Ｐゴシック" charset="0"/>
                  <a:cs typeface="ＭＳ Ｐゴシック" charset="0"/>
                </a:endParaRPr>
              </a:p>
            </p:txBody>
          </p:sp>
        </p:grpSp>
        <p:grpSp>
          <p:nvGrpSpPr>
            <p:cNvPr id="16" name="Group 12"/>
            <p:cNvGrpSpPr>
              <a:grpSpLocks/>
            </p:cNvGrpSpPr>
            <p:nvPr/>
          </p:nvGrpSpPr>
          <p:grpSpPr bwMode="auto">
            <a:xfrm>
              <a:off x="4354515" y="2069251"/>
              <a:ext cx="4678364" cy="2316163"/>
              <a:chOff x="2743" y="865"/>
              <a:chExt cx="2947" cy="1459"/>
            </a:xfrm>
          </p:grpSpPr>
          <p:pic>
            <p:nvPicPr>
              <p:cNvPr id="1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2" y="1476"/>
                <a:ext cx="544"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2" y="1619"/>
                <a:ext cx="538"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7" y="1851"/>
                <a:ext cx="541"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 y="1108"/>
                <a:ext cx="553"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1" y="1922"/>
                <a:ext cx="539"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6" y="1457"/>
                <a:ext cx="547"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9" y="1198"/>
                <a:ext cx="54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9" y="1008"/>
                <a:ext cx="548"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21"/>
              <p:cNvSpPr>
                <a:spLocks noChangeShapeType="1"/>
              </p:cNvSpPr>
              <p:nvPr/>
            </p:nvSpPr>
            <p:spPr bwMode="auto">
              <a:xfrm flipV="1">
                <a:off x="2743" y="1671"/>
                <a:ext cx="1177" cy="168"/>
              </a:xfrm>
              <a:prstGeom prst="line">
                <a:avLst/>
              </a:prstGeom>
              <a:noFill/>
              <a:ln w="44450">
                <a:solidFill>
                  <a:srgbClr val="DE280B"/>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 name="Freeform 22"/>
              <p:cNvSpPr>
                <a:spLocks/>
              </p:cNvSpPr>
              <p:nvPr/>
            </p:nvSpPr>
            <p:spPr bwMode="auto">
              <a:xfrm>
                <a:off x="3896" y="1632"/>
                <a:ext cx="97" cy="86"/>
              </a:xfrm>
              <a:custGeom>
                <a:avLst/>
                <a:gdLst>
                  <a:gd name="T0" fmla="*/ 105 w 105"/>
                  <a:gd name="T1" fmla="*/ 32 h 93"/>
                  <a:gd name="T2" fmla="*/ 18 w 105"/>
                  <a:gd name="T3" fmla="*/ 93 h 93"/>
                  <a:gd name="T4" fmla="*/ 28 w 105"/>
                  <a:gd name="T5" fmla="*/ 43 h 93"/>
                  <a:gd name="T6" fmla="*/ 0 w 105"/>
                  <a:gd name="T7" fmla="*/ 0 h 93"/>
                  <a:gd name="T8" fmla="*/ 105 w 105"/>
                  <a:gd name="T9" fmla="*/ 32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105" y="32"/>
                    </a:moveTo>
                    <a:cubicBezTo>
                      <a:pt x="75" y="47"/>
                      <a:pt x="39" y="71"/>
                      <a:pt x="18" y="93"/>
                    </a:cubicBezTo>
                    <a:cubicBezTo>
                      <a:pt x="28" y="43"/>
                      <a:pt x="28" y="43"/>
                      <a:pt x="28" y="43"/>
                    </a:cubicBezTo>
                    <a:cubicBezTo>
                      <a:pt x="0" y="0"/>
                      <a:pt x="0" y="0"/>
                      <a:pt x="0" y="0"/>
                    </a:cubicBezTo>
                    <a:cubicBezTo>
                      <a:pt x="28" y="15"/>
                      <a:pt x="71" y="27"/>
                      <a:pt x="105" y="32"/>
                    </a:cubicBezTo>
                    <a:close/>
                  </a:path>
                </a:pathLst>
              </a:custGeom>
              <a:solidFill>
                <a:srgbClr val="DE28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 name="Rectangle 23"/>
              <p:cNvSpPr>
                <a:spLocks noChangeArrowheads="1"/>
              </p:cNvSpPr>
              <p:nvPr/>
            </p:nvSpPr>
            <p:spPr bwMode="auto">
              <a:xfrm>
                <a:off x="4323" y="865"/>
                <a:ext cx="976"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dirty="0">
                    <a:solidFill>
                      <a:srgbClr val="000000"/>
                    </a:solidFill>
                    <a:latin typeface="Arial" charset="0"/>
                    <a:ea typeface="ＭＳ Ｐゴシック" charset="0"/>
                    <a:cs typeface="ＭＳ Ｐゴシック" charset="0"/>
                  </a:rPr>
                  <a:t>Nearest neighbors</a:t>
                </a:r>
                <a:endParaRPr lang="en-US" sz="1050" dirty="0">
                  <a:solidFill>
                    <a:srgbClr val="000000"/>
                  </a:solidFill>
                  <a:latin typeface="Arial" charset="0"/>
                  <a:ea typeface="ＭＳ Ｐゴシック" charset="0"/>
                  <a:cs typeface="ＭＳ Ｐゴシック" charset="0"/>
                </a:endParaRPr>
              </a:p>
            </p:txBody>
          </p:sp>
        </p:grpSp>
      </p:grpSp>
      <p:sp>
        <p:nvSpPr>
          <p:cNvPr id="2" name="Title 1"/>
          <p:cNvSpPr>
            <a:spLocks noGrp="1"/>
          </p:cNvSpPr>
          <p:nvPr>
            <p:ph type="ctrTitle"/>
          </p:nvPr>
        </p:nvSpPr>
        <p:spPr>
          <a:xfrm>
            <a:off x="0" y="1014413"/>
            <a:ext cx="9143999" cy="1470025"/>
          </a:xfrm>
        </p:spPr>
        <p:txBody>
          <a:bodyPr>
            <a:noAutofit/>
          </a:bodyPr>
          <a:lstStyle/>
          <a:p>
            <a:r>
              <a:rPr lang="en-US" b="1" dirty="0">
                <a:latin typeface="Myriad Pro"/>
                <a:cs typeface="Myriad Pro"/>
              </a:rPr>
              <a:t>The unreasonable effectiveness </a:t>
            </a:r>
            <a:r>
              <a:rPr lang="en-US" b="1" dirty="0" smtClean="0">
                <a:latin typeface="Myriad Pro"/>
                <a:cs typeface="Myriad Pro"/>
              </a:rPr>
              <a:t/>
            </a:r>
            <a:br>
              <a:rPr lang="en-US" b="1" dirty="0" smtClean="0">
                <a:latin typeface="Myriad Pro"/>
                <a:cs typeface="Myriad Pro"/>
              </a:rPr>
            </a:br>
            <a:r>
              <a:rPr lang="en-US" b="1" dirty="0" smtClean="0">
                <a:latin typeface="Myriad Pro"/>
                <a:cs typeface="Myriad Pro"/>
              </a:rPr>
              <a:t>of </a:t>
            </a:r>
            <a:r>
              <a:rPr lang="en-US" b="1" dirty="0">
                <a:latin typeface="Myriad Pro"/>
                <a:cs typeface="Myriad Pro"/>
              </a:rPr>
              <a:t>big </a:t>
            </a:r>
            <a:r>
              <a:rPr lang="en-US" b="1" dirty="0" smtClean="0">
                <a:latin typeface="Myriad Pro"/>
                <a:cs typeface="Myriad Pro"/>
              </a:rPr>
              <a:t>visual data</a:t>
            </a:r>
            <a:endParaRPr lang="en-US" b="1" dirty="0">
              <a:latin typeface="Myriad Pro"/>
              <a:cs typeface="Myriad Pro"/>
            </a:endParaRPr>
          </a:p>
        </p:txBody>
      </p:sp>
    </p:spTree>
    <p:extLst>
      <p:ext uri="{BB962C8B-B14F-4D97-AF65-F5344CB8AC3E}">
        <p14:creationId xmlns:p14="http://schemas.microsoft.com/office/powerpoint/2010/main" val="936354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p:txBody>
          <a:bodyPr/>
          <a:lstStyle/>
          <a:p>
            <a:pPr eaLnBrk="1" hangingPunct="1"/>
            <a:r>
              <a:rPr lang="en-US" sz="4000">
                <a:latin typeface="Albertus Extra Bold" charset="0"/>
                <a:ea typeface="ＭＳ Ｐゴシック" charset="0"/>
                <a:cs typeface="ＭＳ Ｐゴシック" charset="0"/>
              </a:rPr>
              <a:t>Automatic Colorization Result</a:t>
            </a:r>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l="15508" t="1408" b="83099"/>
          <a:stretch>
            <a:fillRect/>
          </a:stretch>
        </p:blipFill>
        <p:spPr bwMode="auto">
          <a:xfrm>
            <a:off x="0" y="2057400"/>
            <a:ext cx="92964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p:cNvPicPr>
            <a:picLocks noChangeAspect="1" noChangeArrowheads="1"/>
          </p:cNvPicPr>
          <p:nvPr/>
        </p:nvPicPr>
        <p:blipFill>
          <a:blip r:embed="rId3">
            <a:extLst>
              <a:ext uri="{28A0092B-C50C-407E-A947-70E740481C1C}">
                <a14:useLocalDpi xmlns:a14="http://schemas.microsoft.com/office/drawing/2010/main" val="0"/>
              </a:ext>
            </a:extLst>
          </a:blip>
          <a:srcRect l="15508" t="66595" r="1385" b="17490"/>
          <a:stretch>
            <a:fillRect/>
          </a:stretch>
        </p:blipFill>
        <p:spPr bwMode="auto">
          <a:xfrm>
            <a:off x="0" y="4419600"/>
            <a:ext cx="914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3798" name="TextBox 5"/>
          <p:cNvSpPr txBox="1">
            <a:spLocks noChangeArrowheads="1"/>
          </p:cNvSpPr>
          <p:nvPr/>
        </p:nvSpPr>
        <p:spPr bwMode="auto">
          <a:xfrm>
            <a:off x="0" y="1600201"/>
            <a:ext cx="8229600" cy="36931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Book Antiqua" charset="0"/>
              </a:rPr>
              <a:t>Grayscale input High resolution</a:t>
            </a:r>
          </a:p>
        </p:txBody>
      </p:sp>
      <p:sp useBgFill="1">
        <p:nvSpPr>
          <p:cNvPr id="33799" name="TextBox 6"/>
          <p:cNvSpPr txBox="1">
            <a:spLocks noChangeArrowheads="1"/>
          </p:cNvSpPr>
          <p:nvPr/>
        </p:nvSpPr>
        <p:spPr bwMode="auto">
          <a:xfrm>
            <a:off x="0" y="3962401"/>
            <a:ext cx="5348288" cy="36931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Book Antiqua" charset="0"/>
              </a:rPr>
              <a:t>Colorization of input using average</a:t>
            </a:r>
          </a:p>
        </p:txBody>
      </p:sp>
      <p:sp>
        <p:nvSpPr>
          <p:cNvPr id="33800" name="Rectangle 8"/>
          <p:cNvSpPr>
            <a:spLocks noChangeArrowheads="1"/>
          </p:cNvSpPr>
          <p:nvPr/>
        </p:nvSpPr>
        <p:spPr bwMode="auto">
          <a:xfrm>
            <a:off x="5507038" y="6552030"/>
            <a:ext cx="3128242"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1" rIns="91421" bIns="45711" anchor="ctr">
            <a:spAutoFit/>
          </a:bodyPr>
          <a:lstStyle/>
          <a:p>
            <a:pPr fontAlgn="base">
              <a:spcBef>
                <a:spcPct val="0"/>
              </a:spcBef>
              <a:spcAft>
                <a:spcPct val="0"/>
              </a:spcAft>
            </a:pPr>
            <a:r>
              <a:rPr lang="en-US" sz="1200">
                <a:solidFill>
                  <a:srgbClr val="000000"/>
                </a:solidFill>
                <a:latin typeface="Arial" charset="0"/>
                <a:ea typeface="ＭＳ Ｐゴシック" charset="0"/>
                <a:cs typeface="Arial" charset="0"/>
              </a:rPr>
              <a:t>A. Torralba, R. Fergus, W.T.Freeman. 2008</a:t>
            </a:r>
          </a:p>
        </p:txBody>
      </p:sp>
    </p:spTree>
    <p:extLst>
      <p:ext uri="{BB962C8B-B14F-4D97-AF65-F5344CB8AC3E}">
        <p14:creationId xmlns:p14="http://schemas.microsoft.com/office/powerpoint/2010/main" val="37253393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p:txBody>
          <a:bodyPr/>
          <a:lstStyle/>
          <a:p>
            <a:pPr eaLnBrk="1" hangingPunct="1"/>
            <a:r>
              <a:rPr lang="en-US" sz="4000">
                <a:latin typeface="Albertus Extra Bold" charset="0"/>
                <a:ea typeface="ＭＳ Ｐゴシック" charset="0"/>
                <a:cs typeface="ＭＳ Ｐゴシック" charset="0"/>
              </a:rPr>
              <a:t>Automatic Orientation</a:t>
            </a:r>
          </a:p>
        </p:txBody>
      </p:sp>
      <p:sp>
        <p:nvSpPr>
          <p:cNvPr id="35843" name="Content Placeholder 2"/>
          <p:cNvSpPr>
            <a:spLocks noGrp="1"/>
          </p:cNvSpPr>
          <p:nvPr>
            <p:ph idx="4294967295"/>
          </p:nvPr>
        </p:nvSpPr>
        <p:spPr/>
        <p:txBody>
          <a:bodyPr/>
          <a:lstStyle/>
          <a:p>
            <a:pPr eaLnBrk="1" hangingPunct="1"/>
            <a:r>
              <a:rPr lang="en-US">
                <a:latin typeface="Book Antiqua" charset="0"/>
                <a:ea typeface="ＭＳ Ｐゴシック" charset="0"/>
                <a:cs typeface="ＭＳ Ｐゴシック" charset="0"/>
              </a:rPr>
              <a:t>Many images have </a:t>
            </a:r>
            <a:br>
              <a:rPr lang="en-US">
                <a:latin typeface="Book Antiqua" charset="0"/>
                <a:ea typeface="ＭＳ Ｐゴシック" charset="0"/>
                <a:cs typeface="ＭＳ Ｐゴシック" charset="0"/>
              </a:rPr>
            </a:br>
            <a:r>
              <a:rPr lang="en-US">
                <a:latin typeface="Book Antiqua" charset="0"/>
                <a:ea typeface="ＭＳ Ｐゴシック" charset="0"/>
                <a:cs typeface="ＭＳ Ｐゴシック" charset="0"/>
              </a:rPr>
              <a:t>ambiguous orientation</a:t>
            </a:r>
          </a:p>
          <a:p>
            <a:pPr eaLnBrk="1" hangingPunct="1"/>
            <a:r>
              <a:rPr lang="en-US">
                <a:latin typeface="Book Antiqua" charset="0"/>
                <a:ea typeface="ＭＳ Ｐゴシック" charset="0"/>
                <a:cs typeface="ＭＳ Ｐゴシック" charset="0"/>
              </a:rPr>
              <a:t>Look at top 25% </a:t>
            </a:r>
            <a:br>
              <a:rPr lang="en-US">
                <a:latin typeface="Book Antiqua" charset="0"/>
                <a:ea typeface="ＭＳ Ｐゴシック" charset="0"/>
                <a:cs typeface="ＭＳ Ｐゴシック" charset="0"/>
              </a:rPr>
            </a:br>
            <a:r>
              <a:rPr lang="en-US">
                <a:latin typeface="Book Antiqua" charset="0"/>
                <a:ea typeface="ＭＳ Ｐゴシック" charset="0"/>
                <a:cs typeface="ＭＳ Ｐゴシック" charset="0"/>
              </a:rPr>
              <a:t>by confidence:</a:t>
            </a:r>
          </a:p>
          <a:p>
            <a:pPr eaLnBrk="1" hangingPunct="1"/>
            <a:r>
              <a:rPr lang="en-US">
                <a:latin typeface="Book Antiqua" charset="0"/>
                <a:ea typeface="ＭＳ Ｐゴシック" charset="0"/>
                <a:cs typeface="ＭＳ Ｐゴシック" charset="0"/>
              </a:rPr>
              <a:t>Examples of high and low confidence images:</a:t>
            </a: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l="50410" t="53467" b="4230"/>
          <a:stretch>
            <a:fillRect/>
          </a:stretch>
        </p:blipFill>
        <p:spPr bwMode="auto">
          <a:xfrm>
            <a:off x="6172201" y="4572000"/>
            <a:ext cx="24733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t="52174" r="48061" b="5524"/>
          <a:stretch>
            <a:fillRect/>
          </a:stretch>
        </p:blipFill>
        <p:spPr bwMode="auto">
          <a:xfrm>
            <a:off x="3429000" y="4495800"/>
            <a:ext cx="259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2"/>
          <p:cNvPicPr>
            <a:picLocks noChangeAspect="1" noChangeArrowheads="1"/>
          </p:cNvPicPr>
          <p:nvPr/>
        </p:nvPicPr>
        <p:blipFill>
          <a:blip r:embed="rId3">
            <a:extLst>
              <a:ext uri="{28A0092B-C50C-407E-A947-70E740481C1C}">
                <a14:useLocalDpi xmlns:a14="http://schemas.microsoft.com/office/drawing/2010/main" val="0"/>
              </a:ext>
            </a:extLst>
          </a:blip>
          <a:srcRect l="50410" b="53465"/>
          <a:stretch>
            <a:fillRect/>
          </a:stretch>
        </p:blipFill>
        <p:spPr bwMode="auto">
          <a:xfrm>
            <a:off x="5562601" y="1219200"/>
            <a:ext cx="24733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6815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a:lstStyle/>
          <a:p>
            <a:pPr eaLnBrk="1" hangingPunct="1"/>
            <a:r>
              <a:rPr lang="en-US" sz="4000">
                <a:latin typeface="Albertus Extra Bold" charset="0"/>
                <a:ea typeface="ＭＳ Ｐゴシック" charset="0"/>
                <a:cs typeface="ＭＳ Ｐゴシック" charset="0"/>
              </a:rPr>
              <a:t>Automatic Orientation Examples</a:t>
            </a:r>
          </a:p>
        </p:txBody>
      </p:sp>
      <p:sp>
        <p:nvSpPr>
          <p:cNvPr id="37891" name="Content Placeholder 2"/>
          <p:cNvSpPr>
            <a:spLocks noGrp="1"/>
          </p:cNvSpPr>
          <p:nvPr>
            <p:ph idx="4294967295"/>
          </p:nvPr>
        </p:nvSpPr>
        <p:spPr/>
        <p:txBody>
          <a:bodyPr/>
          <a:lstStyle/>
          <a:p>
            <a:pPr eaLnBrk="1" hangingPunct="1"/>
            <a:endParaRPr lang="en-US">
              <a:latin typeface="Book Antiqua" charset="0"/>
              <a:ea typeface="ＭＳ Ｐゴシック" charset="0"/>
              <a:cs typeface="ＭＳ Ｐゴシック" charset="0"/>
            </a:endParaRP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77724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p:cNvSpPr>
            <a:spLocks noChangeArrowheads="1"/>
          </p:cNvSpPr>
          <p:nvPr/>
        </p:nvSpPr>
        <p:spPr bwMode="auto">
          <a:xfrm>
            <a:off x="5507038" y="6552030"/>
            <a:ext cx="3128242"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1" rIns="91421" bIns="45711" anchor="ctr">
            <a:spAutoFit/>
          </a:bodyPr>
          <a:lstStyle/>
          <a:p>
            <a:pPr fontAlgn="base">
              <a:spcBef>
                <a:spcPct val="0"/>
              </a:spcBef>
              <a:spcAft>
                <a:spcPct val="0"/>
              </a:spcAft>
            </a:pPr>
            <a:r>
              <a:rPr lang="en-US" sz="1200">
                <a:solidFill>
                  <a:srgbClr val="000000"/>
                </a:solidFill>
                <a:latin typeface="Arial" charset="0"/>
                <a:ea typeface="ＭＳ Ｐゴシック" charset="0"/>
                <a:cs typeface="Arial" charset="0"/>
              </a:rPr>
              <a:t>A. Torralba, R. Fergus, W.T.Freeman. 2008</a:t>
            </a:r>
          </a:p>
        </p:txBody>
      </p:sp>
    </p:spTree>
    <p:extLst>
      <p:ext uri="{BB962C8B-B14F-4D97-AF65-F5344CB8AC3E}">
        <p14:creationId xmlns:p14="http://schemas.microsoft.com/office/powerpoint/2010/main" val="8291850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0" y="144463"/>
            <a:ext cx="9144000" cy="762000"/>
          </a:xfrm>
        </p:spPr>
        <p:txBody>
          <a:bodyPr/>
          <a:lstStyle/>
          <a:p>
            <a:pPr eaLnBrk="1" hangingPunct="1"/>
            <a:r>
              <a:rPr lang="en-US">
                <a:latin typeface="Calibri" charset="0"/>
                <a:ea typeface="ＭＳ Ｐゴシック" charset="0"/>
                <a:cs typeface="ＭＳ Ｐゴシック" charset="0"/>
              </a:rPr>
              <a:t>The need and value of data</a:t>
            </a:r>
          </a:p>
        </p:txBody>
      </p:sp>
      <p:grpSp>
        <p:nvGrpSpPr>
          <p:cNvPr id="2" name="Group 10"/>
          <p:cNvGrpSpPr>
            <a:grpSpLocks/>
          </p:cNvGrpSpPr>
          <p:nvPr/>
        </p:nvGrpSpPr>
        <p:grpSpPr bwMode="auto">
          <a:xfrm>
            <a:off x="228603" y="1371602"/>
            <a:ext cx="4373563" cy="4082495"/>
            <a:chOff x="228600" y="1371600"/>
            <a:chExt cx="4373563" cy="4082495"/>
          </a:xfrm>
        </p:grpSpPr>
        <p:grpSp>
          <p:nvGrpSpPr>
            <p:cNvPr id="39945" name="Group 10"/>
            <p:cNvGrpSpPr>
              <a:grpSpLocks/>
            </p:cNvGrpSpPr>
            <p:nvPr/>
          </p:nvGrpSpPr>
          <p:grpSpPr bwMode="auto">
            <a:xfrm>
              <a:off x="228600" y="1371600"/>
              <a:ext cx="4373563" cy="3684032"/>
              <a:chOff x="228600" y="1371600"/>
              <a:chExt cx="4373563" cy="3684032"/>
            </a:xfrm>
          </p:grpSpPr>
          <p:pic>
            <p:nvPicPr>
              <p:cNvPr id="39947" name="Picture 4"/>
              <p:cNvPicPr>
                <a:picLocks noChangeAspect="1"/>
              </p:cNvPicPr>
              <p:nvPr/>
            </p:nvPicPr>
            <p:blipFill>
              <a:blip r:embed="rId3">
                <a:extLst>
                  <a:ext uri="{28A0092B-C50C-407E-A947-70E740481C1C}">
                    <a14:useLocalDpi xmlns:a14="http://schemas.microsoft.com/office/drawing/2010/main" val="0"/>
                  </a:ext>
                </a:extLst>
              </a:blip>
              <a:srcRect l="12000" r="11200"/>
              <a:stretch>
                <a:fillRect/>
              </a:stretch>
            </p:blipFill>
            <p:spPr bwMode="auto">
              <a:xfrm>
                <a:off x="228600" y="1371600"/>
                <a:ext cx="4373563"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Box 5"/>
              <p:cNvSpPr txBox="1">
                <a:spLocks noChangeArrowheads="1"/>
              </p:cNvSpPr>
              <p:nvPr/>
            </p:nvSpPr>
            <p:spPr bwMode="auto">
              <a:xfrm>
                <a:off x="1295400" y="4686300"/>
                <a:ext cx="2621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latin typeface="Calibri" charset="0"/>
                  </a:rPr>
                  <a:t>The Large Hadron Collider</a:t>
                </a:r>
              </a:p>
            </p:txBody>
          </p:sp>
        </p:grpSp>
        <p:sp>
          <p:nvSpPr>
            <p:cNvPr id="39946" name="Rectangle 6"/>
            <p:cNvSpPr>
              <a:spLocks noChangeArrowheads="1"/>
            </p:cNvSpPr>
            <p:nvPr/>
          </p:nvSpPr>
          <p:spPr bwMode="auto">
            <a:xfrm>
              <a:off x="3233738" y="5084763"/>
              <a:ext cx="7960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prstClr val="black"/>
                  </a:solidFill>
                  <a:latin typeface="Calibri" charset="0"/>
                  <a:ea typeface="ＭＳ Ｐゴシック" charset="0"/>
                  <a:cs typeface="ＭＳ Ｐゴシック" charset="0"/>
                </a:rPr>
                <a:t>$ 10 </a:t>
              </a:r>
              <a:r>
                <a:rPr lang="en-US" baseline="30000">
                  <a:solidFill>
                    <a:prstClr val="black"/>
                  </a:solidFill>
                  <a:latin typeface="Calibri" charset="0"/>
                  <a:ea typeface="ＭＳ Ｐゴシック" charset="0"/>
                  <a:cs typeface="ＭＳ Ｐゴシック" charset="0"/>
                </a:rPr>
                <a:t>10</a:t>
              </a:r>
            </a:p>
          </p:txBody>
        </p:sp>
      </p:grpSp>
      <p:grpSp>
        <p:nvGrpSpPr>
          <p:cNvPr id="4" name="Group 11"/>
          <p:cNvGrpSpPr>
            <a:grpSpLocks/>
          </p:cNvGrpSpPr>
          <p:nvPr/>
        </p:nvGrpSpPr>
        <p:grpSpPr bwMode="auto">
          <a:xfrm>
            <a:off x="4727576" y="1371602"/>
            <a:ext cx="4416425" cy="4038045"/>
            <a:chOff x="4727575" y="1371600"/>
            <a:chExt cx="4416425" cy="4038045"/>
          </a:xfrm>
        </p:grpSpPr>
        <p:grpSp>
          <p:nvGrpSpPr>
            <p:cNvPr id="39941" name="Group 11"/>
            <p:cNvGrpSpPr>
              <a:grpSpLocks/>
            </p:cNvGrpSpPr>
            <p:nvPr/>
          </p:nvGrpSpPr>
          <p:grpSpPr bwMode="auto">
            <a:xfrm>
              <a:off x="4727575" y="1371600"/>
              <a:ext cx="4416425" cy="3646432"/>
              <a:chOff x="4727575" y="1371600"/>
              <a:chExt cx="4416425" cy="3645876"/>
            </a:xfrm>
          </p:grpSpPr>
          <p:pic>
            <p:nvPicPr>
              <p:cNvPr id="3994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7575" y="1371600"/>
                <a:ext cx="44164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5"/>
              <p:cNvSpPr txBox="1">
                <a:spLocks noChangeArrowheads="1"/>
              </p:cNvSpPr>
              <p:nvPr/>
            </p:nvSpPr>
            <p:spPr bwMode="auto">
              <a:xfrm>
                <a:off x="5562600" y="4648200"/>
                <a:ext cx="2547993" cy="3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latin typeface="Calibri" charset="0"/>
                  </a:rPr>
                  <a:t>Amazon Mechanical Turk</a:t>
                </a:r>
              </a:p>
            </p:txBody>
          </p:sp>
        </p:grpSp>
        <p:sp>
          <p:nvSpPr>
            <p:cNvPr id="39942" name="Rectangle 8"/>
            <p:cNvSpPr>
              <a:spLocks noChangeArrowheads="1"/>
            </p:cNvSpPr>
            <p:nvPr/>
          </p:nvSpPr>
          <p:spPr bwMode="auto">
            <a:xfrm>
              <a:off x="7413625" y="5040313"/>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prstClr val="black"/>
                  </a:solidFill>
                  <a:latin typeface="Calibri" charset="0"/>
                  <a:ea typeface="ＭＳ Ｐゴシック" charset="0"/>
                  <a:cs typeface="ＭＳ Ｐゴシック" charset="0"/>
                </a:rPr>
                <a:t>$ 10 </a:t>
              </a:r>
              <a:r>
                <a:rPr lang="en-US" baseline="30000">
                  <a:solidFill>
                    <a:prstClr val="black"/>
                  </a:solidFill>
                  <a:latin typeface="Calibri" charset="0"/>
                  <a:ea typeface="ＭＳ Ｐゴシック" charset="0"/>
                  <a:cs typeface="ＭＳ Ｐゴシック" charset="0"/>
                </a:rPr>
                <a:t>2</a:t>
              </a:r>
            </a:p>
          </p:txBody>
        </p:sp>
      </p:grpSp>
    </p:spTree>
    <p:extLst>
      <p:ext uri="{BB962C8B-B14F-4D97-AF65-F5344CB8AC3E}">
        <p14:creationId xmlns:p14="http://schemas.microsoft.com/office/powerpoint/2010/main" val="2373738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atin typeface="Calibri" charset="0"/>
                <a:ea typeface="ＭＳ Ｐゴシック" charset="0"/>
                <a:cs typeface="ＭＳ Ｐゴシック" charset="0"/>
              </a:rPr>
              <a:t>The more data, the better</a:t>
            </a:r>
          </a:p>
        </p:txBody>
      </p:sp>
      <p:grpSp>
        <p:nvGrpSpPr>
          <p:cNvPr id="41987" name="Group 8"/>
          <p:cNvGrpSpPr>
            <a:grpSpLocks/>
          </p:cNvGrpSpPr>
          <p:nvPr/>
        </p:nvGrpSpPr>
        <p:grpSpPr bwMode="auto">
          <a:xfrm>
            <a:off x="2616201" y="1512888"/>
            <a:ext cx="3978271" cy="3349625"/>
            <a:chOff x="308589" y="1394245"/>
            <a:chExt cx="3978271" cy="3349441"/>
          </a:xfrm>
        </p:grpSpPr>
        <p:pic>
          <p:nvPicPr>
            <p:cNvPr id="4198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589" y="1670286"/>
              <a:ext cx="36068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6"/>
            <p:cNvSpPr txBox="1">
              <a:spLocks noChangeArrowheads="1"/>
            </p:cNvSpPr>
            <p:nvPr/>
          </p:nvSpPr>
          <p:spPr bwMode="auto">
            <a:xfrm>
              <a:off x="488449" y="1394245"/>
              <a:ext cx="3798411"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Car detection (PASCAL07, SUN09)</a:t>
              </a:r>
            </a:p>
          </p:txBody>
        </p:sp>
      </p:grpSp>
      <p:sp>
        <p:nvSpPr>
          <p:cNvPr id="41988" name="TextBox 10"/>
          <p:cNvSpPr txBox="1">
            <a:spLocks noChangeArrowheads="1"/>
          </p:cNvSpPr>
          <p:nvPr/>
        </p:nvSpPr>
        <p:spPr bwMode="auto">
          <a:xfrm>
            <a:off x="3409952" y="5226051"/>
            <a:ext cx="2763684"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log error, log dataset size</a:t>
            </a:r>
          </a:p>
        </p:txBody>
      </p:sp>
    </p:spTree>
    <p:extLst>
      <p:ext uri="{BB962C8B-B14F-4D97-AF65-F5344CB8AC3E}">
        <p14:creationId xmlns:p14="http://schemas.microsoft.com/office/powerpoint/2010/main" val="32484002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atin typeface="Calibri" charset="0"/>
                <a:ea typeface="ＭＳ Ｐゴシック" charset="0"/>
                <a:cs typeface="ＭＳ Ｐゴシック" charset="0"/>
              </a:rPr>
              <a:t>The importance of data</a:t>
            </a:r>
          </a:p>
        </p:txBody>
      </p:sp>
      <p:sp>
        <p:nvSpPr>
          <p:cNvPr id="43011" name="Content Placeholder 2"/>
          <p:cNvSpPr>
            <a:spLocks noGrp="1"/>
          </p:cNvSpPr>
          <p:nvPr>
            <p:ph idx="1"/>
          </p:nvPr>
        </p:nvSpPr>
        <p:spPr/>
        <p:txBody>
          <a:bodyPr/>
          <a:lstStyle/>
          <a:p>
            <a:r>
              <a:rPr lang="en-US" dirty="0">
                <a:latin typeface="Calibri" charset="0"/>
                <a:ea typeface="ＭＳ Ｐゴシック" charset="0"/>
                <a:cs typeface="ＭＳ Ｐゴシック" charset="0"/>
              </a:rPr>
              <a:t>Why do we need data?</a:t>
            </a:r>
          </a:p>
          <a:p>
            <a:r>
              <a:rPr lang="en-US" b="1" dirty="0">
                <a:latin typeface="Calibri" charset="0"/>
                <a:ea typeface="ＭＳ Ｐゴシック" charset="0"/>
                <a:cs typeface="ＭＳ Ｐゴシック" charset="0"/>
              </a:rPr>
              <a:t>Collecting data</a:t>
            </a:r>
          </a:p>
          <a:p>
            <a:r>
              <a:rPr lang="en-US" dirty="0" smtClean="0">
                <a:latin typeface="Calibri" charset="0"/>
                <a:ea typeface="ＭＳ Ｐゴシック" charset="0"/>
                <a:cs typeface="ＭＳ Ｐゴシック" charset="0"/>
              </a:rPr>
              <a:t>Data-driven Brute-force </a:t>
            </a:r>
            <a:r>
              <a:rPr lang="en-US" dirty="0">
                <a:latin typeface="Calibri" charset="0"/>
                <a:ea typeface="ＭＳ Ｐゴシック" charset="0"/>
                <a:cs typeface="ＭＳ Ｐゴシック" charset="0"/>
              </a:rPr>
              <a:t>vision</a:t>
            </a:r>
          </a:p>
          <a:p>
            <a:r>
              <a:rPr lang="en-US" dirty="0">
                <a:latin typeface="Calibri" charset="0"/>
                <a:ea typeface="ＭＳ Ｐゴシック" charset="0"/>
                <a:cs typeface="ＭＳ Ｐゴシック" charset="0"/>
              </a:rPr>
              <a:t>Dataset issues</a:t>
            </a:r>
          </a:p>
        </p:txBody>
      </p:sp>
    </p:spTree>
    <p:extLst>
      <p:ext uri="{BB962C8B-B14F-4D97-AF65-F5344CB8AC3E}">
        <p14:creationId xmlns:p14="http://schemas.microsoft.com/office/powerpoint/2010/main" val="37561109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a:xfrm>
            <a:off x="685800" y="381000"/>
            <a:ext cx="7772400" cy="2590800"/>
          </a:xfrm>
        </p:spPr>
        <p:txBody>
          <a:bodyPr/>
          <a:lstStyle/>
          <a:p>
            <a:pPr eaLnBrk="1" hangingPunct="1"/>
            <a:r>
              <a:rPr lang="en-US">
                <a:latin typeface="Calibri" charset="0"/>
                <a:ea typeface="ＭＳ Ｐゴシック" charset="0"/>
                <a:cs typeface="ＭＳ Ｐゴシック" charset="0"/>
              </a:rPr>
              <a:t>Datasets</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and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Powers of 10</a:t>
            </a:r>
          </a:p>
        </p:txBody>
      </p:sp>
      <p:pic>
        <p:nvPicPr>
          <p:cNvPr id="44035" name="Picture 6"/>
          <p:cNvPicPr>
            <a:picLocks noChangeAspect="1"/>
          </p:cNvPicPr>
          <p:nvPr/>
        </p:nvPicPr>
        <p:blipFill>
          <a:blip r:embed="rId2">
            <a:extLst>
              <a:ext uri="{28A0092B-C50C-407E-A947-70E740481C1C}">
                <a14:useLocalDpi xmlns:a14="http://schemas.microsoft.com/office/drawing/2010/main" val="0"/>
              </a:ext>
            </a:extLst>
          </a:blip>
          <a:srcRect b="7600"/>
          <a:stretch>
            <a:fillRect/>
          </a:stretch>
        </p:blipFill>
        <p:spPr bwMode="auto">
          <a:xfrm>
            <a:off x="1714500" y="673100"/>
            <a:ext cx="56007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7"/>
          <p:cNvSpPr txBox="1">
            <a:spLocks noChangeArrowheads="1"/>
          </p:cNvSpPr>
          <p:nvPr/>
        </p:nvSpPr>
        <p:spPr bwMode="auto">
          <a:xfrm>
            <a:off x="1719265" y="88903"/>
            <a:ext cx="5704969" cy="58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a:solidFill>
                  <a:prstClr val="black"/>
                </a:solidFill>
              </a:rPr>
              <a:t>A short history of datasets and </a:t>
            </a:r>
          </a:p>
        </p:txBody>
      </p:sp>
    </p:spTree>
    <p:extLst>
      <p:ext uri="{BB962C8B-B14F-4D97-AF65-F5344CB8AC3E}">
        <p14:creationId xmlns:p14="http://schemas.microsoft.com/office/powerpoint/2010/main" val="21992056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9"/>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0</a:t>
            </a:r>
          </a:p>
        </p:txBody>
      </p:sp>
      <p:sp>
        <p:nvSpPr>
          <p:cNvPr id="45059" name="TextBox 11"/>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Tree>
    <p:extLst>
      <p:ext uri="{BB962C8B-B14F-4D97-AF65-F5344CB8AC3E}">
        <p14:creationId xmlns:p14="http://schemas.microsoft.com/office/powerpoint/2010/main" val="19519618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46083" name="TextBox 6"/>
          <p:cNvSpPr txBox="1">
            <a:spLocks noChangeArrowheads="1"/>
          </p:cNvSpPr>
          <p:nvPr/>
        </p:nvSpPr>
        <p:spPr bwMode="auto">
          <a:xfrm>
            <a:off x="8380413" y="11589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0</a:t>
            </a:r>
          </a:p>
        </p:txBody>
      </p:sp>
      <p:sp>
        <p:nvSpPr>
          <p:cNvPr id="46084"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46085" name="TextBox 8"/>
          <p:cNvSpPr txBox="1">
            <a:spLocks noChangeArrowheads="1"/>
          </p:cNvSpPr>
          <p:nvPr/>
        </p:nvSpPr>
        <p:spPr bwMode="auto">
          <a:xfrm>
            <a:off x="4114801" y="5607051"/>
            <a:ext cx="69814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1972</a:t>
            </a:r>
          </a:p>
        </p:txBody>
      </p:sp>
      <p:pic>
        <p:nvPicPr>
          <p:cNvPr id="46086"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295400"/>
            <a:ext cx="5045075"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9560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48131" name="TextBox 6"/>
          <p:cNvSpPr txBox="1">
            <a:spLocks noChangeArrowheads="1"/>
          </p:cNvSpPr>
          <p:nvPr/>
        </p:nvSpPr>
        <p:spPr bwMode="auto">
          <a:xfrm>
            <a:off x="8380413" y="11589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1</a:t>
            </a:r>
          </a:p>
        </p:txBody>
      </p:sp>
      <p:sp>
        <p:nvSpPr>
          <p:cNvPr id="48132"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pic>
        <p:nvPicPr>
          <p:cNvPr id="4813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00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7086820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atin typeface="Calibri" charset="0"/>
                <a:ea typeface="ＭＳ Ｐゴシック" charset="0"/>
                <a:cs typeface="ＭＳ Ｐゴシック" charset="0"/>
              </a:rPr>
              <a:t>The importance of data</a:t>
            </a:r>
          </a:p>
        </p:txBody>
      </p:sp>
      <p:sp>
        <p:nvSpPr>
          <p:cNvPr id="18435" name="Content Placeholder 2"/>
          <p:cNvSpPr>
            <a:spLocks noGrp="1"/>
          </p:cNvSpPr>
          <p:nvPr>
            <p:ph idx="1"/>
          </p:nvPr>
        </p:nvSpPr>
        <p:spPr/>
        <p:txBody>
          <a:bodyPr/>
          <a:lstStyle/>
          <a:p>
            <a:r>
              <a:rPr lang="en-US" b="1" dirty="0">
                <a:latin typeface="Calibri" charset="0"/>
                <a:ea typeface="ＭＳ Ｐゴシック" charset="0"/>
                <a:cs typeface="ＭＳ Ｐゴシック" charset="0"/>
              </a:rPr>
              <a:t>Why do we need data?</a:t>
            </a:r>
          </a:p>
          <a:p>
            <a:r>
              <a:rPr lang="en-US" dirty="0">
                <a:latin typeface="Calibri" charset="0"/>
                <a:ea typeface="ＭＳ Ｐゴシック" charset="0"/>
                <a:cs typeface="ＭＳ Ｐゴシック" charset="0"/>
              </a:rPr>
              <a:t>Collecting data</a:t>
            </a:r>
          </a:p>
          <a:p>
            <a:r>
              <a:rPr lang="en-US" dirty="0">
                <a:latin typeface="Calibri" charset="0"/>
                <a:ea typeface="ＭＳ Ｐゴシック" charset="0"/>
                <a:cs typeface="ＭＳ Ｐゴシック" charset="0"/>
              </a:rPr>
              <a:t>Data-driven Brute-force vision</a:t>
            </a:r>
          </a:p>
          <a:p>
            <a:r>
              <a:rPr lang="en-US" dirty="0" smtClean="0">
                <a:latin typeface="Calibri" charset="0"/>
                <a:ea typeface="ＭＳ Ｐゴシック" charset="0"/>
                <a:cs typeface="ＭＳ Ｐゴシック" charset="0"/>
              </a:rPr>
              <a:t>Dataset </a:t>
            </a:r>
            <a:r>
              <a:rPr lang="en-US" dirty="0">
                <a:latin typeface="Calibri" charset="0"/>
                <a:ea typeface="ＭＳ Ｐゴシック" charset="0"/>
                <a:cs typeface="ＭＳ Ｐゴシック" charset="0"/>
              </a:rPr>
              <a:t>issues</a:t>
            </a:r>
          </a:p>
        </p:txBody>
      </p:sp>
    </p:spTree>
    <p:extLst>
      <p:ext uri="{BB962C8B-B14F-4D97-AF65-F5344CB8AC3E}">
        <p14:creationId xmlns:p14="http://schemas.microsoft.com/office/powerpoint/2010/main" val="24948395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
            <a:ext cx="5233988"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50180" name="TextBox 4"/>
          <p:cNvSpPr txBox="1">
            <a:spLocks noChangeArrowheads="1"/>
          </p:cNvSpPr>
          <p:nvPr/>
        </p:nvSpPr>
        <p:spPr bwMode="auto">
          <a:xfrm>
            <a:off x="8380413" y="11589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1</a:t>
            </a:r>
          </a:p>
        </p:txBody>
      </p:sp>
      <p:sp>
        <p:nvSpPr>
          <p:cNvPr id="50181" name="TextBox 5"/>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50182" name="TextBox 6"/>
          <p:cNvSpPr txBox="1">
            <a:spLocks noChangeArrowheads="1"/>
          </p:cNvSpPr>
          <p:nvPr/>
        </p:nvSpPr>
        <p:spPr bwMode="auto">
          <a:xfrm>
            <a:off x="7696200" y="6324600"/>
            <a:ext cx="1295400"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a:solidFill>
                  <a:prstClr val="black"/>
                </a:solidFill>
              </a:rPr>
              <a:t>Marr, 1976</a:t>
            </a:r>
          </a:p>
        </p:txBody>
      </p:sp>
    </p:spTree>
    <p:extLst>
      <p:ext uri="{BB962C8B-B14F-4D97-AF65-F5344CB8AC3E}">
        <p14:creationId xmlns:p14="http://schemas.microsoft.com/office/powerpoint/2010/main" val="4282590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3429000"/>
            <a:ext cx="5080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51204" name="TextBox 6"/>
          <p:cNvSpPr txBox="1">
            <a:spLocks noChangeArrowheads="1"/>
          </p:cNvSpPr>
          <p:nvPr/>
        </p:nvSpPr>
        <p:spPr bwMode="auto">
          <a:xfrm>
            <a:off x="8380415" y="115891"/>
            <a:ext cx="51825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2-4</a:t>
            </a:r>
          </a:p>
        </p:txBody>
      </p:sp>
      <p:sp>
        <p:nvSpPr>
          <p:cNvPr id="51205"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pic>
        <p:nvPicPr>
          <p:cNvPr id="5120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1675" y="3557588"/>
            <a:ext cx="2222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641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53251" name="TextBox 4"/>
          <p:cNvSpPr txBox="1">
            <a:spLocks noChangeArrowheads="1"/>
          </p:cNvSpPr>
          <p:nvPr/>
        </p:nvSpPr>
        <p:spPr bwMode="auto">
          <a:xfrm>
            <a:off x="8380415" y="115891"/>
            <a:ext cx="51825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2-4</a:t>
            </a:r>
          </a:p>
        </p:txBody>
      </p:sp>
      <p:sp>
        <p:nvSpPr>
          <p:cNvPr id="53252" name="TextBox 5"/>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grpSp>
        <p:nvGrpSpPr>
          <p:cNvPr id="2" name="Group 9"/>
          <p:cNvGrpSpPr>
            <a:grpSpLocks/>
          </p:cNvGrpSpPr>
          <p:nvPr/>
        </p:nvGrpSpPr>
        <p:grpSpPr bwMode="auto">
          <a:xfrm>
            <a:off x="152404" y="2133600"/>
            <a:ext cx="4100513" cy="4091852"/>
            <a:chOff x="152400" y="2133600"/>
            <a:chExt cx="4100004" cy="4092018"/>
          </a:xfrm>
        </p:grpSpPr>
        <p:pic>
          <p:nvPicPr>
            <p:cNvPr id="5325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4023804"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Rectangle 6"/>
            <p:cNvSpPr>
              <a:spLocks noChangeArrowheads="1"/>
            </p:cNvSpPr>
            <p:nvPr/>
          </p:nvSpPr>
          <p:spPr bwMode="auto">
            <a:xfrm>
              <a:off x="228600" y="5302250"/>
              <a:ext cx="4023804" cy="92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solidFill>
                    <a:prstClr val="black"/>
                  </a:solidFill>
                  <a:latin typeface="Arial" charset="0"/>
                  <a:ea typeface="ＭＳ Ｐゴシック" charset="0"/>
                  <a:cs typeface="ＭＳ Ｐゴシック" charset="0"/>
                </a:rPr>
                <a:t>In 1996 DARPA released 14000 images, </a:t>
              </a:r>
              <a:br>
                <a:rPr lang="en-US">
                  <a:solidFill>
                    <a:prstClr val="black"/>
                  </a:solidFill>
                  <a:latin typeface="Arial" charset="0"/>
                  <a:ea typeface="ＭＳ Ｐゴシック" charset="0"/>
                  <a:cs typeface="ＭＳ Ｐゴシック" charset="0"/>
                </a:rPr>
              </a:br>
              <a:r>
                <a:rPr lang="en-US">
                  <a:solidFill>
                    <a:prstClr val="black"/>
                  </a:solidFill>
                  <a:latin typeface="Arial" charset="0"/>
                  <a:ea typeface="ＭＳ Ｐゴシック" charset="0"/>
                  <a:cs typeface="ＭＳ Ｐゴシック" charset="0"/>
                </a:rPr>
                <a:t>from over 1000 individuals.</a:t>
              </a: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l="58807" t="30319"/>
          <a:stretch>
            <a:fillRect/>
          </a:stretch>
        </p:blipFill>
        <p:spPr bwMode="auto">
          <a:xfrm>
            <a:off x="4518025" y="1143000"/>
            <a:ext cx="4457700"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8"/>
          <p:cNvSpPr txBox="1">
            <a:spLocks noChangeArrowheads="1"/>
          </p:cNvSpPr>
          <p:nvPr/>
        </p:nvSpPr>
        <p:spPr bwMode="auto">
          <a:xfrm>
            <a:off x="915988" y="130176"/>
            <a:ext cx="6246812" cy="7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4000">
                <a:solidFill>
                  <a:prstClr val="black"/>
                </a:solidFill>
              </a:rPr>
              <a:t>The faces and cars scale</a:t>
            </a:r>
          </a:p>
        </p:txBody>
      </p:sp>
    </p:spTree>
    <p:extLst>
      <p:ext uri="{BB962C8B-B14F-4D97-AF65-F5344CB8AC3E}">
        <p14:creationId xmlns:p14="http://schemas.microsoft.com/office/powerpoint/2010/main" val="1603156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title"/>
          </p:nvPr>
        </p:nvSpPr>
        <p:spPr>
          <a:xfrm>
            <a:off x="457200" y="76200"/>
            <a:ext cx="8229600" cy="1143000"/>
          </a:xfrm>
        </p:spPr>
        <p:txBody>
          <a:bodyPr/>
          <a:lstStyle/>
          <a:p>
            <a:pPr eaLnBrk="1" hangingPunct="1"/>
            <a:r>
              <a:rPr lang="en-US" sz="4000">
                <a:latin typeface="Calibri" charset="0"/>
                <a:ea typeface="ＭＳ Ｐゴシック" charset="0"/>
                <a:cs typeface="ＭＳ Ｐゴシック" charset="0"/>
              </a:rPr>
              <a:t>The PASCAL Visual Object Classes </a:t>
            </a:r>
          </a:p>
        </p:txBody>
      </p:sp>
      <p:sp>
        <p:nvSpPr>
          <p:cNvPr id="54275" name="Rectangle 4"/>
          <p:cNvSpPr>
            <a:spLocks noChangeArrowheads="1"/>
          </p:cNvSpPr>
          <p:nvPr/>
        </p:nvSpPr>
        <p:spPr bwMode="auto">
          <a:xfrm>
            <a:off x="130063" y="6396019"/>
            <a:ext cx="8337776"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nchor="ctr">
            <a:spAutoFit/>
          </a:bodyPr>
          <a:lstStyle/>
          <a:p>
            <a:pPr algn="ctr" fontAlgn="base">
              <a:spcBef>
                <a:spcPct val="0"/>
              </a:spcBef>
              <a:spcAft>
                <a:spcPct val="0"/>
              </a:spcAft>
            </a:pPr>
            <a:r>
              <a:rPr lang="en-US" sz="2000">
                <a:solidFill>
                  <a:prstClr val="black"/>
                </a:solidFill>
                <a:latin typeface="Arial" charset="0"/>
                <a:ea typeface="ＭＳ Ｐゴシック" charset="0"/>
                <a:cs typeface="ＭＳ Ｐゴシック" charset="0"/>
              </a:rPr>
              <a:t>M. Everingham, Luc van Gool , C. Williams, J. Winn, A. Zisserman 2007 </a:t>
            </a:r>
          </a:p>
        </p:txBody>
      </p:sp>
      <p:sp>
        <p:nvSpPr>
          <p:cNvPr id="54276" name="Text Box 6"/>
          <p:cNvSpPr txBox="1">
            <a:spLocks noChangeArrowheads="1"/>
          </p:cNvSpPr>
          <p:nvPr/>
        </p:nvSpPr>
        <p:spPr bwMode="auto">
          <a:xfrm>
            <a:off x="304801" y="1200154"/>
            <a:ext cx="8601075" cy="216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In 2007, the twenty object classes that have been selected are: </a:t>
            </a:r>
          </a:p>
          <a:p>
            <a:pPr eaLnBrk="1" fontAlgn="base" hangingPunct="1">
              <a:spcBef>
                <a:spcPct val="0"/>
              </a:spcBef>
              <a:spcAft>
                <a:spcPct val="0"/>
              </a:spcAft>
            </a:pPr>
            <a:endParaRPr lang="en-US" sz="1800">
              <a:solidFill>
                <a:prstClr val="black"/>
              </a:solidFill>
            </a:endParaRPr>
          </a:p>
          <a:p>
            <a:pPr eaLnBrk="1" fontAlgn="base" hangingPunct="1">
              <a:spcBef>
                <a:spcPct val="0"/>
              </a:spcBef>
              <a:spcAft>
                <a:spcPct val="0"/>
              </a:spcAft>
            </a:pPr>
            <a:r>
              <a:rPr lang="en-US" sz="1800" i="1">
                <a:solidFill>
                  <a:prstClr val="black"/>
                </a:solidFill>
              </a:rPr>
              <a:t>Person:</a:t>
            </a:r>
            <a:r>
              <a:rPr lang="en-US" sz="1800">
                <a:solidFill>
                  <a:prstClr val="black"/>
                </a:solidFill>
              </a:rPr>
              <a:t> person </a:t>
            </a:r>
          </a:p>
          <a:p>
            <a:pPr eaLnBrk="1" fontAlgn="base" hangingPunct="1">
              <a:spcBef>
                <a:spcPct val="0"/>
              </a:spcBef>
              <a:spcAft>
                <a:spcPct val="0"/>
              </a:spcAft>
            </a:pPr>
            <a:r>
              <a:rPr lang="en-US" sz="1800" i="1">
                <a:solidFill>
                  <a:prstClr val="black"/>
                </a:solidFill>
              </a:rPr>
              <a:t>Animal:</a:t>
            </a:r>
            <a:r>
              <a:rPr lang="en-US" sz="1800">
                <a:solidFill>
                  <a:prstClr val="black"/>
                </a:solidFill>
              </a:rPr>
              <a:t> bird, cat, cow, dog, horse, sheep </a:t>
            </a:r>
          </a:p>
          <a:p>
            <a:pPr eaLnBrk="1" fontAlgn="base" hangingPunct="1">
              <a:spcBef>
                <a:spcPct val="0"/>
              </a:spcBef>
              <a:spcAft>
                <a:spcPct val="0"/>
              </a:spcAft>
            </a:pPr>
            <a:r>
              <a:rPr lang="en-US" sz="1800" i="1">
                <a:solidFill>
                  <a:prstClr val="black"/>
                </a:solidFill>
              </a:rPr>
              <a:t>Vehicle:</a:t>
            </a:r>
            <a:r>
              <a:rPr lang="en-US" sz="1800">
                <a:solidFill>
                  <a:prstClr val="black"/>
                </a:solidFill>
              </a:rPr>
              <a:t> aeroplane, bicycle, boat, bus, car, motorbike, train </a:t>
            </a:r>
          </a:p>
          <a:p>
            <a:pPr eaLnBrk="1" fontAlgn="base" hangingPunct="1">
              <a:spcBef>
                <a:spcPct val="0"/>
              </a:spcBef>
              <a:spcAft>
                <a:spcPct val="0"/>
              </a:spcAft>
            </a:pPr>
            <a:r>
              <a:rPr lang="en-US" sz="1800" i="1">
                <a:solidFill>
                  <a:prstClr val="black"/>
                </a:solidFill>
              </a:rPr>
              <a:t>Indoor:</a:t>
            </a:r>
            <a:r>
              <a:rPr lang="en-US" sz="1800">
                <a:solidFill>
                  <a:prstClr val="black"/>
                </a:solidFill>
              </a:rPr>
              <a:t> bottle, chair, dining table, potted plant, sofa, tv/monitor </a:t>
            </a:r>
          </a:p>
          <a:p>
            <a:pPr eaLnBrk="1" fontAlgn="base" hangingPunct="1">
              <a:spcBef>
                <a:spcPct val="50000"/>
              </a:spcBef>
              <a:spcAft>
                <a:spcPct val="0"/>
              </a:spcAft>
            </a:pPr>
            <a:endParaRPr lang="en-US" sz="1800">
              <a:solidFill>
                <a:prstClr val="black"/>
              </a:solidFill>
            </a:endParaRPr>
          </a:p>
        </p:txBody>
      </p:sp>
      <p:grpSp>
        <p:nvGrpSpPr>
          <p:cNvPr id="54277" name="Group 84"/>
          <p:cNvGrpSpPr>
            <a:grpSpLocks/>
          </p:cNvGrpSpPr>
          <p:nvPr/>
        </p:nvGrpSpPr>
        <p:grpSpPr bwMode="auto">
          <a:xfrm>
            <a:off x="2514600" y="4294188"/>
            <a:ext cx="3525838" cy="2019300"/>
            <a:chOff x="336" y="2160"/>
            <a:chExt cx="2388" cy="1368"/>
          </a:xfrm>
        </p:grpSpPr>
        <p:pic>
          <p:nvPicPr>
            <p:cNvPr id="54278" name="Picture 8" descr="aeropla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2160"/>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0" descr="bicycl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 y="2160"/>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12" descr="bird">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6" y="2160"/>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4" descr="boa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6" y="2160"/>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6" descr="bottle">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6" y="2160"/>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8" descr="bus">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6" y="249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20" descr="car">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 y="249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22" descr="cat">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6" y="249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24" descr="chair">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24" y="249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26" descr="cow">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68" y="249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47" descr="dining table">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6" y="2832"/>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49" descr="dog">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16" y="2832"/>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51" descr="horse">
              <a:hlinkClick r:id="rId27"/>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296" y="2832"/>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Picture 53" descr="motorbike">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824" y="2832"/>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55" descr="person">
              <a:hlinkClick r:id="rId31"/>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04" y="2832"/>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57" descr="potted plant">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36" y="321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4" name="Picture 59" descr="sheep">
              <a:hlinkClick r:id="rId35"/>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16" y="321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5" name="Picture 61" descr="sofa">
              <a:hlinkClick r:id="rId37"/>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296" y="321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6" name="Picture 63" descr="train">
              <a:hlinkClick r:id="rId39"/>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836" y="321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7" name="Picture 65" descr="tv/monitor">
              <a:hlinkClick r:id="rId41"/>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304" y="3216"/>
              <a:ext cx="4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96594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8"/>
          <p:cNvPicPr>
            <a:picLocks noChangeAspect="1"/>
          </p:cNvPicPr>
          <p:nvPr/>
        </p:nvPicPr>
        <p:blipFill>
          <a:blip r:embed="rId3">
            <a:extLst>
              <a:ext uri="{28A0092B-C50C-407E-A947-70E740481C1C}">
                <a14:useLocalDpi xmlns:a14="http://schemas.microsoft.com/office/drawing/2010/main" val="0"/>
              </a:ext>
            </a:extLst>
          </a:blip>
          <a:srcRect l="24619" r="12888" b="5766"/>
          <a:stretch>
            <a:fillRect/>
          </a:stretch>
        </p:blipFill>
        <p:spPr bwMode="auto">
          <a:xfrm>
            <a:off x="2819400" y="2119313"/>
            <a:ext cx="36576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56324" name="TextBox 6"/>
          <p:cNvSpPr txBox="1">
            <a:spLocks noChangeArrowheads="1"/>
          </p:cNvSpPr>
          <p:nvPr/>
        </p:nvSpPr>
        <p:spPr bwMode="auto">
          <a:xfrm>
            <a:off x="8380415" y="115891"/>
            <a:ext cx="51825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2-4</a:t>
            </a:r>
          </a:p>
        </p:txBody>
      </p:sp>
      <p:sp>
        <p:nvSpPr>
          <p:cNvPr id="56325"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grpSp>
        <p:nvGrpSpPr>
          <p:cNvPr id="56327" name="Group 18"/>
          <p:cNvGrpSpPr>
            <a:grpSpLocks/>
          </p:cNvGrpSpPr>
          <p:nvPr/>
        </p:nvGrpSpPr>
        <p:grpSpPr bwMode="auto">
          <a:xfrm>
            <a:off x="4267201" y="3260727"/>
            <a:ext cx="701675" cy="701675"/>
            <a:chOff x="3200400" y="2133600"/>
            <a:chExt cx="2895600" cy="2895600"/>
          </a:xfrm>
        </p:grpSpPr>
        <p:pic>
          <p:nvPicPr>
            <p:cNvPr id="5632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00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2146300"/>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4125686"/>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821976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58371" name="TextBox 6"/>
          <p:cNvSpPr txBox="1">
            <a:spLocks noChangeArrowheads="1"/>
          </p:cNvSpPr>
          <p:nvPr/>
        </p:nvSpPr>
        <p:spPr bwMode="auto">
          <a:xfrm>
            <a:off x="8380413" y="11589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5</a:t>
            </a:r>
          </a:p>
        </p:txBody>
      </p:sp>
      <p:sp>
        <p:nvSpPr>
          <p:cNvPr id="58372"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grpSp>
        <p:nvGrpSpPr>
          <p:cNvPr id="58374" name="Group 19"/>
          <p:cNvGrpSpPr>
            <a:grpSpLocks/>
          </p:cNvGrpSpPr>
          <p:nvPr/>
        </p:nvGrpSpPr>
        <p:grpSpPr bwMode="auto">
          <a:xfrm>
            <a:off x="4221163" y="3263900"/>
            <a:ext cx="863600" cy="704850"/>
            <a:chOff x="2819400" y="2119501"/>
            <a:chExt cx="3657600" cy="2985899"/>
          </a:xfrm>
        </p:grpSpPr>
        <p:pic>
          <p:nvPicPr>
            <p:cNvPr id="58375" name="Picture 18"/>
            <p:cNvPicPr>
              <a:picLocks noChangeAspect="1"/>
            </p:cNvPicPr>
            <p:nvPr/>
          </p:nvPicPr>
          <p:blipFill>
            <a:blip r:embed="rId3">
              <a:extLst>
                <a:ext uri="{28A0092B-C50C-407E-A947-70E740481C1C}">
                  <a14:useLocalDpi xmlns:a14="http://schemas.microsoft.com/office/drawing/2010/main" val="0"/>
                </a:ext>
              </a:extLst>
            </a:blip>
            <a:srcRect l="24619" r="12888" b="5766"/>
            <a:stretch>
              <a:fillRect/>
            </a:stretch>
          </p:blipFill>
          <p:spPr bwMode="auto">
            <a:xfrm>
              <a:off x="2819400" y="2119501"/>
              <a:ext cx="3657600" cy="298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6" name="Group 18"/>
            <p:cNvGrpSpPr>
              <a:grpSpLocks/>
            </p:cNvGrpSpPr>
            <p:nvPr/>
          </p:nvGrpSpPr>
          <p:grpSpPr bwMode="auto">
            <a:xfrm>
              <a:off x="4267200" y="3260558"/>
              <a:ext cx="701842" cy="701842"/>
              <a:chOff x="3200400" y="2133600"/>
              <a:chExt cx="2895600" cy="2895600"/>
            </a:xfrm>
          </p:grpSpPr>
          <p:pic>
            <p:nvPicPr>
              <p:cNvPr id="5837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00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2146300"/>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4125686"/>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1183780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Caltech 101 and 256</a:t>
            </a:r>
          </a:p>
        </p:txBody>
      </p:sp>
      <p:pic>
        <p:nvPicPr>
          <p:cNvPr id="604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362203"/>
            <a:ext cx="4191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5"/>
          <p:cNvSpPr>
            <a:spLocks noChangeArrowheads="1"/>
          </p:cNvSpPr>
          <p:nvPr/>
        </p:nvSpPr>
        <p:spPr bwMode="auto">
          <a:xfrm>
            <a:off x="5486400" y="5257804"/>
            <a:ext cx="3048000" cy="32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p>
            <a:pPr fontAlgn="base">
              <a:lnSpc>
                <a:spcPct val="80000"/>
              </a:lnSpc>
              <a:spcBef>
                <a:spcPct val="20000"/>
              </a:spcBef>
              <a:spcAft>
                <a:spcPct val="0"/>
              </a:spcAft>
            </a:pPr>
            <a:r>
              <a:rPr lang="en-US">
                <a:solidFill>
                  <a:srgbClr val="000000"/>
                </a:solidFill>
                <a:latin typeface="Arial" charset="0"/>
                <a:ea typeface="ＭＳ Ｐゴシック" charset="0"/>
                <a:cs typeface="ＭＳ Ｐゴシック" charset="0"/>
              </a:rPr>
              <a:t>Griffin, Holub, Perona, 2007 </a:t>
            </a:r>
          </a:p>
        </p:txBody>
      </p:sp>
      <p:sp>
        <p:nvSpPr>
          <p:cNvPr id="60421" name="Rectangle 7"/>
          <p:cNvSpPr>
            <a:spLocks noChangeArrowheads="1"/>
          </p:cNvSpPr>
          <p:nvPr/>
        </p:nvSpPr>
        <p:spPr bwMode="auto">
          <a:xfrm>
            <a:off x="239714" y="5468942"/>
            <a:ext cx="3263896" cy="32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p>
            <a:pPr fontAlgn="base">
              <a:lnSpc>
                <a:spcPct val="80000"/>
              </a:lnSpc>
              <a:spcBef>
                <a:spcPct val="20000"/>
              </a:spcBef>
              <a:spcAft>
                <a:spcPct val="0"/>
              </a:spcAft>
            </a:pPr>
            <a:r>
              <a:rPr lang="en-US">
                <a:solidFill>
                  <a:srgbClr val="000000"/>
                </a:solidFill>
                <a:latin typeface="Arial" charset="0"/>
                <a:ea typeface="ＭＳ Ｐゴシック" charset="0"/>
                <a:cs typeface="ＭＳ Ｐゴシック" charset="0"/>
              </a:rPr>
              <a:t>Fei-Fei, Fergus, Perona, 2004 </a:t>
            </a:r>
          </a:p>
        </p:txBody>
      </p:sp>
      <p:sp>
        <p:nvSpPr>
          <p:cNvPr id="60422" name="TextBox 7"/>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60423" name="TextBox 8"/>
          <p:cNvSpPr txBox="1">
            <a:spLocks noChangeArrowheads="1"/>
          </p:cNvSpPr>
          <p:nvPr/>
        </p:nvSpPr>
        <p:spPr bwMode="auto">
          <a:xfrm>
            <a:off x="8380413" y="11589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5</a:t>
            </a:r>
          </a:p>
        </p:txBody>
      </p:sp>
      <p:sp>
        <p:nvSpPr>
          <p:cNvPr id="60424" name="TextBox 9"/>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pic>
        <p:nvPicPr>
          <p:cNvPr id="6042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3683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7782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normAutofit/>
          </a:bodyPr>
          <a:lstStyle/>
          <a:p>
            <a:pPr eaLnBrk="1" hangingPunct="1"/>
            <a:r>
              <a:rPr lang="en-US" sz="3600">
                <a:latin typeface="Calibri" charset="0"/>
                <a:ea typeface="ＭＳ Ｐゴシック" charset="0"/>
                <a:cs typeface="ＭＳ Ｐゴシック" charset="0"/>
              </a:rPr>
              <a:t>Lotus Hill Research Institute image corpus</a:t>
            </a:r>
          </a:p>
        </p:txBody>
      </p:sp>
      <p:sp>
        <p:nvSpPr>
          <p:cNvPr id="61443" name="Rectangle 3"/>
          <p:cNvSpPr>
            <a:spLocks noChangeArrowheads="1"/>
          </p:cNvSpPr>
          <p:nvPr/>
        </p:nvSpPr>
        <p:spPr bwMode="auto">
          <a:xfrm>
            <a:off x="3616328" y="6442364"/>
            <a:ext cx="4090069"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nchor="ctr">
            <a:spAutoFit/>
          </a:bodyPr>
          <a:lstStyle/>
          <a:p>
            <a:pPr fontAlgn="base">
              <a:spcBef>
                <a:spcPct val="0"/>
              </a:spcBef>
              <a:spcAft>
                <a:spcPct val="0"/>
              </a:spcAft>
            </a:pPr>
            <a:r>
              <a:rPr lang="en-US">
                <a:solidFill>
                  <a:srgbClr val="000000"/>
                </a:solidFill>
                <a:latin typeface="Arial" charset="0"/>
                <a:ea typeface="ＭＳ Ｐゴシック" charset="0"/>
                <a:cs typeface="ＭＳ Ｐゴシック" charset="0"/>
              </a:rPr>
              <a:t>Z.Y. Yao, X. Yang, and S.C. Zhu, 2007</a:t>
            </a:r>
          </a:p>
        </p:txBody>
      </p:sp>
      <p:pic>
        <p:nvPicPr>
          <p:cNvPr id="614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4266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906463"/>
            <a:ext cx="6919912"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9"/>
          <p:cNvSpPr txBox="1">
            <a:spLocks noChangeArrowheads="1"/>
          </p:cNvSpPr>
          <p:nvPr/>
        </p:nvSpPr>
        <p:spPr bwMode="auto">
          <a:xfrm>
            <a:off x="5253038" y="6624641"/>
            <a:ext cx="3862330"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prstClr val="black"/>
                </a:solidFill>
                <a:cs typeface="Arial" charset="0"/>
              </a:rPr>
              <a:t>B.C. Russell, A. Torralba, K.P. Murphy, W.T. Freeman, IJCV 2008</a:t>
            </a:r>
          </a:p>
        </p:txBody>
      </p:sp>
      <p:sp>
        <p:nvSpPr>
          <p:cNvPr id="63492" name="Text Box 6"/>
          <p:cNvSpPr txBox="1">
            <a:spLocks noChangeArrowheads="1"/>
          </p:cNvSpPr>
          <p:nvPr/>
        </p:nvSpPr>
        <p:spPr bwMode="auto">
          <a:xfrm>
            <a:off x="2101850" y="6396041"/>
            <a:ext cx="386238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1800">
                <a:solidFill>
                  <a:prstClr val="black"/>
                </a:solidFill>
                <a:cs typeface="Arial" charset="0"/>
              </a:rPr>
              <a:t>Labelme.csail.mit.edu</a:t>
            </a:r>
          </a:p>
        </p:txBody>
      </p:sp>
      <p:pic>
        <p:nvPicPr>
          <p:cNvPr id="6349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9" y="5248275"/>
            <a:ext cx="19780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9"/>
          <p:cNvSpPr txBox="1">
            <a:spLocks noChangeArrowheads="1"/>
          </p:cNvSpPr>
          <p:nvPr/>
        </p:nvSpPr>
        <p:spPr bwMode="auto">
          <a:xfrm>
            <a:off x="2127254" y="5503866"/>
            <a:ext cx="52117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90525" indent="-293688" defTabSz="828675" eaLnBrk="0" hangingPunct="0">
              <a:tabLst>
                <a:tab pos="411163" algn="l"/>
                <a:tab pos="827088" algn="l"/>
                <a:tab pos="1241425" algn="l"/>
                <a:tab pos="1655763" algn="l"/>
                <a:tab pos="2070100" algn="l"/>
                <a:tab pos="2486025" algn="l"/>
                <a:tab pos="2900363" algn="l"/>
                <a:tab pos="3314700" algn="l"/>
                <a:tab pos="3729038" algn="l"/>
                <a:tab pos="4144963" algn="l"/>
                <a:tab pos="4559300" algn="l"/>
                <a:tab pos="4973638" algn="l"/>
                <a:tab pos="5387975" algn="l"/>
                <a:tab pos="5803900" algn="l"/>
                <a:tab pos="6218238" algn="l"/>
                <a:tab pos="6632575" algn="l"/>
                <a:tab pos="7046913" algn="l"/>
                <a:tab pos="7462838" algn="l"/>
                <a:tab pos="7877175" algn="l"/>
                <a:tab pos="8291513" algn="l"/>
              </a:tabLst>
              <a:defRPr sz="2400">
                <a:solidFill>
                  <a:schemeClr val="tx1"/>
                </a:solidFill>
                <a:latin typeface="Arial" charset="0"/>
                <a:ea typeface="ＭＳ Ｐゴシック" charset="0"/>
                <a:cs typeface="ＭＳ Ｐゴシック" charset="0"/>
              </a:defRPr>
            </a:lvl1pPr>
            <a:lvl2pPr marL="37931725" indent="-37474525" defTabSz="828675" eaLnBrk="0" hangingPunct="0">
              <a:tabLst>
                <a:tab pos="411163" algn="l"/>
                <a:tab pos="827088" algn="l"/>
                <a:tab pos="1241425" algn="l"/>
                <a:tab pos="1655763" algn="l"/>
                <a:tab pos="2070100" algn="l"/>
                <a:tab pos="2486025" algn="l"/>
                <a:tab pos="2900363" algn="l"/>
                <a:tab pos="3314700" algn="l"/>
                <a:tab pos="3729038" algn="l"/>
                <a:tab pos="4144963" algn="l"/>
                <a:tab pos="4559300" algn="l"/>
                <a:tab pos="4973638" algn="l"/>
                <a:tab pos="5387975" algn="l"/>
                <a:tab pos="5803900" algn="l"/>
                <a:tab pos="6218238" algn="l"/>
                <a:tab pos="6632575" algn="l"/>
                <a:tab pos="7046913" algn="l"/>
                <a:tab pos="7462838" algn="l"/>
                <a:tab pos="7877175" algn="l"/>
                <a:tab pos="8291513" algn="l"/>
              </a:tabLst>
              <a:defRPr sz="2400">
                <a:solidFill>
                  <a:schemeClr val="tx1"/>
                </a:solidFill>
                <a:latin typeface="Arial" charset="0"/>
                <a:ea typeface="ＭＳ Ｐゴシック" charset="0"/>
              </a:defRPr>
            </a:lvl2pPr>
            <a:lvl3pPr eaLnBrk="0" hangingPunct="0">
              <a:tabLst>
                <a:tab pos="411163" algn="l"/>
                <a:tab pos="827088" algn="l"/>
                <a:tab pos="1241425" algn="l"/>
                <a:tab pos="1655763" algn="l"/>
                <a:tab pos="2070100" algn="l"/>
                <a:tab pos="2486025" algn="l"/>
                <a:tab pos="2900363" algn="l"/>
                <a:tab pos="3314700" algn="l"/>
                <a:tab pos="3729038" algn="l"/>
                <a:tab pos="4144963" algn="l"/>
                <a:tab pos="4559300" algn="l"/>
                <a:tab pos="4973638" algn="l"/>
                <a:tab pos="5387975" algn="l"/>
                <a:tab pos="5803900" algn="l"/>
                <a:tab pos="6218238" algn="l"/>
                <a:tab pos="6632575" algn="l"/>
                <a:tab pos="7046913" algn="l"/>
                <a:tab pos="7462838" algn="l"/>
                <a:tab pos="7877175" algn="l"/>
                <a:tab pos="8291513" algn="l"/>
              </a:tabLst>
              <a:defRPr sz="2400">
                <a:solidFill>
                  <a:schemeClr val="tx1"/>
                </a:solidFill>
                <a:latin typeface="Arial" charset="0"/>
                <a:ea typeface="ＭＳ Ｐゴシック" charset="0"/>
              </a:defRPr>
            </a:lvl3pPr>
            <a:lvl4pPr eaLnBrk="0" hangingPunct="0">
              <a:tabLst>
                <a:tab pos="411163" algn="l"/>
                <a:tab pos="827088" algn="l"/>
                <a:tab pos="1241425" algn="l"/>
                <a:tab pos="1655763" algn="l"/>
                <a:tab pos="2070100" algn="l"/>
                <a:tab pos="2486025" algn="l"/>
                <a:tab pos="2900363" algn="l"/>
                <a:tab pos="3314700" algn="l"/>
                <a:tab pos="3729038" algn="l"/>
                <a:tab pos="4144963" algn="l"/>
                <a:tab pos="4559300" algn="l"/>
                <a:tab pos="4973638" algn="l"/>
                <a:tab pos="5387975" algn="l"/>
                <a:tab pos="5803900" algn="l"/>
                <a:tab pos="6218238" algn="l"/>
                <a:tab pos="6632575" algn="l"/>
                <a:tab pos="7046913" algn="l"/>
                <a:tab pos="7462838" algn="l"/>
                <a:tab pos="7877175" algn="l"/>
                <a:tab pos="8291513" algn="l"/>
              </a:tabLst>
              <a:defRPr sz="2400">
                <a:solidFill>
                  <a:schemeClr val="tx1"/>
                </a:solidFill>
                <a:latin typeface="Arial" charset="0"/>
                <a:ea typeface="ＭＳ Ｐゴシック" charset="0"/>
              </a:defRPr>
            </a:lvl4pPr>
            <a:lvl5pPr eaLnBrk="0" hangingPunct="0">
              <a:tabLst>
                <a:tab pos="411163" algn="l"/>
                <a:tab pos="827088" algn="l"/>
                <a:tab pos="1241425" algn="l"/>
                <a:tab pos="1655763" algn="l"/>
                <a:tab pos="2070100" algn="l"/>
                <a:tab pos="2486025" algn="l"/>
                <a:tab pos="2900363" algn="l"/>
                <a:tab pos="3314700" algn="l"/>
                <a:tab pos="3729038" algn="l"/>
                <a:tab pos="4144963" algn="l"/>
                <a:tab pos="4559300" algn="l"/>
                <a:tab pos="4973638" algn="l"/>
                <a:tab pos="5387975" algn="l"/>
                <a:tab pos="5803900" algn="l"/>
                <a:tab pos="6218238" algn="l"/>
                <a:tab pos="6632575" algn="l"/>
                <a:tab pos="7046913" algn="l"/>
                <a:tab pos="7462838" algn="l"/>
                <a:tab pos="7877175" algn="l"/>
                <a:tab pos="8291513"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411163" algn="l"/>
                <a:tab pos="827088" algn="l"/>
                <a:tab pos="1241425" algn="l"/>
                <a:tab pos="1655763" algn="l"/>
                <a:tab pos="2070100" algn="l"/>
                <a:tab pos="2486025" algn="l"/>
                <a:tab pos="2900363" algn="l"/>
                <a:tab pos="3314700" algn="l"/>
                <a:tab pos="3729038" algn="l"/>
                <a:tab pos="4144963" algn="l"/>
                <a:tab pos="4559300" algn="l"/>
                <a:tab pos="4973638" algn="l"/>
                <a:tab pos="5387975" algn="l"/>
                <a:tab pos="5803900" algn="l"/>
                <a:tab pos="6218238" algn="l"/>
                <a:tab pos="6632575" algn="l"/>
                <a:tab pos="7046913" algn="l"/>
                <a:tab pos="7462838" algn="l"/>
                <a:tab pos="7877175" algn="l"/>
                <a:tab pos="8291513"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411163" algn="l"/>
                <a:tab pos="827088" algn="l"/>
                <a:tab pos="1241425" algn="l"/>
                <a:tab pos="1655763" algn="l"/>
                <a:tab pos="2070100" algn="l"/>
                <a:tab pos="2486025" algn="l"/>
                <a:tab pos="2900363" algn="l"/>
                <a:tab pos="3314700" algn="l"/>
                <a:tab pos="3729038" algn="l"/>
                <a:tab pos="4144963" algn="l"/>
                <a:tab pos="4559300" algn="l"/>
                <a:tab pos="4973638" algn="l"/>
                <a:tab pos="5387975" algn="l"/>
                <a:tab pos="5803900" algn="l"/>
                <a:tab pos="6218238" algn="l"/>
                <a:tab pos="6632575" algn="l"/>
                <a:tab pos="7046913" algn="l"/>
                <a:tab pos="7462838" algn="l"/>
                <a:tab pos="7877175" algn="l"/>
                <a:tab pos="8291513"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411163" algn="l"/>
                <a:tab pos="827088" algn="l"/>
                <a:tab pos="1241425" algn="l"/>
                <a:tab pos="1655763" algn="l"/>
                <a:tab pos="2070100" algn="l"/>
                <a:tab pos="2486025" algn="l"/>
                <a:tab pos="2900363" algn="l"/>
                <a:tab pos="3314700" algn="l"/>
                <a:tab pos="3729038" algn="l"/>
                <a:tab pos="4144963" algn="l"/>
                <a:tab pos="4559300" algn="l"/>
                <a:tab pos="4973638" algn="l"/>
                <a:tab pos="5387975" algn="l"/>
                <a:tab pos="5803900" algn="l"/>
                <a:tab pos="6218238" algn="l"/>
                <a:tab pos="6632575" algn="l"/>
                <a:tab pos="7046913" algn="l"/>
                <a:tab pos="7462838" algn="l"/>
                <a:tab pos="7877175" algn="l"/>
                <a:tab pos="8291513"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411163" algn="l"/>
                <a:tab pos="827088" algn="l"/>
                <a:tab pos="1241425" algn="l"/>
                <a:tab pos="1655763" algn="l"/>
                <a:tab pos="2070100" algn="l"/>
                <a:tab pos="2486025" algn="l"/>
                <a:tab pos="2900363" algn="l"/>
                <a:tab pos="3314700" algn="l"/>
                <a:tab pos="3729038" algn="l"/>
                <a:tab pos="4144963" algn="l"/>
                <a:tab pos="4559300" algn="l"/>
                <a:tab pos="4973638" algn="l"/>
                <a:tab pos="5387975" algn="l"/>
                <a:tab pos="5803900" algn="l"/>
                <a:tab pos="6218238" algn="l"/>
                <a:tab pos="6632575" algn="l"/>
                <a:tab pos="7046913" algn="l"/>
                <a:tab pos="7462838" algn="l"/>
                <a:tab pos="7877175" algn="l"/>
                <a:tab pos="8291513" algn="l"/>
              </a:tabLs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cs typeface="Arial" charset="0"/>
              </a:rPr>
              <a:t>Tool went online July 1st, 2005</a:t>
            </a:r>
          </a:p>
          <a:p>
            <a:pPr eaLnBrk="1" fontAlgn="base" hangingPunct="1">
              <a:spcBef>
                <a:spcPct val="0"/>
              </a:spcBef>
              <a:spcAft>
                <a:spcPct val="0"/>
              </a:spcAft>
            </a:pPr>
            <a:r>
              <a:rPr lang="en-US" sz="1800">
                <a:solidFill>
                  <a:prstClr val="black"/>
                </a:solidFill>
                <a:cs typeface="Arial" charset="0"/>
              </a:rPr>
              <a:t>530,000 object annotations collected</a:t>
            </a:r>
          </a:p>
        </p:txBody>
      </p:sp>
      <p:sp>
        <p:nvSpPr>
          <p:cNvPr id="63495" name="TextBox 7"/>
          <p:cNvSpPr txBox="1">
            <a:spLocks noChangeArrowheads="1"/>
          </p:cNvSpPr>
          <p:nvPr/>
        </p:nvSpPr>
        <p:spPr bwMode="auto">
          <a:xfrm>
            <a:off x="2971800" y="152401"/>
            <a:ext cx="3276600" cy="7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4000">
                <a:solidFill>
                  <a:prstClr val="black"/>
                </a:solidFill>
              </a:rPr>
              <a:t>LabelMe</a:t>
            </a:r>
          </a:p>
        </p:txBody>
      </p:sp>
      <p:sp>
        <p:nvSpPr>
          <p:cNvPr id="63496" name="TextBox 8"/>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63497" name="TextBox 9"/>
          <p:cNvSpPr txBox="1">
            <a:spLocks noChangeArrowheads="1"/>
          </p:cNvSpPr>
          <p:nvPr/>
        </p:nvSpPr>
        <p:spPr bwMode="auto">
          <a:xfrm>
            <a:off x="8380414" y="11589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5</a:t>
            </a:r>
          </a:p>
        </p:txBody>
      </p:sp>
      <p:sp>
        <p:nvSpPr>
          <p:cNvPr id="63498" name="TextBox 10"/>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Tree>
    <p:extLst>
      <p:ext uri="{BB962C8B-B14F-4D97-AF65-F5344CB8AC3E}">
        <p14:creationId xmlns:p14="http://schemas.microsoft.com/office/powerpoint/2010/main" val="3980491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atin typeface="Calibri" charset="0"/>
                <a:ea typeface="ＭＳ Ｐゴシック" charset="0"/>
                <a:cs typeface="ＭＳ Ｐゴシック" charset="0"/>
              </a:rPr>
              <a:t>Quality of labeling</a:t>
            </a:r>
          </a:p>
        </p:txBody>
      </p:sp>
      <p:sp>
        <p:nvSpPr>
          <p:cNvPr id="65539" name="Freeform 3"/>
          <p:cNvSpPr>
            <a:spLocks/>
          </p:cNvSpPr>
          <p:nvPr/>
        </p:nvSpPr>
        <p:spPr bwMode="auto">
          <a:xfrm>
            <a:off x="809629" y="1736725"/>
            <a:ext cx="639763" cy="484188"/>
          </a:xfrm>
          <a:custGeom>
            <a:avLst/>
            <a:gdLst>
              <a:gd name="T0" fmla="*/ 2147483647 w 403"/>
              <a:gd name="T1" fmla="*/ 2147483647 h 305"/>
              <a:gd name="T2" fmla="*/ 0 w 403"/>
              <a:gd name="T3" fmla="*/ 2147483647 h 305"/>
              <a:gd name="T4" fmla="*/ 2147483647 w 403"/>
              <a:gd name="T5" fmla="*/ 2147483647 h 305"/>
              <a:gd name="T6" fmla="*/ 2147483647 w 403"/>
              <a:gd name="T7" fmla="*/ 0 h 305"/>
              <a:gd name="T8" fmla="*/ 2147483647 w 403"/>
              <a:gd name="T9" fmla="*/ 2147483647 h 305"/>
              <a:gd name="T10" fmla="*/ 2147483647 w 403"/>
              <a:gd name="T11" fmla="*/ 2147483647 h 305"/>
              <a:gd name="T12" fmla="*/ 2147483647 w 403"/>
              <a:gd name="T13" fmla="*/ 2147483647 h 305"/>
              <a:gd name="T14" fmla="*/ 2147483647 w 403"/>
              <a:gd name="T15" fmla="*/ 2147483647 h 305"/>
              <a:gd name="T16" fmla="*/ 2147483647 w 403"/>
              <a:gd name="T17" fmla="*/ 2147483647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3"/>
              <a:gd name="T28" fmla="*/ 0 h 305"/>
              <a:gd name="T29" fmla="*/ 403 w 403"/>
              <a:gd name="T30" fmla="*/ 305 h 3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3" h="305">
                <a:moveTo>
                  <a:pt x="6" y="299"/>
                </a:moveTo>
                <a:lnTo>
                  <a:pt x="0" y="130"/>
                </a:lnTo>
                <a:lnTo>
                  <a:pt x="67" y="19"/>
                </a:lnTo>
                <a:lnTo>
                  <a:pt x="302" y="0"/>
                </a:lnTo>
                <a:lnTo>
                  <a:pt x="369" y="75"/>
                </a:lnTo>
                <a:lnTo>
                  <a:pt x="403" y="119"/>
                </a:lnTo>
                <a:lnTo>
                  <a:pt x="396" y="269"/>
                </a:lnTo>
                <a:lnTo>
                  <a:pt x="333" y="305"/>
                </a:lnTo>
                <a:lnTo>
                  <a:pt x="6" y="299"/>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40" name="Freeform 4"/>
          <p:cNvSpPr>
            <a:spLocks/>
          </p:cNvSpPr>
          <p:nvPr/>
        </p:nvSpPr>
        <p:spPr bwMode="auto">
          <a:xfrm>
            <a:off x="2025651" y="1736725"/>
            <a:ext cx="682625" cy="484188"/>
          </a:xfrm>
          <a:custGeom>
            <a:avLst/>
            <a:gdLst>
              <a:gd name="T0" fmla="*/ 2147483647 w 430"/>
              <a:gd name="T1" fmla="*/ 2147483647 h 305"/>
              <a:gd name="T2" fmla="*/ 2147483647 w 430"/>
              <a:gd name="T3" fmla="*/ 2147483647 h 305"/>
              <a:gd name="T4" fmla="*/ 2147483647 w 430"/>
              <a:gd name="T5" fmla="*/ 2147483647 h 305"/>
              <a:gd name="T6" fmla="*/ 2147483647 w 430"/>
              <a:gd name="T7" fmla="*/ 2147483647 h 305"/>
              <a:gd name="T8" fmla="*/ 2147483647 w 430"/>
              <a:gd name="T9" fmla="*/ 2147483647 h 305"/>
              <a:gd name="T10" fmla="*/ 2147483647 w 430"/>
              <a:gd name="T11" fmla="*/ 2147483647 h 305"/>
              <a:gd name="T12" fmla="*/ 2147483647 w 430"/>
              <a:gd name="T13" fmla="*/ 2147483647 h 305"/>
              <a:gd name="T14" fmla="*/ 2147483647 w 430"/>
              <a:gd name="T15" fmla="*/ 2147483647 h 305"/>
              <a:gd name="T16" fmla="*/ 2147483647 w 430"/>
              <a:gd name="T17" fmla="*/ 2147483647 h 305"/>
              <a:gd name="T18" fmla="*/ 2147483647 w 430"/>
              <a:gd name="T19" fmla="*/ 2147483647 h 305"/>
              <a:gd name="T20" fmla="*/ 0 w 430"/>
              <a:gd name="T21" fmla="*/ 2147483647 h 305"/>
              <a:gd name="T22" fmla="*/ 2147483647 w 430"/>
              <a:gd name="T23" fmla="*/ 2147483647 h 305"/>
              <a:gd name="T24" fmla="*/ 2147483647 w 430"/>
              <a:gd name="T25" fmla="*/ 0 h 305"/>
              <a:gd name="T26" fmla="*/ 2147483647 w 430"/>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305"/>
              <a:gd name="T44" fmla="*/ 430 w 430"/>
              <a:gd name="T45" fmla="*/ 305 h 3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305">
                <a:moveTo>
                  <a:pt x="294" y="3"/>
                </a:moveTo>
                <a:lnTo>
                  <a:pt x="342" y="31"/>
                </a:lnTo>
                <a:lnTo>
                  <a:pt x="398" y="115"/>
                </a:lnTo>
                <a:lnTo>
                  <a:pt x="430" y="179"/>
                </a:lnTo>
                <a:lnTo>
                  <a:pt x="418" y="305"/>
                </a:lnTo>
                <a:lnTo>
                  <a:pt x="382" y="302"/>
                </a:lnTo>
                <a:lnTo>
                  <a:pt x="366" y="279"/>
                </a:lnTo>
                <a:lnTo>
                  <a:pt x="122" y="270"/>
                </a:lnTo>
                <a:lnTo>
                  <a:pt x="108" y="291"/>
                </a:lnTo>
                <a:lnTo>
                  <a:pt x="4" y="270"/>
                </a:lnTo>
                <a:lnTo>
                  <a:pt x="0" y="139"/>
                </a:lnTo>
                <a:lnTo>
                  <a:pt x="36" y="83"/>
                </a:lnTo>
                <a:lnTo>
                  <a:pt x="87" y="0"/>
                </a:lnTo>
                <a:lnTo>
                  <a:pt x="294" y="3"/>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41" name="Freeform 5"/>
          <p:cNvSpPr>
            <a:spLocks/>
          </p:cNvSpPr>
          <p:nvPr/>
        </p:nvSpPr>
        <p:spPr bwMode="auto">
          <a:xfrm>
            <a:off x="3036888" y="1736725"/>
            <a:ext cx="1066800" cy="484188"/>
          </a:xfrm>
          <a:custGeom>
            <a:avLst/>
            <a:gdLst>
              <a:gd name="T0" fmla="*/ 2147483647 w 672"/>
              <a:gd name="T1" fmla="*/ 2147483647 h 305"/>
              <a:gd name="T2" fmla="*/ 2147483647 w 672"/>
              <a:gd name="T3" fmla="*/ 2147483647 h 305"/>
              <a:gd name="T4" fmla="*/ 2147483647 w 672"/>
              <a:gd name="T5" fmla="*/ 2147483647 h 305"/>
              <a:gd name="T6" fmla="*/ 2147483647 w 672"/>
              <a:gd name="T7" fmla="*/ 2147483647 h 305"/>
              <a:gd name="T8" fmla="*/ 2147483647 w 672"/>
              <a:gd name="T9" fmla="*/ 2147483647 h 305"/>
              <a:gd name="T10" fmla="*/ 2147483647 w 672"/>
              <a:gd name="T11" fmla="*/ 2147483647 h 305"/>
              <a:gd name="T12" fmla="*/ 2147483647 w 672"/>
              <a:gd name="T13" fmla="*/ 2147483647 h 305"/>
              <a:gd name="T14" fmla="*/ 2147483647 w 672"/>
              <a:gd name="T15" fmla="*/ 2147483647 h 305"/>
              <a:gd name="T16" fmla="*/ 2147483647 w 672"/>
              <a:gd name="T17" fmla="*/ 2147483647 h 305"/>
              <a:gd name="T18" fmla="*/ 2147483647 w 672"/>
              <a:gd name="T19" fmla="*/ 2147483647 h 305"/>
              <a:gd name="T20" fmla="*/ 2147483647 w 672"/>
              <a:gd name="T21" fmla="*/ 2147483647 h 305"/>
              <a:gd name="T22" fmla="*/ 2147483647 w 672"/>
              <a:gd name="T23" fmla="*/ 2147483647 h 305"/>
              <a:gd name="T24" fmla="*/ 2147483647 w 672"/>
              <a:gd name="T25" fmla="*/ 2147483647 h 305"/>
              <a:gd name="T26" fmla="*/ 2147483647 w 672"/>
              <a:gd name="T27" fmla="*/ 0 h 305"/>
              <a:gd name="T28" fmla="*/ 2147483647 w 672"/>
              <a:gd name="T29" fmla="*/ 2147483647 h 305"/>
              <a:gd name="T30" fmla="*/ 2147483647 w 672"/>
              <a:gd name="T31" fmla="*/ 2147483647 h 305"/>
              <a:gd name="T32" fmla="*/ 2147483647 w 672"/>
              <a:gd name="T33" fmla="*/ 2147483647 h 305"/>
              <a:gd name="T34" fmla="*/ 0 w 672"/>
              <a:gd name="T35" fmla="*/ 2147483647 h 305"/>
              <a:gd name="T36" fmla="*/ 2147483647 w 672"/>
              <a:gd name="T37" fmla="*/ 2147483647 h 305"/>
              <a:gd name="T38" fmla="*/ 2147483647 w 672"/>
              <a:gd name="T39" fmla="*/ 2147483647 h 305"/>
              <a:gd name="T40" fmla="*/ 2147483647 w 672"/>
              <a:gd name="T41" fmla="*/ 2147483647 h 305"/>
              <a:gd name="T42" fmla="*/ 2147483647 w 672"/>
              <a:gd name="T43" fmla="*/ 2147483647 h 305"/>
              <a:gd name="T44" fmla="*/ 2147483647 w 672"/>
              <a:gd name="T45" fmla="*/ 2147483647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2"/>
              <a:gd name="T70" fmla="*/ 0 h 305"/>
              <a:gd name="T71" fmla="*/ 672 w 672"/>
              <a:gd name="T72" fmla="*/ 305 h 3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2" h="305">
                <a:moveTo>
                  <a:pt x="120" y="242"/>
                </a:moveTo>
                <a:lnTo>
                  <a:pt x="317" y="271"/>
                </a:lnTo>
                <a:lnTo>
                  <a:pt x="346" y="305"/>
                </a:lnTo>
                <a:lnTo>
                  <a:pt x="398" y="305"/>
                </a:lnTo>
                <a:lnTo>
                  <a:pt x="431" y="284"/>
                </a:lnTo>
                <a:lnTo>
                  <a:pt x="575" y="281"/>
                </a:lnTo>
                <a:lnTo>
                  <a:pt x="604" y="296"/>
                </a:lnTo>
                <a:lnTo>
                  <a:pt x="655" y="296"/>
                </a:lnTo>
                <a:lnTo>
                  <a:pt x="662" y="274"/>
                </a:lnTo>
                <a:lnTo>
                  <a:pt x="672" y="139"/>
                </a:lnTo>
                <a:lnTo>
                  <a:pt x="547" y="101"/>
                </a:lnTo>
                <a:lnTo>
                  <a:pt x="446" y="20"/>
                </a:lnTo>
                <a:lnTo>
                  <a:pt x="362" y="5"/>
                </a:lnTo>
                <a:lnTo>
                  <a:pt x="205" y="0"/>
                </a:lnTo>
                <a:lnTo>
                  <a:pt x="153" y="3"/>
                </a:lnTo>
                <a:lnTo>
                  <a:pt x="53" y="61"/>
                </a:lnTo>
                <a:lnTo>
                  <a:pt x="19" y="64"/>
                </a:lnTo>
                <a:lnTo>
                  <a:pt x="0" y="173"/>
                </a:lnTo>
                <a:lnTo>
                  <a:pt x="10" y="196"/>
                </a:lnTo>
                <a:lnTo>
                  <a:pt x="34" y="210"/>
                </a:lnTo>
                <a:lnTo>
                  <a:pt x="46" y="257"/>
                </a:lnTo>
                <a:lnTo>
                  <a:pt x="88" y="261"/>
                </a:lnTo>
                <a:lnTo>
                  <a:pt x="120" y="242"/>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42" name="Rectangle 6"/>
          <p:cNvSpPr>
            <a:spLocks noChangeArrowheads="1"/>
          </p:cNvSpPr>
          <p:nvPr/>
        </p:nvSpPr>
        <p:spPr bwMode="auto">
          <a:xfrm>
            <a:off x="130179" y="2535238"/>
            <a:ext cx="5282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Person</a:t>
            </a:r>
            <a:endParaRPr lang="en-US">
              <a:solidFill>
                <a:prstClr val="black"/>
              </a:solidFill>
              <a:latin typeface="Arial" charset="0"/>
              <a:ea typeface="ＭＳ Ｐゴシック" charset="0"/>
              <a:cs typeface="ＭＳ Ｐゴシック" charset="0"/>
            </a:endParaRPr>
          </a:p>
        </p:txBody>
      </p:sp>
      <p:sp>
        <p:nvSpPr>
          <p:cNvPr id="65543" name="Freeform 7"/>
          <p:cNvSpPr>
            <a:spLocks/>
          </p:cNvSpPr>
          <p:nvPr/>
        </p:nvSpPr>
        <p:spPr bwMode="auto">
          <a:xfrm>
            <a:off x="1047754" y="2339975"/>
            <a:ext cx="163513" cy="484188"/>
          </a:xfrm>
          <a:custGeom>
            <a:avLst/>
            <a:gdLst>
              <a:gd name="T0" fmla="*/ 2147483647 w 103"/>
              <a:gd name="T1" fmla="*/ 0 h 305"/>
              <a:gd name="T2" fmla="*/ 2147483647 w 103"/>
              <a:gd name="T3" fmla="*/ 2147483647 h 305"/>
              <a:gd name="T4" fmla="*/ 2147483647 w 103"/>
              <a:gd name="T5" fmla="*/ 2147483647 h 305"/>
              <a:gd name="T6" fmla="*/ 2147483647 w 103"/>
              <a:gd name="T7" fmla="*/ 2147483647 h 305"/>
              <a:gd name="T8" fmla="*/ 2147483647 w 103"/>
              <a:gd name="T9" fmla="*/ 2147483647 h 305"/>
              <a:gd name="T10" fmla="*/ 0 w 103"/>
              <a:gd name="T11" fmla="*/ 2147483647 h 305"/>
              <a:gd name="T12" fmla="*/ 0 w 103"/>
              <a:gd name="T13" fmla="*/ 2147483647 h 305"/>
              <a:gd name="T14" fmla="*/ 2147483647 w 103"/>
              <a:gd name="T15" fmla="*/ 0 h 305"/>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305"/>
              <a:gd name="T26" fmla="*/ 103 w 103"/>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305">
                <a:moveTo>
                  <a:pt x="47" y="0"/>
                </a:moveTo>
                <a:lnTo>
                  <a:pt x="103" y="52"/>
                </a:lnTo>
                <a:lnTo>
                  <a:pt x="89" y="185"/>
                </a:lnTo>
                <a:lnTo>
                  <a:pt x="93" y="305"/>
                </a:lnTo>
                <a:lnTo>
                  <a:pt x="27" y="300"/>
                </a:lnTo>
                <a:lnTo>
                  <a:pt x="0" y="192"/>
                </a:lnTo>
                <a:lnTo>
                  <a:pt x="0" y="98"/>
                </a:lnTo>
                <a:lnTo>
                  <a:pt x="47" y="0"/>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44" name="Rectangle 8"/>
          <p:cNvSpPr>
            <a:spLocks noChangeArrowheads="1"/>
          </p:cNvSpPr>
          <p:nvPr/>
        </p:nvSpPr>
        <p:spPr bwMode="auto">
          <a:xfrm>
            <a:off x="938214" y="2328863"/>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7</a:t>
            </a:r>
            <a:endParaRPr lang="en-US">
              <a:solidFill>
                <a:prstClr val="black"/>
              </a:solidFill>
              <a:latin typeface="Arial" charset="0"/>
              <a:ea typeface="ＭＳ Ｐゴシック" charset="0"/>
              <a:cs typeface="ＭＳ Ｐゴシック" charset="0"/>
            </a:endParaRPr>
          </a:p>
        </p:txBody>
      </p:sp>
      <p:sp>
        <p:nvSpPr>
          <p:cNvPr id="65545" name="Freeform 9"/>
          <p:cNvSpPr>
            <a:spLocks/>
          </p:cNvSpPr>
          <p:nvPr/>
        </p:nvSpPr>
        <p:spPr bwMode="auto">
          <a:xfrm>
            <a:off x="2263775" y="2339975"/>
            <a:ext cx="204788" cy="484188"/>
          </a:xfrm>
          <a:custGeom>
            <a:avLst/>
            <a:gdLst>
              <a:gd name="T0" fmla="*/ 2147483647 w 129"/>
              <a:gd name="T1" fmla="*/ 2147483647 h 305"/>
              <a:gd name="T2" fmla="*/ 2147483647 w 129"/>
              <a:gd name="T3" fmla="*/ 2147483647 h 305"/>
              <a:gd name="T4" fmla="*/ 2147483647 w 129"/>
              <a:gd name="T5" fmla="*/ 2147483647 h 305"/>
              <a:gd name="T6" fmla="*/ 2147483647 w 129"/>
              <a:gd name="T7" fmla="*/ 2147483647 h 305"/>
              <a:gd name="T8" fmla="*/ 2147483647 w 129"/>
              <a:gd name="T9" fmla="*/ 2147483647 h 305"/>
              <a:gd name="T10" fmla="*/ 2147483647 w 129"/>
              <a:gd name="T11" fmla="*/ 0 h 305"/>
              <a:gd name="T12" fmla="*/ 2147483647 w 129"/>
              <a:gd name="T13" fmla="*/ 2147483647 h 305"/>
              <a:gd name="T14" fmla="*/ 2147483647 w 129"/>
              <a:gd name="T15" fmla="*/ 2147483647 h 305"/>
              <a:gd name="T16" fmla="*/ 2147483647 w 129"/>
              <a:gd name="T17" fmla="*/ 2147483647 h 305"/>
              <a:gd name="T18" fmla="*/ 0 w 129"/>
              <a:gd name="T19" fmla="*/ 2147483647 h 305"/>
              <a:gd name="T20" fmla="*/ 2147483647 w 129"/>
              <a:gd name="T21" fmla="*/ 2147483647 h 305"/>
              <a:gd name="T22" fmla="*/ 2147483647 w 129"/>
              <a:gd name="T23" fmla="*/ 2147483647 h 305"/>
              <a:gd name="T24" fmla="*/ 2147483647 w 129"/>
              <a:gd name="T25" fmla="*/ 2147483647 h 3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305"/>
              <a:gd name="T41" fmla="*/ 129 w 129"/>
              <a:gd name="T42" fmla="*/ 305 h 3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305">
                <a:moveTo>
                  <a:pt x="96" y="295"/>
                </a:moveTo>
                <a:lnTo>
                  <a:pt x="91" y="231"/>
                </a:lnTo>
                <a:lnTo>
                  <a:pt x="129" y="156"/>
                </a:lnTo>
                <a:lnTo>
                  <a:pt x="113" y="85"/>
                </a:lnTo>
                <a:lnTo>
                  <a:pt x="83" y="30"/>
                </a:lnTo>
                <a:lnTo>
                  <a:pt x="66" y="0"/>
                </a:lnTo>
                <a:lnTo>
                  <a:pt x="46" y="24"/>
                </a:lnTo>
                <a:lnTo>
                  <a:pt x="30" y="57"/>
                </a:lnTo>
                <a:lnTo>
                  <a:pt x="10" y="88"/>
                </a:lnTo>
                <a:lnTo>
                  <a:pt x="0" y="145"/>
                </a:lnTo>
                <a:lnTo>
                  <a:pt x="28" y="242"/>
                </a:lnTo>
                <a:lnTo>
                  <a:pt x="43" y="305"/>
                </a:lnTo>
                <a:lnTo>
                  <a:pt x="96" y="295"/>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46" name="Rectangle 10"/>
          <p:cNvSpPr>
            <a:spLocks noChangeArrowheads="1"/>
          </p:cNvSpPr>
          <p:nvPr/>
        </p:nvSpPr>
        <p:spPr bwMode="auto">
          <a:xfrm>
            <a:off x="2047875" y="2328863"/>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12</a:t>
            </a:r>
            <a:endParaRPr lang="en-US">
              <a:solidFill>
                <a:prstClr val="black"/>
              </a:solidFill>
              <a:latin typeface="Arial" charset="0"/>
              <a:ea typeface="ＭＳ Ｐゴシック" charset="0"/>
              <a:cs typeface="ＭＳ Ｐゴシック" charset="0"/>
            </a:endParaRPr>
          </a:p>
        </p:txBody>
      </p:sp>
      <p:sp>
        <p:nvSpPr>
          <p:cNvPr id="65547" name="Freeform 11"/>
          <p:cNvSpPr>
            <a:spLocks/>
          </p:cNvSpPr>
          <p:nvPr/>
        </p:nvSpPr>
        <p:spPr bwMode="auto">
          <a:xfrm>
            <a:off x="3482976" y="2339975"/>
            <a:ext cx="174625" cy="484188"/>
          </a:xfrm>
          <a:custGeom>
            <a:avLst/>
            <a:gdLst>
              <a:gd name="T0" fmla="*/ 2147483647 w 110"/>
              <a:gd name="T1" fmla="*/ 2147483647 h 305"/>
              <a:gd name="T2" fmla="*/ 2147483647 w 110"/>
              <a:gd name="T3" fmla="*/ 2147483647 h 305"/>
              <a:gd name="T4" fmla="*/ 2147483647 w 110"/>
              <a:gd name="T5" fmla="*/ 2147483647 h 305"/>
              <a:gd name="T6" fmla="*/ 2147483647 w 110"/>
              <a:gd name="T7" fmla="*/ 2147483647 h 305"/>
              <a:gd name="T8" fmla="*/ 2147483647 w 110"/>
              <a:gd name="T9" fmla="*/ 2147483647 h 305"/>
              <a:gd name="T10" fmla="*/ 2147483647 w 110"/>
              <a:gd name="T11" fmla="*/ 0 h 305"/>
              <a:gd name="T12" fmla="*/ 2147483647 w 110"/>
              <a:gd name="T13" fmla="*/ 0 h 305"/>
              <a:gd name="T14" fmla="*/ 2147483647 w 110"/>
              <a:gd name="T15" fmla="*/ 2147483647 h 305"/>
              <a:gd name="T16" fmla="*/ 2147483647 w 110"/>
              <a:gd name="T17" fmla="*/ 2147483647 h 305"/>
              <a:gd name="T18" fmla="*/ 2147483647 w 110"/>
              <a:gd name="T19" fmla="*/ 2147483647 h 305"/>
              <a:gd name="T20" fmla="*/ 2147483647 w 110"/>
              <a:gd name="T21" fmla="*/ 2147483647 h 305"/>
              <a:gd name="T22" fmla="*/ 2147483647 w 110"/>
              <a:gd name="T23" fmla="*/ 2147483647 h 305"/>
              <a:gd name="T24" fmla="*/ 2147483647 w 110"/>
              <a:gd name="T25" fmla="*/ 2147483647 h 305"/>
              <a:gd name="T26" fmla="*/ 2147483647 w 110"/>
              <a:gd name="T27" fmla="*/ 2147483647 h 305"/>
              <a:gd name="T28" fmla="*/ 2147483647 w 110"/>
              <a:gd name="T29" fmla="*/ 2147483647 h 305"/>
              <a:gd name="T30" fmla="*/ 2147483647 w 110"/>
              <a:gd name="T31" fmla="*/ 2147483647 h 305"/>
              <a:gd name="T32" fmla="*/ 2147483647 w 110"/>
              <a:gd name="T33" fmla="*/ 2147483647 h 305"/>
              <a:gd name="T34" fmla="*/ 0 w 110"/>
              <a:gd name="T35" fmla="*/ 2147483647 h 305"/>
              <a:gd name="T36" fmla="*/ 2147483647 w 110"/>
              <a:gd name="T37" fmla="*/ 2147483647 h 305"/>
              <a:gd name="T38" fmla="*/ 2147483647 w 110"/>
              <a:gd name="T39" fmla="*/ 2147483647 h 305"/>
              <a:gd name="T40" fmla="*/ 2147483647 w 110"/>
              <a:gd name="T41" fmla="*/ 2147483647 h 305"/>
              <a:gd name="T42" fmla="*/ 2147483647 w 110"/>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0"/>
              <a:gd name="T67" fmla="*/ 0 h 305"/>
              <a:gd name="T68" fmla="*/ 110 w 110"/>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0" h="305">
                <a:moveTo>
                  <a:pt x="14" y="191"/>
                </a:moveTo>
                <a:lnTo>
                  <a:pt x="21" y="135"/>
                </a:lnTo>
                <a:lnTo>
                  <a:pt x="32" y="96"/>
                </a:lnTo>
                <a:lnTo>
                  <a:pt x="46" y="55"/>
                </a:lnTo>
                <a:lnTo>
                  <a:pt x="38" y="31"/>
                </a:lnTo>
                <a:lnTo>
                  <a:pt x="51" y="0"/>
                </a:lnTo>
                <a:lnTo>
                  <a:pt x="76" y="0"/>
                </a:lnTo>
                <a:lnTo>
                  <a:pt x="78" y="33"/>
                </a:lnTo>
                <a:lnTo>
                  <a:pt x="102" y="72"/>
                </a:lnTo>
                <a:lnTo>
                  <a:pt x="102" y="145"/>
                </a:lnTo>
                <a:lnTo>
                  <a:pt x="99" y="169"/>
                </a:lnTo>
                <a:lnTo>
                  <a:pt x="99" y="191"/>
                </a:lnTo>
                <a:lnTo>
                  <a:pt x="110" y="218"/>
                </a:lnTo>
                <a:lnTo>
                  <a:pt x="97" y="236"/>
                </a:lnTo>
                <a:lnTo>
                  <a:pt x="65" y="215"/>
                </a:lnTo>
                <a:lnTo>
                  <a:pt x="54" y="257"/>
                </a:lnTo>
                <a:lnTo>
                  <a:pt x="51" y="305"/>
                </a:lnTo>
                <a:lnTo>
                  <a:pt x="0" y="305"/>
                </a:lnTo>
                <a:lnTo>
                  <a:pt x="3" y="298"/>
                </a:lnTo>
                <a:lnTo>
                  <a:pt x="11" y="293"/>
                </a:lnTo>
                <a:lnTo>
                  <a:pt x="11" y="245"/>
                </a:lnTo>
                <a:lnTo>
                  <a:pt x="14" y="191"/>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48" name="Rectangle 12"/>
          <p:cNvSpPr>
            <a:spLocks noChangeArrowheads="1"/>
          </p:cNvSpPr>
          <p:nvPr/>
        </p:nvSpPr>
        <p:spPr bwMode="auto">
          <a:xfrm>
            <a:off x="3300414" y="2328863"/>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21</a:t>
            </a:r>
            <a:endParaRPr lang="en-US">
              <a:solidFill>
                <a:prstClr val="black"/>
              </a:solidFill>
              <a:latin typeface="Arial" charset="0"/>
              <a:ea typeface="ＭＳ Ｐゴシック" charset="0"/>
              <a:cs typeface="ＭＳ Ｐゴシック" charset="0"/>
            </a:endParaRPr>
          </a:p>
        </p:txBody>
      </p:sp>
      <p:sp>
        <p:nvSpPr>
          <p:cNvPr id="65549" name="Rectangle 13"/>
          <p:cNvSpPr>
            <a:spLocks noChangeArrowheads="1"/>
          </p:cNvSpPr>
          <p:nvPr/>
        </p:nvSpPr>
        <p:spPr bwMode="auto">
          <a:xfrm>
            <a:off x="238129" y="3074988"/>
            <a:ext cx="3058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Dog</a:t>
            </a:r>
            <a:endParaRPr lang="en-US">
              <a:solidFill>
                <a:prstClr val="black"/>
              </a:solidFill>
              <a:latin typeface="Arial" charset="0"/>
              <a:ea typeface="ＭＳ Ｐゴシック" charset="0"/>
              <a:cs typeface="ＭＳ Ｐゴシック" charset="0"/>
            </a:endParaRPr>
          </a:p>
        </p:txBody>
      </p:sp>
      <p:sp>
        <p:nvSpPr>
          <p:cNvPr id="65550" name="Freeform 14"/>
          <p:cNvSpPr>
            <a:spLocks/>
          </p:cNvSpPr>
          <p:nvPr/>
        </p:nvSpPr>
        <p:spPr bwMode="auto">
          <a:xfrm>
            <a:off x="911225" y="2894013"/>
            <a:ext cx="438150" cy="487362"/>
          </a:xfrm>
          <a:custGeom>
            <a:avLst/>
            <a:gdLst>
              <a:gd name="T0" fmla="*/ 2147483647 w 276"/>
              <a:gd name="T1" fmla="*/ 0 h 307"/>
              <a:gd name="T2" fmla="*/ 2147483647 w 276"/>
              <a:gd name="T3" fmla="*/ 2147483647 h 307"/>
              <a:gd name="T4" fmla="*/ 2147483647 w 276"/>
              <a:gd name="T5" fmla="*/ 2147483647 h 307"/>
              <a:gd name="T6" fmla="*/ 2147483647 w 276"/>
              <a:gd name="T7" fmla="*/ 2147483647 h 307"/>
              <a:gd name="T8" fmla="*/ 2147483647 w 276"/>
              <a:gd name="T9" fmla="*/ 2147483647 h 307"/>
              <a:gd name="T10" fmla="*/ 0 w 276"/>
              <a:gd name="T11" fmla="*/ 2147483647 h 307"/>
              <a:gd name="T12" fmla="*/ 2147483647 w 276"/>
              <a:gd name="T13" fmla="*/ 2147483647 h 307"/>
              <a:gd name="T14" fmla="*/ 2147483647 w 276"/>
              <a:gd name="T15" fmla="*/ 2147483647 h 307"/>
              <a:gd name="T16" fmla="*/ 2147483647 w 276"/>
              <a:gd name="T17" fmla="*/ 2147483647 h 307"/>
              <a:gd name="T18" fmla="*/ 2147483647 w 276"/>
              <a:gd name="T19" fmla="*/ 2147483647 h 307"/>
              <a:gd name="T20" fmla="*/ 2147483647 w 276"/>
              <a:gd name="T21" fmla="*/ 2147483647 h 307"/>
              <a:gd name="T22" fmla="*/ 2147483647 w 276"/>
              <a:gd name="T23" fmla="*/ 2147483647 h 307"/>
              <a:gd name="T24" fmla="*/ 2147483647 w 276"/>
              <a:gd name="T25" fmla="*/ 2147483647 h 307"/>
              <a:gd name="T26" fmla="*/ 2147483647 w 276"/>
              <a:gd name="T27" fmla="*/ 2147483647 h 307"/>
              <a:gd name="T28" fmla="*/ 2147483647 w 276"/>
              <a:gd name="T29" fmla="*/ 2147483647 h 307"/>
              <a:gd name="T30" fmla="*/ 2147483647 w 276"/>
              <a:gd name="T31" fmla="*/ 2147483647 h 307"/>
              <a:gd name="T32" fmla="*/ 2147483647 w 276"/>
              <a:gd name="T33" fmla="*/ 0 h 3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6"/>
              <a:gd name="T52" fmla="*/ 0 h 307"/>
              <a:gd name="T53" fmla="*/ 276 w 276"/>
              <a:gd name="T54" fmla="*/ 307 h 3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6" h="307">
                <a:moveTo>
                  <a:pt x="195" y="0"/>
                </a:moveTo>
                <a:lnTo>
                  <a:pt x="117" y="35"/>
                </a:lnTo>
                <a:lnTo>
                  <a:pt x="124" y="93"/>
                </a:lnTo>
                <a:lnTo>
                  <a:pt x="77" y="150"/>
                </a:lnTo>
                <a:lnTo>
                  <a:pt x="92" y="221"/>
                </a:lnTo>
                <a:lnTo>
                  <a:pt x="0" y="239"/>
                </a:lnTo>
                <a:lnTo>
                  <a:pt x="102" y="259"/>
                </a:lnTo>
                <a:lnTo>
                  <a:pt x="182" y="265"/>
                </a:lnTo>
                <a:lnTo>
                  <a:pt x="208" y="307"/>
                </a:lnTo>
                <a:lnTo>
                  <a:pt x="276" y="272"/>
                </a:lnTo>
                <a:lnTo>
                  <a:pt x="276" y="218"/>
                </a:lnTo>
                <a:lnTo>
                  <a:pt x="249" y="185"/>
                </a:lnTo>
                <a:lnTo>
                  <a:pt x="268" y="140"/>
                </a:lnTo>
                <a:lnTo>
                  <a:pt x="239" y="99"/>
                </a:lnTo>
                <a:lnTo>
                  <a:pt x="264" y="60"/>
                </a:lnTo>
                <a:lnTo>
                  <a:pt x="208" y="3"/>
                </a:lnTo>
                <a:lnTo>
                  <a:pt x="195" y="0"/>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51" name="Rectangle 15"/>
          <p:cNvSpPr>
            <a:spLocks noChangeArrowheads="1"/>
          </p:cNvSpPr>
          <p:nvPr/>
        </p:nvSpPr>
        <p:spPr bwMode="auto">
          <a:xfrm>
            <a:off x="858839" y="2882902"/>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16</a:t>
            </a:r>
            <a:endParaRPr lang="en-US">
              <a:solidFill>
                <a:prstClr val="black"/>
              </a:solidFill>
              <a:latin typeface="Arial" charset="0"/>
              <a:ea typeface="ＭＳ Ｐゴシック" charset="0"/>
              <a:cs typeface="ＭＳ Ｐゴシック" charset="0"/>
            </a:endParaRPr>
          </a:p>
        </p:txBody>
      </p:sp>
      <p:sp>
        <p:nvSpPr>
          <p:cNvPr id="65552" name="Freeform 16"/>
          <p:cNvSpPr>
            <a:spLocks/>
          </p:cNvSpPr>
          <p:nvPr/>
        </p:nvSpPr>
        <p:spPr bwMode="auto">
          <a:xfrm>
            <a:off x="2149475" y="2894013"/>
            <a:ext cx="433388" cy="487362"/>
          </a:xfrm>
          <a:custGeom>
            <a:avLst/>
            <a:gdLst>
              <a:gd name="T0" fmla="*/ 2147483647 w 273"/>
              <a:gd name="T1" fmla="*/ 2147483647 h 307"/>
              <a:gd name="T2" fmla="*/ 2147483647 w 273"/>
              <a:gd name="T3" fmla="*/ 2147483647 h 307"/>
              <a:gd name="T4" fmla="*/ 2147483647 w 273"/>
              <a:gd name="T5" fmla="*/ 2147483647 h 307"/>
              <a:gd name="T6" fmla="*/ 2147483647 w 273"/>
              <a:gd name="T7" fmla="*/ 2147483647 h 307"/>
              <a:gd name="T8" fmla="*/ 2147483647 w 273"/>
              <a:gd name="T9" fmla="*/ 2147483647 h 307"/>
              <a:gd name="T10" fmla="*/ 2147483647 w 273"/>
              <a:gd name="T11" fmla="*/ 2147483647 h 307"/>
              <a:gd name="T12" fmla="*/ 2147483647 w 273"/>
              <a:gd name="T13" fmla="*/ 2147483647 h 307"/>
              <a:gd name="T14" fmla="*/ 2147483647 w 273"/>
              <a:gd name="T15" fmla="*/ 2147483647 h 307"/>
              <a:gd name="T16" fmla="*/ 2147483647 w 273"/>
              <a:gd name="T17" fmla="*/ 2147483647 h 307"/>
              <a:gd name="T18" fmla="*/ 2147483647 w 273"/>
              <a:gd name="T19" fmla="*/ 2147483647 h 307"/>
              <a:gd name="T20" fmla="*/ 2147483647 w 273"/>
              <a:gd name="T21" fmla="*/ 2147483647 h 307"/>
              <a:gd name="T22" fmla="*/ 2147483647 w 273"/>
              <a:gd name="T23" fmla="*/ 2147483647 h 307"/>
              <a:gd name="T24" fmla="*/ 2147483647 w 273"/>
              <a:gd name="T25" fmla="*/ 0 h 307"/>
              <a:gd name="T26" fmla="*/ 2147483647 w 273"/>
              <a:gd name="T27" fmla="*/ 2147483647 h 307"/>
              <a:gd name="T28" fmla="*/ 2147483647 w 273"/>
              <a:gd name="T29" fmla="*/ 2147483647 h 307"/>
              <a:gd name="T30" fmla="*/ 2147483647 w 273"/>
              <a:gd name="T31" fmla="*/ 2147483647 h 307"/>
              <a:gd name="T32" fmla="*/ 2147483647 w 273"/>
              <a:gd name="T33" fmla="*/ 2147483647 h 307"/>
              <a:gd name="T34" fmla="*/ 2147483647 w 273"/>
              <a:gd name="T35" fmla="*/ 2147483647 h 307"/>
              <a:gd name="T36" fmla="*/ 2147483647 w 273"/>
              <a:gd name="T37" fmla="*/ 2147483647 h 307"/>
              <a:gd name="T38" fmla="*/ 2147483647 w 273"/>
              <a:gd name="T39" fmla="*/ 2147483647 h 307"/>
              <a:gd name="T40" fmla="*/ 2147483647 w 273"/>
              <a:gd name="T41" fmla="*/ 2147483647 h 307"/>
              <a:gd name="T42" fmla="*/ 2147483647 w 273"/>
              <a:gd name="T43" fmla="*/ 2147483647 h 307"/>
              <a:gd name="T44" fmla="*/ 2147483647 w 273"/>
              <a:gd name="T45" fmla="*/ 2147483647 h 307"/>
              <a:gd name="T46" fmla="*/ 2147483647 w 273"/>
              <a:gd name="T47" fmla="*/ 2147483647 h 307"/>
              <a:gd name="T48" fmla="*/ 2147483647 w 273"/>
              <a:gd name="T49" fmla="*/ 2147483647 h 307"/>
              <a:gd name="T50" fmla="*/ 0 w 273"/>
              <a:gd name="T51" fmla="*/ 2147483647 h 307"/>
              <a:gd name="T52" fmla="*/ 2147483647 w 273"/>
              <a:gd name="T53" fmla="*/ 2147483647 h 307"/>
              <a:gd name="T54" fmla="*/ 2147483647 w 273"/>
              <a:gd name="T55" fmla="*/ 2147483647 h 307"/>
              <a:gd name="T56" fmla="*/ 2147483647 w 273"/>
              <a:gd name="T57" fmla="*/ 2147483647 h 3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3"/>
              <a:gd name="T88" fmla="*/ 0 h 307"/>
              <a:gd name="T89" fmla="*/ 273 w 273"/>
              <a:gd name="T90" fmla="*/ 307 h 30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3" h="307">
                <a:moveTo>
                  <a:pt x="266" y="307"/>
                </a:moveTo>
                <a:lnTo>
                  <a:pt x="260" y="297"/>
                </a:lnTo>
                <a:lnTo>
                  <a:pt x="250" y="292"/>
                </a:lnTo>
                <a:lnTo>
                  <a:pt x="244" y="259"/>
                </a:lnTo>
                <a:lnTo>
                  <a:pt x="243" y="247"/>
                </a:lnTo>
                <a:lnTo>
                  <a:pt x="261" y="215"/>
                </a:lnTo>
                <a:lnTo>
                  <a:pt x="268" y="176"/>
                </a:lnTo>
                <a:lnTo>
                  <a:pt x="268" y="161"/>
                </a:lnTo>
                <a:lnTo>
                  <a:pt x="273" y="110"/>
                </a:lnTo>
                <a:lnTo>
                  <a:pt x="270" y="69"/>
                </a:lnTo>
                <a:lnTo>
                  <a:pt x="256" y="26"/>
                </a:lnTo>
                <a:lnTo>
                  <a:pt x="226" y="1"/>
                </a:lnTo>
                <a:lnTo>
                  <a:pt x="174" y="0"/>
                </a:lnTo>
                <a:lnTo>
                  <a:pt x="151" y="18"/>
                </a:lnTo>
                <a:lnTo>
                  <a:pt x="137" y="45"/>
                </a:lnTo>
                <a:lnTo>
                  <a:pt x="133" y="69"/>
                </a:lnTo>
                <a:lnTo>
                  <a:pt x="114" y="84"/>
                </a:lnTo>
                <a:lnTo>
                  <a:pt x="110" y="104"/>
                </a:lnTo>
                <a:lnTo>
                  <a:pt x="101" y="129"/>
                </a:lnTo>
                <a:lnTo>
                  <a:pt x="94" y="140"/>
                </a:lnTo>
                <a:lnTo>
                  <a:pt x="72" y="170"/>
                </a:lnTo>
                <a:lnTo>
                  <a:pt x="48" y="194"/>
                </a:lnTo>
                <a:lnTo>
                  <a:pt x="33" y="214"/>
                </a:lnTo>
                <a:lnTo>
                  <a:pt x="19" y="237"/>
                </a:lnTo>
                <a:lnTo>
                  <a:pt x="8" y="266"/>
                </a:lnTo>
                <a:lnTo>
                  <a:pt x="0" y="293"/>
                </a:lnTo>
                <a:lnTo>
                  <a:pt x="3" y="306"/>
                </a:lnTo>
                <a:lnTo>
                  <a:pt x="6" y="307"/>
                </a:lnTo>
                <a:lnTo>
                  <a:pt x="266" y="307"/>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53" name="Rectangle 17"/>
          <p:cNvSpPr>
            <a:spLocks noChangeArrowheads="1"/>
          </p:cNvSpPr>
          <p:nvPr/>
        </p:nvSpPr>
        <p:spPr bwMode="auto">
          <a:xfrm>
            <a:off x="2047875" y="2882902"/>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28</a:t>
            </a:r>
            <a:endParaRPr lang="en-US">
              <a:solidFill>
                <a:prstClr val="black"/>
              </a:solidFill>
              <a:latin typeface="Arial" charset="0"/>
              <a:ea typeface="ＭＳ Ｐゴシック" charset="0"/>
              <a:cs typeface="ＭＳ Ｐゴシック" charset="0"/>
            </a:endParaRPr>
          </a:p>
        </p:txBody>
      </p:sp>
      <p:sp>
        <p:nvSpPr>
          <p:cNvPr id="65554" name="Freeform 18"/>
          <p:cNvSpPr>
            <a:spLocks/>
          </p:cNvSpPr>
          <p:nvPr/>
        </p:nvSpPr>
        <p:spPr bwMode="auto">
          <a:xfrm>
            <a:off x="3111501" y="2894013"/>
            <a:ext cx="917575" cy="487362"/>
          </a:xfrm>
          <a:custGeom>
            <a:avLst/>
            <a:gdLst>
              <a:gd name="T0" fmla="*/ 2147483647 w 578"/>
              <a:gd name="T1" fmla="*/ 2147483647 h 307"/>
              <a:gd name="T2" fmla="*/ 2147483647 w 578"/>
              <a:gd name="T3" fmla="*/ 2147483647 h 307"/>
              <a:gd name="T4" fmla="*/ 2147483647 w 578"/>
              <a:gd name="T5" fmla="*/ 2147483647 h 307"/>
              <a:gd name="T6" fmla="*/ 2147483647 w 578"/>
              <a:gd name="T7" fmla="*/ 2147483647 h 307"/>
              <a:gd name="T8" fmla="*/ 2147483647 w 578"/>
              <a:gd name="T9" fmla="*/ 2147483647 h 307"/>
              <a:gd name="T10" fmla="*/ 2147483647 w 578"/>
              <a:gd name="T11" fmla="*/ 2147483647 h 307"/>
              <a:gd name="T12" fmla="*/ 2147483647 w 578"/>
              <a:gd name="T13" fmla="*/ 2147483647 h 307"/>
              <a:gd name="T14" fmla="*/ 2147483647 w 578"/>
              <a:gd name="T15" fmla="*/ 2147483647 h 307"/>
              <a:gd name="T16" fmla="*/ 2147483647 w 578"/>
              <a:gd name="T17" fmla="*/ 2147483647 h 307"/>
              <a:gd name="T18" fmla="*/ 2147483647 w 578"/>
              <a:gd name="T19" fmla="*/ 2147483647 h 307"/>
              <a:gd name="T20" fmla="*/ 2147483647 w 578"/>
              <a:gd name="T21" fmla="*/ 2147483647 h 307"/>
              <a:gd name="T22" fmla="*/ 2147483647 w 578"/>
              <a:gd name="T23" fmla="*/ 2147483647 h 307"/>
              <a:gd name="T24" fmla="*/ 2147483647 w 578"/>
              <a:gd name="T25" fmla="*/ 2147483647 h 307"/>
              <a:gd name="T26" fmla="*/ 2147483647 w 578"/>
              <a:gd name="T27" fmla="*/ 2147483647 h 307"/>
              <a:gd name="T28" fmla="*/ 2147483647 w 578"/>
              <a:gd name="T29" fmla="*/ 2147483647 h 307"/>
              <a:gd name="T30" fmla="*/ 2147483647 w 578"/>
              <a:gd name="T31" fmla="*/ 2147483647 h 307"/>
              <a:gd name="T32" fmla="*/ 2147483647 w 578"/>
              <a:gd name="T33" fmla="*/ 2147483647 h 307"/>
              <a:gd name="T34" fmla="*/ 2147483647 w 578"/>
              <a:gd name="T35" fmla="*/ 2147483647 h 307"/>
              <a:gd name="T36" fmla="*/ 0 w 578"/>
              <a:gd name="T37" fmla="*/ 2147483647 h 307"/>
              <a:gd name="T38" fmla="*/ 2147483647 w 578"/>
              <a:gd name="T39" fmla="*/ 0 h 307"/>
              <a:gd name="T40" fmla="*/ 2147483647 w 578"/>
              <a:gd name="T41" fmla="*/ 2147483647 h 307"/>
              <a:gd name="T42" fmla="*/ 2147483647 w 578"/>
              <a:gd name="T43" fmla="*/ 2147483647 h 307"/>
              <a:gd name="T44" fmla="*/ 2147483647 w 578"/>
              <a:gd name="T45" fmla="*/ 2147483647 h 307"/>
              <a:gd name="T46" fmla="*/ 2147483647 w 578"/>
              <a:gd name="T47" fmla="*/ 2147483647 h 307"/>
              <a:gd name="T48" fmla="*/ 2147483647 w 578"/>
              <a:gd name="T49" fmla="*/ 2147483647 h 307"/>
              <a:gd name="T50" fmla="*/ 2147483647 w 578"/>
              <a:gd name="T51" fmla="*/ 2147483647 h 307"/>
              <a:gd name="T52" fmla="*/ 2147483647 w 578"/>
              <a:gd name="T53" fmla="*/ 2147483647 h 307"/>
              <a:gd name="T54" fmla="*/ 2147483647 w 578"/>
              <a:gd name="T55" fmla="*/ 2147483647 h 307"/>
              <a:gd name="T56" fmla="*/ 2147483647 w 578"/>
              <a:gd name="T57" fmla="*/ 2147483647 h 307"/>
              <a:gd name="T58" fmla="*/ 2147483647 w 578"/>
              <a:gd name="T59" fmla="*/ 2147483647 h 307"/>
              <a:gd name="T60" fmla="*/ 2147483647 w 578"/>
              <a:gd name="T61" fmla="*/ 2147483647 h 307"/>
              <a:gd name="T62" fmla="*/ 2147483647 w 578"/>
              <a:gd name="T63" fmla="*/ 2147483647 h 307"/>
              <a:gd name="T64" fmla="*/ 2147483647 w 578"/>
              <a:gd name="T65" fmla="*/ 2147483647 h 307"/>
              <a:gd name="T66" fmla="*/ 2147483647 w 578"/>
              <a:gd name="T67" fmla="*/ 2147483647 h 307"/>
              <a:gd name="T68" fmla="*/ 2147483647 w 578"/>
              <a:gd name="T69" fmla="*/ 2147483647 h 307"/>
              <a:gd name="T70" fmla="*/ 2147483647 w 578"/>
              <a:gd name="T71" fmla="*/ 2147483647 h 307"/>
              <a:gd name="T72" fmla="*/ 2147483647 w 578"/>
              <a:gd name="T73" fmla="*/ 2147483647 h 307"/>
              <a:gd name="T74" fmla="*/ 2147483647 w 578"/>
              <a:gd name="T75" fmla="*/ 2147483647 h 307"/>
              <a:gd name="T76" fmla="*/ 2147483647 w 578"/>
              <a:gd name="T77" fmla="*/ 2147483647 h 307"/>
              <a:gd name="T78" fmla="*/ 2147483647 w 578"/>
              <a:gd name="T79" fmla="*/ 2147483647 h 307"/>
              <a:gd name="T80" fmla="*/ 2147483647 w 578"/>
              <a:gd name="T81" fmla="*/ 2147483647 h 307"/>
              <a:gd name="T82" fmla="*/ 2147483647 w 578"/>
              <a:gd name="T83" fmla="*/ 2147483647 h 307"/>
              <a:gd name="T84" fmla="*/ 2147483647 w 578"/>
              <a:gd name="T85" fmla="*/ 2147483647 h 307"/>
              <a:gd name="T86" fmla="*/ 2147483647 w 578"/>
              <a:gd name="T87" fmla="*/ 2147483647 h 307"/>
              <a:gd name="T88" fmla="*/ 2147483647 w 578"/>
              <a:gd name="T89" fmla="*/ 2147483647 h 307"/>
              <a:gd name="T90" fmla="*/ 2147483647 w 578"/>
              <a:gd name="T91" fmla="*/ 2147483647 h 307"/>
              <a:gd name="T92" fmla="*/ 2147483647 w 578"/>
              <a:gd name="T93" fmla="*/ 2147483647 h 307"/>
              <a:gd name="T94" fmla="*/ 2147483647 w 578"/>
              <a:gd name="T95" fmla="*/ 2147483647 h 307"/>
              <a:gd name="T96" fmla="*/ 2147483647 w 578"/>
              <a:gd name="T97" fmla="*/ 2147483647 h 307"/>
              <a:gd name="T98" fmla="*/ 2147483647 w 578"/>
              <a:gd name="T99" fmla="*/ 2147483647 h 307"/>
              <a:gd name="T100" fmla="*/ 2147483647 w 578"/>
              <a:gd name="T101" fmla="*/ 2147483647 h 307"/>
              <a:gd name="T102" fmla="*/ 2147483647 w 578"/>
              <a:gd name="T103" fmla="*/ 2147483647 h 307"/>
              <a:gd name="T104" fmla="*/ 2147483647 w 578"/>
              <a:gd name="T105" fmla="*/ 2147483647 h 3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307"/>
              <a:gd name="T161" fmla="*/ 578 w 578"/>
              <a:gd name="T162" fmla="*/ 307 h 3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307">
                <a:moveTo>
                  <a:pt x="251" y="144"/>
                </a:moveTo>
                <a:lnTo>
                  <a:pt x="254" y="189"/>
                </a:lnTo>
                <a:lnTo>
                  <a:pt x="244" y="238"/>
                </a:lnTo>
                <a:lnTo>
                  <a:pt x="284" y="291"/>
                </a:lnTo>
                <a:lnTo>
                  <a:pt x="251" y="307"/>
                </a:lnTo>
                <a:lnTo>
                  <a:pt x="213" y="251"/>
                </a:lnTo>
                <a:lnTo>
                  <a:pt x="208" y="220"/>
                </a:lnTo>
                <a:lnTo>
                  <a:pt x="165" y="174"/>
                </a:lnTo>
                <a:lnTo>
                  <a:pt x="134" y="199"/>
                </a:lnTo>
                <a:lnTo>
                  <a:pt x="88" y="222"/>
                </a:lnTo>
                <a:lnTo>
                  <a:pt x="72" y="282"/>
                </a:lnTo>
                <a:lnTo>
                  <a:pt x="57" y="262"/>
                </a:lnTo>
                <a:lnTo>
                  <a:pt x="74" y="189"/>
                </a:lnTo>
                <a:lnTo>
                  <a:pt x="93" y="174"/>
                </a:lnTo>
                <a:lnTo>
                  <a:pt x="93" y="130"/>
                </a:lnTo>
                <a:lnTo>
                  <a:pt x="107" y="104"/>
                </a:lnTo>
                <a:lnTo>
                  <a:pt x="140" y="66"/>
                </a:lnTo>
                <a:lnTo>
                  <a:pt x="81" y="63"/>
                </a:lnTo>
                <a:lnTo>
                  <a:pt x="0" y="16"/>
                </a:lnTo>
                <a:lnTo>
                  <a:pt x="28" y="0"/>
                </a:lnTo>
                <a:lnTo>
                  <a:pt x="57" y="7"/>
                </a:lnTo>
                <a:lnTo>
                  <a:pt x="97" y="26"/>
                </a:lnTo>
                <a:lnTo>
                  <a:pt x="161" y="21"/>
                </a:lnTo>
                <a:lnTo>
                  <a:pt x="195" y="10"/>
                </a:lnTo>
                <a:lnTo>
                  <a:pt x="242" y="4"/>
                </a:lnTo>
                <a:lnTo>
                  <a:pt x="348" y="14"/>
                </a:lnTo>
                <a:lnTo>
                  <a:pt x="378" y="10"/>
                </a:lnTo>
                <a:lnTo>
                  <a:pt x="492" y="35"/>
                </a:lnTo>
                <a:lnTo>
                  <a:pt x="514" y="47"/>
                </a:lnTo>
                <a:lnTo>
                  <a:pt x="536" y="53"/>
                </a:lnTo>
                <a:lnTo>
                  <a:pt x="578" y="81"/>
                </a:lnTo>
                <a:lnTo>
                  <a:pt x="578" y="130"/>
                </a:lnTo>
                <a:lnTo>
                  <a:pt x="566" y="149"/>
                </a:lnTo>
                <a:lnTo>
                  <a:pt x="574" y="186"/>
                </a:lnTo>
                <a:lnTo>
                  <a:pt x="514" y="180"/>
                </a:lnTo>
                <a:lnTo>
                  <a:pt x="498" y="161"/>
                </a:lnTo>
                <a:lnTo>
                  <a:pt x="477" y="144"/>
                </a:lnTo>
                <a:lnTo>
                  <a:pt x="450" y="170"/>
                </a:lnTo>
                <a:lnTo>
                  <a:pt x="465" y="245"/>
                </a:lnTo>
                <a:lnTo>
                  <a:pt x="505" y="273"/>
                </a:lnTo>
                <a:lnTo>
                  <a:pt x="492" y="289"/>
                </a:lnTo>
                <a:lnTo>
                  <a:pt x="467" y="289"/>
                </a:lnTo>
                <a:lnTo>
                  <a:pt x="440" y="262"/>
                </a:lnTo>
                <a:lnTo>
                  <a:pt x="409" y="180"/>
                </a:lnTo>
                <a:lnTo>
                  <a:pt x="391" y="201"/>
                </a:lnTo>
                <a:lnTo>
                  <a:pt x="403" y="245"/>
                </a:lnTo>
                <a:lnTo>
                  <a:pt x="341" y="291"/>
                </a:lnTo>
                <a:lnTo>
                  <a:pt x="331" y="273"/>
                </a:lnTo>
                <a:lnTo>
                  <a:pt x="369" y="242"/>
                </a:lnTo>
                <a:lnTo>
                  <a:pt x="356" y="207"/>
                </a:lnTo>
                <a:lnTo>
                  <a:pt x="341" y="167"/>
                </a:lnTo>
                <a:lnTo>
                  <a:pt x="282" y="146"/>
                </a:lnTo>
                <a:lnTo>
                  <a:pt x="251" y="144"/>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55" name="Rectangle 19"/>
          <p:cNvSpPr>
            <a:spLocks noChangeArrowheads="1"/>
          </p:cNvSpPr>
          <p:nvPr/>
        </p:nvSpPr>
        <p:spPr bwMode="auto">
          <a:xfrm>
            <a:off x="2876550" y="2882902"/>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52</a:t>
            </a:r>
            <a:endParaRPr lang="en-US">
              <a:solidFill>
                <a:prstClr val="black"/>
              </a:solidFill>
              <a:latin typeface="Arial" charset="0"/>
              <a:ea typeface="ＭＳ Ｐゴシック" charset="0"/>
              <a:cs typeface="ＭＳ Ｐゴシック" charset="0"/>
            </a:endParaRPr>
          </a:p>
        </p:txBody>
      </p:sp>
      <p:sp>
        <p:nvSpPr>
          <p:cNvPr id="65556" name="Rectangle 20"/>
          <p:cNvSpPr>
            <a:spLocks noChangeArrowheads="1"/>
          </p:cNvSpPr>
          <p:nvPr/>
        </p:nvSpPr>
        <p:spPr bwMode="auto">
          <a:xfrm>
            <a:off x="242889" y="3681413"/>
            <a:ext cx="2964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Bird</a:t>
            </a:r>
            <a:endParaRPr lang="en-US">
              <a:solidFill>
                <a:prstClr val="black"/>
              </a:solidFill>
              <a:latin typeface="Arial" charset="0"/>
              <a:ea typeface="ＭＳ Ｐゴシック" charset="0"/>
              <a:cs typeface="ＭＳ Ｐゴシック" charset="0"/>
            </a:endParaRPr>
          </a:p>
        </p:txBody>
      </p:sp>
      <p:sp>
        <p:nvSpPr>
          <p:cNvPr id="65557" name="Freeform 21"/>
          <p:cNvSpPr>
            <a:spLocks/>
          </p:cNvSpPr>
          <p:nvPr/>
        </p:nvSpPr>
        <p:spPr bwMode="auto">
          <a:xfrm>
            <a:off x="885826" y="3500438"/>
            <a:ext cx="485775" cy="487362"/>
          </a:xfrm>
          <a:custGeom>
            <a:avLst/>
            <a:gdLst>
              <a:gd name="T0" fmla="*/ 0 w 306"/>
              <a:gd name="T1" fmla="*/ 2147483647 h 307"/>
              <a:gd name="T2" fmla="*/ 2147483647 w 306"/>
              <a:gd name="T3" fmla="*/ 2147483647 h 307"/>
              <a:gd name="T4" fmla="*/ 2147483647 w 306"/>
              <a:gd name="T5" fmla="*/ 2147483647 h 307"/>
              <a:gd name="T6" fmla="*/ 2147483647 w 306"/>
              <a:gd name="T7" fmla="*/ 2147483647 h 307"/>
              <a:gd name="T8" fmla="*/ 2147483647 w 306"/>
              <a:gd name="T9" fmla="*/ 2147483647 h 307"/>
              <a:gd name="T10" fmla="*/ 2147483647 w 306"/>
              <a:gd name="T11" fmla="*/ 2147483647 h 307"/>
              <a:gd name="T12" fmla="*/ 2147483647 w 306"/>
              <a:gd name="T13" fmla="*/ 2147483647 h 307"/>
              <a:gd name="T14" fmla="*/ 2147483647 w 306"/>
              <a:gd name="T15" fmla="*/ 2147483647 h 307"/>
              <a:gd name="T16" fmla="*/ 2147483647 w 306"/>
              <a:gd name="T17" fmla="*/ 2147483647 h 307"/>
              <a:gd name="T18" fmla="*/ 2147483647 w 306"/>
              <a:gd name="T19" fmla="*/ 0 h 307"/>
              <a:gd name="T20" fmla="*/ 2147483647 w 306"/>
              <a:gd name="T21" fmla="*/ 2147483647 h 307"/>
              <a:gd name="T22" fmla="*/ 2147483647 w 306"/>
              <a:gd name="T23" fmla="*/ 2147483647 h 307"/>
              <a:gd name="T24" fmla="*/ 2147483647 w 306"/>
              <a:gd name="T25" fmla="*/ 2147483647 h 307"/>
              <a:gd name="T26" fmla="*/ 0 w 306"/>
              <a:gd name="T27" fmla="*/ 2147483647 h 3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6"/>
              <a:gd name="T43" fmla="*/ 0 h 307"/>
              <a:gd name="T44" fmla="*/ 306 w 306"/>
              <a:gd name="T45" fmla="*/ 307 h 3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6" h="307">
                <a:moveTo>
                  <a:pt x="0" y="58"/>
                </a:moveTo>
                <a:lnTo>
                  <a:pt x="96" y="172"/>
                </a:lnTo>
                <a:lnTo>
                  <a:pt x="39" y="211"/>
                </a:lnTo>
                <a:lnTo>
                  <a:pt x="173" y="307"/>
                </a:lnTo>
                <a:lnTo>
                  <a:pt x="250" y="268"/>
                </a:lnTo>
                <a:lnTo>
                  <a:pt x="306" y="268"/>
                </a:lnTo>
                <a:lnTo>
                  <a:pt x="269" y="230"/>
                </a:lnTo>
                <a:lnTo>
                  <a:pt x="211" y="172"/>
                </a:lnTo>
                <a:lnTo>
                  <a:pt x="211" y="77"/>
                </a:lnTo>
                <a:lnTo>
                  <a:pt x="288" y="0"/>
                </a:lnTo>
                <a:lnTo>
                  <a:pt x="173" y="19"/>
                </a:lnTo>
                <a:lnTo>
                  <a:pt x="154" y="115"/>
                </a:lnTo>
                <a:lnTo>
                  <a:pt x="154" y="135"/>
                </a:lnTo>
                <a:lnTo>
                  <a:pt x="0" y="58"/>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58" name="Rectangle 22"/>
          <p:cNvSpPr>
            <a:spLocks noChangeArrowheads="1"/>
          </p:cNvSpPr>
          <p:nvPr/>
        </p:nvSpPr>
        <p:spPr bwMode="auto">
          <a:xfrm>
            <a:off x="679450" y="3489327"/>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13</a:t>
            </a:r>
            <a:endParaRPr lang="en-US">
              <a:solidFill>
                <a:prstClr val="black"/>
              </a:solidFill>
              <a:latin typeface="Arial" charset="0"/>
              <a:ea typeface="ＭＳ Ｐゴシック" charset="0"/>
              <a:cs typeface="ＭＳ Ｐゴシック" charset="0"/>
            </a:endParaRPr>
          </a:p>
        </p:txBody>
      </p:sp>
      <p:sp>
        <p:nvSpPr>
          <p:cNvPr id="65559" name="Freeform 23"/>
          <p:cNvSpPr>
            <a:spLocks/>
          </p:cNvSpPr>
          <p:nvPr/>
        </p:nvSpPr>
        <p:spPr bwMode="auto">
          <a:xfrm>
            <a:off x="2143129" y="3500438"/>
            <a:ext cx="449263" cy="487362"/>
          </a:xfrm>
          <a:custGeom>
            <a:avLst/>
            <a:gdLst>
              <a:gd name="T0" fmla="*/ 2147483647 w 283"/>
              <a:gd name="T1" fmla="*/ 2147483647 h 307"/>
              <a:gd name="T2" fmla="*/ 2147483647 w 283"/>
              <a:gd name="T3" fmla="*/ 2147483647 h 307"/>
              <a:gd name="T4" fmla="*/ 2147483647 w 283"/>
              <a:gd name="T5" fmla="*/ 0 h 307"/>
              <a:gd name="T6" fmla="*/ 2147483647 w 283"/>
              <a:gd name="T7" fmla="*/ 2147483647 h 307"/>
              <a:gd name="T8" fmla="*/ 2147483647 w 283"/>
              <a:gd name="T9" fmla="*/ 2147483647 h 307"/>
              <a:gd name="T10" fmla="*/ 2147483647 w 283"/>
              <a:gd name="T11" fmla="*/ 2147483647 h 307"/>
              <a:gd name="T12" fmla="*/ 2147483647 w 283"/>
              <a:gd name="T13" fmla="*/ 2147483647 h 307"/>
              <a:gd name="T14" fmla="*/ 2147483647 w 283"/>
              <a:gd name="T15" fmla="*/ 2147483647 h 307"/>
              <a:gd name="T16" fmla="*/ 2147483647 w 283"/>
              <a:gd name="T17" fmla="*/ 2147483647 h 307"/>
              <a:gd name="T18" fmla="*/ 2147483647 w 283"/>
              <a:gd name="T19" fmla="*/ 2147483647 h 307"/>
              <a:gd name="T20" fmla="*/ 2147483647 w 283"/>
              <a:gd name="T21" fmla="*/ 2147483647 h 307"/>
              <a:gd name="T22" fmla="*/ 2147483647 w 283"/>
              <a:gd name="T23" fmla="*/ 2147483647 h 307"/>
              <a:gd name="T24" fmla="*/ 2147483647 w 283"/>
              <a:gd name="T25" fmla="*/ 2147483647 h 307"/>
              <a:gd name="T26" fmla="*/ 2147483647 w 283"/>
              <a:gd name="T27" fmla="*/ 2147483647 h 307"/>
              <a:gd name="T28" fmla="*/ 2147483647 w 283"/>
              <a:gd name="T29" fmla="*/ 2147483647 h 307"/>
              <a:gd name="T30" fmla="*/ 2147483647 w 283"/>
              <a:gd name="T31" fmla="*/ 2147483647 h 307"/>
              <a:gd name="T32" fmla="*/ 2147483647 w 283"/>
              <a:gd name="T33" fmla="*/ 2147483647 h 307"/>
              <a:gd name="T34" fmla="*/ 2147483647 w 283"/>
              <a:gd name="T35" fmla="*/ 2147483647 h 307"/>
              <a:gd name="T36" fmla="*/ 2147483647 w 283"/>
              <a:gd name="T37" fmla="*/ 2147483647 h 307"/>
              <a:gd name="T38" fmla="*/ 2147483647 w 283"/>
              <a:gd name="T39" fmla="*/ 2147483647 h 307"/>
              <a:gd name="T40" fmla="*/ 2147483647 w 283"/>
              <a:gd name="T41" fmla="*/ 2147483647 h 307"/>
              <a:gd name="T42" fmla="*/ 2147483647 w 283"/>
              <a:gd name="T43" fmla="*/ 2147483647 h 307"/>
              <a:gd name="T44" fmla="*/ 2147483647 w 283"/>
              <a:gd name="T45" fmla="*/ 2147483647 h 307"/>
              <a:gd name="T46" fmla="*/ 2147483647 w 283"/>
              <a:gd name="T47" fmla="*/ 2147483647 h 307"/>
              <a:gd name="T48" fmla="*/ 2147483647 w 283"/>
              <a:gd name="T49" fmla="*/ 2147483647 h 307"/>
              <a:gd name="T50" fmla="*/ 2147483647 w 283"/>
              <a:gd name="T51" fmla="*/ 2147483647 h 307"/>
              <a:gd name="T52" fmla="*/ 2147483647 w 283"/>
              <a:gd name="T53" fmla="*/ 2147483647 h 307"/>
              <a:gd name="T54" fmla="*/ 2147483647 w 283"/>
              <a:gd name="T55" fmla="*/ 2147483647 h 307"/>
              <a:gd name="T56" fmla="*/ 2147483647 w 283"/>
              <a:gd name="T57" fmla="*/ 2147483647 h 307"/>
              <a:gd name="T58" fmla="*/ 2147483647 w 283"/>
              <a:gd name="T59" fmla="*/ 2147483647 h 307"/>
              <a:gd name="T60" fmla="*/ 2147483647 w 283"/>
              <a:gd name="T61" fmla="*/ 2147483647 h 307"/>
              <a:gd name="T62" fmla="*/ 2147483647 w 283"/>
              <a:gd name="T63" fmla="*/ 2147483647 h 307"/>
              <a:gd name="T64" fmla="*/ 2147483647 w 283"/>
              <a:gd name="T65" fmla="*/ 2147483647 h 307"/>
              <a:gd name="T66" fmla="*/ 2147483647 w 283"/>
              <a:gd name="T67" fmla="*/ 2147483647 h 307"/>
              <a:gd name="T68" fmla="*/ 2147483647 w 283"/>
              <a:gd name="T69" fmla="*/ 2147483647 h 307"/>
              <a:gd name="T70" fmla="*/ 2147483647 w 283"/>
              <a:gd name="T71" fmla="*/ 2147483647 h 307"/>
              <a:gd name="T72" fmla="*/ 0 w 283"/>
              <a:gd name="T73" fmla="*/ 2147483647 h 307"/>
              <a:gd name="T74" fmla="*/ 2147483647 w 283"/>
              <a:gd name="T75" fmla="*/ 2147483647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3"/>
              <a:gd name="T115" fmla="*/ 0 h 307"/>
              <a:gd name="T116" fmla="*/ 283 w 283"/>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3" h="307">
                <a:moveTo>
                  <a:pt x="5" y="23"/>
                </a:moveTo>
                <a:lnTo>
                  <a:pt x="15" y="7"/>
                </a:lnTo>
                <a:lnTo>
                  <a:pt x="37" y="0"/>
                </a:lnTo>
                <a:lnTo>
                  <a:pt x="66" y="1"/>
                </a:lnTo>
                <a:lnTo>
                  <a:pt x="89" y="17"/>
                </a:lnTo>
                <a:lnTo>
                  <a:pt x="101" y="35"/>
                </a:lnTo>
                <a:lnTo>
                  <a:pt x="114" y="62"/>
                </a:lnTo>
                <a:lnTo>
                  <a:pt x="144" y="81"/>
                </a:lnTo>
                <a:lnTo>
                  <a:pt x="169" y="104"/>
                </a:lnTo>
                <a:lnTo>
                  <a:pt x="197" y="144"/>
                </a:lnTo>
                <a:lnTo>
                  <a:pt x="210" y="164"/>
                </a:lnTo>
                <a:lnTo>
                  <a:pt x="283" y="292"/>
                </a:lnTo>
                <a:lnTo>
                  <a:pt x="240" y="271"/>
                </a:lnTo>
                <a:lnTo>
                  <a:pt x="246" y="307"/>
                </a:lnTo>
                <a:lnTo>
                  <a:pt x="210" y="307"/>
                </a:lnTo>
                <a:lnTo>
                  <a:pt x="186" y="281"/>
                </a:lnTo>
                <a:lnTo>
                  <a:pt x="148" y="276"/>
                </a:lnTo>
                <a:lnTo>
                  <a:pt x="105" y="253"/>
                </a:lnTo>
                <a:lnTo>
                  <a:pt x="93" y="260"/>
                </a:lnTo>
                <a:lnTo>
                  <a:pt x="86" y="270"/>
                </a:lnTo>
                <a:lnTo>
                  <a:pt x="89" y="277"/>
                </a:lnTo>
                <a:lnTo>
                  <a:pt x="84" y="276"/>
                </a:lnTo>
                <a:lnTo>
                  <a:pt x="93" y="289"/>
                </a:lnTo>
                <a:lnTo>
                  <a:pt x="78" y="282"/>
                </a:lnTo>
                <a:lnTo>
                  <a:pt x="75" y="262"/>
                </a:lnTo>
                <a:lnTo>
                  <a:pt x="72" y="232"/>
                </a:lnTo>
                <a:lnTo>
                  <a:pt x="56" y="198"/>
                </a:lnTo>
                <a:lnTo>
                  <a:pt x="40" y="170"/>
                </a:lnTo>
                <a:lnTo>
                  <a:pt x="27" y="151"/>
                </a:lnTo>
                <a:lnTo>
                  <a:pt x="25" y="128"/>
                </a:lnTo>
                <a:lnTo>
                  <a:pt x="18" y="105"/>
                </a:lnTo>
                <a:lnTo>
                  <a:pt x="17" y="85"/>
                </a:lnTo>
                <a:lnTo>
                  <a:pt x="18" y="74"/>
                </a:lnTo>
                <a:lnTo>
                  <a:pt x="17" y="59"/>
                </a:lnTo>
                <a:lnTo>
                  <a:pt x="8" y="54"/>
                </a:lnTo>
                <a:lnTo>
                  <a:pt x="7" y="66"/>
                </a:lnTo>
                <a:lnTo>
                  <a:pt x="0" y="45"/>
                </a:lnTo>
                <a:lnTo>
                  <a:pt x="5" y="23"/>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60" name="Rectangle 24"/>
          <p:cNvSpPr>
            <a:spLocks noChangeArrowheads="1"/>
          </p:cNvSpPr>
          <p:nvPr/>
        </p:nvSpPr>
        <p:spPr bwMode="auto">
          <a:xfrm>
            <a:off x="1933575" y="3489327"/>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37</a:t>
            </a:r>
            <a:endParaRPr lang="en-US">
              <a:solidFill>
                <a:prstClr val="black"/>
              </a:solidFill>
              <a:latin typeface="Arial" charset="0"/>
              <a:ea typeface="ＭＳ Ｐゴシック" charset="0"/>
              <a:cs typeface="ＭＳ Ｐゴシック" charset="0"/>
            </a:endParaRPr>
          </a:p>
        </p:txBody>
      </p:sp>
      <p:sp>
        <p:nvSpPr>
          <p:cNvPr id="65561" name="Freeform 25"/>
          <p:cNvSpPr>
            <a:spLocks noEditPoints="1"/>
          </p:cNvSpPr>
          <p:nvPr/>
        </p:nvSpPr>
        <p:spPr bwMode="auto">
          <a:xfrm>
            <a:off x="3484563" y="3500438"/>
            <a:ext cx="171450" cy="487362"/>
          </a:xfrm>
          <a:custGeom>
            <a:avLst/>
            <a:gdLst>
              <a:gd name="T0" fmla="*/ 2147483647 w 108"/>
              <a:gd name="T1" fmla="*/ 2147483647 h 307"/>
              <a:gd name="T2" fmla="*/ 2147483647 w 108"/>
              <a:gd name="T3" fmla="*/ 2147483647 h 307"/>
              <a:gd name="T4" fmla="*/ 2147483647 w 108"/>
              <a:gd name="T5" fmla="*/ 2147483647 h 307"/>
              <a:gd name="T6" fmla="*/ 2147483647 w 108"/>
              <a:gd name="T7" fmla="*/ 2147483647 h 307"/>
              <a:gd name="T8" fmla="*/ 2147483647 w 108"/>
              <a:gd name="T9" fmla="*/ 2147483647 h 307"/>
              <a:gd name="T10" fmla="*/ 2147483647 w 108"/>
              <a:gd name="T11" fmla="*/ 2147483647 h 307"/>
              <a:gd name="T12" fmla="*/ 2147483647 w 108"/>
              <a:gd name="T13" fmla="*/ 2147483647 h 307"/>
              <a:gd name="T14" fmla="*/ 2147483647 w 108"/>
              <a:gd name="T15" fmla="*/ 2147483647 h 307"/>
              <a:gd name="T16" fmla="*/ 2147483647 w 108"/>
              <a:gd name="T17" fmla="*/ 2147483647 h 307"/>
              <a:gd name="T18" fmla="*/ 2147483647 w 108"/>
              <a:gd name="T19" fmla="*/ 2147483647 h 307"/>
              <a:gd name="T20" fmla="*/ 2147483647 w 108"/>
              <a:gd name="T21" fmla="*/ 2147483647 h 307"/>
              <a:gd name="T22" fmla="*/ 2147483647 w 108"/>
              <a:gd name="T23" fmla="*/ 2147483647 h 307"/>
              <a:gd name="T24" fmla="*/ 2147483647 w 108"/>
              <a:gd name="T25" fmla="*/ 2147483647 h 307"/>
              <a:gd name="T26" fmla="*/ 2147483647 w 108"/>
              <a:gd name="T27" fmla="*/ 2147483647 h 307"/>
              <a:gd name="T28" fmla="*/ 2147483647 w 108"/>
              <a:gd name="T29" fmla="*/ 2147483647 h 307"/>
              <a:gd name="T30" fmla="*/ 2147483647 w 108"/>
              <a:gd name="T31" fmla="*/ 2147483647 h 307"/>
              <a:gd name="T32" fmla="*/ 2147483647 w 108"/>
              <a:gd name="T33" fmla="*/ 2147483647 h 307"/>
              <a:gd name="T34" fmla="*/ 2147483647 w 108"/>
              <a:gd name="T35" fmla="*/ 2147483647 h 307"/>
              <a:gd name="T36" fmla="*/ 2147483647 w 108"/>
              <a:gd name="T37" fmla="*/ 2147483647 h 307"/>
              <a:gd name="T38" fmla="*/ 2147483647 w 108"/>
              <a:gd name="T39" fmla="*/ 2147483647 h 307"/>
              <a:gd name="T40" fmla="*/ 2147483647 w 108"/>
              <a:gd name="T41" fmla="*/ 2147483647 h 307"/>
              <a:gd name="T42" fmla="*/ 2147483647 w 108"/>
              <a:gd name="T43" fmla="*/ 2147483647 h 307"/>
              <a:gd name="T44" fmla="*/ 2147483647 w 108"/>
              <a:gd name="T45" fmla="*/ 2147483647 h 307"/>
              <a:gd name="T46" fmla="*/ 2147483647 w 108"/>
              <a:gd name="T47" fmla="*/ 2147483647 h 307"/>
              <a:gd name="T48" fmla="*/ 2147483647 w 108"/>
              <a:gd name="T49" fmla="*/ 2147483647 h 307"/>
              <a:gd name="T50" fmla="*/ 2147483647 w 108"/>
              <a:gd name="T51" fmla="*/ 2147483647 h 307"/>
              <a:gd name="T52" fmla="*/ 2147483647 w 108"/>
              <a:gd name="T53" fmla="*/ 2147483647 h 307"/>
              <a:gd name="T54" fmla="*/ 2147483647 w 108"/>
              <a:gd name="T55" fmla="*/ 2147483647 h 307"/>
              <a:gd name="T56" fmla="*/ 2147483647 w 108"/>
              <a:gd name="T57" fmla="*/ 2147483647 h 307"/>
              <a:gd name="T58" fmla="*/ 2147483647 w 108"/>
              <a:gd name="T59" fmla="*/ 2147483647 h 307"/>
              <a:gd name="T60" fmla="*/ 2147483647 w 108"/>
              <a:gd name="T61" fmla="*/ 2147483647 h 307"/>
              <a:gd name="T62" fmla="*/ 2147483647 w 108"/>
              <a:gd name="T63" fmla="*/ 2147483647 h 307"/>
              <a:gd name="T64" fmla="*/ 2147483647 w 108"/>
              <a:gd name="T65" fmla="*/ 2147483647 h 307"/>
              <a:gd name="T66" fmla="*/ 2147483647 w 108"/>
              <a:gd name="T67" fmla="*/ 0 h 307"/>
              <a:gd name="T68" fmla="*/ 2147483647 w 108"/>
              <a:gd name="T69" fmla="*/ 2147483647 h 307"/>
              <a:gd name="T70" fmla="*/ 0 w 108"/>
              <a:gd name="T71" fmla="*/ 2147483647 h 307"/>
              <a:gd name="T72" fmla="*/ 2147483647 w 108"/>
              <a:gd name="T73" fmla="*/ 2147483647 h 307"/>
              <a:gd name="T74" fmla="*/ 2147483647 w 108"/>
              <a:gd name="T75" fmla="*/ 2147483647 h 307"/>
              <a:gd name="T76" fmla="*/ 2147483647 w 108"/>
              <a:gd name="T77" fmla="*/ 2147483647 h 307"/>
              <a:gd name="T78" fmla="*/ 2147483647 w 108"/>
              <a:gd name="T79" fmla="*/ 2147483647 h 307"/>
              <a:gd name="T80" fmla="*/ 2147483647 w 108"/>
              <a:gd name="T81" fmla="*/ 2147483647 h 307"/>
              <a:gd name="T82" fmla="*/ 2147483647 w 108"/>
              <a:gd name="T83" fmla="*/ 2147483647 h 307"/>
              <a:gd name="T84" fmla="*/ 2147483647 w 108"/>
              <a:gd name="T85" fmla="*/ 2147483647 h 307"/>
              <a:gd name="T86" fmla="*/ 2147483647 w 108"/>
              <a:gd name="T87" fmla="*/ 2147483647 h 307"/>
              <a:gd name="T88" fmla="*/ 2147483647 w 108"/>
              <a:gd name="T89" fmla="*/ 2147483647 h 307"/>
              <a:gd name="T90" fmla="*/ 2147483647 w 108"/>
              <a:gd name="T91" fmla="*/ 2147483647 h 307"/>
              <a:gd name="T92" fmla="*/ 2147483647 w 108"/>
              <a:gd name="T93" fmla="*/ 2147483647 h 307"/>
              <a:gd name="T94" fmla="*/ 2147483647 w 108"/>
              <a:gd name="T95" fmla="*/ 2147483647 h 307"/>
              <a:gd name="T96" fmla="*/ 2147483647 w 108"/>
              <a:gd name="T97" fmla="*/ 2147483647 h 307"/>
              <a:gd name="T98" fmla="*/ 2147483647 w 108"/>
              <a:gd name="T99" fmla="*/ 214748364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8"/>
              <a:gd name="T151" fmla="*/ 0 h 307"/>
              <a:gd name="T152" fmla="*/ 108 w 108"/>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8" h="307">
                <a:moveTo>
                  <a:pt x="64" y="159"/>
                </a:moveTo>
                <a:lnTo>
                  <a:pt x="60" y="165"/>
                </a:lnTo>
                <a:lnTo>
                  <a:pt x="57" y="167"/>
                </a:lnTo>
                <a:lnTo>
                  <a:pt x="54" y="170"/>
                </a:lnTo>
                <a:lnTo>
                  <a:pt x="49" y="171"/>
                </a:lnTo>
                <a:lnTo>
                  <a:pt x="49" y="181"/>
                </a:lnTo>
                <a:lnTo>
                  <a:pt x="50" y="187"/>
                </a:lnTo>
                <a:lnTo>
                  <a:pt x="53" y="194"/>
                </a:lnTo>
                <a:lnTo>
                  <a:pt x="53" y="198"/>
                </a:lnTo>
                <a:lnTo>
                  <a:pt x="54" y="204"/>
                </a:lnTo>
                <a:lnTo>
                  <a:pt x="55" y="208"/>
                </a:lnTo>
                <a:lnTo>
                  <a:pt x="55" y="212"/>
                </a:lnTo>
                <a:lnTo>
                  <a:pt x="57" y="218"/>
                </a:lnTo>
                <a:lnTo>
                  <a:pt x="58" y="224"/>
                </a:lnTo>
                <a:lnTo>
                  <a:pt x="60" y="226"/>
                </a:lnTo>
                <a:lnTo>
                  <a:pt x="60" y="232"/>
                </a:lnTo>
                <a:lnTo>
                  <a:pt x="60" y="239"/>
                </a:lnTo>
                <a:lnTo>
                  <a:pt x="63" y="249"/>
                </a:lnTo>
                <a:lnTo>
                  <a:pt x="64" y="256"/>
                </a:lnTo>
                <a:lnTo>
                  <a:pt x="65" y="263"/>
                </a:lnTo>
                <a:lnTo>
                  <a:pt x="65" y="267"/>
                </a:lnTo>
                <a:lnTo>
                  <a:pt x="67" y="273"/>
                </a:lnTo>
                <a:lnTo>
                  <a:pt x="67" y="281"/>
                </a:lnTo>
                <a:lnTo>
                  <a:pt x="68" y="286"/>
                </a:lnTo>
                <a:lnTo>
                  <a:pt x="68" y="289"/>
                </a:lnTo>
                <a:lnTo>
                  <a:pt x="70" y="296"/>
                </a:lnTo>
                <a:lnTo>
                  <a:pt x="70" y="298"/>
                </a:lnTo>
                <a:lnTo>
                  <a:pt x="71" y="302"/>
                </a:lnTo>
                <a:lnTo>
                  <a:pt x="71" y="303"/>
                </a:lnTo>
                <a:lnTo>
                  <a:pt x="75" y="307"/>
                </a:lnTo>
                <a:lnTo>
                  <a:pt x="80" y="306"/>
                </a:lnTo>
                <a:lnTo>
                  <a:pt x="81" y="303"/>
                </a:lnTo>
                <a:lnTo>
                  <a:pt x="83" y="300"/>
                </a:lnTo>
                <a:lnTo>
                  <a:pt x="85" y="296"/>
                </a:lnTo>
                <a:lnTo>
                  <a:pt x="83" y="290"/>
                </a:lnTo>
                <a:lnTo>
                  <a:pt x="83" y="289"/>
                </a:lnTo>
                <a:lnTo>
                  <a:pt x="81" y="286"/>
                </a:lnTo>
                <a:lnTo>
                  <a:pt x="80" y="283"/>
                </a:lnTo>
                <a:lnTo>
                  <a:pt x="79" y="280"/>
                </a:lnTo>
                <a:lnTo>
                  <a:pt x="77" y="280"/>
                </a:lnTo>
                <a:lnTo>
                  <a:pt x="80" y="280"/>
                </a:lnTo>
                <a:lnTo>
                  <a:pt x="81" y="276"/>
                </a:lnTo>
                <a:lnTo>
                  <a:pt x="83" y="270"/>
                </a:lnTo>
                <a:lnTo>
                  <a:pt x="83" y="263"/>
                </a:lnTo>
                <a:lnTo>
                  <a:pt x="85" y="259"/>
                </a:lnTo>
                <a:lnTo>
                  <a:pt x="85" y="245"/>
                </a:lnTo>
                <a:lnTo>
                  <a:pt x="83" y="238"/>
                </a:lnTo>
                <a:lnTo>
                  <a:pt x="83" y="218"/>
                </a:lnTo>
                <a:lnTo>
                  <a:pt x="85" y="220"/>
                </a:lnTo>
                <a:lnTo>
                  <a:pt x="86" y="224"/>
                </a:lnTo>
                <a:lnTo>
                  <a:pt x="86" y="228"/>
                </a:lnTo>
                <a:lnTo>
                  <a:pt x="87" y="232"/>
                </a:lnTo>
                <a:lnTo>
                  <a:pt x="89" y="238"/>
                </a:lnTo>
                <a:lnTo>
                  <a:pt x="90" y="242"/>
                </a:lnTo>
                <a:lnTo>
                  <a:pt x="90" y="251"/>
                </a:lnTo>
                <a:lnTo>
                  <a:pt x="91" y="256"/>
                </a:lnTo>
                <a:lnTo>
                  <a:pt x="91" y="259"/>
                </a:lnTo>
                <a:lnTo>
                  <a:pt x="94" y="261"/>
                </a:lnTo>
                <a:lnTo>
                  <a:pt x="95" y="263"/>
                </a:lnTo>
                <a:lnTo>
                  <a:pt x="95" y="266"/>
                </a:lnTo>
                <a:lnTo>
                  <a:pt x="96" y="267"/>
                </a:lnTo>
                <a:lnTo>
                  <a:pt x="99" y="267"/>
                </a:lnTo>
                <a:lnTo>
                  <a:pt x="101" y="269"/>
                </a:lnTo>
                <a:lnTo>
                  <a:pt x="104" y="266"/>
                </a:lnTo>
                <a:lnTo>
                  <a:pt x="104" y="211"/>
                </a:lnTo>
                <a:lnTo>
                  <a:pt x="101" y="192"/>
                </a:lnTo>
                <a:lnTo>
                  <a:pt x="101" y="175"/>
                </a:lnTo>
                <a:lnTo>
                  <a:pt x="104" y="171"/>
                </a:lnTo>
                <a:lnTo>
                  <a:pt x="101" y="174"/>
                </a:lnTo>
                <a:lnTo>
                  <a:pt x="101" y="169"/>
                </a:lnTo>
                <a:lnTo>
                  <a:pt x="105" y="162"/>
                </a:lnTo>
                <a:lnTo>
                  <a:pt x="106" y="155"/>
                </a:lnTo>
                <a:lnTo>
                  <a:pt x="108" y="148"/>
                </a:lnTo>
                <a:lnTo>
                  <a:pt x="108" y="128"/>
                </a:lnTo>
                <a:lnTo>
                  <a:pt x="106" y="124"/>
                </a:lnTo>
                <a:lnTo>
                  <a:pt x="106" y="97"/>
                </a:lnTo>
                <a:lnTo>
                  <a:pt x="105" y="91"/>
                </a:lnTo>
                <a:lnTo>
                  <a:pt x="104" y="85"/>
                </a:lnTo>
                <a:lnTo>
                  <a:pt x="101" y="79"/>
                </a:lnTo>
                <a:lnTo>
                  <a:pt x="101" y="75"/>
                </a:lnTo>
                <a:lnTo>
                  <a:pt x="97" y="69"/>
                </a:lnTo>
                <a:lnTo>
                  <a:pt x="94" y="62"/>
                </a:lnTo>
                <a:lnTo>
                  <a:pt x="89" y="55"/>
                </a:lnTo>
                <a:lnTo>
                  <a:pt x="87" y="51"/>
                </a:lnTo>
                <a:lnTo>
                  <a:pt x="85" y="48"/>
                </a:lnTo>
                <a:lnTo>
                  <a:pt x="83" y="46"/>
                </a:lnTo>
                <a:lnTo>
                  <a:pt x="80" y="46"/>
                </a:lnTo>
                <a:lnTo>
                  <a:pt x="75" y="44"/>
                </a:lnTo>
                <a:lnTo>
                  <a:pt x="71" y="40"/>
                </a:lnTo>
                <a:lnTo>
                  <a:pt x="67" y="33"/>
                </a:lnTo>
                <a:lnTo>
                  <a:pt x="63" y="27"/>
                </a:lnTo>
                <a:lnTo>
                  <a:pt x="57" y="21"/>
                </a:lnTo>
                <a:lnTo>
                  <a:pt x="53" y="15"/>
                </a:lnTo>
                <a:lnTo>
                  <a:pt x="48" y="10"/>
                </a:lnTo>
                <a:lnTo>
                  <a:pt x="44" y="7"/>
                </a:lnTo>
                <a:lnTo>
                  <a:pt x="40" y="5"/>
                </a:lnTo>
                <a:lnTo>
                  <a:pt x="38" y="4"/>
                </a:lnTo>
                <a:lnTo>
                  <a:pt x="34" y="1"/>
                </a:lnTo>
                <a:lnTo>
                  <a:pt x="28" y="0"/>
                </a:lnTo>
                <a:moveTo>
                  <a:pt x="28" y="0"/>
                </a:moveTo>
                <a:lnTo>
                  <a:pt x="22" y="0"/>
                </a:lnTo>
                <a:lnTo>
                  <a:pt x="17" y="1"/>
                </a:lnTo>
                <a:lnTo>
                  <a:pt x="13" y="4"/>
                </a:lnTo>
                <a:lnTo>
                  <a:pt x="8" y="5"/>
                </a:lnTo>
                <a:lnTo>
                  <a:pt x="5" y="7"/>
                </a:lnTo>
                <a:lnTo>
                  <a:pt x="3" y="10"/>
                </a:lnTo>
                <a:lnTo>
                  <a:pt x="0" y="15"/>
                </a:lnTo>
                <a:lnTo>
                  <a:pt x="3" y="19"/>
                </a:lnTo>
                <a:lnTo>
                  <a:pt x="4" y="21"/>
                </a:lnTo>
                <a:lnTo>
                  <a:pt x="4" y="26"/>
                </a:lnTo>
                <a:lnTo>
                  <a:pt x="5" y="28"/>
                </a:lnTo>
                <a:lnTo>
                  <a:pt x="7" y="31"/>
                </a:lnTo>
                <a:lnTo>
                  <a:pt x="9" y="34"/>
                </a:lnTo>
                <a:lnTo>
                  <a:pt x="13" y="37"/>
                </a:lnTo>
                <a:lnTo>
                  <a:pt x="16" y="40"/>
                </a:lnTo>
                <a:lnTo>
                  <a:pt x="17" y="44"/>
                </a:lnTo>
                <a:lnTo>
                  <a:pt x="18" y="48"/>
                </a:lnTo>
                <a:lnTo>
                  <a:pt x="18" y="62"/>
                </a:lnTo>
                <a:lnTo>
                  <a:pt x="17" y="66"/>
                </a:lnTo>
                <a:lnTo>
                  <a:pt x="17" y="77"/>
                </a:lnTo>
                <a:lnTo>
                  <a:pt x="16" y="84"/>
                </a:lnTo>
                <a:lnTo>
                  <a:pt x="16" y="95"/>
                </a:lnTo>
                <a:lnTo>
                  <a:pt x="17" y="100"/>
                </a:lnTo>
                <a:lnTo>
                  <a:pt x="18" y="106"/>
                </a:lnTo>
                <a:lnTo>
                  <a:pt x="24" y="114"/>
                </a:lnTo>
                <a:lnTo>
                  <a:pt x="26" y="118"/>
                </a:lnTo>
                <a:lnTo>
                  <a:pt x="28" y="124"/>
                </a:lnTo>
                <a:lnTo>
                  <a:pt x="30" y="128"/>
                </a:lnTo>
                <a:lnTo>
                  <a:pt x="34" y="134"/>
                </a:lnTo>
                <a:lnTo>
                  <a:pt x="38" y="140"/>
                </a:lnTo>
                <a:lnTo>
                  <a:pt x="38" y="146"/>
                </a:lnTo>
                <a:lnTo>
                  <a:pt x="41" y="148"/>
                </a:lnTo>
                <a:lnTo>
                  <a:pt x="44" y="148"/>
                </a:lnTo>
                <a:lnTo>
                  <a:pt x="45" y="151"/>
                </a:lnTo>
                <a:lnTo>
                  <a:pt x="45" y="155"/>
                </a:lnTo>
                <a:lnTo>
                  <a:pt x="46" y="156"/>
                </a:lnTo>
                <a:lnTo>
                  <a:pt x="48" y="157"/>
                </a:lnTo>
                <a:lnTo>
                  <a:pt x="50" y="159"/>
                </a:lnTo>
                <a:lnTo>
                  <a:pt x="54" y="160"/>
                </a:lnTo>
                <a:lnTo>
                  <a:pt x="55" y="160"/>
                </a:lnTo>
                <a:lnTo>
                  <a:pt x="57" y="159"/>
                </a:lnTo>
                <a:lnTo>
                  <a:pt x="58" y="156"/>
                </a:lnTo>
                <a:lnTo>
                  <a:pt x="60" y="152"/>
                </a:lnTo>
                <a:lnTo>
                  <a:pt x="65" y="147"/>
                </a:lnTo>
                <a:lnTo>
                  <a:pt x="67" y="147"/>
                </a:lnTo>
                <a:lnTo>
                  <a:pt x="68" y="148"/>
                </a:lnTo>
                <a:lnTo>
                  <a:pt x="70" y="150"/>
                </a:lnTo>
                <a:lnTo>
                  <a:pt x="68" y="155"/>
                </a:lnTo>
                <a:lnTo>
                  <a:pt x="64" y="159"/>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62" name="Rectangle 26"/>
          <p:cNvSpPr>
            <a:spLocks noChangeArrowheads="1"/>
          </p:cNvSpPr>
          <p:nvPr/>
        </p:nvSpPr>
        <p:spPr bwMode="auto">
          <a:xfrm>
            <a:off x="3092451" y="3489327"/>
            <a:ext cx="27815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168</a:t>
            </a:r>
            <a:endParaRPr lang="en-US">
              <a:solidFill>
                <a:prstClr val="black"/>
              </a:solidFill>
              <a:latin typeface="Arial" charset="0"/>
              <a:ea typeface="ＭＳ Ｐゴシック" charset="0"/>
              <a:cs typeface="ＭＳ Ｐゴシック" charset="0"/>
            </a:endParaRPr>
          </a:p>
        </p:txBody>
      </p:sp>
      <p:sp>
        <p:nvSpPr>
          <p:cNvPr id="65563" name="Rectangle 27"/>
          <p:cNvSpPr>
            <a:spLocks noChangeArrowheads="1"/>
          </p:cNvSpPr>
          <p:nvPr/>
        </p:nvSpPr>
        <p:spPr bwMode="auto">
          <a:xfrm>
            <a:off x="192090" y="4222752"/>
            <a:ext cx="39838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Chair</a:t>
            </a:r>
            <a:endParaRPr lang="en-US">
              <a:solidFill>
                <a:prstClr val="black"/>
              </a:solidFill>
              <a:latin typeface="Arial" charset="0"/>
              <a:ea typeface="ＭＳ Ｐゴシック" charset="0"/>
              <a:cs typeface="ＭＳ Ｐゴシック" charset="0"/>
            </a:endParaRPr>
          </a:p>
        </p:txBody>
      </p:sp>
      <p:sp>
        <p:nvSpPr>
          <p:cNvPr id="65564" name="Freeform 28"/>
          <p:cNvSpPr>
            <a:spLocks/>
          </p:cNvSpPr>
          <p:nvPr/>
        </p:nvSpPr>
        <p:spPr bwMode="auto">
          <a:xfrm>
            <a:off x="817564" y="4041775"/>
            <a:ext cx="625475" cy="487363"/>
          </a:xfrm>
          <a:custGeom>
            <a:avLst/>
            <a:gdLst>
              <a:gd name="T0" fmla="*/ 2147483647 w 394"/>
              <a:gd name="T1" fmla="*/ 0 h 307"/>
              <a:gd name="T2" fmla="*/ 0 w 394"/>
              <a:gd name="T3" fmla="*/ 2147483647 h 307"/>
              <a:gd name="T4" fmla="*/ 2147483647 w 394"/>
              <a:gd name="T5" fmla="*/ 2147483647 h 307"/>
              <a:gd name="T6" fmla="*/ 2147483647 w 394"/>
              <a:gd name="T7" fmla="*/ 2147483647 h 307"/>
              <a:gd name="T8" fmla="*/ 2147483647 w 394"/>
              <a:gd name="T9" fmla="*/ 2147483647 h 307"/>
              <a:gd name="T10" fmla="*/ 2147483647 w 394"/>
              <a:gd name="T11" fmla="*/ 2147483647 h 307"/>
              <a:gd name="T12" fmla="*/ 2147483647 w 394"/>
              <a:gd name="T13" fmla="*/ 2147483647 h 307"/>
              <a:gd name="T14" fmla="*/ 2147483647 w 394"/>
              <a:gd name="T15" fmla="*/ 0 h 307"/>
              <a:gd name="T16" fmla="*/ 0 60000 65536"/>
              <a:gd name="T17" fmla="*/ 0 60000 65536"/>
              <a:gd name="T18" fmla="*/ 0 60000 65536"/>
              <a:gd name="T19" fmla="*/ 0 60000 65536"/>
              <a:gd name="T20" fmla="*/ 0 60000 65536"/>
              <a:gd name="T21" fmla="*/ 0 60000 65536"/>
              <a:gd name="T22" fmla="*/ 0 60000 65536"/>
              <a:gd name="T23" fmla="*/ 0 60000 65536"/>
              <a:gd name="T24" fmla="*/ 0 w 394"/>
              <a:gd name="T25" fmla="*/ 0 h 307"/>
              <a:gd name="T26" fmla="*/ 394 w 394"/>
              <a:gd name="T27" fmla="*/ 307 h 3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4" h="307">
                <a:moveTo>
                  <a:pt x="86" y="0"/>
                </a:moveTo>
                <a:lnTo>
                  <a:pt x="0" y="41"/>
                </a:lnTo>
                <a:lnTo>
                  <a:pt x="13" y="201"/>
                </a:lnTo>
                <a:lnTo>
                  <a:pt x="69" y="302"/>
                </a:lnTo>
                <a:lnTo>
                  <a:pt x="265" y="307"/>
                </a:lnTo>
                <a:lnTo>
                  <a:pt x="379" y="284"/>
                </a:lnTo>
                <a:lnTo>
                  <a:pt x="394" y="5"/>
                </a:lnTo>
                <a:lnTo>
                  <a:pt x="86" y="0"/>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65" name="Rectangle 29"/>
          <p:cNvSpPr>
            <a:spLocks noChangeArrowheads="1"/>
          </p:cNvSpPr>
          <p:nvPr/>
        </p:nvSpPr>
        <p:spPr bwMode="auto">
          <a:xfrm>
            <a:off x="677864" y="4030663"/>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7</a:t>
            </a:r>
            <a:endParaRPr lang="en-US">
              <a:solidFill>
                <a:prstClr val="black"/>
              </a:solidFill>
              <a:latin typeface="Arial" charset="0"/>
              <a:ea typeface="ＭＳ Ｐゴシック" charset="0"/>
              <a:cs typeface="ＭＳ Ｐゴシック" charset="0"/>
            </a:endParaRPr>
          </a:p>
        </p:txBody>
      </p:sp>
      <p:sp>
        <p:nvSpPr>
          <p:cNvPr id="65566" name="Freeform 30"/>
          <p:cNvSpPr>
            <a:spLocks/>
          </p:cNvSpPr>
          <p:nvPr/>
        </p:nvSpPr>
        <p:spPr bwMode="auto">
          <a:xfrm>
            <a:off x="2114550" y="4041775"/>
            <a:ext cx="503238" cy="487363"/>
          </a:xfrm>
          <a:custGeom>
            <a:avLst/>
            <a:gdLst>
              <a:gd name="T0" fmla="*/ 0 w 317"/>
              <a:gd name="T1" fmla="*/ 2147483647 h 307"/>
              <a:gd name="T2" fmla="*/ 2147483647 w 317"/>
              <a:gd name="T3" fmla="*/ 2147483647 h 307"/>
              <a:gd name="T4" fmla="*/ 2147483647 w 317"/>
              <a:gd name="T5" fmla="*/ 2147483647 h 307"/>
              <a:gd name="T6" fmla="*/ 2147483647 w 317"/>
              <a:gd name="T7" fmla="*/ 2147483647 h 307"/>
              <a:gd name="T8" fmla="*/ 2147483647 w 317"/>
              <a:gd name="T9" fmla="*/ 2147483647 h 307"/>
              <a:gd name="T10" fmla="*/ 2147483647 w 317"/>
              <a:gd name="T11" fmla="*/ 0 h 307"/>
              <a:gd name="T12" fmla="*/ 2147483647 w 317"/>
              <a:gd name="T13" fmla="*/ 2147483647 h 307"/>
              <a:gd name="T14" fmla="*/ 2147483647 w 317"/>
              <a:gd name="T15" fmla="*/ 2147483647 h 307"/>
              <a:gd name="T16" fmla="*/ 2147483647 w 317"/>
              <a:gd name="T17" fmla="*/ 2147483647 h 307"/>
              <a:gd name="T18" fmla="*/ 2147483647 w 317"/>
              <a:gd name="T19" fmla="*/ 2147483647 h 307"/>
              <a:gd name="T20" fmla="*/ 0 w 317"/>
              <a:gd name="T21" fmla="*/ 2147483647 h 3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7"/>
              <a:gd name="T34" fmla="*/ 0 h 307"/>
              <a:gd name="T35" fmla="*/ 317 w 317"/>
              <a:gd name="T36" fmla="*/ 307 h 3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7" h="307">
                <a:moveTo>
                  <a:pt x="0" y="260"/>
                </a:moveTo>
                <a:lnTo>
                  <a:pt x="84" y="297"/>
                </a:lnTo>
                <a:lnTo>
                  <a:pt x="201" y="307"/>
                </a:lnTo>
                <a:lnTo>
                  <a:pt x="261" y="261"/>
                </a:lnTo>
                <a:lnTo>
                  <a:pt x="317" y="9"/>
                </a:lnTo>
                <a:lnTo>
                  <a:pt x="287" y="0"/>
                </a:lnTo>
                <a:lnTo>
                  <a:pt x="218" y="91"/>
                </a:lnTo>
                <a:lnTo>
                  <a:pt x="127" y="91"/>
                </a:lnTo>
                <a:lnTo>
                  <a:pt x="48" y="175"/>
                </a:lnTo>
                <a:lnTo>
                  <a:pt x="2" y="220"/>
                </a:lnTo>
                <a:lnTo>
                  <a:pt x="0" y="260"/>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67" name="Rectangle 31"/>
          <p:cNvSpPr>
            <a:spLocks noChangeArrowheads="1"/>
          </p:cNvSpPr>
          <p:nvPr/>
        </p:nvSpPr>
        <p:spPr bwMode="auto">
          <a:xfrm>
            <a:off x="2014539" y="4030663"/>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10</a:t>
            </a:r>
            <a:endParaRPr lang="en-US">
              <a:solidFill>
                <a:prstClr val="black"/>
              </a:solidFill>
              <a:latin typeface="Arial" charset="0"/>
              <a:ea typeface="ＭＳ Ｐゴシック" charset="0"/>
              <a:cs typeface="ＭＳ Ｐゴシック" charset="0"/>
            </a:endParaRPr>
          </a:p>
        </p:txBody>
      </p:sp>
      <p:sp>
        <p:nvSpPr>
          <p:cNvPr id="65568" name="Freeform 32"/>
          <p:cNvSpPr>
            <a:spLocks/>
          </p:cNvSpPr>
          <p:nvPr/>
        </p:nvSpPr>
        <p:spPr bwMode="auto">
          <a:xfrm>
            <a:off x="3357563" y="4041775"/>
            <a:ext cx="425450" cy="487363"/>
          </a:xfrm>
          <a:custGeom>
            <a:avLst/>
            <a:gdLst>
              <a:gd name="T0" fmla="*/ 2147483647 w 268"/>
              <a:gd name="T1" fmla="*/ 0 h 307"/>
              <a:gd name="T2" fmla="*/ 2147483647 w 268"/>
              <a:gd name="T3" fmla="*/ 2147483647 h 307"/>
              <a:gd name="T4" fmla="*/ 2147483647 w 268"/>
              <a:gd name="T5" fmla="*/ 2147483647 h 307"/>
              <a:gd name="T6" fmla="*/ 2147483647 w 268"/>
              <a:gd name="T7" fmla="*/ 2147483647 h 307"/>
              <a:gd name="T8" fmla="*/ 2147483647 w 268"/>
              <a:gd name="T9" fmla="*/ 2147483647 h 307"/>
              <a:gd name="T10" fmla="*/ 2147483647 w 268"/>
              <a:gd name="T11" fmla="*/ 2147483647 h 307"/>
              <a:gd name="T12" fmla="*/ 2147483647 w 268"/>
              <a:gd name="T13" fmla="*/ 2147483647 h 307"/>
              <a:gd name="T14" fmla="*/ 2147483647 w 268"/>
              <a:gd name="T15" fmla="*/ 2147483647 h 307"/>
              <a:gd name="T16" fmla="*/ 0 w 268"/>
              <a:gd name="T17" fmla="*/ 2147483647 h 307"/>
              <a:gd name="T18" fmla="*/ 2147483647 w 268"/>
              <a:gd name="T19" fmla="*/ 2147483647 h 307"/>
              <a:gd name="T20" fmla="*/ 2147483647 w 268"/>
              <a:gd name="T21" fmla="*/ 2147483647 h 307"/>
              <a:gd name="T22" fmla="*/ 2147483647 w 268"/>
              <a:gd name="T23" fmla="*/ 2147483647 h 307"/>
              <a:gd name="T24" fmla="*/ 2147483647 w 268"/>
              <a:gd name="T25" fmla="*/ 2147483647 h 307"/>
              <a:gd name="T26" fmla="*/ 2147483647 w 268"/>
              <a:gd name="T27" fmla="*/ 2147483647 h 307"/>
              <a:gd name="T28" fmla="*/ 2147483647 w 268"/>
              <a:gd name="T29" fmla="*/ 2147483647 h 307"/>
              <a:gd name="T30" fmla="*/ 2147483647 w 268"/>
              <a:gd name="T31" fmla="*/ 0 h 3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8"/>
              <a:gd name="T49" fmla="*/ 0 h 307"/>
              <a:gd name="T50" fmla="*/ 268 w 268"/>
              <a:gd name="T51" fmla="*/ 307 h 3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8" h="307">
                <a:moveTo>
                  <a:pt x="220" y="0"/>
                </a:moveTo>
                <a:lnTo>
                  <a:pt x="265" y="34"/>
                </a:lnTo>
                <a:lnTo>
                  <a:pt x="268" y="64"/>
                </a:lnTo>
                <a:lnTo>
                  <a:pt x="237" y="185"/>
                </a:lnTo>
                <a:lnTo>
                  <a:pt x="215" y="283"/>
                </a:lnTo>
                <a:lnTo>
                  <a:pt x="174" y="307"/>
                </a:lnTo>
                <a:lnTo>
                  <a:pt x="46" y="302"/>
                </a:lnTo>
                <a:lnTo>
                  <a:pt x="7" y="282"/>
                </a:lnTo>
                <a:lnTo>
                  <a:pt x="0" y="238"/>
                </a:lnTo>
                <a:lnTo>
                  <a:pt x="14" y="192"/>
                </a:lnTo>
                <a:lnTo>
                  <a:pt x="58" y="82"/>
                </a:lnTo>
                <a:lnTo>
                  <a:pt x="90" y="70"/>
                </a:lnTo>
                <a:lnTo>
                  <a:pt x="158" y="78"/>
                </a:lnTo>
                <a:lnTo>
                  <a:pt x="188" y="15"/>
                </a:lnTo>
                <a:lnTo>
                  <a:pt x="205" y="7"/>
                </a:lnTo>
                <a:lnTo>
                  <a:pt x="220" y="0"/>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69" name="Rectangle 33"/>
          <p:cNvSpPr>
            <a:spLocks noChangeArrowheads="1"/>
          </p:cNvSpPr>
          <p:nvPr/>
        </p:nvSpPr>
        <p:spPr bwMode="auto">
          <a:xfrm>
            <a:off x="3219450" y="4030663"/>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15</a:t>
            </a:r>
            <a:endParaRPr lang="en-US">
              <a:solidFill>
                <a:prstClr val="black"/>
              </a:solidFill>
              <a:latin typeface="Arial" charset="0"/>
              <a:ea typeface="ＭＳ Ｐゴシック" charset="0"/>
              <a:cs typeface="ＭＳ Ｐゴシック" charset="0"/>
            </a:endParaRPr>
          </a:p>
        </p:txBody>
      </p:sp>
      <p:sp>
        <p:nvSpPr>
          <p:cNvPr id="65570" name="Rectangle 34"/>
          <p:cNvSpPr>
            <a:spLocks noChangeArrowheads="1"/>
          </p:cNvSpPr>
          <p:nvPr/>
        </p:nvSpPr>
        <p:spPr bwMode="auto">
          <a:xfrm>
            <a:off x="165100" y="4699002"/>
            <a:ext cx="44478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Street</a:t>
            </a:r>
            <a:endParaRPr lang="en-US">
              <a:solidFill>
                <a:prstClr val="black"/>
              </a:solidFill>
              <a:latin typeface="Arial" charset="0"/>
              <a:ea typeface="ＭＳ Ｐゴシック" charset="0"/>
              <a:cs typeface="ＭＳ Ｐゴシック" charset="0"/>
            </a:endParaRPr>
          </a:p>
        </p:txBody>
      </p:sp>
      <p:sp>
        <p:nvSpPr>
          <p:cNvPr id="65571" name="Rectangle 35"/>
          <p:cNvSpPr>
            <a:spLocks noChangeArrowheads="1"/>
          </p:cNvSpPr>
          <p:nvPr/>
        </p:nvSpPr>
        <p:spPr bwMode="auto">
          <a:xfrm>
            <a:off x="204789" y="4894263"/>
            <a:ext cx="36134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lamp</a:t>
            </a:r>
            <a:endParaRPr lang="en-US">
              <a:solidFill>
                <a:prstClr val="black"/>
              </a:solidFill>
              <a:latin typeface="Arial" charset="0"/>
              <a:ea typeface="ＭＳ Ｐゴシック" charset="0"/>
              <a:cs typeface="ＭＳ Ｐゴシック" charset="0"/>
            </a:endParaRPr>
          </a:p>
        </p:txBody>
      </p:sp>
      <p:sp>
        <p:nvSpPr>
          <p:cNvPr id="65572" name="Freeform 36"/>
          <p:cNvSpPr>
            <a:spLocks/>
          </p:cNvSpPr>
          <p:nvPr/>
        </p:nvSpPr>
        <p:spPr bwMode="auto">
          <a:xfrm>
            <a:off x="954088" y="4632325"/>
            <a:ext cx="349250" cy="487363"/>
          </a:xfrm>
          <a:custGeom>
            <a:avLst/>
            <a:gdLst>
              <a:gd name="T0" fmla="*/ 0 w 220"/>
              <a:gd name="T1" fmla="*/ 2147483647 h 307"/>
              <a:gd name="T2" fmla="*/ 2147483647 w 220"/>
              <a:gd name="T3" fmla="*/ 2147483647 h 307"/>
              <a:gd name="T4" fmla="*/ 2147483647 w 220"/>
              <a:gd name="T5" fmla="*/ 2147483647 h 307"/>
              <a:gd name="T6" fmla="*/ 2147483647 w 220"/>
              <a:gd name="T7" fmla="*/ 2147483647 h 307"/>
              <a:gd name="T8" fmla="*/ 2147483647 w 220"/>
              <a:gd name="T9" fmla="*/ 0 h 307"/>
              <a:gd name="T10" fmla="*/ 0 w 220"/>
              <a:gd name="T11" fmla="*/ 2147483647 h 307"/>
              <a:gd name="T12" fmla="*/ 0 60000 65536"/>
              <a:gd name="T13" fmla="*/ 0 60000 65536"/>
              <a:gd name="T14" fmla="*/ 0 60000 65536"/>
              <a:gd name="T15" fmla="*/ 0 60000 65536"/>
              <a:gd name="T16" fmla="*/ 0 60000 65536"/>
              <a:gd name="T17" fmla="*/ 0 60000 65536"/>
              <a:gd name="T18" fmla="*/ 0 w 220"/>
              <a:gd name="T19" fmla="*/ 0 h 307"/>
              <a:gd name="T20" fmla="*/ 220 w 220"/>
              <a:gd name="T21" fmla="*/ 307 h 307"/>
            </a:gdLst>
            <a:ahLst/>
            <a:cxnLst>
              <a:cxn ang="T12">
                <a:pos x="T0" y="T1"/>
              </a:cxn>
              <a:cxn ang="T13">
                <a:pos x="T2" y="T3"/>
              </a:cxn>
              <a:cxn ang="T14">
                <a:pos x="T4" y="T5"/>
              </a:cxn>
              <a:cxn ang="T15">
                <a:pos x="T6" y="T7"/>
              </a:cxn>
              <a:cxn ang="T16">
                <a:pos x="T8" y="T9"/>
              </a:cxn>
              <a:cxn ang="T17">
                <a:pos x="T10" y="T11"/>
              </a:cxn>
            </a:cxnLst>
            <a:rect l="T18" t="T19" r="T20" b="T21"/>
            <a:pathLst>
              <a:path w="220" h="307">
                <a:moveTo>
                  <a:pt x="0" y="63"/>
                </a:moveTo>
                <a:lnTo>
                  <a:pt x="55" y="307"/>
                </a:lnTo>
                <a:lnTo>
                  <a:pt x="172" y="307"/>
                </a:lnTo>
                <a:lnTo>
                  <a:pt x="220" y="90"/>
                </a:lnTo>
                <a:lnTo>
                  <a:pt x="109" y="0"/>
                </a:lnTo>
                <a:lnTo>
                  <a:pt x="0" y="63"/>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73" name="Rectangle 37"/>
          <p:cNvSpPr>
            <a:spLocks noChangeArrowheads="1"/>
          </p:cNvSpPr>
          <p:nvPr/>
        </p:nvSpPr>
        <p:spPr bwMode="auto">
          <a:xfrm>
            <a:off x="758827" y="4622802"/>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5</a:t>
            </a:r>
            <a:endParaRPr lang="en-US">
              <a:solidFill>
                <a:prstClr val="black"/>
              </a:solidFill>
              <a:latin typeface="Arial" charset="0"/>
              <a:ea typeface="ＭＳ Ｐゴシック" charset="0"/>
              <a:cs typeface="ＭＳ Ｐゴシック" charset="0"/>
            </a:endParaRPr>
          </a:p>
        </p:txBody>
      </p:sp>
      <p:sp>
        <p:nvSpPr>
          <p:cNvPr id="65574" name="Freeform 38"/>
          <p:cNvSpPr>
            <a:spLocks/>
          </p:cNvSpPr>
          <p:nvPr/>
        </p:nvSpPr>
        <p:spPr bwMode="auto">
          <a:xfrm>
            <a:off x="2332038" y="4632325"/>
            <a:ext cx="68262" cy="487363"/>
          </a:xfrm>
          <a:custGeom>
            <a:avLst/>
            <a:gdLst>
              <a:gd name="T0" fmla="*/ 2147483647 w 43"/>
              <a:gd name="T1" fmla="*/ 2147483647 h 307"/>
              <a:gd name="T2" fmla="*/ 2147483647 w 43"/>
              <a:gd name="T3" fmla="*/ 2147483647 h 307"/>
              <a:gd name="T4" fmla="*/ 2147483647 w 43"/>
              <a:gd name="T5" fmla="*/ 2147483647 h 307"/>
              <a:gd name="T6" fmla="*/ 2147483647 w 43"/>
              <a:gd name="T7" fmla="*/ 2147483647 h 307"/>
              <a:gd name="T8" fmla="*/ 2147483647 w 43"/>
              <a:gd name="T9" fmla="*/ 2147483647 h 307"/>
              <a:gd name="T10" fmla="*/ 2147483647 w 43"/>
              <a:gd name="T11" fmla="*/ 0 h 307"/>
              <a:gd name="T12" fmla="*/ 0 w 43"/>
              <a:gd name="T13" fmla="*/ 2147483647 h 307"/>
              <a:gd name="T14" fmla="*/ 2147483647 w 43"/>
              <a:gd name="T15" fmla="*/ 2147483647 h 307"/>
              <a:gd name="T16" fmla="*/ 2147483647 w 43"/>
              <a:gd name="T17" fmla="*/ 2147483647 h 307"/>
              <a:gd name="T18" fmla="*/ 2147483647 w 43"/>
              <a:gd name="T19" fmla="*/ 2147483647 h 3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307"/>
              <a:gd name="T32" fmla="*/ 43 w 43"/>
              <a:gd name="T33" fmla="*/ 307 h 3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307">
                <a:moveTo>
                  <a:pt x="22" y="307"/>
                </a:moveTo>
                <a:lnTo>
                  <a:pt x="43" y="304"/>
                </a:lnTo>
                <a:lnTo>
                  <a:pt x="32" y="79"/>
                </a:lnTo>
                <a:lnTo>
                  <a:pt x="38" y="77"/>
                </a:lnTo>
                <a:lnTo>
                  <a:pt x="36" y="41"/>
                </a:lnTo>
                <a:lnTo>
                  <a:pt x="19" y="0"/>
                </a:lnTo>
                <a:lnTo>
                  <a:pt x="0" y="41"/>
                </a:lnTo>
                <a:lnTo>
                  <a:pt x="12" y="75"/>
                </a:lnTo>
                <a:lnTo>
                  <a:pt x="19" y="81"/>
                </a:lnTo>
                <a:lnTo>
                  <a:pt x="22" y="307"/>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75" name="Rectangle 39"/>
          <p:cNvSpPr>
            <a:spLocks noChangeArrowheads="1"/>
          </p:cNvSpPr>
          <p:nvPr/>
        </p:nvSpPr>
        <p:spPr bwMode="auto">
          <a:xfrm>
            <a:off x="2174877" y="4622802"/>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9</a:t>
            </a:r>
            <a:endParaRPr lang="en-US">
              <a:solidFill>
                <a:prstClr val="black"/>
              </a:solidFill>
              <a:latin typeface="Arial" charset="0"/>
              <a:ea typeface="ＭＳ Ｐゴシック" charset="0"/>
              <a:cs typeface="ＭＳ Ｐゴシック" charset="0"/>
            </a:endParaRPr>
          </a:p>
        </p:txBody>
      </p:sp>
      <p:sp>
        <p:nvSpPr>
          <p:cNvPr id="65576" name="Freeform 40"/>
          <p:cNvSpPr>
            <a:spLocks/>
          </p:cNvSpPr>
          <p:nvPr/>
        </p:nvSpPr>
        <p:spPr bwMode="auto">
          <a:xfrm>
            <a:off x="3432176" y="4632325"/>
            <a:ext cx="276225" cy="487363"/>
          </a:xfrm>
          <a:custGeom>
            <a:avLst/>
            <a:gdLst>
              <a:gd name="T0" fmla="*/ 2147483647 w 174"/>
              <a:gd name="T1" fmla="*/ 2147483647 h 307"/>
              <a:gd name="T2" fmla="*/ 2147483647 w 174"/>
              <a:gd name="T3" fmla="*/ 2147483647 h 307"/>
              <a:gd name="T4" fmla="*/ 2147483647 w 174"/>
              <a:gd name="T5" fmla="*/ 2147483647 h 307"/>
              <a:gd name="T6" fmla="*/ 0 w 174"/>
              <a:gd name="T7" fmla="*/ 2147483647 h 307"/>
              <a:gd name="T8" fmla="*/ 2147483647 w 174"/>
              <a:gd name="T9" fmla="*/ 0 h 307"/>
              <a:gd name="T10" fmla="*/ 2147483647 w 174"/>
              <a:gd name="T11" fmla="*/ 2147483647 h 307"/>
              <a:gd name="T12" fmla="*/ 2147483647 w 174"/>
              <a:gd name="T13" fmla="*/ 2147483647 h 307"/>
              <a:gd name="T14" fmla="*/ 2147483647 w 174"/>
              <a:gd name="T15" fmla="*/ 2147483647 h 307"/>
              <a:gd name="T16" fmla="*/ 2147483647 w 174"/>
              <a:gd name="T17" fmla="*/ 2147483647 h 307"/>
              <a:gd name="T18" fmla="*/ 2147483647 w 174"/>
              <a:gd name="T19" fmla="*/ 2147483647 h 307"/>
              <a:gd name="T20" fmla="*/ 2147483647 w 174"/>
              <a:gd name="T21" fmla="*/ 2147483647 h 307"/>
              <a:gd name="T22" fmla="*/ 2147483647 w 174"/>
              <a:gd name="T23" fmla="*/ 2147483647 h 307"/>
              <a:gd name="T24" fmla="*/ 2147483647 w 174"/>
              <a:gd name="T25" fmla="*/ 2147483647 h 307"/>
              <a:gd name="T26" fmla="*/ 2147483647 w 174"/>
              <a:gd name="T27" fmla="*/ 2147483647 h 307"/>
              <a:gd name="T28" fmla="*/ 2147483647 w 174"/>
              <a:gd name="T29" fmla="*/ 2147483647 h 307"/>
              <a:gd name="T30" fmla="*/ 2147483647 w 174"/>
              <a:gd name="T31" fmla="*/ 2147483647 h 3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4"/>
              <a:gd name="T49" fmla="*/ 0 h 307"/>
              <a:gd name="T50" fmla="*/ 174 w 174"/>
              <a:gd name="T51" fmla="*/ 307 h 3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4" h="307">
                <a:moveTo>
                  <a:pt x="70" y="303"/>
                </a:moveTo>
                <a:lnTo>
                  <a:pt x="80" y="61"/>
                </a:lnTo>
                <a:lnTo>
                  <a:pt x="38" y="14"/>
                </a:lnTo>
                <a:lnTo>
                  <a:pt x="0" y="12"/>
                </a:lnTo>
                <a:lnTo>
                  <a:pt x="12" y="0"/>
                </a:lnTo>
                <a:lnTo>
                  <a:pt x="46" y="12"/>
                </a:lnTo>
                <a:lnTo>
                  <a:pt x="88" y="47"/>
                </a:lnTo>
                <a:lnTo>
                  <a:pt x="134" y="29"/>
                </a:lnTo>
                <a:lnTo>
                  <a:pt x="160" y="32"/>
                </a:lnTo>
                <a:lnTo>
                  <a:pt x="174" y="41"/>
                </a:lnTo>
                <a:lnTo>
                  <a:pt x="162" y="43"/>
                </a:lnTo>
                <a:lnTo>
                  <a:pt x="142" y="35"/>
                </a:lnTo>
                <a:lnTo>
                  <a:pt x="97" y="61"/>
                </a:lnTo>
                <a:lnTo>
                  <a:pt x="82" y="298"/>
                </a:lnTo>
                <a:lnTo>
                  <a:pt x="82" y="307"/>
                </a:lnTo>
                <a:lnTo>
                  <a:pt x="70" y="303"/>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77" name="Rectangle 41"/>
          <p:cNvSpPr>
            <a:spLocks noChangeArrowheads="1"/>
          </p:cNvSpPr>
          <p:nvPr/>
        </p:nvSpPr>
        <p:spPr bwMode="auto">
          <a:xfrm>
            <a:off x="3201988" y="4622802"/>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15</a:t>
            </a:r>
            <a:endParaRPr lang="en-US">
              <a:solidFill>
                <a:prstClr val="black"/>
              </a:solidFill>
              <a:latin typeface="Arial" charset="0"/>
              <a:ea typeface="ＭＳ Ｐゴシック" charset="0"/>
              <a:cs typeface="ＭＳ Ｐゴシック" charset="0"/>
            </a:endParaRPr>
          </a:p>
        </p:txBody>
      </p:sp>
      <p:sp>
        <p:nvSpPr>
          <p:cNvPr id="65578" name="Rectangle 42"/>
          <p:cNvSpPr>
            <a:spLocks noChangeArrowheads="1"/>
          </p:cNvSpPr>
          <p:nvPr/>
        </p:nvSpPr>
        <p:spPr bwMode="auto">
          <a:xfrm>
            <a:off x="4867279" y="4767263"/>
            <a:ext cx="48190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House</a:t>
            </a:r>
            <a:endParaRPr lang="en-US">
              <a:solidFill>
                <a:prstClr val="black"/>
              </a:solidFill>
              <a:latin typeface="Arial" charset="0"/>
              <a:ea typeface="ＭＳ Ｐゴシック" charset="0"/>
              <a:cs typeface="ＭＳ Ｐゴシック" charset="0"/>
            </a:endParaRPr>
          </a:p>
        </p:txBody>
      </p:sp>
      <p:sp>
        <p:nvSpPr>
          <p:cNvPr id="65579" name="Freeform 43"/>
          <p:cNvSpPr>
            <a:spLocks/>
          </p:cNvSpPr>
          <p:nvPr/>
        </p:nvSpPr>
        <p:spPr bwMode="auto">
          <a:xfrm>
            <a:off x="5894389" y="4632325"/>
            <a:ext cx="301625" cy="487363"/>
          </a:xfrm>
          <a:custGeom>
            <a:avLst/>
            <a:gdLst>
              <a:gd name="T0" fmla="*/ 2147483647 w 190"/>
              <a:gd name="T1" fmla="*/ 2147483647 h 307"/>
              <a:gd name="T2" fmla="*/ 2147483647 w 190"/>
              <a:gd name="T3" fmla="*/ 2147483647 h 307"/>
              <a:gd name="T4" fmla="*/ 2147483647 w 190"/>
              <a:gd name="T5" fmla="*/ 2147483647 h 307"/>
              <a:gd name="T6" fmla="*/ 2147483647 w 190"/>
              <a:gd name="T7" fmla="*/ 0 h 307"/>
              <a:gd name="T8" fmla="*/ 0 w 190"/>
              <a:gd name="T9" fmla="*/ 2147483647 h 307"/>
              <a:gd name="T10" fmla="*/ 2147483647 w 190"/>
              <a:gd name="T11" fmla="*/ 2147483647 h 307"/>
              <a:gd name="T12" fmla="*/ 0 60000 65536"/>
              <a:gd name="T13" fmla="*/ 0 60000 65536"/>
              <a:gd name="T14" fmla="*/ 0 60000 65536"/>
              <a:gd name="T15" fmla="*/ 0 60000 65536"/>
              <a:gd name="T16" fmla="*/ 0 60000 65536"/>
              <a:gd name="T17" fmla="*/ 0 60000 65536"/>
              <a:gd name="T18" fmla="*/ 0 w 190"/>
              <a:gd name="T19" fmla="*/ 0 h 307"/>
              <a:gd name="T20" fmla="*/ 190 w 190"/>
              <a:gd name="T21" fmla="*/ 307 h 307"/>
            </a:gdLst>
            <a:ahLst/>
            <a:cxnLst>
              <a:cxn ang="T12">
                <a:pos x="T0" y="T1"/>
              </a:cxn>
              <a:cxn ang="T13">
                <a:pos x="T2" y="T3"/>
              </a:cxn>
              <a:cxn ang="T14">
                <a:pos x="T4" y="T5"/>
              </a:cxn>
              <a:cxn ang="T15">
                <a:pos x="T6" y="T7"/>
              </a:cxn>
              <a:cxn ang="T16">
                <a:pos x="T8" y="T9"/>
              </a:cxn>
              <a:cxn ang="T17">
                <a:pos x="T10" y="T11"/>
              </a:cxn>
            </a:cxnLst>
            <a:rect l="T18" t="T19" r="T20" b="T21"/>
            <a:pathLst>
              <a:path w="190" h="307">
                <a:moveTo>
                  <a:pt x="4" y="307"/>
                </a:moveTo>
                <a:lnTo>
                  <a:pt x="190" y="299"/>
                </a:lnTo>
                <a:lnTo>
                  <a:pt x="185" y="129"/>
                </a:lnTo>
                <a:lnTo>
                  <a:pt x="90" y="0"/>
                </a:lnTo>
                <a:lnTo>
                  <a:pt x="0" y="111"/>
                </a:lnTo>
                <a:lnTo>
                  <a:pt x="4" y="307"/>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80" name="Rectangle 44"/>
          <p:cNvSpPr>
            <a:spLocks noChangeArrowheads="1"/>
          </p:cNvSpPr>
          <p:nvPr/>
        </p:nvSpPr>
        <p:spPr bwMode="auto">
          <a:xfrm>
            <a:off x="5738814" y="4622802"/>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5</a:t>
            </a:r>
            <a:endParaRPr lang="en-US">
              <a:solidFill>
                <a:prstClr val="black"/>
              </a:solidFill>
              <a:latin typeface="Arial" charset="0"/>
              <a:ea typeface="ＭＳ Ｐゴシック" charset="0"/>
              <a:cs typeface="ＭＳ Ｐゴシック" charset="0"/>
            </a:endParaRPr>
          </a:p>
        </p:txBody>
      </p:sp>
      <p:sp>
        <p:nvSpPr>
          <p:cNvPr id="65581" name="Freeform 45"/>
          <p:cNvSpPr>
            <a:spLocks/>
          </p:cNvSpPr>
          <p:nvPr/>
        </p:nvSpPr>
        <p:spPr bwMode="auto">
          <a:xfrm>
            <a:off x="7146926" y="4632325"/>
            <a:ext cx="301625" cy="487363"/>
          </a:xfrm>
          <a:custGeom>
            <a:avLst/>
            <a:gdLst>
              <a:gd name="T0" fmla="*/ 2147483647 w 190"/>
              <a:gd name="T1" fmla="*/ 2147483647 h 307"/>
              <a:gd name="T2" fmla="*/ 0 w 190"/>
              <a:gd name="T3" fmla="*/ 2147483647 h 307"/>
              <a:gd name="T4" fmla="*/ 2147483647 w 190"/>
              <a:gd name="T5" fmla="*/ 2147483647 h 307"/>
              <a:gd name="T6" fmla="*/ 2147483647 w 190"/>
              <a:gd name="T7" fmla="*/ 0 h 307"/>
              <a:gd name="T8" fmla="*/ 2147483647 w 190"/>
              <a:gd name="T9" fmla="*/ 2147483647 h 307"/>
              <a:gd name="T10" fmla="*/ 2147483647 w 190"/>
              <a:gd name="T11" fmla="*/ 2147483647 h 307"/>
              <a:gd name="T12" fmla="*/ 2147483647 w 190"/>
              <a:gd name="T13" fmla="*/ 2147483647 h 307"/>
              <a:gd name="T14" fmla="*/ 2147483647 w 190"/>
              <a:gd name="T15" fmla="*/ 2147483647 h 307"/>
              <a:gd name="T16" fmla="*/ 0 60000 65536"/>
              <a:gd name="T17" fmla="*/ 0 60000 65536"/>
              <a:gd name="T18" fmla="*/ 0 60000 65536"/>
              <a:gd name="T19" fmla="*/ 0 60000 65536"/>
              <a:gd name="T20" fmla="*/ 0 60000 65536"/>
              <a:gd name="T21" fmla="*/ 0 60000 65536"/>
              <a:gd name="T22" fmla="*/ 0 60000 65536"/>
              <a:gd name="T23" fmla="*/ 0 60000 65536"/>
              <a:gd name="T24" fmla="*/ 0 w 190"/>
              <a:gd name="T25" fmla="*/ 0 h 307"/>
              <a:gd name="T26" fmla="*/ 190 w 190"/>
              <a:gd name="T27" fmla="*/ 307 h 3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0" h="307">
                <a:moveTo>
                  <a:pt x="12" y="307"/>
                </a:moveTo>
                <a:lnTo>
                  <a:pt x="0" y="89"/>
                </a:lnTo>
                <a:lnTo>
                  <a:pt x="21" y="29"/>
                </a:lnTo>
                <a:lnTo>
                  <a:pt x="124" y="0"/>
                </a:lnTo>
                <a:lnTo>
                  <a:pt x="190" y="108"/>
                </a:lnTo>
                <a:lnTo>
                  <a:pt x="178" y="111"/>
                </a:lnTo>
                <a:lnTo>
                  <a:pt x="183" y="282"/>
                </a:lnTo>
                <a:lnTo>
                  <a:pt x="12" y="307"/>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82" name="Rectangle 46"/>
          <p:cNvSpPr>
            <a:spLocks noChangeArrowheads="1"/>
          </p:cNvSpPr>
          <p:nvPr/>
        </p:nvSpPr>
        <p:spPr bwMode="auto">
          <a:xfrm>
            <a:off x="7024689" y="4622802"/>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7</a:t>
            </a:r>
            <a:endParaRPr lang="en-US">
              <a:solidFill>
                <a:prstClr val="black"/>
              </a:solidFill>
              <a:latin typeface="Arial" charset="0"/>
              <a:ea typeface="ＭＳ Ｐゴシック" charset="0"/>
              <a:cs typeface="ＭＳ Ｐゴシック" charset="0"/>
            </a:endParaRPr>
          </a:p>
        </p:txBody>
      </p:sp>
      <p:sp>
        <p:nvSpPr>
          <p:cNvPr id="65583" name="Freeform 47"/>
          <p:cNvSpPr>
            <a:spLocks/>
          </p:cNvSpPr>
          <p:nvPr/>
        </p:nvSpPr>
        <p:spPr bwMode="auto">
          <a:xfrm>
            <a:off x="8272463" y="4632325"/>
            <a:ext cx="393700" cy="487363"/>
          </a:xfrm>
          <a:custGeom>
            <a:avLst/>
            <a:gdLst>
              <a:gd name="T0" fmla="*/ 2147483647 w 248"/>
              <a:gd name="T1" fmla="*/ 2147483647 h 307"/>
              <a:gd name="T2" fmla="*/ 0 w 248"/>
              <a:gd name="T3" fmla="*/ 2147483647 h 307"/>
              <a:gd name="T4" fmla="*/ 2147483647 w 248"/>
              <a:gd name="T5" fmla="*/ 0 h 307"/>
              <a:gd name="T6" fmla="*/ 2147483647 w 248"/>
              <a:gd name="T7" fmla="*/ 2147483647 h 307"/>
              <a:gd name="T8" fmla="*/ 2147483647 w 248"/>
              <a:gd name="T9" fmla="*/ 2147483647 h 307"/>
              <a:gd name="T10" fmla="*/ 2147483647 w 248"/>
              <a:gd name="T11" fmla="*/ 2147483647 h 307"/>
              <a:gd name="T12" fmla="*/ 2147483647 w 248"/>
              <a:gd name="T13" fmla="*/ 2147483647 h 307"/>
              <a:gd name="T14" fmla="*/ 2147483647 w 248"/>
              <a:gd name="T15" fmla="*/ 2147483647 h 307"/>
              <a:gd name="T16" fmla="*/ 2147483647 w 248"/>
              <a:gd name="T17" fmla="*/ 2147483647 h 307"/>
              <a:gd name="T18" fmla="*/ 2147483647 w 248"/>
              <a:gd name="T19" fmla="*/ 2147483647 h 307"/>
              <a:gd name="T20" fmla="*/ 2147483647 w 248"/>
              <a:gd name="T21" fmla="*/ 2147483647 h 307"/>
              <a:gd name="T22" fmla="*/ 2147483647 w 248"/>
              <a:gd name="T23" fmla="*/ 2147483647 h 307"/>
              <a:gd name="T24" fmla="*/ 2147483647 w 248"/>
              <a:gd name="T25" fmla="*/ 2147483647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8"/>
              <a:gd name="T40" fmla="*/ 0 h 307"/>
              <a:gd name="T41" fmla="*/ 248 w 248"/>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8" h="307">
                <a:moveTo>
                  <a:pt x="3" y="283"/>
                </a:moveTo>
                <a:lnTo>
                  <a:pt x="0" y="76"/>
                </a:lnTo>
                <a:lnTo>
                  <a:pt x="35" y="0"/>
                </a:lnTo>
                <a:lnTo>
                  <a:pt x="148" y="12"/>
                </a:lnTo>
                <a:lnTo>
                  <a:pt x="204" y="8"/>
                </a:lnTo>
                <a:lnTo>
                  <a:pt x="241" y="29"/>
                </a:lnTo>
                <a:lnTo>
                  <a:pt x="243" y="141"/>
                </a:lnTo>
                <a:lnTo>
                  <a:pt x="246" y="264"/>
                </a:lnTo>
                <a:lnTo>
                  <a:pt x="248" y="293"/>
                </a:lnTo>
                <a:lnTo>
                  <a:pt x="214" y="303"/>
                </a:lnTo>
                <a:lnTo>
                  <a:pt x="134" y="302"/>
                </a:lnTo>
                <a:lnTo>
                  <a:pt x="75" y="307"/>
                </a:lnTo>
                <a:lnTo>
                  <a:pt x="3" y="283"/>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84" name="Rectangle 48"/>
          <p:cNvSpPr>
            <a:spLocks noChangeArrowheads="1"/>
          </p:cNvSpPr>
          <p:nvPr/>
        </p:nvSpPr>
        <p:spPr bwMode="auto">
          <a:xfrm>
            <a:off x="8069264" y="4622802"/>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12</a:t>
            </a:r>
            <a:endParaRPr lang="en-US">
              <a:solidFill>
                <a:prstClr val="black"/>
              </a:solidFill>
              <a:latin typeface="Arial" charset="0"/>
              <a:ea typeface="ＭＳ Ｐゴシック" charset="0"/>
              <a:cs typeface="ＭＳ Ｐゴシック" charset="0"/>
            </a:endParaRPr>
          </a:p>
        </p:txBody>
      </p:sp>
      <p:sp>
        <p:nvSpPr>
          <p:cNvPr id="65585" name="Rectangle 49"/>
          <p:cNvSpPr>
            <a:spLocks noChangeArrowheads="1"/>
          </p:cNvSpPr>
          <p:nvPr/>
        </p:nvSpPr>
        <p:spPr bwMode="auto">
          <a:xfrm>
            <a:off x="4730750" y="1844677"/>
            <a:ext cx="7319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Motorbike</a:t>
            </a:r>
            <a:endParaRPr lang="en-US">
              <a:solidFill>
                <a:prstClr val="black"/>
              </a:solidFill>
              <a:latin typeface="Arial" charset="0"/>
              <a:ea typeface="ＭＳ Ｐゴシック" charset="0"/>
              <a:cs typeface="ＭＳ Ｐゴシック" charset="0"/>
            </a:endParaRPr>
          </a:p>
        </p:txBody>
      </p:sp>
      <p:sp>
        <p:nvSpPr>
          <p:cNvPr id="65586" name="Freeform 50"/>
          <p:cNvSpPr>
            <a:spLocks/>
          </p:cNvSpPr>
          <p:nvPr/>
        </p:nvSpPr>
        <p:spPr bwMode="auto">
          <a:xfrm>
            <a:off x="5576888" y="1712913"/>
            <a:ext cx="906462" cy="485775"/>
          </a:xfrm>
          <a:custGeom>
            <a:avLst/>
            <a:gdLst>
              <a:gd name="T0" fmla="*/ 2147483647 w 571"/>
              <a:gd name="T1" fmla="*/ 2147483647 h 306"/>
              <a:gd name="T2" fmla="*/ 2147483647 w 571"/>
              <a:gd name="T3" fmla="*/ 2147483647 h 306"/>
              <a:gd name="T4" fmla="*/ 2147483647 w 571"/>
              <a:gd name="T5" fmla="*/ 2147483647 h 306"/>
              <a:gd name="T6" fmla="*/ 2147483647 w 571"/>
              <a:gd name="T7" fmla="*/ 0 h 306"/>
              <a:gd name="T8" fmla="*/ 2147483647 w 571"/>
              <a:gd name="T9" fmla="*/ 2147483647 h 306"/>
              <a:gd name="T10" fmla="*/ 2147483647 w 571"/>
              <a:gd name="T11" fmla="*/ 2147483647 h 306"/>
              <a:gd name="T12" fmla="*/ 0 w 571"/>
              <a:gd name="T13" fmla="*/ 2147483647 h 306"/>
              <a:gd name="T14" fmla="*/ 2147483647 w 571"/>
              <a:gd name="T15" fmla="*/ 2147483647 h 306"/>
              <a:gd name="T16" fmla="*/ 2147483647 w 571"/>
              <a:gd name="T17" fmla="*/ 2147483647 h 306"/>
              <a:gd name="T18" fmla="*/ 2147483647 w 571"/>
              <a:gd name="T19" fmla="*/ 2147483647 h 306"/>
              <a:gd name="T20" fmla="*/ 2147483647 w 571"/>
              <a:gd name="T21" fmla="*/ 2147483647 h 306"/>
              <a:gd name="T22" fmla="*/ 2147483647 w 571"/>
              <a:gd name="T23" fmla="*/ 2147483647 h 306"/>
              <a:gd name="T24" fmla="*/ 2147483647 w 571"/>
              <a:gd name="T25" fmla="*/ 2147483647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1"/>
              <a:gd name="T40" fmla="*/ 0 h 306"/>
              <a:gd name="T41" fmla="*/ 571 w 571"/>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1" h="306">
                <a:moveTo>
                  <a:pt x="559" y="268"/>
                </a:moveTo>
                <a:lnTo>
                  <a:pt x="571" y="145"/>
                </a:lnTo>
                <a:lnTo>
                  <a:pt x="470" y="107"/>
                </a:lnTo>
                <a:lnTo>
                  <a:pt x="412" y="0"/>
                </a:lnTo>
                <a:lnTo>
                  <a:pt x="284" y="59"/>
                </a:lnTo>
                <a:lnTo>
                  <a:pt x="74" y="55"/>
                </a:lnTo>
                <a:lnTo>
                  <a:pt x="0" y="123"/>
                </a:lnTo>
                <a:lnTo>
                  <a:pt x="80" y="268"/>
                </a:lnTo>
                <a:lnTo>
                  <a:pt x="192" y="306"/>
                </a:lnTo>
                <a:lnTo>
                  <a:pt x="391" y="170"/>
                </a:lnTo>
                <a:lnTo>
                  <a:pt x="412" y="268"/>
                </a:lnTo>
                <a:lnTo>
                  <a:pt x="491" y="306"/>
                </a:lnTo>
                <a:lnTo>
                  <a:pt x="559" y="268"/>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87" name="Rectangle 51"/>
          <p:cNvSpPr>
            <a:spLocks noChangeArrowheads="1"/>
          </p:cNvSpPr>
          <p:nvPr/>
        </p:nvSpPr>
        <p:spPr bwMode="auto">
          <a:xfrm>
            <a:off x="5418139" y="1703388"/>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12</a:t>
            </a:r>
            <a:endParaRPr lang="en-US">
              <a:solidFill>
                <a:prstClr val="black"/>
              </a:solidFill>
              <a:latin typeface="Arial" charset="0"/>
              <a:ea typeface="ＭＳ Ｐゴシック" charset="0"/>
              <a:cs typeface="ＭＳ Ｐゴシック" charset="0"/>
            </a:endParaRPr>
          </a:p>
        </p:txBody>
      </p:sp>
      <p:sp>
        <p:nvSpPr>
          <p:cNvPr id="65588" name="Freeform 52"/>
          <p:cNvSpPr>
            <a:spLocks/>
          </p:cNvSpPr>
          <p:nvPr/>
        </p:nvSpPr>
        <p:spPr bwMode="auto">
          <a:xfrm>
            <a:off x="7004054" y="1712913"/>
            <a:ext cx="525463" cy="485775"/>
          </a:xfrm>
          <a:custGeom>
            <a:avLst/>
            <a:gdLst>
              <a:gd name="T0" fmla="*/ 2147483647 w 331"/>
              <a:gd name="T1" fmla="*/ 2147483647 h 306"/>
              <a:gd name="T2" fmla="*/ 0 w 331"/>
              <a:gd name="T3" fmla="*/ 2147483647 h 306"/>
              <a:gd name="T4" fmla="*/ 2147483647 w 331"/>
              <a:gd name="T5" fmla="*/ 2147483647 h 306"/>
              <a:gd name="T6" fmla="*/ 2147483647 w 331"/>
              <a:gd name="T7" fmla="*/ 2147483647 h 306"/>
              <a:gd name="T8" fmla="*/ 2147483647 w 331"/>
              <a:gd name="T9" fmla="*/ 2147483647 h 306"/>
              <a:gd name="T10" fmla="*/ 2147483647 w 331"/>
              <a:gd name="T11" fmla="*/ 2147483647 h 306"/>
              <a:gd name="T12" fmla="*/ 2147483647 w 331"/>
              <a:gd name="T13" fmla="*/ 2147483647 h 306"/>
              <a:gd name="T14" fmla="*/ 2147483647 w 331"/>
              <a:gd name="T15" fmla="*/ 2147483647 h 306"/>
              <a:gd name="T16" fmla="*/ 2147483647 w 331"/>
              <a:gd name="T17" fmla="*/ 2147483647 h 306"/>
              <a:gd name="T18" fmla="*/ 2147483647 w 331"/>
              <a:gd name="T19" fmla="*/ 2147483647 h 306"/>
              <a:gd name="T20" fmla="*/ 2147483647 w 331"/>
              <a:gd name="T21" fmla="*/ 2147483647 h 306"/>
              <a:gd name="T22" fmla="*/ 2147483647 w 331"/>
              <a:gd name="T23" fmla="*/ 2147483647 h 306"/>
              <a:gd name="T24" fmla="*/ 2147483647 w 331"/>
              <a:gd name="T25" fmla="*/ 2147483647 h 306"/>
              <a:gd name="T26" fmla="*/ 2147483647 w 331"/>
              <a:gd name="T27" fmla="*/ 2147483647 h 306"/>
              <a:gd name="T28" fmla="*/ 2147483647 w 331"/>
              <a:gd name="T29" fmla="*/ 0 h 306"/>
              <a:gd name="T30" fmla="*/ 2147483647 w 331"/>
              <a:gd name="T31" fmla="*/ 2147483647 h 306"/>
              <a:gd name="T32" fmla="*/ 2147483647 w 331"/>
              <a:gd name="T33" fmla="*/ 2147483647 h 306"/>
              <a:gd name="T34" fmla="*/ 2147483647 w 331"/>
              <a:gd name="T35" fmla="*/ 2147483647 h 306"/>
              <a:gd name="T36" fmla="*/ 2147483647 w 331"/>
              <a:gd name="T37" fmla="*/ 2147483647 h 306"/>
              <a:gd name="T38" fmla="*/ 2147483647 w 331"/>
              <a:gd name="T39" fmla="*/ 2147483647 h 306"/>
              <a:gd name="T40" fmla="*/ 2147483647 w 331"/>
              <a:gd name="T41" fmla="*/ 2147483647 h 306"/>
              <a:gd name="T42" fmla="*/ 2147483647 w 331"/>
              <a:gd name="T43" fmla="*/ 2147483647 h 306"/>
              <a:gd name="T44" fmla="*/ 2147483647 w 331"/>
              <a:gd name="T45" fmla="*/ 2147483647 h 3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1"/>
              <a:gd name="T70" fmla="*/ 0 h 306"/>
              <a:gd name="T71" fmla="*/ 331 w 331"/>
              <a:gd name="T72" fmla="*/ 306 h 3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1" h="306">
                <a:moveTo>
                  <a:pt x="18" y="65"/>
                </a:moveTo>
                <a:lnTo>
                  <a:pt x="0" y="170"/>
                </a:lnTo>
                <a:lnTo>
                  <a:pt x="11" y="208"/>
                </a:lnTo>
                <a:lnTo>
                  <a:pt x="26" y="274"/>
                </a:lnTo>
                <a:lnTo>
                  <a:pt x="61" y="284"/>
                </a:lnTo>
                <a:lnTo>
                  <a:pt x="83" y="255"/>
                </a:lnTo>
                <a:lnTo>
                  <a:pt x="235" y="270"/>
                </a:lnTo>
                <a:lnTo>
                  <a:pt x="269" y="302"/>
                </a:lnTo>
                <a:lnTo>
                  <a:pt x="302" y="306"/>
                </a:lnTo>
                <a:lnTo>
                  <a:pt x="331" y="266"/>
                </a:lnTo>
                <a:lnTo>
                  <a:pt x="331" y="221"/>
                </a:lnTo>
                <a:lnTo>
                  <a:pt x="305" y="186"/>
                </a:lnTo>
                <a:lnTo>
                  <a:pt x="310" y="146"/>
                </a:lnTo>
                <a:lnTo>
                  <a:pt x="259" y="56"/>
                </a:lnTo>
                <a:lnTo>
                  <a:pt x="251" y="0"/>
                </a:lnTo>
                <a:lnTo>
                  <a:pt x="139" y="15"/>
                </a:lnTo>
                <a:lnTo>
                  <a:pt x="203" y="40"/>
                </a:lnTo>
                <a:lnTo>
                  <a:pt x="190" y="77"/>
                </a:lnTo>
                <a:lnTo>
                  <a:pt x="203" y="146"/>
                </a:lnTo>
                <a:lnTo>
                  <a:pt x="164" y="170"/>
                </a:lnTo>
                <a:lnTo>
                  <a:pt x="124" y="153"/>
                </a:lnTo>
                <a:lnTo>
                  <a:pt x="55" y="69"/>
                </a:lnTo>
                <a:lnTo>
                  <a:pt x="18" y="65"/>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89" name="Rectangle 53"/>
          <p:cNvSpPr>
            <a:spLocks noChangeArrowheads="1"/>
          </p:cNvSpPr>
          <p:nvPr/>
        </p:nvSpPr>
        <p:spPr bwMode="auto">
          <a:xfrm>
            <a:off x="6850064" y="1703388"/>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22</a:t>
            </a:r>
            <a:endParaRPr lang="en-US">
              <a:solidFill>
                <a:prstClr val="black"/>
              </a:solidFill>
              <a:latin typeface="Arial" charset="0"/>
              <a:ea typeface="ＭＳ Ｐゴシック" charset="0"/>
              <a:cs typeface="ＭＳ Ｐゴシック" charset="0"/>
            </a:endParaRPr>
          </a:p>
        </p:txBody>
      </p:sp>
      <p:sp>
        <p:nvSpPr>
          <p:cNvPr id="65590" name="Freeform 54"/>
          <p:cNvSpPr>
            <a:spLocks/>
          </p:cNvSpPr>
          <p:nvPr/>
        </p:nvSpPr>
        <p:spPr bwMode="auto">
          <a:xfrm>
            <a:off x="8174042" y="1712913"/>
            <a:ext cx="592137" cy="485775"/>
          </a:xfrm>
          <a:custGeom>
            <a:avLst/>
            <a:gdLst>
              <a:gd name="T0" fmla="*/ 2147483647 w 373"/>
              <a:gd name="T1" fmla="*/ 2147483647 h 306"/>
              <a:gd name="T2" fmla="*/ 2147483647 w 373"/>
              <a:gd name="T3" fmla="*/ 2147483647 h 306"/>
              <a:gd name="T4" fmla="*/ 2147483647 w 373"/>
              <a:gd name="T5" fmla="*/ 2147483647 h 306"/>
              <a:gd name="T6" fmla="*/ 2147483647 w 373"/>
              <a:gd name="T7" fmla="*/ 2147483647 h 306"/>
              <a:gd name="T8" fmla="*/ 2147483647 w 373"/>
              <a:gd name="T9" fmla="*/ 2147483647 h 306"/>
              <a:gd name="T10" fmla="*/ 2147483647 w 373"/>
              <a:gd name="T11" fmla="*/ 0 h 306"/>
              <a:gd name="T12" fmla="*/ 2147483647 w 373"/>
              <a:gd name="T13" fmla="*/ 2147483647 h 306"/>
              <a:gd name="T14" fmla="*/ 2147483647 w 373"/>
              <a:gd name="T15" fmla="*/ 2147483647 h 306"/>
              <a:gd name="T16" fmla="*/ 2147483647 w 373"/>
              <a:gd name="T17" fmla="*/ 2147483647 h 306"/>
              <a:gd name="T18" fmla="*/ 2147483647 w 373"/>
              <a:gd name="T19" fmla="*/ 2147483647 h 306"/>
              <a:gd name="T20" fmla="*/ 2147483647 w 373"/>
              <a:gd name="T21" fmla="*/ 2147483647 h 306"/>
              <a:gd name="T22" fmla="*/ 2147483647 w 373"/>
              <a:gd name="T23" fmla="*/ 2147483647 h 306"/>
              <a:gd name="T24" fmla="*/ 2147483647 w 373"/>
              <a:gd name="T25" fmla="*/ 2147483647 h 306"/>
              <a:gd name="T26" fmla="*/ 2147483647 w 373"/>
              <a:gd name="T27" fmla="*/ 2147483647 h 306"/>
              <a:gd name="T28" fmla="*/ 2147483647 w 373"/>
              <a:gd name="T29" fmla="*/ 2147483647 h 306"/>
              <a:gd name="T30" fmla="*/ 2147483647 w 373"/>
              <a:gd name="T31" fmla="*/ 2147483647 h 306"/>
              <a:gd name="T32" fmla="*/ 2147483647 w 373"/>
              <a:gd name="T33" fmla="*/ 2147483647 h 306"/>
              <a:gd name="T34" fmla="*/ 2147483647 w 373"/>
              <a:gd name="T35" fmla="*/ 2147483647 h 306"/>
              <a:gd name="T36" fmla="*/ 2147483647 w 373"/>
              <a:gd name="T37" fmla="*/ 2147483647 h 306"/>
              <a:gd name="T38" fmla="*/ 2147483647 w 373"/>
              <a:gd name="T39" fmla="*/ 2147483647 h 306"/>
              <a:gd name="T40" fmla="*/ 2147483647 w 373"/>
              <a:gd name="T41" fmla="*/ 2147483647 h 306"/>
              <a:gd name="T42" fmla="*/ 2147483647 w 373"/>
              <a:gd name="T43" fmla="*/ 2147483647 h 306"/>
              <a:gd name="T44" fmla="*/ 2147483647 w 373"/>
              <a:gd name="T45" fmla="*/ 2147483647 h 306"/>
              <a:gd name="T46" fmla="*/ 2147483647 w 373"/>
              <a:gd name="T47" fmla="*/ 2147483647 h 306"/>
              <a:gd name="T48" fmla="*/ 2147483647 w 373"/>
              <a:gd name="T49" fmla="*/ 2147483647 h 306"/>
              <a:gd name="T50" fmla="*/ 2147483647 w 373"/>
              <a:gd name="T51" fmla="*/ 2147483647 h 306"/>
              <a:gd name="T52" fmla="*/ 2147483647 w 373"/>
              <a:gd name="T53" fmla="*/ 2147483647 h 306"/>
              <a:gd name="T54" fmla="*/ 2147483647 w 373"/>
              <a:gd name="T55" fmla="*/ 2147483647 h 306"/>
              <a:gd name="T56" fmla="*/ 2147483647 w 373"/>
              <a:gd name="T57" fmla="*/ 2147483647 h 306"/>
              <a:gd name="T58" fmla="*/ 2147483647 w 373"/>
              <a:gd name="T59" fmla="*/ 2147483647 h 306"/>
              <a:gd name="T60" fmla="*/ 2147483647 w 373"/>
              <a:gd name="T61" fmla="*/ 2147483647 h 306"/>
              <a:gd name="T62" fmla="*/ 2147483647 w 373"/>
              <a:gd name="T63" fmla="*/ 2147483647 h 306"/>
              <a:gd name="T64" fmla="*/ 2147483647 w 373"/>
              <a:gd name="T65" fmla="*/ 2147483647 h 306"/>
              <a:gd name="T66" fmla="*/ 2147483647 w 373"/>
              <a:gd name="T67" fmla="*/ 2147483647 h 306"/>
              <a:gd name="T68" fmla="*/ 0 w 373"/>
              <a:gd name="T69" fmla="*/ 2147483647 h 306"/>
              <a:gd name="T70" fmla="*/ 2147483647 w 373"/>
              <a:gd name="T71" fmla="*/ 2147483647 h 306"/>
              <a:gd name="T72" fmla="*/ 2147483647 w 373"/>
              <a:gd name="T73" fmla="*/ 2147483647 h 3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3"/>
              <a:gd name="T112" fmla="*/ 0 h 306"/>
              <a:gd name="T113" fmla="*/ 373 w 373"/>
              <a:gd name="T114" fmla="*/ 306 h 3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3" h="306">
                <a:moveTo>
                  <a:pt x="47" y="85"/>
                </a:moveTo>
                <a:lnTo>
                  <a:pt x="155" y="118"/>
                </a:lnTo>
                <a:lnTo>
                  <a:pt x="196" y="83"/>
                </a:lnTo>
                <a:lnTo>
                  <a:pt x="242" y="85"/>
                </a:lnTo>
                <a:lnTo>
                  <a:pt x="249" y="66"/>
                </a:lnTo>
                <a:lnTo>
                  <a:pt x="229" y="0"/>
                </a:lnTo>
                <a:lnTo>
                  <a:pt x="246" y="33"/>
                </a:lnTo>
                <a:lnTo>
                  <a:pt x="299" y="29"/>
                </a:lnTo>
                <a:lnTo>
                  <a:pt x="325" y="100"/>
                </a:lnTo>
                <a:lnTo>
                  <a:pt x="317" y="138"/>
                </a:lnTo>
                <a:lnTo>
                  <a:pt x="297" y="138"/>
                </a:lnTo>
                <a:lnTo>
                  <a:pt x="293" y="169"/>
                </a:lnTo>
                <a:lnTo>
                  <a:pt x="347" y="189"/>
                </a:lnTo>
                <a:lnTo>
                  <a:pt x="373" y="240"/>
                </a:lnTo>
                <a:lnTo>
                  <a:pt x="367" y="271"/>
                </a:lnTo>
                <a:lnTo>
                  <a:pt x="331" y="306"/>
                </a:lnTo>
                <a:lnTo>
                  <a:pt x="281" y="306"/>
                </a:lnTo>
                <a:lnTo>
                  <a:pt x="249" y="286"/>
                </a:lnTo>
                <a:lnTo>
                  <a:pt x="240" y="240"/>
                </a:lnTo>
                <a:lnTo>
                  <a:pt x="226" y="240"/>
                </a:lnTo>
                <a:lnTo>
                  <a:pt x="210" y="258"/>
                </a:lnTo>
                <a:lnTo>
                  <a:pt x="222" y="281"/>
                </a:lnTo>
                <a:lnTo>
                  <a:pt x="208" y="289"/>
                </a:lnTo>
                <a:lnTo>
                  <a:pt x="194" y="258"/>
                </a:lnTo>
                <a:lnTo>
                  <a:pt x="132" y="237"/>
                </a:lnTo>
                <a:lnTo>
                  <a:pt x="118" y="240"/>
                </a:lnTo>
                <a:lnTo>
                  <a:pt x="99" y="271"/>
                </a:lnTo>
                <a:lnTo>
                  <a:pt x="66" y="286"/>
                </a:lnTo>
                <a:lnTo>
                  <a:pt x="28" y="274"/>
                </a:lnTo>
                <a:lnTo>
                  <a:pt x="14" y="240"/>
                </a:lnTo>
                <a:lnTo>
                  <a:pt x="18" y="196"/>
                </a:lnTo>
                <a:lnTo>
                  <a:pt x="31" y="170"/>
                </a:lnTo>
                <a:lnTo>
                  <a:pt x="56" y="155"/>
                </a:lnTo>
                <a:lnTo>
                  <a:pt x="26" y="155"/>
                </a:lnTo>
                <a:lnTo>
                  <a:pt x="0" y="143"/>
                </a:lnTo>
                <a:lnTo>
                  <a:pt x="11" y="114"/>
                </a:lnTo>
                <a:lnTo>
                  <a:pt x="47" y="85"/>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91" name="Rectangle 55"/>
          <p:cNvSpPr>
            <a:spLocks noChangeArrowheads="1"/>
          </p:cNvSpPr>
          <p:nvPr/>
        </p:nvSpPr>
        <p:spPr bwMode="auto">
          <a:xfrm>
            <a:off x="8005764" y="1703388"/>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36</a:t>
            </a:r>
            <a:endParaRPr lang="en-US">
              <a:solidFill>
                <a:prstClr val="black"/>
              </a:solidFill>
              <a:latin typeface="Arial" charset="0"/>
              <a:ea typeface="ＭＳ Ｐゴシック" charset="0"/>
              <a:cs typeface="ＭＳ Ｐゴシック" charset="0"/>
            </a:endParaRPr>
          </a:p>
        </p:txBody>
      </p:sp>
      <p:sp>
        <p:nvSpPr>
          <p:cNvPr id="65592" name="Rectangle 56"/>
          <p:cNvSpPr>
            <a:spLocks noChangeArrowheads="1"/>
          </p:cNvSpPr>
          <p:nvPr/>
        </p:nvSpPr>
        <p:spPr bwMode="auto">
          <a:xfrm>
            <a:off x="4930779" y="2405063"/>
            <a:ext cx="342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Boat</a:t>
            </a:r>
            <a:endParaRPr lang="en-US">
              <a:solidFill>
                <a:prstClr val="black"/>
              </a:solidFill>
              <a:latin typeface="Arial" charset="0"/>
              <a:ea typeface="ＭＳ Ｐゴシック" charset="0"/>
              <a:cs typeface="ＭＳ Ｐゴシック" charset="0"/>
            </a:endParaRPr>
          </a:p>
        </p:txBody>
      </p:sp>
      <p:sp>
        <p:nvSpPr>
          <p:cNvPr id="65593" name="Freeform 57"/>
          <p:cNvSpPr>
            <a:spLocks/>
          </p:cNvSpPr>
          <p:nvPr/>
        </p:nvSpPr>
        <p:spPr bwMode="auto">
          <a:xfrm>
            <a:off x="5883275" y="2301875"/>
            <a:ext cx="292100" cy="487363"/>
          </a:xfrm>
          <a:custGeom>
            <a:avLst/>
            <a:gdLst>
              <a:gd name="T0" fmla="*/ 2147483647 w 184"/>
              <a:gd name="T1" fmla="*/ 2147483647 h 307"/>
              <a:gd name="T2" fmla="*/ 2147483647 w 184"/>
              <a:gd name="T3" fmla="*/ 2147483647 h 307"/>
              <a:gd name="T4" fmla="*/ 2147483647 w 184"/>
              <a:gd name="T5" fmla="*/ 2147483647 h 307"/>
              <a:gd name="T6" fmla="*/ 2147483647 w 184"/>
              <a:gd name="T7" fmla="*/ 2147483647 h 307"/>
              <a:gd name="T8" fmla="*/ 2147483647 w 184"/>
              <a:gd name="T9" fmla="*/ 0 h 307"/>
              <a:gd name="T10" fmla="*/ 0 w 184"/>
              <a:gd name="T11" fmla="*/ 2147483647 h 307"/>
              <a:gd name="T12" fmla="*/ 2147483647 w 184"/>
              <a:gd name="T13" fmla="*/ 2147483647 h 307"/>
              <a:gd name="T14" fmla="*/ 0 60000 65536"/>
              <a:gd name="T15" fmla="*/ 0 60000 65536"/>
              <a:gd name="T16" fmla="*/ 0 60000 65536"/>
              <a:gd name="T17" fmla="*/ 0 60000 65536"/>
              <a:gd name="T18" fmla="*/ 0 60000 65536"/>
              <a:gd name="T19" fmla="*/ 0 60000 65536"/>
              <a:gd name="T20" fmla="*/ 0 60000 65536"/>
              <a:gd name="T21" fmla="*/ 0 w 184"/>
              <a:gd name="T22" fmla="*/ 0 h 307"/>
              <a:gd name="T23" fmla="*/ 184 w 184"/>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307">
                <a:moveTo>
                  <a:pt x="31" y="276"/>
                </a:moveTo>
                <a:lnTo>
                  <a:pt x="184" y="307"/>
                </a:lnTo>
                <a:lnTo>
                  <a:pt x="153" y="246"/>
                </a:lnTo>
                <a:lnTo>
                  <a:pt x="122" y="153"/>
                </a:lnTo>
                <a:lnTo>
                  <a:pt x="92" y="0"/>
                </a:lnTo>
                <a:lnTo>
                  <a:pt x="0" y="122"/>
                </a:lnTo>
                <a:lnTo>
                  <a:pt x="31" y="276"/>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94" name="Rectangle 58"/>
          <p:cNvSpPr>
            <a:spLocks noChangeArrowheads="1"/>
          </p:cNvSpPr>
          <p:nvPr/>
        </p:nvSpPr>
        <p:spPr bwMode="auto">
          <a:xfrm>
            <a:off x="5724527" y="2290763"/>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6</a:t>
            </a:r>
            <a:endParaRPr lang="en-US">
              <a:solidFill>
                <a:prstClr val="black"/>
              </a:solidFill>
              <a:latin typeface="Arial" charset="0"/>
              <a:ea typeface="ＭＳ Ｐゴシック" charset="0"/>
              <a:cs typeface="ＭＳ Ｐゴシック" charset="0"/>
            </a:endParaRPr>
          </a:p>
        </p:txBody>
      </p:sp>
      <p:sp>
        <p:nvSpPr>
          <p:cNvPr id="65595" name="Freeform 59"/>
          <p:cNvSpPr>
            <a:spLocks/>
          </p:cNvSpPr>
          <p:nvPr/>
        </p:nvSpPr>
        <p:spPr bwMode="auto">
          <a:xfrm>
            <a:off x="7043738" y="2301875"/>
            <a:ext cx="444500" cy="487363"/>
          </a:xfrm>
          <a:custGeom>
            <a:avLst/>
            <a:gdLst>
              <a:gd name="T0" fmla="*/ 2147483647 w 280"/>
              <a:gd name="T1" fmla="*/ 2147483647 h 307"/>
              <a:gd name="T2" fmla="*/ 2147483647 w 280"/>
              <a:gd name="T3" fmla="*/ 2147483647 h 307"/>
              <a:gd name="T4" fmla="*/ 2147483647 w 280"/>
              <a:gd name="T5" fmla="*/ 2147483647 h 307"/>
              <a:gd name="T6" fmla="*/ 2147483647 w 280"/>
              <a:gd name="T7" fmla="*/ 2147483647 h 307"/>
              <a:gd name="T8" fmla="*/ 2147483647 w 280"/>
              <a:gd name="T9" fmla="*/ 0 h 307"/>
              <a:gd name="T10" fmla="*/ 2147483647 w 280"/>
              <a:gd name="T11" fmla="*/ 2147483647 h 307"/>
              <a:gd name="T12" fmla="*/ 2147483647 w 280"/>
              <a:gd name="T13" fmla="*/ 2147483647 h 307"/>
              <a:gd name="T14" fmla="*/ 2147483647 w 280"/>
              <a:gd name="T15" fmla="*/ 2147483647 h 307"/>
              <a:gd name="T16" fmla="*/ 0 w 280"/>
              <a:gd name="T17" fmla="*/ 2147483647 h 307"/>
              <a:gd name="T18" fmla="*/ 2147483647 w 280"/>
              <a:gd name="T19" fmla="*/ 2147483647 h 3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0"/>
              <a:gd name="T31" fmla="*/ 0 h 307"/>
              <a:gd name="T32" fmla="*/ 280 w 280"/>
              <a:gd name="T33" fmla="*/ 307 h 3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0" h="307">
                <a:moveTo>
                  <a:pt x="128" y="307"/>
                </a:moveTo>
                <a:lnTo>
                  <a:pt x="280" y="281"/>
                </a:lnTo>
                <a:lnTo>
                  <a:pt x="280" y="153"/>
                </a:lnTo>
                <a:lnTo>
                  <a:pt x="229" y="51"/>
                </a:lnTo>
                <a:lnTo>
                  <a:pt x="178" y="0"/>
                </a:lnTo>
                <a:lnTo>
                  <a:pt x="77" y="26"/>
                </a:lnTo>
                <a:lnTo>
                  <a:pt x="77" y="102"/>
                </a:lnTo>
                <a:lnTo>
                  <a:pt x="51" y="153"/>
                </a:lnTo>
                <a:lnTo>
                  <a:pt x="0" y="256"/>
                </a:lnTo>
                <a:lnTo>
                  <a:pt x="128" y="307"/>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96" name="Rectangle 60"/>
          <p:cNvSpPr>
            <a:spLocks noChangeArrowheads="1"/>
          </p:cNvSpPr>
          <p:nvPr/>
        </p:nvSpPr>
        <p:spPr bwMode="auto">
          <a:xfrm>
            <a:off x="6977064" y="2290763"/>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9</a:t>
            </a:r>
            <a:endParaRPr lang="en-US">
              <a:solidFill>
                <a:prstClr val="black"/>
              </a:solidFill>
              <a:latin typeface="Arial" charset="0"/>
              <a:ea typeface="ＭＳ Ｐゴシック" charset="0"/>
              <a:cs typeface="ＭＳ Ｐゴシック" charset="0"/>
            </a:endParaRPr>
          </a:p>
        </p:txBody>
      </p:sp>
      <p:sp>
        <p:nvSpPr>
          <p:cNvPr id="65597" name="Freeform 61"/>
          <p:cNvSpPr>
            <a:spLocks/>
          </p:cNvSpPr>
          <p:nvPr/>
        </p:nvSpPr>
        <p:spPr bwMode="auto">
          <a:xfrm>
            <a:off x="8008939" y="2301875"/>
            <a:ext cx="923925" cy="487363"/>
          </a:xfrm>
          <a:custGeom>
            <a:avLst/>
            <a:gdLst>
              <a:gd name="T0" fmla="*/ 2147483647 w 582"/>
              <a:gd name="T1" fmla="*/ 2147483647 h 307"/>
              <a:gd name="T2" fmla="*/ 2147483647 w 582"/>
              <a:gd name="T3" fmla="*/ 2147483647 h 307"/>
              <a:gd name="T4" fmla="*/ 0 w 582"/>
              <a:gd name="T5" fmla="*/ 2147483647 h 307"/>
              <a:gd name="T6" fmla="*/ 2147483647 w 582"/>
              <a:gd name="T7" fmla="*/ 2147483647 h 307"/>
              <a:gd name="T8" fmla="*/ 2147483647 w 582"/>
              <a:gd name="T9" fmla="*/ 2147483647 h 307"/>
              <a:gd name="T10" fmla="*/ 2147483647 w 582"/>
              <a:gd name="T11" fmla="*/ 2147483647 h 307"/>
              <a:gd name="T12" fmla="*/ 2147483647 w 582"/>
              <a:gd name="T13" fmla="*/ 2147483647 h 307"/>
              <a:gd name="T14" fmla="*/ 2147483647 w 582"/>
              <a:gd name="T15" fmla="*/ 2147483647 h 307"/>
              <a:gd name="T16" fmla="*/ 2147483647 w 582"/>
              <a:gd name="T17" fmla="*/ 2147483647 h 307"/>
              <a:gd name="T18" fmla="*/ 2147483647 w 582"/>
              <a:gd name="T19" fmla="*/ 2147483647 h 307"/>
              <a:gd name="T20" fmla="*/ 2147483647 w 582"/>
              <a:gd name="T21" fmla="*/ 2147483647 h 307"/>
              <a:gd name="T22" fmla="*/ 2147483647 w 582"/>
              <a:gd name="T23" fmla="*/ 0 h 307"/>
              <a:gd name="T24" fmla="*/ 2147483647 w 582"/>
              <a:gd name="T25" fmla="*/ 2147483647 h 307"/>
              <a:gd name="T26" fmla="*/ 2147483647 w 582"/>
              <a:gd name="T27" fmla="*/ 2147483647 h 307"/>
              <a:gd name="T28" fmla="*/ 2147483647 w 582"/>
              <a:gd name="T29" fmla="*/ 2147483647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2"/>
              <a:gd name="T46" fmla="*/ 0 h 307"/>
              <a:gd name="T47" fmla="*/ 582 w 58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2" h="307">
                <a:moveTo>
                  <a:pt x="153" y="185"/>
                </a:moveTo>
                <a:lnTo>
                  <a:pt x="46" y="215"/>
                </a:lnTo>
                <a:lnTo>
                  <a:pt x="0" y="230"/>
                </a:lnTo>
                <a:lnTo>
                  <a:pt x="62" y="307"/>
                </a:lnTo>
                <a:lnTo>
                  <a:pt x="536" y="291"/>
                </a:lnTo>
                <a:lnTo>
                  <a:pt x="582" y="276"/>
                </a:lnTo>
                <a:lnTo>
                  <a:pt x="552" y="230"/>
                </a:lnTo>
                <a:lnTo>
                  <a:pt x="459" y="230"/>
                </a:lnTo>
                <a:lnTo>
                  <a:pt x="398" y="138"/>
                </a:lnTo>
                <a:lnTo>
                  <a:pt x="367" y="108"/>
                </a:lnTo>
                <a:lnTo>
                  <a:pt x="367" y="31"/>
                </a:lnTo>
                <a:lnTo>
                  <a:pt x="292" y="0"/>
                </a:lnTo>
                <a:lnTo>
                  <a:pt x="261" y="77"/>
                </a:lnTo>
                <a:lnTo>
                  <a:pt x="200" y="122"/>
                </a:lnTo>
                <a:lnTo>
                  <a:pt x="153" y="185"/>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598" name="Rectangle 62"/>
          <p:cNvSpPr>
            <a:spLocks noChangeArrowheads="1"/>
          </p:cNvSpPr>
          <p:nvPr/>
        </p:nvSpPr>
        <p:spPr bwMode="auto">
          <a:xfrm>
            <a:off x="8021639" y="2290763"/>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14</a:t>
            </a:r>
            <a:endParaRPr lang="en-US">
              <a:solidFill>
                <a:prstClr val="black"/>
              </a:solidFill>
              <a:latin typeface="Arial" charset="0"/>
              <a:ea typeface="ＭＳ Ｐゴシック" charset="0"/>
              <a:cs typeface="ＭＳ Ｐゴシック" charset="0"/>
            </a:endParaRPr>
          </a:p>
        </p:txBody>
      </p:sp>
      <p:sp>
        <p:nvSpPr>
          <p:cNvPr id="65599" name="Rectangle 63"/>
          <p:cNvSpPr>
            <a:spLocks noChangeArrowheads="1"/>
          </p:cNvSpPr>
          <p:nvPr/>
        </p:nvSpPr>
        <p:spPr bwMode="auto">
          <a:xfrm>
            <a:off x="4948241" y="3040063"/>
            <a:ext cx="3365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Tree</a:t>
            </a:r>
            <a:endParaRPr lang="en-US">
              <a:solidFill>
                <a:prstClr val="black"/>
              </a:solidFill>
              <a:latin typeface="Arial" charset="0"/>
              <a:ea typeface="ＭＳ Ｐゴシック" charset="0"/>
              <a:cs typeface="ＭＳ Ｐゴシック" charset="0"/>
            </a:endParaRPr>
          </a:p>
        </p:txBody>
      </p:sp>
      <p:sp>
        <p:nvSpPr>
          <p:cNvPr id="65600" name="Freeform 64"/>
          <p:cNvSpPr>
            <a:spLocks/>
          </p:cNvSpPr>
          <p:nvPr/>
        </p:nvSpPr>
        <p:spPr bwMode="auto">
          <a:xfrm>
            <a:off x="5862638" y="2894013"/>
            <a:ext cx="334962" cy="487362"/>
          </a:xfrm>
          <a:custGeom>
            <a:avLst/>
            <a:gdLst>
              <a:gd name="T0" fmla="*/ 2147483647 w 211"/>
              <a:gd name="T1" fmla="*/ 2147483647 h 307"/>
              <a:gd name="T2" fmla="*/ 2147483647 w 211"/>
              <a:gd name="T3" fmla="*/ 2147483647 h 307"/>
              <a:gd name="T4" fmla="*/ 2147483647 w 211"/>
              <a:gd name="T5" fmla="*/ 2147483647 h 307"/>
              <a:gd name="T6" fmla="*/ 2147483647 w 211"/>
              <a:gd name="T7" fmla="*/ 2147483647 h 307"/>
              <a:gd name="T8" fmla="*/ 2147483647 w 211"/>
              <a:gd name="T9" fmla="*/ 0 h 307"/>
              <a:gd name="T10" fmla="*/ 0 w 211"/>
              <a:gd name="T11" fmla="*/ 2147483647 h 307"/>
              <a:gd name="T12" fmla="*/ 2147483647 w 211"/>
              <a:gd name="T13" fmla="*/ 2147483647 h 307"/>
              <a:gd name="T14" fmla="*/ 2147483647 w 211"/>
              <a:gd name="T15" fmla="*/ 2147483647 h 307"/>
              <a:gd name="T16" fmla="*/ 2147483647 w 211"/>
              <a:gd name="T17" fmla="*/ 2147483647 h 307"/>
              <a:gd name="T18" fmla="*/ 2147483647 w 211"/>
              <a:gd name="T19" fmla="*/ 2147483647 h 307"/>
              <a:gd name="T20" fmla="*/ 2147483647 w 211"/>
              <a:gd name="T21" fmla="*/ 2147483647 h 307"/>
              <a:gd name="T22" fmla="*/ 2147483647 w 211"/>
              <a:gd name="T23" fmla="*/ 2147483647 h 3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1"/>
              <a:gd name="T37" fmla="*/ 0 h 307"/>
              <a:gd name="T38" fmla="*/ 211 w 211"/>
              <a:gd name="T39" fmla="*/ 307 h 3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1" h="307">
                <a:moveTo>
                  <a:pt x="116" y="307"/>
                </a:moveTo>
                <a:lnTo>
                  <a:pt x="116" y="236"/>
                </a:lnTo>
                <a:lnTo>
                  <a:pt x="199" y="188"/>
                </a:lnTo>
                <a:lnTo>
                  <a:pt x="211" y="146"/>
                </a:lnTo>
                <a:lnTo>
                  <a:pt x="92" y="0"/>
                </a:lnTo>
                <a:lnTo>
                  <a:pt x="0" y="66"/>
                </a:lnTo>
                <a:lnTo>
                  <a:pt x="9" y="151"/>
                </a:lnTo>
                <a:lnTo>
                  <a:pt x="12" y="200"/>
                </a:lnTo>
                <a:lnTo>
                  <a:pt x="59" y="232"/>
                </a:lnTo>
                <a:lnTo>
                  <a:pt x="86" y="259"/>
                </a:lnTo>
                <a:lnTo>
                  <a:pt x="86" y="298"/>
                </a:lnTo>
                <a:lnTo>
                  <a:pt x="116" y="307"/>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01" name="Rectangle 65"/>
          <p:cNvSpPr>
            <a:spLocks noChangeArrowheads="1"/>
          </p:cNvSpPr>
          <p:nvPr/>
        </p:nvSpPr>
        <p:spPr bwMode="auto">
          <a:xfrm>
            <a:off x="5645150" y="2882902"/>
            <a:ext cx="17306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11</a:t>
            </a:r>
            <a:endParaRPr lang="en-US">
              <a:solidFill>
                <a:prstClr val="black"/>
              </a:solidFill>
              <a:latin typeface="Arial" charset="0"/>
              <a:ea typeface="ＭＳ Ｐゴシック" charset="0"/>
              <a:cs typeface="ＭＳ Ｐゴシック" charset="0"/>
            </a:endParaRPr>
          </a:p>
        </p:txBody>
      </p:sp>
      <p:sp>
        <p:nvSpPr>
          <p:cNvPr id="65602" name="Freeform 66"/>
          <p:cNvSpPr>
            <a:spLocks/>
          </p:cNvSpPr>
          <p:nvPr/>
        </p:nvSpPr>
        <p:spPr bwMode="auto">
          <a:xfrm>
            <a:off x="7072317" y="2894013"/>
            <a:ext cx="388937" cy="487362"/>
          </a:xfrm>
          <a:custGeom>
            <a:avLst/>
            <a:gdLst>
              <a:gd name="T0" fmla="*/ 2147483647 w 245"/>
              <a:gd name="T1" fmla="*/ 2147483647 h 307"/>
              <a:gd name="T2" fmla="*/ 2147483647 w 245"/>
              <a:gd name="T3" fmla="*/ 2147483647 h 307"/>
              <a:gd name="T4" fmla="*/ 2147483647 w 245"/>
              <a:gd name="T5" fmla="*/ 2147483647 h 307"/>
              <a:gd name="T6" fmla="*/ 2147483647 w 245"/>
              <a:gd name="T7" fmla="*/ 2147483647 h 307"/>
              <a:gd name="T8" fmla="*/ 2147483647 w 245"/>
              <a:gd name="T9" fmla="*/ 2147483647 h 307"/>
              <a:gd name="T10" fmla="*/ 2147483647 w 245"/>
              <a:gd name="T11" fmla="*/ 2147483647 h 307"/>
              <a:gd name="T12" fmla="*/ 2147483647 w 245"/>
              <a:gd name="T13" fmla="*/ 2147483647 h 307"/>
              <a:gd name="T14" fmla="*/ 2147483647 w 245"/>
              <a:gd name="T15" fmla="*/ 2147483647 h 307"/>
              <a:gd name="T16" fmla="*/ 2147483647 w 245"/>
              <a:gd name="T17" fmla="*/ 0 h 307"/>
              <a:gd name="T18" fmla="*/ 2147483647 w 245"/>
              <a:gd name="T19" fmla="*/ 0 h 307"/>
              <a:gd name="T20" fmla="*/ 2147483647 w 245"/>
              <a:gd name="T21" fmla="*/ 2147483647 h 307"/>
              <a:gd name="T22" fmla="*/ 2147483647 w 245"/>
              <a:gd name="T23" fmla="*/ 2147483647 h 307"/>
              <a:gd name="T24" fmla="*/ 2147483647 w 245"/>
              <a:gd name="T25" fmla="*/ 2147483647 h 307"/>
              <a:gd name="T26" fmla="*/ 2147483647 w 245"/>
              <a:gd name="T27" fmla="*/ 2147483647 h 307"/>
              <a:gd name="T28" fmla="*/ 2147483647 w 245"/>
              <a:gd name="T29" fmla="*/ 2147483647 h 307"/>
              <a:gd name="T30" fmla="*/ 0 w 245"/>
              <a:gd name="T31" fmla="*/ 2147483647 h 307"/>
              <a:gd name="T32" fmla="*/ 2147483647 w 245"/>
              <a:gd name="T33" fmla="*/ 2147483647 h 307"/>
              <a:gd name="T34" fmla="*/ 2147483647 w 245"/>
              <a:gd name="T35" fmla="*/ 2147483647 h 307"/>
              <a:gd name="T36" fmla="*/ 2147483647 w 245"/>
              <a:gd name="T37" fmla="*/ 2147483647 h 307"/>
              <a:gd name="T38" fmla="*/ 2147483647 w 245"/>
              <a:gd name="T39" fmla="*/ 2147483647 h 307"/>
              <a:gd name="T40" fmla="*/ 2147483647 w 245"/>
              <a:gd name="T41" fmla="*/ 2147483647 h 3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5"/>
              <a:gd name="T64" fmla="*/ 0 h 307"/>
              <a:gd name="T65" fmla="*/ 245 w 245"/>
              <a:gd name="T66" fmla="*/ 307 h 3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5" h="307">
                <a:moveTo>
                  <a:pt x="135" y="307"/>
                </a:moveTo>
                <a:lnTo>
                  <a:pt x="137" y="262"/>
                </a:lnTo>
                <a:lnTo>
                  <a:pt x="224" y="241"/>
                </a:lnTo>
                <a:lnTo>
                  <a:pt x="245" y="167"/>
                </a:lnTo>
                <a:lnTo>
                  <a:pt x="226" y="122"/>
                </a:lnTo>
                <a:lnTo>
                  <a:pt x="210" y="134"/>
                </a:lnTo>
                <a:lnTo>
                  <a:pt x="197" y="93"/>
                </a:lnTo>
                <a:lnTo>
                  <a:pt x="158" y="25"/>
                </a:lnTo>
                <a:lnTo>
                  <a:pt x="127" y="0"/>
                </a:lnTo>
                <a:lnTo>
                  <a:pt x="115" y="0"/>
                </a:lnTo>
                <a:lnTo>
                  <a:pt x="93" y="59"/>
                </a:lnTo>
                <a:lnTo>
                  <a:pt x="60" y="88"/>
                </a:lnTo>
                <a:lnTo>
                  <a:pt x="38" y="135"/>
                </a:lnTo>
                <a:lnTo>
                  <a:pt x="19" y="162"/>
                </a:lnTo>
                <a:lnTo>
                  <a:pt x="7" y="206"/>
                </a:lnTo>
                <a:lnTo>
                  <a:pt x="0" y="249"/>
                </a:lnTo>
                <a:lnTo>
                  <a:pt x="48" y="258"/>
                </a:lnTo>
                <a:lnTo>
                  <a:pt x="87" y="271"/>
                </a:lnTo>
                <a:lnTo>
                  <a:pt x="124" y="275"/>
                </a:lnTo>
                <a:lnTo>
                  <a:pt x="126" y="305"/>
                </a:lnTo>
                <a:lnTo>
                  <a:pt x="135" y="307"/>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03" name="Rectangle 67"/>
          <p:cNvSpPr>
            <a:spLocks noChangeArrowheads="1"/>
          </p:cNvSpPr>
          <p:nvPr/>
        </p:nvSpPr>
        <p:spPr bwMode="auto">
          <a:xfrm>
            <a:off x="6946900" y="2882902"/>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20</a:t>
            </a:r>
            <a:endParaRPr lang="en-US">
              <a:solidFill>
                <a:prstClr val="black"/>
              </a:solidFill>
              <a:latin typeface="Arial" charset="0"/>
              <a:ea typeface="ＭＳ Ｐゴシック" charset="0"/>
              <a:cs typeface="ＭＳ Ｐゴシック" charset="0"/>
            </a:endParaRPr>
          </a:p>
        </p:txBody>
      </p:sp>
      <p:sp>
        <p:nvSpPr>
          <p:cNvPr id="65604" name="Freeform 68"/>
          <p:cNvSpPr>
            <a:spLocks/>
          </p:cNvSpPr>
          <p:nvPr/>
        </p:nvSpPr>
        <p:spPr bwMode="auto">
          <a:xfrm>
            <a:off x="8199438" y="2894013"/>
            <a:ext cx="544512" cy="487362"/>
          </a:xfrm>
          <a:custGeom>
            <a:avLst/>
            <a:gdLst>
              <a:gd name="T0" fmla="*/ 2147483647 w 343"/>
              <a:gd name="T1" fmla="*/ 2147483647 h 307"/>
              <a:gd name="T2" fmla="*/ 2147483647 w 343"/>
              <a:gd name="T3" fmla="*/ 2147483647 h 307"/>
              <a:gd name="T4" fmla="*/ 2147483647 w 343"/>
              <a:gd name="T5" fmla="*/ 2147483647 h 307"/>
              <a:gd name="T6" fmla="*/ 2147483647 w 343"/>
              <a:gd name="T7" fmla="*/ 2147483647 h 307"/>
              <a:gd name="T8" fmla="*/ 2147483647 w 343"/>
              <a:gd name="T9" fmla="*/ 2147483647 h 307"/>
              <a:gd name="T10" fmla="*/ 2147483647 w 343"/>
              <a:gd name="T11" fmla="*/ 2147483647 h 307"/>
              <a:gd name="T12" fmla="*/ 2147483647 w 343"/>
              <a:gd name="T13" fmla="*/ 2147483647 h 307"/>
              <a:gd name="T14" fmla="*/ 2147483647 w 343"/>
              <a:gd name="T15" fmla="*/ 2147483647 h 307"/>
              <a:gd name="T16" fmla="*/ 2147483647 w 343"/>
              <a:gd name="T17" fmla="*/ 2147483647 h 307"/>
              <a:gd name="T18" fmla="*/ 2147483647 w 343"/>
              <a:gd name="T19" fmla="*/ 2147483647 h 307"/>
              <a:gd name="T20" fmla="*/ 2147483647 w 343"/>
              <a:gd name="T21" fmla="*/ 2147483647 h 307"/>
              <a:gd name="T22" fmla="*/ 2147483647 w 343"/>
              <a:gd name="T23" fmla="*/ 2147483647 h 307"/>
              <a:gd name="T24" fmla="*/ 0 w 343"/>
              <a:gd name="T25" fmla="*/ 2147483647 h 307"/>
              <a:gd name="T26" fmla="*/ 0 w 343"/>
              <a:gd name="T27" fmla="*/ 2147483647 h 307"/>
              <a:gd name="T28" fmla="*/ 2147483647 w 343"/>
              <a:gd name="T29" fmla="*/ 2147483647 h 307"/>
              <a:gd name="T30" fmla="*/ 2147483647 w 343"/>
              <a:gd name="T31" fmla="*/ 2147483647 h 307"/>
              <a:gd name="T32" fmla="*/ 2147483647 w 343"/>
              <a:gd name="T33" fmla="*/ 2147483647 h 307"/>
              <a:gd name="T34" fmla="*/ 2147483647 w 343"/>
              <a:gd name="T35" fmla="*/ 2147483647 h 307"/>
              <a:gd name="T36" fmla="*/ 2147483647 w 343"/>
              <a:gd name="T37" fmla="*/ 2147483647 h 307"/>
              <a:gd name="T38" fmla="*/ 2147483647 w 343"/>
              <a:gd name="T39" fmla="*/ 2147483647 h 307"/>
              <a:gd name="T40" fmla="*/ 2147483647 w 343"/>
              <a:gd name="T41" fmla="*/ 2147483647 h 307"/>
              <a:gd name="T42" fmla="*/ 2147483647 w 343"/>
              <a:gd name="T43" fmla="*/ 2147483647 h 307"/>
              <a:gd name="T44" fmla="*/ 2147483647 w 343"/>
              <a:gd name="T45" fmla="*/ 2147483647 h 307"/>
              <a:gd name="T46" fmla="*/ 2147483647 w 343"/>
              <a:gd name="T47" fmla="*/ 2147483647 h 307"/>
              <a:gd name="T48" fmla="*/ 2147483647 w 343"/>
              <a:gd name="T49" fmla="*/ 2147483647 h 307"/>
              <a:gd name="T50" fmla="*/ 2147483647 w 343"/>
              <a:gd name="T51" fmla="*/ 0 h 307"/>
              <a:gd name="T52" fmla="*/ 2147483647 w 343"/>
              <a:gd name="T53" fmla="*/ 2147483647 h 307"/>
              <a:gd name="T54" fmla="*/ 2147483647 w 343"/>
              <a:gd name="T55" fmla="*/ 2147483647 h 307"/>
              <a:gd name="T56" fmla="*/ 2147483647 w 343"/>
              <a:gd name="T57" fmla="*/ 2147483647 h 307"/>
              <a:gd name="T58" fmla="*/ 2147483647 w 343"/>
              <a:gd name="T59" fmla="*/ 2147483647 h 307"/>
              <a:gd name="T60" fmla="*/ 2147483647 w 343"/>
              <a:gd name="T61" fmla="*/ 2147483647 h 307"/>
              <a:gd name="T62" fmla="*/ 2147483647 w 343"/>
              <a:gd name="T63" fmla="*/ 2147483647 h 307"/>
              <a:gd name="T64" fmla="*/ 2147483647 w 343"/>
              <a:gd name="T65" fmla="*/ 2147483647 h 307"/>
              <a:gd name="T66" fmla="*/ 2147483647 w 343"/>
              <a:gd name="T67" fmla="*/ 2147483647 h 307"/>
              <a:gd name="T68" fmla="*/ 2147483647 w 343"/>
              <a:gd name="T69" fmla="*/ 2147483647 h 307"/>
              <a:gd name="T70" fmla="*/ 2147483647 w 343"/>
              <a:gd name="T71" fmla="*/ 2147483647 h 307"/>
              <a:gd name="T72" fmla="*/ 2147483647 w 343"/>
              <a:gd name="T73" fmla="*/ 2147483647 h 3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3"/>
              <a:gd name="T112" fmla="*/ 0 h 307"/>
              <a:gd name="T113" fmla="*/ 343 w 343"/>
              <a:gd name="T114" fmla="*/ 307 h 3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3" h="307">
                <a:moveTo>
                  <a:pt x="238" y="299"/>
                </a:moveTo>
                <a:lnTo>
                  <a:pt x="235" y="266"/>
                </a:lnTo>
                <a:lnTo>
                  <a:pt x="220" y="222"/>
                </a:lnTo>
                <a:lnTo>
                  <a:pt x="185" y="192"/>
                </a:lnTo>
                <a:lnTo>
                  <a:pt x="168" y="188"/>
                </a:lnTo>
                <a:lnTo>
                  <a:pt x="139" y="172"/>
                </a:lnTo>
                <a:lnTo>
                  <a:pt x="116" y="172"/>
                </a:lnTo>
                <a:lnTo>
                  <a:pt x="105" y="181"/>
                </a:lnTo>
                <a:lnTo>
                  <a:pt x="56" y="201"/>
                </a:lnTo>
                <a:lnTo>
                  <a:pt x="50" y="148"/>
                </a:lnTo>
                <a:lnTo>
                  <a:pt x="29" y="134"/>
                </a:lnTo>
                <a:lnTo>
                  <a:pt x="30" y="124"/>
                </a:lnTo>
                <a:lnTo>
                  <a:pt x="0" y="115"/>
                </a:lnTo>
                <a:lnTo>
                  <a:pt x="0" y="107"/>
                </a:lnTo>
                <a:lnTo>
                  <a:pt x="16" y="99"/>
                </a:lnTo>
                <a:lnTo>
                  <a:pt x="18" y="88"/>
                </a:lnTo>
                <a:lnTo>
                  <a:pt x="44" y="76"/>
                </a:lnTo>
                <a:lnTo>
                  <a:pt x="70" y="63"/>
                </a:lnTo>
                <a:lnTo>
                  <a:pt x="77" y="56"/>
                </a:lnTo>
                <a:lnTo>
                  <a:pt x="77" y="48"/>
                </a:lnTo>
                <a:lnTo>
                  <a:pt x="57" y="29"/>
                </a:lnTo>
                <a:lnTo>
                  <a:pt x="63" y="24"/>
                </a:lnTo>
                <a:lnTo>
                  <a:pt x="75" y="21"/>
                </a:lnTo>
                <a:lnTo>
                  <a:pt x="86" y="16"/>
                </a:lnTo>
                <a:lnTo>
                  <a:pt x="86" y="3"/>
                </a:lnTo>
                <a:lnTo>
                  <a:pt x="341" y="0"/>
                </a:lnTo>
                <a:lnTo>
                  <a:pt x="343" y="218"/>
                </a:lnTo>
                <a:lnTo>
                  <a:pt x="331" y="218"/>
                </a:lnTo>
                <a:lnTo>
                  <a:pt x="315" y="196"/>
                </a:lnTo>
                <a:lnTo>
                  <a:pt x="302" y="199"/>
                </a:lnTo>
                <a:lnTo>
                  <a:pt x="293" y="220"/>
                </a:lnTo>
                <a:lnTo>
                  <a:pt x="250" y="234"/>
                </a:lnTo>
                <a:lnTo>
                  <a:pt x="245" y="240"/>
                </a:lnTo>
                <a:lnTo>
                  <a:pt x="250" y="268"/>
                </a:lnTo>
                <a:lnTo>
                  <a:pt x="252" y="307"/>
                </a:lnTo>
                <a:lnTo>
                  <a:pt x="241" y="306"/>
                </a:lnTo>
                <a:lnTo>
                  <a:pt x="238" y="299"/>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05" name="Rectangle 69"/>
          <p:cNvSpPr>
            <a:spLocks noChangeArrowheads="1"/>
          </p:cNvSpPr>
          <p:nvPr/>
        </p:nvSpPr>
        <p:spPr bwMode="auto">
          <a:xfrm>
            <a:off x="8013700" y="2882902"/>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36</a:t>
            </a:r>
            <a:endParaRPr lang="en-US">
              <a:solidFill>
                <a:prstClr val="black"/>
              </a:solidFill>
              <a:latin typeface="Arial" charset="0"/>
              <a:ea typeface="ＭＳ Ｐゴシック" charset="0"/>
              <a:cs typeface="ＭＳ Ｐゴシック" charset="0"/>
            </a:endParaRPr>
          </a:p>
        </p:txBody>
      </p:sp>
      <p:sp>
        <p:nvSpPr>
          <p:cNvPr id="65606" name="Rectangle 70"/>
          <p:cNvSpPr>
            <a:spLocks noChangeArrowheads="1"/>
          </p:cNvSpPr>
          <p:nvPr/>
        </p:nvSpPr>
        <p:spPr bwMode="auto">
          <a:xfrm>
            <a:off x="4930775" y="3614738"/>
            <a:ext cx="3243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Mug</a:t>
            </a:r>
            <a:endParaRPr lang="en-US">
              <a:solidFill>
                <a:prstClr val="black"/>
              </a:solidFill>
              <a:latin typeface="Arial" charset="0"/>
              <a:ea typeface="ＭＳ Ｐゴシック" charset="0"/>
              <a:cs typeface="ＭＳ Ｐゴシック" charset="0"/>
            </a:endParaRPr>
          </a:p>
        </p:txBody>
      </p:sp>
      <p:sp>
        <p:nvSpPr>
          <p:cNvPr id="65607" name="Freeform 71"/>
          <p:cNvSpPr>
            <a:spLocks/>
          </p:cNvSpPr>
          <p:nvPr/>
        </p:nvSpPr>
        <p:spPr bwMode="auto">
          <a:xfrm>
            <a:off x="5805489" y="3500438"/>
            <a:ext cx="447675" cy="487362"/>
          </a:xfrm>
          <a:custGeom>
            <a:avLst/>
            <a:gdLst>
              <a:gd name="T0" fmla="*/ 2147483647 w 282"/>
              <a:gd name="T1" fmla="*/ 2147483647 h 307"/>
              <a:gd name="T2" fmla="*/ 2147483647 w 282"/>
              <a:gd name="T3" fmla="*/ 2147483647 h 307"/>
              <a:gd name="T4" fmla="*/ 2147483647 w 282"/>
              <a:gd name="T5" fmla="*/ 0 h 307"/>
              <a:gd name="T6" fmla="*/ 0 w 282"/>
              <a:gd name="T7" fmla="*/ 2147483647 h 307"/>
              <a:gd name="T8" fmla="*/ 2147483647 w 282"/>
              <a:gd name="T9" fmla="*/ 2147483647 h 307"/>
              <a:gd name="T10" fmla="*/ 2147483647 w 282"/>
              <a:gd name="T11" fmla="*/ 2147483647 h 307"/>
              <a:gd name="T12" fmla="*/ 2147483647 w 282"/>
              <a:gd name="T13" fmla="*/ 2147483647 h 307"/>
              <a:gd name="T14" fmla="*/ 0 60000 65536"/>
              <a:gd name="T15" fmla="*/ 0 60000 65536"/>
              <a:gd name="T16" fmla="*/ 0 60000 65536"/>
              <a:gd name="T17" fmla="*/ 0 60000 65536"/>
              <a:gd name="T18" fmla="*/ 0 60000 65536"/>
              <a:gd name="T19" fmla="*/ 0 60000 65536"/>
              <a:gd name="T20" fmla="*/ 0 60000 65536"/>
              <a:gd name="T21" fmla="*/ 0 w 282"/>
              <a:gd name="T22" fmla="*/ 0 h 307"/>
              <a:gd name="T23" fmla="*/ 282 w 282"/>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2" h="307">
                <a:moveTo>
                  <a:pt x="282" y="307"/>
                </a:moveTo>
                <a:lnTo>
                  <a:pt x="282" y="13"/>
                </a:lnTo>
                <a:lnTo>
                  <a:pt x="49" y="0"/>
                </a:lnTo>
                <a:lnTo>
                  <a:pt x="0" y="86"/>
                </a:lnTo>
                <a:lnTo>
                  <a:pt x="37" y="221"/>
                </a:lnTo>
                <a:lnTo>
                  <a:pt x="49" y="295"/>
                </a:lnTo>
                <a:lnTo>
                  <a:pt x="282" y="307"/>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08" name="Rectangle 72"/>
          <p:cNvSpPr>
            <a:spLocks noChangeArrowheads="1"/>
          </p:cNvSpPr>
          <p:nvPr/>
        </p:nvSpPr>
        <p:spPr bwMode="auto">
          <a:xfrm>
            <a:off x="5659439" y="3489327"/>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6</a:t>
            </a:r>
            <a:endParaRPr lang="en-US">
              <a:solidFill>
                <a:prstClr val="black"/>
              </a:solidFill>
              <a:latin typeface="Arial" charset="0"/>
              <a:ea typeface="ＭＳ Ｐゴシック" charset="0"/>
              <a:cs typeface="ＭＳ Ｐゴシック" charset="0"/>
            </a:endParaRPr>
          </a:p>
        </p:txBody>
      </p:sp>
      <p:sp>
        <p:nvSpPr>
          <p:cNvPr id="65609" name="Freeform 73"/>
          <p:cNvSpPr>
            <a:spLocks/>
          </p:cNvSpPr>
          <p:nvPr/>
        </p:nvSpPr>
        <p:spPr bwMode="auto">
          <a:xfrm>
            <a:off x="7029454" y="3500438"/>
            <a:ext cx="474663" cy="487362"/>
          </a:xfrm>
          <a:custGeom>
            <a:avLst/>
            <a:gdLst>
              <a:gd name="T0" fmla="*/ 2147483647 w 299"/>
              <a:gd name="T1" fmla="*/ 2147483647 h 307"/>
              <a:gd name="T2" fmla="*/ 2147483647 w 299"/>
              <a:gd name="T3" fmla="*/ 2147483647 h 307"/>
              <a:gd name="T4" fmla="*/ 0 w 299"/>
              <a:gd name="T5" fmla="*/ 2147483647 h 307"/>
              <a:gd name="T6" fmla="*/ 2147483647 w 299"/>
              <a:gd name="T7" fmla="*/ 2147483647 h 307"/>
              <a:gd name="T8" fmla="*/ 2147483647 w 299"/>
              <a:gd name="T9" fmla="*/ 2147483647 h 307"/>
              <a:gd name="T10" fmla="*/ 2147483647 w 299"/>
              <a:gd name="T11" fmla="*/ 2147483647 h 307"/>
              <a:gd name="T12" fmla="*/ 2147483647 w 299"/>
              <a:gd name="T13" fmla="*/ 2147483647 h 307"/>
              <a:gd name="T14" fmla="*/ 2147483647 w 299"/>
              <a:gd name="T15" fmla="*/ 0 h 307"/>
              <a:gd name="T16" fmla="*/ 2147483647 w 299"/>
              <a:gd name="T17" fmla="*/ 2147483647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9"/>
              <a:gd name="T28" fmla="*/ 0 h 307"/>
              <a:gd name="T29" fmla="*/ 299 w 299"/>
              <a:gd name="T30" fmla="*/ 307 h 3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9" h="307">
                <a:moveTo>
                  <a:pt x="86" y="50"/>
                </a:moveTo>
                <a:lnTo>
                  <a:pt x="30" y="119"/>
                </a:lnTo>
                <a:lnTo>
                  <a:pt x="0" y="214"/>
                </a:lnTo>
                <a:lnTo>
                  <a:pt x="49" y="288"/>
                </a:lnTo>
                <a:lnTo>
                  <a:pt x="112" y="307"/>
                </a:lnTo>
                <a:lnTo>
                  <a:pt x="275" y="307"/>
                </a:lnTo>
                <a:lnTo>
                  <a:pt x="299" y="50"/>
                </a:lnTo>
                <a:lnTo>
                  <a:pt x="200" y="0"/>
                </a:lnTo>
                <a:lnTo>
                  <a:pt x="86" y="50"/>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10" name="Rectangle 74"/>
          <p:cNvSpPr>
            <a:spLocks noChangeArrowheads="1"/>
          </p:cNvSpPr>
          <p:nvPr/>
        </p:nvSpPr>
        <p:spPr bwMode="auto">
          <a:xfrm>
            <a:off x="6943727" y="3489327"/>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8</a:t>
            </a:r>
            <a:endParaRPr lang="en-US">
              <a:solidFill>
                <a:prstClr val="black"/>
              </a:solidFill>
              <a:latin typeface="Arial" charset="0"/>
              <a:ea typeface="ＭＳ Ｐゴシック" charset="0"/>
              <a:cs typeface="ＭＳ Ｐゴシック" charset="0"/>
            </a:endParaRPr>
          </a:p>
        </p:txBody>
      </p:sp>
      <p:sp>
        <p:nvSpPr>
          <p:cNvPr id="65611" name="Freeform 75"/>
          <p:cNvSpPr>
            <a:spLocks/>
          </p:cNvSpPr>
          <p:nvPr/>
        </p:nvSpPr>
        <p:spPr bwMode="auto">
          <a:xfrm>
            <a:off x="8207379" y="3500438"/>
            <a:ext cx="525463" cy="487362"/>
          </a:xfrm>
          <a:custGeom>
            <a:avLst/>
            <a:gdLst>
              <a:gd name="T0" fmla="*/ 2147483647 w 331"/>
              <a:gd name="T1" fmla="*/ 2147483647 h 307"/>
              <a:gd name="T2" fmla="*/ 2147483647 w 331"/>
              <a:gd name="T3" fmla="*/ 2147483647 h 307"/>
              <a:gd name="T4" fmla="*/ 2147483647 w 331"/>
              <a:gd name="T5" fmla="*/ 2147483647 h 307"/>
              <a:gd name="T6" fmla="*/ 2147483647 w 331"/>
              <a:gd name="T7" fmla="*/ 2147483647 h 307"/>
              <a:gd name="T8" fmla="*/ 2147483647 w 331"/>
              <a:gd name="T9" fmla="*/ 2147483647 h 307"/>
              <a:gd name="T10" fmla="*/ 2147483647 w 331"/>
              <a:gd name="T11" fmla="*/ 2147483647 h 307"/>
              <a:gd name="T12" fmla="*/ 2147483647 w 331"/>
              <a:gd name="T13" fmla="*/ 2147483647 h 307"/>
              <a:gd name="T14" fmla="*/ 2147483647 w 331"/>
              <a:gd name="T15" fmla="*/ 2147483647 h 307"/>
              <a:gd name="T16" fmla="*/ 2147483647 w 331"/>
              <a:gd name="T17" fmla="*/ 0 h 307"/>
              <a:gd name="T18" fmla="*/ 2147483647 w 331"/>
              <a:gd name="T19" fmla="*/ 2147483647 h 307"/>
              <a:gd name="T20" fmla="*/ 0 w 331"/>
              <a:gd name="T21" fmla="*/ 2147483647 h 307"/>
              <a:gd name="T22" fmla="*/ 2147483647 w 331"/>
              <a:gd name="T23" fmla="*/ 2147483647 h 3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1"/>
              <a:gd name="T37" fmla="*/ 0 h 307"/>
              <a:gd name="T38" fmla="*/ 331 w 331"/>
              <a:gd name="T39" fmla="*/ 307 h 3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1" h="307">
                <a:moveTo>
                  <a:pt x="8" y="270"/>
                </a:moveTo>
                <a:lnTo>
                  <a:pt x="132" y="307"/>
                </a:lnTo>
                <a:lnTo>
                  <a:pt x="260" y="277"/>
                </a:lnTo>
                <a:lnTo>
                  <a:pt x="297" y="295"/>
                </a:lnTo>
                <a:lnTo>
                  <a:pt x="331" y="257"/>
                </a:lnTo>
                <a:lnTo>
                  <a:pt x="322" y="165"/>
                </a:lnTo>
                <a:lnTo>
                  <a:pt x="252" y="40"/>
                </a:lnTo>
                <a:lnTo>
                  <a:pt x="227" y="13"/>
                </a:lnTo>
                <a:lnTo>
                  <a:pt x="100" y="0"/>
                </a:lnTo>
                <a:lnTo>
                  <a:pt x="52" y="40"/>
                </a:lnTo>
                <a:lnTo>
                  <a:pt x="0" y="140"/>
                </a:lnTo>
                <a:lnTo>
                  <a:pt x="8" y="270"/>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12" name="Rectangle 76"/>
          <p:cNvSpPr>
            <a:spLocks noChangeArrowheads="1"/>
          </p:cNvSpPr>
          <p:nvPr/>
        </p:nvSpPr>
        <p:spPr bwMode="auto">
          <a:xfrm>
            <a:off x="8021639" y="3489327"/>
            <a:ext cx="17306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11</a:t>
            </a:r>
            <a:endParaRPr lang="en-US">
              <a:solidFill>
                <a:prstClr val="black"/>
              </a:solidFill>
              <a:latin typeface="Arial" charset="0"/>
              <a:ea typeface="ＭＳ Ｐゴシック" charset="0"/>
              <a:cs typeface="ＭＳ Ｐゴシック" charset="0"/>
            </a:endParaRPr>
          </a:p>
        </p:txBody>
      </p:sp>
      <p:sp>
        <p:nvSpPr>
          <p:cNvPr id="65613" name="Rectangle 77"/>
          <p:cNvSpPr>
            <a:spLocks noChangeArrowheads="1"/>
          </p:cNvSpPr>
          <p:nvPr/>
        </p:nvSpPr>
        <p:spPr bwMode="auto">
          <a:xfrm>
            <a:off x="4889504" y="4235452"/>
            <a:ext cx="42630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Bottle</a:t>
            </a:r>
            <a:endParaRPr lang="en-US">
              <a:solidFill>
                <a:prstClr val="black"/>
              </a:solidFill>
              <a:latin typeface="Arial" charset="0"/>
              <a:ea typeface="ＭＳ Ｐゴシック" charset="0"/>
              <a:cs typeface="ＭＳ Ｐゴシック" charset="0"/>
            </a:endParaRPr>
          </a:p>
        </p:txBody>
      </p:sp>
      <p:sp>
        <p:nvSpPr>
          <p:cNvPr id="65614" name="Freeform 78"/>
          <p:cNvSpPr>
            <a:spLocks/>
          </p:cNvSpPr>
          <p:nvPr/>
        </p:nvSpPr>
        <p:spPr bwMode="auto">
          <a:xfrm>
            <a:off x="5940425" y="4041775"/>
            <a:ext cx="179388" cy="488950"/>
          </a:xfrm>
          <a:custGeom>
            <a:avLst/>
            <a:gdLst>
              <a:gd name="T0" fmla="*/ 2147483647 w 113"/>
              <a:gd name="T1" fmla="*/ 2147483647 h 308"/>
              <a:gd name="T2" fmla="*/ 2147483647 w 113"/>
              <a:gd name="T3" fmla="*/ 2147483647 h 308"/>
              <a:gd name="T4" fmla="*/ 0 w 113"/>
              <a:gd name="T5" fmla="*/ 2147483647 h 308"/>
              <a:gd name="T6" fmla="*/ 2147483647 w 113"/>
              <a:gd name="T7" fmla="*/ 2147483647 h 308"/>
              <a:gd name="T8" fmla="*/ 2147483647 w 113"/>
              <a:gd name="T9" fmla="*/ 2147483647 h 308"/>
              <a:gd name="T10" fmla="*/ 2147483647 w 113"/>
              <a:gd name="T11" fmla="*/ 2147483647 h 308"/>
              <a:gd name="T12" fmla="*/ 2147483647 w 113"/>
              <a:gd name="T13" fmla="*/ 0 h 308"/>
              <a:gd name="T14" fmla="*/ 2147483647 w 113"/>
              <a:gd name="T15" fmla="*/ 2147483647 h 308"/>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308"/>
              <a:gd name="T26" fmla="*/ 113 w 113"/>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308">
                <a:moveTo>
                  <a:pt x="49" y="4"/>
                </a:moveTo>
                <a:lnTo>
                  <a:pt x="7" y="109"/>
                </a:lnTo>
                <a:lnTo>
                  <a:pt x="0" y="286"/>
                </a:lnTo>
                <a:lnTo>
                  <a:pt x="60" y="308"/>
                </a:lnTo>
                <a:lnTo>
                  <a:pt x="102" y="286"/>
                </a:lnTo>
                <a:lnTo>
                  <a:pt x="113" y="102"/>
                </a:lnTo>
                <a:lnTo>
                  <a:pt x="85" y="0"/>
                </a:lnTo>
                <a:lnTo>
                  <a:pt x="49" y="4"/>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15" name="Rectangle 79"/>
          <p:cNvSpPr>
            <a:spLocks noChangeArrowheads="1"/>
          </p:cNvSpPr>
          <p:nvPr/>
        </p:nvSpPr>
        <p:spPr bwMode="auto">
          <a:xfrm>
            <a:off x="5805489" y="4030663"/>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7</a:t>
            </a:r>
            <a:endParaRPr lang="en-US">
              <a:solidFill>
                <a:prstClr val="black"/>
              </a:solidFill>
              <a:latin typeface="Arial" charset="0"/>
              <a:ea typeface="ＭＳ Ｐゴシック" charset="0"/>
              <a:cs typeface="ＭＳ Ｐゴシック" charset="0"/>
            </a:endParaRPr>
          </a:p>
        </p:txBody>
      </p:sp>
      <p:sp>
        <p:nvSpPr>
          <p:cNvPr id="65616" name="Freeform 80"/>
          <p:cNvSpPr>
            <a:spLocks/>
          </p:cNvSpPr>
          <p:nvPr/>
        </p:nvSpPr>
        <p:spPr bwMode="auto">
          <a:xfrm>
            <a:off x="7165976" y="4041775"/>
            <a:ext cx="200025" cy="488950"/>
          </a:xfrm>
          <a:custGeom>
            <a:avLst/>
            <a:gdLst>
              <a:gd name="T0" fmla="*/ 2147483647 w 126"/>
              <a:gd name="T1" fmla="*/ 2147483647 h 308"/>
              <a:gd name="T2" fmla="*/ 2147483647 w 126"/>
              <a:gd name="T3" fmla="*/ 2147483647 h 308"/>
              <a:gd name="T4" fmla="*/ 2147483647 w 126"/>
              <a:gd name="T5" fmla="*/ 2147483647 h 308"/>
              <a:gd name="T6" fmla="*/ 2147483647 w 126"/>
              <a:gd name="T7" fmla="*/ 2147483647 h 308"/>
              <a:gd name="T8" fmla="*/ 2147483647 w 126"/>
              <a:gd name="T9" fmla="*/ 2147483647 h 308"/>
              <a:gd name="T10" fmla="*/ 2147483647 w 126"/>
              <a:gd name="T11" fmla="*/ 0 h 308"/>
              <a:gd name="T12" fmla="*/ 0 w 126"/>
              <a:gd name="T13" fmla="*/ 2147483647 h 308"/>
              <a:gd name="T14" fmla="*/ 2147483647 w 126"/>
              <a:gd name="T15" fmla="*/ 2147483647 h 308"/>
              <a:gd name="T16" fmla="*/ 2147483647 w 126"/>
              <a:gd name="T17" fmla="*/ 2147483647 h 3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
              <a:gd name="T28" fmla="*/ 0 h 308"/>
              <a:gd name="T29" fmla="*/ 126 w 126"/>
              <a:gd name="T30" fmla="*/ 308 h 3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 h="308">
                <a:moveTo>
                  <a:pt x="32" y="291"/>
                </a:moveTo>
                <a:lnTo>
                  <a:pt x="60" y="304"/>
                </a:lnTo>
                <a:lnTo>
                  <a:pt x="96" y="308"/>
                </a:lnTo>
                <a:lnTo>
                  <a:pt x="120" y="293"/>
                </a:lnTo>
                <a:lnTo>
                  <a:pt x="126" y="277"/>
                </a:lnTo>
                <a:lnTo>
                  <a:pt x="109" y="0"/>
                </a:lnTo>
                <a:lnTo>
                  <a:pt x="0" y="1"/>
                </a:lnTo>
                <a:lnTo>
                  <a:pt x="30" y="280"/>
                </a:lnTo>
                <a:lnTo>
                  <a:pt x="32" y="291"/>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17" name="Rectangle 81"/>
          <p:cNvSpPr>
            <a:spLocks noChangeArrowheads="1"/>
          </p:cNvSpPr>
          <p:nvPr/>
        </p:nvSpPr>
        <p:spPr bwMode="auto">
          <a:xfrm>
            <a:off x="7008814" y="4030663"/>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8</a:t>
            </a:r>
            <a:endParaRPr lang="en-US">
              <a:solidFill>
                <a:prstClr val="black"/>
              </a:solidFill>
              <a:latin typeface="Arial" charset="0"/>
              <a:ea typeface="ＭＳ Ｐゴシック" charset="0"/>
              <a:cs typeface="ＭＳ Ｐゴシック" charset="0"/>
            </a:endParaRPr>
          </a:p>
        </p:txBody>
      </p:sp>
      <p:sp>
        <p:nvSpPr>
          <p:cNvPr id="65618" name="Freeform 82"/>
          <p:cNvSpPr>
            <a:spLocks/>
          </p:cNvSpPr>
          <p:nvPr/>
        </p:nvSpPr>
        <p:spPr bwMode="auto">
          <a:xfrm>
            <a:off x="8374064" y="4041775"/>
            <a:ext cx="193675" cy="488950"/>
          </a:xfrm>
          <a:custGeom>
            <a:avLst/>
            <a:gdLst>
              <a:gd name="T0" fmla="*/ 0 w 122"/>
              <a:gd name="T1" fmla="*/ 2147483647 h 308"/>
              <a:gd name="T2" fmla="*/ 2147483647 w 122"/>
              <a:gd name="T3" fmla="*/ 2147483647 h 308"/>
              <a:gd name="T4" fmla="*/ 2147483647 w 122"/>
              <a:gd name="T5" fmla="*/ 2147483647 h 308"/>
              <a:gd name="T6" fmla="*/ 2147483647 w 122"/>
              <a:gd name="T7" fmla="*/ 2147483647 h 308"/>
              <a:gd name="T8" fmla="*/ 2147483647 w 122"/>
              <a:gd name="T9" fmla="*/ 0 h 308"/>
              <a:gd name="T10" fmla="*/ 2147483647 w 122"/>
              <a:gd name="T11" fmla="*/ 2147483647 h 308"/>
              <a:gd name="T12" fmla="*/ 2147483647 w 122"/>
              <a:gd name="T13" fmla="*/ 2147483647 h 308"/>
              <a:gd name="T14" fmla="*/ 2147483647 w 122"/>
              <a:gd name="T15" fmla="*/ 2147483647 h 308"/>
              <a:gd name="T16" fmla="*/ 2147483647 w 122"/>
              <a:gd name="T17" fmla="*/ 2147483647 h 308"/>
              <a:gd name="T18" fmla="*/ 2147483647 w 122"/>
              <a:gd name="T19" fmla="*/ 2147483647 h 308"/>
              <a:gd name="T20" fmla="*/ 2147483647 w 122"/>
              <a:gd name="T21" fmla="*/ 2147483647 h 308"/>
              <a:gd name="T22" fmla="*/ 0 w 122"/>
              <a:gd name="T23" fmla="*/ 2147483647 h 3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2"/>
              <a:gd name="T37" fmla="*/ 0 h 308"/>
              <a:gd name="T38" fmla="*/ 122 w 122"/>
              <a:gd name="T39" fmla="*/ 308 h 3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2" h="308">
                <a:moveTo>
                  <a:pt x="0" y="304"/>
                </a:moveTo>
                <a:lnTo>
                  <a:pt x="19" y="127"/>
                </a:lnTo>
                <a:lnTo>
                  <a:pt x="6" y="89"/>
                </a:lnTo>
                <a:lnTo>
                  <a:pt x="39" y="48"/>
                </a:lnTo>
                <a:lnTo>
                  <a:pt x="51" y="0"/>
                </a:lnTo>
                <a:lnTo>
                  <a:pt x="93" y="34"/>
                </a:lnTo>
                <a:lnTo>
                  <a:pt x="93" y="56"/>
                </a:lnTo>
                <a:lnTo>
                  <a:pt x="122" y="81"/>
                </a:lnTo>
                <a:lnTo>
                  <a:pt x="111" y="118"/>
                </a:lnTo>
                <a:lnTo>
                  <a:pt x="115" y="287"/>
                </a:lnTo>
                <a:lnTo>
                  <a:pt x="91" y="308"/>
                </a:lnTo>
                <a:lnTo>
                  <a:pt x="0" y="304"/>
                </a:lnTo>
              </a:path>
            </a:pathLst>
          </a:cu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19" name="Rectangle 83"/>
          <p:cNvSpPr>
            <a:spLocks noChangeArrowheads="1"/>
          </p:cNvSpPr>
          <p:nvPr/>
        </p:nvSpPr>
        <p:spPr bwMode="auto">
          <a:xfrm>
            <a:off x="8151814" y="4030663"/>
            <a:ext cx="17306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11</a:t>
            </a:r>
            <a:endParaRPr lang="en-US">
              <a:solidFill>
                <a:prstClr val="black"/>
              </a:solidFill>
              <a:latin typeface="Arial" charset="0"/>
              <a:ea typeface="ＭＳ Ｐゴシック" charset="0"/>
              <a:cs typeface="ＭＳ Ｐゴシック" charset="0"/>
            </a:endParaRPr>
          </a:p>
        </p:txBody>
      </p:sp>
      <p:sp>
        <p:nvSpPr>
          <p:cNvPr id="65620" name="Rectangle 84"/>
          <p:cNvSpPr>
            <a:spLocks noChangeArrowheads="1"/>
          </p:cNvSpPr>
          <p:nvPr/>
        </p:nvSpPr>
        <p:spPr bwMode="auto">
          <a:xfrm>
            <a:off x="255588" y="1900238"/>
            <a:ext cx="26930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Arial" charset="0"/>
                <a:ea typeface="ＭＳ Ｐゴシック" charset="0"/>
                <a:cs typeface="ＭＳ Ｐゴシック" charset="0"/>
              </a:rPr>
              <a:t>Car</a:t>
            </a:r>
            <a:endParaRPr lang="en-US">
              <a:solidFill>
                <a:prstClr val="black"/>
              </a:solidFill>
              <a:latin typeface="Arial" charset="0"/>
              <a:ea typeface="ＭＳ Ｐゴシック" charset="0"/>
              <a:cs typeface="ＭＳ Ｐゴシック" charset="0"/>
            </a:endParaRPr>
          </a:p>
        </p:txBody>
      </p:sp>
      <p:sp>
        <p:nvSpPr>
          <p:cNvPr id="65621" name="Rectangle 85"/>
          <p:cNvSpPr>
            <a:spLocks noChangeArrowheads="1"/>
          </p:cNvSpPr>
          <p:nvPr/>
        </p:nvSpPr>
        <p:spPr bwMode="auto">
          <a:xfrm>
            <a:off x="693739" y="1727202"/>
            <a:ext cx="927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8</a:t>
            </a:r>
            <a:endParaRPr lang="en-US">
              <a:solidFill>
                <a:prstClr val="black"/>
              </a:solidFill>
              <a:latin typeface="Arial" charset="0"/>
              <a:ea typeface="ＭＳ Ｐゴシック" charset="0"/>
              <a:cs typeface="ＭＳ Ｐゴシック" charset="0"/>
            </a:endParaRPr>
          </a:p>
        </p:txBody>
      </p:sp>
      <p:sp>
        <p:nvSpPr>
          <p:cNvPr id="65622" name="Rectangle 86"/>
          <p:cNvSpPr>
            <a:spLocks noChangeArrowheads="1"/>
          </p:cNvSpPr>
          <p:nvPr/>
        </p:nvSpPr>
        <p:spPr bwMode="auto">
          <a:xfrm>
            <a:off x="1868489" y="1727202"/>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15</a:t>
            </a:r>
            <a:endParaRPr lang="en-US">
              <a:solidFill>
                <a:prstClr val="black"/>
              </a:solidFill>
              <a:latin typeface="Arial" charset="0"/>
              <a:ea typeface="ＭＳ Ｐゴシック" charset="0"/>
              <a:cs typeface="ＭＳ Ｐゴシック" charset="0"/>
            </a:endParaRPr>
          </a:p>
        </p:txBody>
      </p:sp>
      <p:sp>
        <p:nvSpPr>
          <p:cNvPr id="65623" name="Rectangle 87"/>
          <p:cNvSpPr>
            <a:spLocks noChangeArrowheads="1"/>
          </p:cNvSpPr>
          <p:nvPr/>
        </p:nvSpPr>
        <p:spPr bwMode="auto">
          <a:xfrm>
            <a:off x="2844800" y="1727202"/>
            <a:ext cx="1854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300">
                <a:solidFill>
                  <a:prstClr val="black"/>
                </a:solidFill>
                <a:latin typeface="Myriad Roman" charset="0"/>
                <a:ea typeface="ＭＳ Ｐゴシック" charset="0"/>
                <a:cs typeface="ＭＳ Ｐゴシック" charset="0"/>
              </a:rPr>
              <a:t>22</a:t>
            </a:r>
            <a:endParaRPr lang="en-US">
              <a:solidFill>
                <a:prstClr val="black"/>
              </a:solidFill>
              <a:latin typeface="Arial" charset="0"/>
              <a:ea typeface="ＭＳ Ｐゴシック" charset="0"/>
              <a:cs typeface="ＭＳ Ｐゴシック" charset="0"/>
            </a:endParaRPr>
          </a:p>
        </p:txBody>
      </p:sp>
      <p:sp>
        <p:nvSpPr>
          <p:cNvPr id="65624" name="Text Box 88"/>
          <p:cNvSpPr txBox="1">
            <a:spLocks noChangeArrowheads="1"/>
          </p:cNvSpPr>
          <p:nvPr/>
        </p:nvSpPr>
        <p:spPr bwMode="auto">
          <a:xfrm>
            <a:off x="800102" y="5534026"/>
            <a:ext cx="646631"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25%</a:t>
            </a:r>
          </a:p>
        </p:txBody>
      </p:sp>
      <p:sp>
        <p:nvSpPr>
          <p:cNvPr id="65625" name="Text Box 89"/>
          <p:cNvSpPr txBox="1">
            <a:spLocks noChangeArrowheads="1"/>
          </p:cNvSpPr>
          <p:nvPr/>
        </p:nvSpPr>
        <p:spPr bwMode="auto">
          <a:xfrm>
            <a:off x="1987552" y="5534026"/>
            <a:ext cx="646631"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50%</a:t>
            </a:r>
          </a:p>
        </p:txBody>
      </p:sp>
      <p:sp>
        <p:nvSpPr>
          <p:cNvPr id="65626" name="Text Box 90"/>
          <p:cNvSpPr txBox="1">
            <a:spLocks noChangeArrowheads="1"/>
          </p:cNvSpPr>
          <p:nvPr/>
        </p:nvSpPr>
        <p:spPr bwMode="auto">
          <a:xfrm>
            <a:off x="3240090" y="5534026"/>
            <a:ext cx="646631"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75%</a:t>
            </a:r>
          </a:p>
        </p:txBody>
      </p:sp>
      <p:sp>
        <p:nvSpPr>
          <p:cNvPr id="65627" name="Text Box 91"/>
          <p:cNvSpPr txBox="1">
            <a:spLocks noChangeArrowheads="1"/>
          </p:cNvSpPr>
          <p:nvPr/>
        </p:nvSpPr>
        <p:spPr bwMode="auto">
          <a:xfrm>
            <a:off x="5688016" y="5468941"/>
            <a:ext cx="646631"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25%</a:t>
            </a:r>
          </a:p>
        </p:txBody>
      </p:sp>
      <p:sp>
        <p:nvSpPr>
          <p:cNvPr id="65628" name="Text Box 92"/>
          <p:cNvSpPr txBox="1">
            <a:spLocks noChangeArrowheads="1"/>
          </p:cNvSpPr>
          <p:nvPr/>
        </p:nvSpPr>
        <p:spPr bwMode="auto">
          <a:xfrm>
            <a:off x="6875466" y="5468941"/>
            <a:ext cx="646631"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50%</a:t>
            </a:r>
          </a:p>
        </p:txBody>
      </p:sp>
      <p:sp>
        <p:nvSpPr>
          <p:cNvPr id="65629" name="Text Box 93"/>
          <p:cNvSpPr txBox="1">
            <a:spLocks noChangeArrowheads="1"/>
          </p:cNvSpPr>
          <p:nvPr/>
        </p:nvSpPr>
        <p:spPr bwMode="auto">
          <a:xfrm>
            <a:off x="8128002" y="5468941"/>
            <a:ext cx="646631"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75%</a:t>
            </a:r>
          </a:p>
        </p:txBody>
      </p:sp>
      <p:sp>
        <p:nvSpPr>
          <p:cNvPr id="65630" name="Text Box 94"/>
          <p:cNvSpPr txBox="1">
            <a:spLocks noChangeArrowheads="1"/>
          </p:cNvSpPr>
          <p:nvPr/>
        </p:nvSpPr>
        <p:spPr bwMode="auto">
          <a:xfrm>
            <a:off x="3413126" y="6275391"/>
            <a:ext cx="264684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Average labeling quality</a:t>
            </a:r>
          </a:p>
        </p:txBody>
      </p:sp>
      <p:sp>
        <p:nvSpPr>
          <p:cNvPr id="65631" name="Line 95"/>
          <p:cNvSpPr>
            <a:spLocks noChangeShapeType="1"/>
          </p:cNvSpPr>
          <p:nvPr/>
        </p:nvSpPr>
        <p:spPr bwMode="auto">
          <a:xfrm flipV="1">
            <a:off x="6078538" y="5862638"/>
            <a:ext cx="762000" cy="48418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5632" name="Line 96"/>
          <p:cNvSpPr>
            <a:spLocks noChangeShapeType="1"/>
          </p:cNvSpPr>
          <p:nvPr/>
        </p:nvSpPr>
        <p:spPr bwMode="auto">
          <a:xfrm flipH="1" flipV="1">
            <a:off x="2690814" y="5846763"/>
            <a:ext cx="708025" cy="4921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265595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solidFill>
                  <a:schemeClr val="tx1"/>
                </a:solidFill>
                <a:latin typeface="Arial" charset="0"/>
                <a:ea typeface="ＭＳ Ｐゴシック" charset="0"/>
                <a:cs typeface="ＭＳ Ｐゴシック" charset="0"/>
              </a:rPr>
              <a:t>The extremes of learning</a:t>
            </a:r>
          </a:p>
        </p:txBody>
      </p:sp>
      <p:sp>
        <p:nvSpPr>
          <p:cNvPr id="19459" name="Line 3"/>
          <p:cNvSpPr>
            <a:spLocks noChangeShapeType="1"/>
          </p:cNvSpPr>
          <p:nvPr/>
        </p:nvSpPr>
        <p:spPr bwMode="auto">
          <a:xfrm>
            <a:off x="609600" y="3625850"/>
            <a:ext cx="7924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latin typeface="Arial" charset="0"/>
              <a:ea typeface="ＭＳ Ｐゴシック" charset="0"/>
              <a:cs typeface="ＭＳ Ｐゴシック" charset="0"/>
            </a:endParaRPr>
          </a:p>
        </p:txBody>
      </p:sp>
      <p:sp>
        <p:nvSpPr>
          <p:cNvPr id="19460" name="Text Box 4"/>
          <p:cNvSpPr txBox="1">
            <a:spLocks noChangeArrowheads="1"/>
          </p:cNvSpPr>
          <p:nvPr/>
        </p:nvSpPr>
        <p:spPr bwMode="auto">
          <a:xfrm>
            <a:off x="7893051" y="3741739"/>
            <a:ext cx="1274670" cy="92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cs typeface="Arial" charset="0"/>
              </a:rPr>
              <a:t>Number of</a:t>
            </a:r>
          </a:p>
          <a:p>
            <a:pPr eaLnBrk="1" fontAlgn="base" hangingPunct="1">
              <a:spcBef>
                <a:spcPct val="0"/>
              </a:spcBef>
              <a:spcAft>
                <a:spcPct val="0"/>
              </a:spcAft>
            </a:pPr>
            <a:r>
              <a:rPr lang="en-US" sz="1800">
                <a:cs typeface="Arial" charset="0"/>
              </a:rPr>
              <a:t>training </a:t>
            </a:r>
          </a:p>
          <a:p>
            <a:pPr eaLnBrk="1" fontAlgn="base" hangingPunct="1">
              <a:spcBef>
                <a:spcPct val="0"/>
              </a:spcBef>
              <a:spcAft>
                <a:spcPct val="0"/>
              </a:spcAft>
            </a:pPr>
            <a:r>
              <a:rPr lang="en-US" sz="1800">
                <a:cs typeface="Arial" charset="0"/>
              </a:rPr>
              <a:t>samples</a:t>
            </a:r>
          </a:p>
        </p:txBody>
      </p:sp>
      <p:sp>
        <p:nvSpPr>
          <p:cNvPr id="19461" name="Line 5"/>
          <p:cNvSpPr>
            <a:spLocks noChangeShapeType="1"/>
          </p:cNvSpPr>
          <p:nvPr/>
        </p:nvSpPr>
        <p:spPr bwMode="auto">
          <a:xfrm>
            <a:off x="1230313" y="347345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latin typeface="Arial" charset="0"/>
              <a:ea typeface="ＭＳ Ｐゴシック" charset="0"/>
              <a:cs typeface="ＭＳ Ｐゴシック" charset="0"/>
            </a:endParaRPr>
          </a:p>
        </p:txBody>
      </p:sp>
      <p:sp>
        <p:nvSpPr>
          <p:cNvPr id="19462" name="Text Box 6"/>
          <p:cNvSpPr txBox="1">
            <a:spLocks noChangeArrowheads="1"/>
          </p:cNvSpPr>
          <p:nvPr/>
        </p:nvSpPr>
        <p:spPr bwMode="auto">
          <a:xfrm>
            <a:off x="1077913" y="385445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cs typeface="Arial" charset="0"/>
              </a:rPr>
              <a:t>1</a:t>
            </a:r>
          </a:p>
        </p:txBody>
      </p:sp>
      <p:sp>
        <p:nvSpPr>
          <p:cNvPr id="19463" name="Line 7"/>
          <p:cNvSpPr>
            <a:spLocks noChangeShapeType="1"/>
          </p:cNvSpPr>
          <p:nvPr/>
        </p:nvSpPr>
        <p:spPr bwMode="auto">
          <a:xfrm>
            <a:off x="2316163" y="347345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latin typeface="Arial" charset="0"/>
              <a:ea typeface="ＭＳ Ｐゴシック" charset="0"/>
              <a:cs typeface="ＭＳ Ｐゴシック" charset="0"/>
            </a:endParaRPr>
          </a:p>
        </p:txBody>
      </p:sp>
      <p:sp>
        <p:nvSpPr>
          <p:cNvPr id="19464" name="Text Box 8"/>
          <p:cNvSpPr txBox="1">
            <a:spLocks noChangeArrowheads="1"/>
          </p:cNvSpPr>
          <p:nvPr/>
        </p:nvSpPr>
        <p:spPr bwMode="auto">
          <a:xfrm>
            <a:off x="2087565" y="3854451"/>
            <a:ext cx="441384"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cs typeface="Arial" charset="0"/>
              </a:rPr>
              <a:t>10</a:t>
            </a:r>
          </a:p>
        </p:txBody>
      </p:sp>
      <p:sp>
        <p:nvSpPr>
          <p:cNvPr id="19465" name="Line 9"/>
          <p:cNvSpPr>
            <a:spLocks noChangeShapeType="1"/>
          </p:cNvSpPr>
          <p:nvPr/>
        </p:nvSpPr>
        <p:spPr bwMode="auto">
          <a:xfrm>
            <a:off x="3363913" y="347345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latin typeface="Arial" charset="0"/>
              <a:ea typeface="ＭＳ Ｐゴシック" charset="0"/>
              <a:cs typeface="ＭＳ Ｐゴシック" charset="0"/>
            </a:endParaRPr>
          </a:p>
        </p:txBody>
      </p:sp>
      <p:sp>
        <p:nvSpPr>
          <p:cNvPr id="19466" name="Text Box 10"/>
          <p:cNvSpPr txBox="1">
            <a:spLocks noChangeArrowheads="1"/>
          </p:cNvSpPr>
          <p:nvPr/>
        </p:nvSpPr>
        <p:spPr bwMode="auto">
          <a:xfrm>
            <a:off x="3059117" y="3854451"/>
            <a:ext cx="526969"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cs typeface="Arial" charset="0"/>
              </a:rPr>
              <a:t>10</a:t>
            </a:r>
            <a:r>
              <a:rPr lang="en-US" sz="1800" baseline="30000">
                <a:cs typeface="Arial" charset="0"/>
              </a:rPr>
              <a:t>2</a:t>
            </a:r>
          </a:p>
        </p:txBody>
      </p:sp>
      <p:sp>
        <p:nvSpPr>
          <p:cNvPr id="19467" name="Line 11"/>
          <p:cNvSpPr>
            <a:spLocks noChangeShapeType="1"/>
          </p:cNvSpPr>
          <p:nvPr/>
        </p:nvSpPr>
        <p:spPr bwMode="auto">
          <a:xfrm>
            <a:off x="4506913" y="347345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latin typeface="Arial" charset="0"/>
              <a:ea typeface="ＭＳ Ｐゴシック" charset="0"/>
              <a:cs typeface="ＭＳ Ｐゴシック" charset="0"/>
            </a:endParaRPr>
          </a:p>
        </p:txBody>
      </p:sp>
      <p:sp>
        <p:nvSpPr>
          <p:cNvPr id="19468" name="Text Box 12"/>
          <p:cNvSpPr txBox="1">
            <a:spLocks noChangeArrowheads="1"/>
          </p:cNvSpPr>
          <p:nvPr/>
        </p:nvSpPr>
        <p:spPr bwMode="auto">
          <a:xfrm>
            <a:off x="4202117" y="3854451"/>
            <a:ext cx="526969"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cs typeface="Arial" charset="0"/>
              </a:rPr>
              <a:t>10</a:t>
            </a:r>
            <a:r>
              <a:rPr lang="en-US" sz="1800" baseline="30000">
                <a:cs typeface="Arial" charset="0"/>
              </a:rPr>
              <a:t>3</a:t>
            </a:r>
          </a:p>
        </p:txBody>
      </p:sp>
      <p:sp>
        <p:nvSpPr>
          <p:cNvPr id="19469" name="Line 13"/>
          <p:cNvSpPr>
            <a:spLocks noChangeShapeType="1"/>
          </p:cNvSpPr>
          <p:nvPr/>
        </p:nvSpPr>
        <p:spPr bwMode="auto">
          <a:xfrm>
            <a:off x="5649913" y="347345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latin typeface="Arial" charset="0"/>
              <a:ea typeface="ＭＳ Ｐゴシック" charset="0"/>
              <a:cs typeface="ＭＳ Ｐゴシック" charset="0"/>
            </a:endParaRPr>
          </a:p>
        </p:txBody>
      </p:sp>
      <p:sp>
        <p:nvSpPr>
          <p:cNvPr id="19470" name="Text Box 14"/>
          <p:cNvSpPr txBox="1">
            <a:spLocks noChangeArrowheads="1"/>
          </p:cNvSpPr>
          <p:nvPr/>
        </p:nvSpPr>
        <p:spPr bwMode="auto">
          <a:xfrm>
            <a:off x="5345117" y="3854451"/>
            <a:ext cx="526969"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cs typeface="Arial" charset="0"/>
              </a:rPr>
              <a:t>10</a:t>
            </a:r>
            <a:r>
              <a:rPr lang="en-US" sz="1800" baseline="30000">
                <a:cs typeface="Arial" charset="0"/>
              </a:rPr>
              <a:t>4</a:t>
            </a:r>
          </a:p>
        </p:txBody>
      </p:sp>
      <p:sp>
        <p:nvSpPr>
          <p:cNvPr id="19471" name="Line 15"/>
          <p:cNvSpPr>
            <a:spLocks noChangeShapeType="1"/>
          </p:cNvSpPr>
          <p:nvPr/>
        </p:nvSpPr>
        <p:spPr bwMode="auto">
          <a:xfrm>
            <a:off x="6716714" y="3473450"/>
            <a:ext cx="3175"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latin typeface="Arial" charset="0"/>
              <a:ea typeface="ＭＳ Ｐゴシック" charset="0"/>
              <a:cs typeface="ＭＳ Ｐゴシック" charset="0"/>
            </a:endParaRPr>
          </a:p>
        </p:txBody>
      </p:sp>
      <p:sp>
        <p:nvSpPr>
          <p:cNvPr id="19472" name="Text Box 16"/>
          <p:cNvSpPr txBox="1">
            <a:spLocks noChangeArrowheads="1"/>
          </p:cNvSpPr>
          <p:nvPr/>
        </p:nvSpPr>
        <p:spPr bwMode="auto">
          <a:xfrm>
            <a:off x="6411917" y="3854451"/>
            <a:ext cx="526969"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cs typeface="Arial" charset="0"/>
              </a:rPr>
              <a:t>10</a:t>
            </a:r>
            <a:r>
              <a:rPr lang="en-US" sz="1800" baseline="30000">
                <a:cs typeface="Arial" charset="0"/>
              </a:rPr>
              <a:t>5</a:t>
            </a:r>
          </a:p>
        </p:txBody>
      </p:sp>
      <p:sp>
        <p:nvSpPr>
          <p:cNvPr id="19473" name="Line 17"/>
          <p:cNvSpPr>
            <a:spLocks noChangeShapeType="1"/>
          </p:cNvSpPr>
          <p:nvPr/>
        </p:nvSpPr>
        <p:spPr bwMode="auto">
          <a:xfrm>
            <a:off x="7707314" y="3473450"/>
            <a:ext cx="3175"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latin typeface="Arial" charset="0"/>
              <a:ea typeface="ＭＳ Ｐゴシック" charset="0"/>
              <a:cs typeface="ＭＳ Ｐゴシック" charset="0"/>
            </a:endParaRPr>
          </a:p>
        </p:txBody>
      </p:sp>
      <p:grpSp>
        <p:nvGrpSpPr>
          <p:cNvPr id="2" name="Group 18"/>
          <p:cNvGrpSpPr>
            <a:grpSpLocks/>
          </p:cNvGrpSpPr>
          <p:nvPr/>
        </p:nvGrpSpPr>
        <p:grpSpPr bwMode="auto">
          <a:xfrm>
            <a:off x="574677" y="1517650"/>
            <a:ext cx="2430464" cy="1754188"/>
            <a:chOff x="362" y="956"/>
            <a:chExt cx="1531" cy="1105"/>
          </a:xfrm>
        </p:grpSpPr>
        <p:sp>
          <p:nvSpPr>
            <p:cNvPr id="19490" name="Line 19"/>
            <p:cNvSpPr>
              <a:spLocks noChangeShapeType="1"/>
            </p:cNvSpPr>
            <p:nvPr/>
          </p:nvSpPr>
          <p:spPr bwMode="auto">
            <a:xfrm>
              <a:off x="1062" y="1601"/>
              <a:ext cx="0" cy="4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latin typeface="Arial" charset="0"/>
                <a:ea typeface="ＭＳ Ｐゴシック" charset="0"/>
                <a:cs typeface="ＭＳ Ｐゴシック" charset="0"/>
              </a:endParaRPr>
            </a:p>
          </p:txBody>
        </p:sp>
        <p:sp>
          <p:nvSpPr>
            <p:cNvPr id="19491" name="Text Box 20"/>
            <p:cNvSpPr txBox="1">
              <a:spLocks noChangeArrowheads="1"/>
            </p:cNvSpPr>
            <p:nvPr/>
          </p:nvSpPr>
          <p:spPr bwMode="auto">
            <a:xfrm>
              <a:off x="362" y="956"/>
              <a:ext cx="1531"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cs typeface="Arial" charset="0"/>
                </a:rPr>
                <a:t>Extrapolation problem</a:t>
              </a:r>
            </a:p>
            <a:p>
              <a:pPr algn="ctr" eaLnBrk="1" fontAlgn="base" hangingPunct="1">
                <a:spcBef>
                  <a:spcPct val="0"/>
                </a:spcBef>
                <a:spcAft>
                  <a:spcPct val="0"/>
                </a:spcAft>
              </a:pPr>
              <a:r>
                <a:rPr lang="en-US" sz="1800">
                  <a:cs typeface="Arial" charset="0"/>
                </a:rPr>
                <a:t>Generalization</a:t>
              </a:r>
            </a:p>
            <a:p>
              <a:pPr algn="ctr" eaLnBrk="1" fontAlgn="base" hangingPunct="1">
                <a:spcBef>
                  <a:spcPct val="0"/>
                </a:spcBef>
                <a:spcAft>
                  <a:spcPct val="0"/>
                </a:spcAft>
              </a:pPr>
              <a:r>
                <a:rPr lang="en-US" sz="1800">
                  <a:cs typeface="Arial" charset="0"/>
                </a:rPr>
                <a:t>Transfer learning</a:t>
              </a:r>
            </a:p>
          </p:txBody>
        </p:sp>
      </p:grpSp>
      <p:grpSp>
        <p:nvGrpSpPr>
          <p:cNvPr id="3" name="Group 21"/>
          <p:cNvGrpSpPr>
            <a:grpSpLocks/>
          </p:cNvGrpSpPr>
          <p:nvPr/>
        </p:nvGrpSpPr>
        <p:grpSpPr bwMode="auto">
          <a:xfrm>
            <a:off x="6489697" y="1528763"/>
            <a:ext cx="2516186" cy="1481137"/>
            <a:chOff x="4088" y="963"/>
            <a:chExt cx="1585" cy="933"/>
          </a:xfrm>
        </p:grpSpPr>
        <p:sp>
          <p:nvSpPr>
            <p:cNvPr id="19488" name="Line 22"/>
            <p:cNvSpPr>
              <a:spLocks noChangeShapeType="1"/>
            </p:cNvSpPr>
            <p:nvPr/>
          </p:nvSpPr>
          <p:spPr bwMode="auto">
            <a:xfrm>
              <a:off x="4951" y="1586"/>
              <a:ext cx="306" cy="31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latin typeface="Arial" charset="0"/>
                <a:ea typeface="ＭＳ Ｐゴシック" charset="0"/>
                <a:cs typeface="ＭＳ Ｐゴシック" charset="0"/>
              </a:endParaRPr>
            </a:p>
          </p:txBody>
        </p:sp>
        <p:sp>
          <p:nvSpPr>
            <p:cNvPr id="19489" name="Text Box 23"/>
            <p:cNvSpPr txBox="1">
              <a:spLocks noChangeArrowheads="1"/>
            </p:cNvSpPr>
            <p:nvPr/>
          </p:nvSpPr>
          <p:spPr bwMode="auto">
            <a:xfrm>
              <a:off x="4088" y="963"/>
              <a:ext cx="1585"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cs typeface="Arial" charset="0"/>
                </a:rPr>
                <a:t>Interpolation problem</a:t>
              </a:r>
            </a:p>
            <a:p>
              <a:pPr algn="ctr" eaLnBrk="1" fontAlgn="base" hangingPunct="1">
                <a:spcBef>
                  <a:spcPct val="0"/>
                </a:spcBef>
                <a:spcAft>
                  <a:spcPct val="0"/>
                </a:spcAft>
              </a:pPr>
              <a:r>
                <a:rPr lang="en-US" sz="1800">
                  <a:cs typeface="Arial" charset="0"/>
                </a:rPr>
                <a:t>Correspondence</a:t>
              </a:r>
            </a:p>
            <a:p>
              <a:pPr algn="ctr" eaLnBrk="1" fontAlgn="base" hangingPunct="1">
                <a:spcBef>
                  <a:spcPct val="0"/>
                </a:spcBef>
                <a:spcAft>
                  <a:spcPct val="0"/>
                </a:spcAft>
              </a:pPr>
              <a:r>
                <a:rPr lang="en-US" sz="1800">
                  <a:cs typeface="Arial" charset="0"/>
                </a:rPr>
                <a:t>Finding the differences</a:t>
              </a:r>
            </a:p>
          </p:txBody>
        </p:sp>
      </p:grpSp>
      <p:sp>
        <p:nvSpPr>
          <p:cNvPr id="19476" name="Text Box 24"/>
          <p:cNvSpPr txBox="1">
            <a:spLocks noChangeArrowheads="1"/>
          </p:cNvSpPr>
          <p:nvPr/>
        </p:nvSpPr>
        <p:spPr bwMode="auto">
          <a:xfrm>
            <a:off x="8534403" y="3360740"/>
            <a:ext cx="440607" cy="52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cs typeface="Arial" charset="0"/>
              </a:rPr>
              <a:t>∞</a:t>
            </a:r>
          </a:p>
        </p:txBody>
      </p:sp>
      <p:pic>
        <p:nvPicPr>
          <p:cNvPr id="249881" name="Picture 25" descr="fac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4635500"/>
            <a:ext cx="2422525" cy="1970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78" name="Text Box 26"/>
          <p:cNvSpPr txBox="1">
            <a:spLocks noChangeArrowheads="1"/>
          </p:cNvSpPr>
          <p:nvPr/>
        </p:nvSpPr>
        <p:spPr bwMode="auto">
          <a:xfrm>
            <a:off x="7391403" y="3846516"/>
            <a:ext cx="526969"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cs typeface="Arial" charset="0"/>
              </a:rPr>
              <a:t>10</a:t>
            </a:r>
            <a:r>
              <a:rPr lang="en-US" sz="1800" baseline="30000">
                <a:cs typeface="Arial" charset="0"/>
              </a:rPr>
              <a:t>6</a:t>
            </a:r>
          </a:p>
        </p:txBody>
      </p:sp>
      <p:grpSp>
        <p:nvGrpSpPr>
          <p:cNvPr id="4" name="Group 27"/>
          <p:cNvGrpSpPr>
            <a:grpSpLocks/>
          </p:cNvGrpSpPr>
          <p:nvPr/>
        </p:nvGrpSpPr>
        <p:grpSpPr bwMode="auto">
          <a:xfrm>
            <a:off x="3416301" y="4356100"/>
            <a:ext cx="2149475" cy="800100"/>
            <a:chOff x="2152" y="2744"/>
            <a:chExt cx="1354" cy="504"/>
          </a:xfrm>
        </p:grpSpPr>
        <p:sp>
          <p:nvSpPr>
            <p:cNvPr id="19486" name="Text Box 28"/>
            <p:cNvSpPr txBox="1">
              <a:spLocks noChangeArrowheads="1"/>
            </p:cNvSpPr>
            <p:nvPr/>
          </p:nvSpPr>
          <p:spPr bwMode="auto">
            <a:xfrm>
              <a:off x="2430" y="2841"/>
              <a:ext cx="79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cs typeface="Arial" charset="0"/>
                </a:rPr>
                <a:t>Traditional </a:t>
              </a:r>
            </a:p>
            <a:p>
              <a:pPr algn="ctr" eaLnBrk="1" fontAlgn="base" hangingPunct="1">
                <a:spcBef>
                  <a:spcPct val="0"/>
                </a:spcBef>
                <a:spcAft>
                  <a:spcPct val="0"/>
                </a:spcAft>
              </a:pPr>
              <a:r>
                <a:rPr lang="en-US" sz="1800">
                  <a:cs typeface="Arial" charset="0"/>
                </a:rPr>
                <a:t>datasets</a:t>
              </a:r>
            </a:p>
          </p:txBody>
        </p:sp>
        <p:sp>
          <p:nvSpPr>
            <p:cNvPr id="19487" name="AutoShape 29"/>
            <p:cNvSpPr>
              <a:spLocks/>
            </p:cNvSpPr>
            <p:nvPr/>
          </p:nvSpPr>
          <p:spPr bwMode="auto">
            <a:xfrm rot="5400000">
              <a:off x="2775" y="2121"/>
              <a:ext cx="108" cy="1354"/>
            </a:xfrm>
            <a:prstGeom prst="rightBrace">
              <a:avLst>
                <a:gd name="adj1" fmla="val 104475"/>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fontAlgn="base">
                <a:spcBef>
                  <a:spcPct val="0"/>
                </a:spcBef>
                <a:spcAft>
                  <a:spcPct val="0"/>
                </a:spcAft>
              </a:pPr>
              <a:endParaRPr lang="en-US">
                <a:latin typeface="Arial" charset="0"/>
                <a:ea typeface="ＭＳ Ｐゴシック" charset="0"/>
                <a:cs typeface="Arial" charset="0"/>
              </a:endParaRPr>
            </a:p>
          </p:txBody>
        </p:sp>
      </p:grpSp>
      <p:grpSp>
        <p:nvGrpSpPr>
          <p:cNvPr id="5" name="Group 30"/>
          <p:cNvGrpSpPr>
            <a:grpSpLocks/>
          </p:cNvGrpSpPr>
          <p:nvPr/>
        </p:nvGrpSpPr>
        <p:grpSpPr bwMode="auto">
          <a:xfrm>
            <a:off x="4629150" y="4826000"/>
            <a:ext cx="4514850" cy="2032000"/>
            <a:chOff x="2916" y="3040"/>
            <a:chExt cx="2844" cy="1280"/>
          </a:xfrm>
        </p:grpSpPr>
        <p:pic>
          <p:nvPicPr>
            <p:cNvPr id="1948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 y="3372"/>
              <a:ext cx="959"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82" name="Group 32"/>
            <p:cNvGrpSpPr>
              <a:grpSpLocks/>
            </p:cNvGrpSpPr>
            <p:nvPr/>
          </p:nvGrpSpPr>
          <p:grpSpPr bwMode="auto">
            <a:xfrm>
              <a:off x="4056" y="3040"/>
              <a:ext cx="1704" cy="1280"/>
              <a:chOff x="4056" y="3136"/>
              <a:chExt cx="869" cy="653"/>
            </a:xfrm>
          </p:grpSpPr>
          <p:pic>
            <p:nvPicPr>
              <p:cNvPr id="19484" name="Picture 33"/>
              <p:cNvPicPr>
                <a:picLocks noChangeAspect="1" noChangeArrowheads="1"/>
              </p:cNvPicPr>
              <p:nvPr/>
            </p:nvPicPr>
            <p:blipFill>
              <a:blip r:embed="rId5">
                <a:extLst>
                  <a:ext uri="{28A0092B-C50C-407E-A947-70E740481C1C}">
                    <a14:useLocalDpi xmlns:a14="http://schemas.microsoft.com/office/drawing/2010/main" val="0"/>
                  </a:ext>
                </a:extLst>
              </a:blip>
              <a:srcRect r="84557" b="93311"/>
              <a:stretch>
                <a:fillRect/>
              </a:stretch>
            </p:blipFill>
            <p:spPr bwMode="auto">
              <a:xfrm>
                <a:off x="4056" y="3136"/>
                <a:ext cx="86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34"/>
              <p:cNvPicPr>
                <a:picLocks noChangeAspect="1" noChangeArrowheads="1"/>
              </p:cNvPicPr>
              <p:nvPr/>
            </p:nvPicPr>
            <p:blipFill>
              <a:blip r:embed="rId5">
                <a:extLst>
                  <a:ext uri="{28A0092B-C50C-407E-A947-70E740481C1C}">
                    <a14:useLocalDpi xmlns:a14="http://schemas.microsoft.com/office/drawing/2010/main" val="0"/>
                  </a:ext>
                </a:extLst>
              </a:blip>
              <a:srcRect l="15462" r="69202" b="93311"/>
              <a:stretch>
                <a:fillRect/>
              </a:stretch>
            </p:blipFill>
            <p:spPr bwMode="auto">
              <a:xfrm>
                <a:off x="4062" y="3463"/>
                <a:ext cx="863"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83" name="Line 35"/>
            <p:cNvSpPr>
              <a:spLocks noChangeShapeType="1"/>
            </p:cNvSpPr>
            <p:nvPr/>
          </p:nvSpPr>
          <p:spPr bwMode="auto">
            <a:xfrm>
              <a:off x="3905" y="3727"/>
              <a:ext cx="11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859563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98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p:txBody>
          <a:bodyPr/>
          <a:lstStyle/>
          <a:p>
            <a:pPr eaLnBrk="1" hangingPunct="1"/>
            <a:r>
              <a:rPr lang="en-US">
                <a:solidFill>
                  <a:srgbClr val="000000"/>
                </a:solidFill>
                <a:latin typeface="Calibri" charset="0"/>
                <a:ea typeface="ＭＳ Ｐゴシック" charset="0"/>
                <a:cs typeface="ＭＳ Ｐゴシック" charset="0"/>
              </a:rPr>
              <a:t>Extreme labeling</a:t>
            </a: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92" y="1762125"/>
            <a:ext cx="2319337"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738" y="1762125"/>
            <a:ext cx="2559050"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39" y="3987800"/>
            <a:ext cx="1660525"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3932238"/>
            <a:ext cx="101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9526" y="4011613"/>
            <a:ext cx="21939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987800"/>
            <a:ext cx="1828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4104" y="3976688"/>
            <a:ext cx="84931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8467" y="1762125"/>
            <a:ext cx="35194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2881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p:txBody>
          <a:bodyPr/>
          <a:lstStyle/>
          <a:p>
            <a:pPr eaLnBrk="1" hangingPunct="1"/>
            <a:r>
              <a:rPr lang="en-US" sz="3600">
                <a:solidFill>
                  <a:srgbClr val="000000"/>
                </a:solidFill>
                <a:latin typeface="Calibri" charset="0"/>
                <a:ea typeface="ＭＳ Ｐゴシック" charset="0"/>
                <a:cs typeface="ＭＳ Ｐゴシック" charset="0"/>
              </a:rPr>
              <a:t>The other extreme of extreme labeling</a:t>
            </a:r>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1" y="2408238"/>
            <a:ext cx="4346575"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2446340" y="1824041"/>
            <a:ext cx="3867239"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cs typeface="Arial" charset="0"/>
              </a:rPr>
              <a:t>… things do not always look good…</a:t>
            </a:r>
          </a:p>
        </p:txBody>
      </p:sp>
    </p:spTree>
    <p:extLst>
      <p:ext uri="{BB962C8B-B14F-4D97-AF65-F5344CB8AC3E}">
        <p14:creationId xmlns:p14="http://schemas.microsoft.com/office/powerpoint/2010/main" val="2881628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p:txBody>
          <a:bodyPr/>
          <a:lstStyle/>
          <a:p>
            <a:pPr eaLnBrk="1" hangingPunct="1"/>
            <a:r>
              <a:rPr lang="en-US">
                <a:solidFill>
                  <a:srgbClr val="000000"/>
                </a:solidFill>
                <a:latin typeface="Calibri" charset="0"/>
                <a:ea typeface="ＭＳ Ｐゴシック" charset="0"/>
                <a:cs typeface="ＭＳ Ｐゴシック" charset="0"/>
              </a:rPr>
              <a:t>Creative testing</a:t>
            </a:r>
          </a:p>
        </p:txBody>
      </p:sp>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4" y="1120775"/>
            <a:ext cx="4252913"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131888"/>
            <a:ext cx="4572000"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22831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2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433513"/>
            <a:ext cx="62420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9" y="3935413"/>
            <a:ext cx="2709863"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6075" y="3935413"/>
            <a:ext cx="6197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4"/>
          <p:cNvSpPr txBox="1">
            <a:spLocks noChangeArrowheads="1"/>
          </p:cNvSpPr>
          <p:nvPr/>
        </p:nvSpPr>
        <p:spPr bwMode="auto">
          <a:xfrm>
            <a:off x="60325" y="180976"/>
            <a:ext cx="389413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1800">
                <a:solidFill>
                  <a:prstClr val="white"/>
                </a:solidFill>
                <a:cs typeface="Arial" charset="0"/>
              </a:rPr>
              <a:t>Object statistics</a:t>
            </a:r>
          </a:p>
        </p:txBody>
      </p:sp>
      <p:sp>
        <p:nvSpPr>
          <p:cNvPr id="73734" name="Text Box 4"/>
          <p:cNvSpPr txBox="1">
            <a:spLocks noChangeArrowheads="1"/>
          </p:cNvSpPr>
          <p:nvPr/>
        </p:nvSpPr>
        <p:spPr bwMode="auto">
          <a:xfrm>
            <a:off x="60325" y="3471866"/>
            <a:ext cx="389413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1800">
                <a:solidFill>
                  <a:prstClr val="white"/>
                </a:solidFill>
                <a:cs typeface="Arial" charset="0"/>
              </a:rPr>
              <a:t>Scene statistics</a:t>
            </a:r>
          </a:p>
        </p:txBody>
      </p:sp>
      <p:sp>
        <p:nvSpPr>
          <p:cNvPr id="73735" name="Text Box 4"/>
          <p:cNvSpPr txBox="1">
            <a:spLocks noChangeArrowheads="1"/>
          </p:cNvSpPr>
          <p:nvPr/>
        </p:nvSpPr>
        <p:spPr bwMode="auto">
          <a:xfrm>
            <a:off x="3338513" y="139701"/>
            <a:ext cx="557530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1800">
                <a:solidFill>
                  <a:prstClr val="white"/>
                </a:solidFill>
                <a:cs typeface="Arial" charset="0"/>
              </a:rPr>
              <a:t>How representative of the visual world is it?</a:t>
            </a:r>
          </a:p>
        </p:txBody>
      </p:sp>
      <p:grpSp>
        <p:nvGrpSpPr>
          <p:cNvPr id="73736" name="Group 8"/>
          <p:cNvGrpSpPr>
            <a:grpSpLocks/>
          </p:cNvGrpSpPr>
          <p:nvPr/>
        </p:nvGrpSpPr>
        <p:grpSpPr bwMode="auto">
          <a:xfrm>
            <a:off x="0" y="1100138"/>
            <a:ext cx="2719388" cy="2706687"/>
            <a:chOff x="38" y="413"/>
            <a:chExt cx="1713" cy="1705"/>
          </a:xfrm>
        </p:grpSpPr>
        <p:pic>
          <p:nvPicPr>
            <p:cNvPr id="7374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 y="413"/>
              <a:ext cx="1713" cy="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1" name="Rectangle 10"/>
            <p:cNvSpPr>
              <a:spLocks noChangeArrowheads="1"/>
            </p:cNvSpPr>
            <p:nvPr/>
          </p:nvSpPr>
          <p:spPr bwMode="auto">
            <a:xfrm>
              <a:off x="990" y="432"/>
              <a:ext cx="690" cy="5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73742" name="Rectangle 11"/>
            <p:cNvSpPr>
              <a:spLocks noChangeArrowheads="1"/>
            </p:cNvSpPr>
            <p:nvPr/>
          </p:nvSpPr>
          <p:spPr bwMode="auto">
            <a:xfrm>
              <a:off x="316" y="1116"/>
              <a:ext cx="772" cy="6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73743" name="Rectangle 12"/>
            <p:cNvSpPr>
              <a:spLocks noChangeArrowheads="1"/>
            </p:cNvSpPr>
            <p:nvPr/>
          </p:nvSpPr>
          <p:spPr bwMode="auto">
            <a:xfrm>
              <a:off x="318" y="618"/>
              <a:ext cx="296" cy="6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73744" name="Rectangle 13"/>
            <p:cNvSpPr>
              <a:spLocks noChangeArrowheads="1"/>
            </p:cNvSpPr>
            <p:nvPr/>
          </p:nvSpPr>
          <p:spPr bwMode="auto">
            <a:xfrm>
              <a:off x="414" y="761"/>
              <a:ext cx="378" cy="6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grpSp>
      <p:sp>
        <p:nvSpPr>
          <p:cNvPr id="73737" name="Rectangle 14"/>
          <p:cNvSpPr>
            <a:spLocks noChangeArrowheads="1"/>
          </p:cNvSpPr>
          <p:nvPr/>
        </p:nvSpPr>
        <p:spPr bwMode="auto">
          <a:xfrm>
            <a:off x="168275" y="3144838"/>
            <a:ext cx="185738" cy="17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73738" name="Rectangle 15"/>
          <p:cNvSpPr>
            <a:spLocks noChangeArrowheads="1"/>
          </p:cNvSpPr>
          <p:nvPr/>
        </p:nvSpPr>
        <p:spPr bwMode="auto">
          <a:xfrm>
            <a:off x="161925" y="6478588"/>
            <a:ext cx="185738" cy="17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73739" name="Title 15"/>
          <p:cNvSpPr>
            <a:spLocks noGrp="1"/>
          </p:cNvSpPr>
          <p:nvPr>
            <p:ph type="title"/>
          </p:nvPr>
        </p:nvSpPr>
        <p:spPr/>
        <p:txBody>
          <a:bodyPr/>
          <a:lstStyle/>
          <a:p>
            <a:r>
              <a:rPr lang="en-US">
                <a:latin typeface="Calibri" charset="0"/>
                <a:ea typeface="ＭＳ Ｐゴシック" charset="0"/>
                <a:cs typeface="ＭＳ Ｐゴシック" charset="0"/>
              </a:rPr>
              <a:t>Scene and object biases</a:t>
            </a:r>
          </a:p>
        </p:txBody>
      </p:sp>
    </p:spTree>
    <p:extLst>
      <p:ext uri="{BB962C8B-B14F-4D97-AF65-F5344CB8AC3E}">
        <p14:creationId xmlns:p14="http://schemas.microsoft.com/office/powerpoint/2010/main" val="39453111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96143"/>
            <a:ext cx="9144000" cy="3265714"/>
          </a:xfrm>
          <a:prstGeom prst="rect">
            <a:avLst/>
          </a:prstGeom>
        </p:spPr>
      </p:pic>
      <p:sp>
        <p:nvSpPr>
          <p:cNvPr id="4" name="TextBox 14"/>
          <p:cNvSpPr txBox="1">
            <a:spLocks noChangeArrowheads="1"/>
          </p:cNvSpPr>
          <p:nvPr/>
        </p:nvSpPr>
        <p:spPr bwMode="auto">
          <a:xfrm>
            <a:off x="398463" y="515938"/>
            <a:ext cx="2736608" cy="58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dirty="0">
                <a:solidFill>
                  <a:prstClr val="black"/>
                </a:solidFill>
                <a:latin typeface="Myriad Pro"/>
                <a:cs typeface="Myriad Pro"/>
              </a:rPr>
              <a:t>SUN database</a:t>
            </a:r>
          </a:p>
        </p:txBody>
      </p:sp>
    </p:spTree>
    <p:extLst>
      <p:ext uri="{BB962C8B-B14F-4D97-AF65-F5344CB8AC3E}">
        <p14:creationId xmlns:p14="http://schemas.microsoft.com/office/powerpoint/2010/main" val="12955741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514475"/>
            <a:ext cx="8153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Box 16"/>
          <p:cNvSpPr txBox="1">
            <a:spLocks noChangeArrowheads="1"/>
          </p:cNvSpPr>
          <p:nvPr/>
        </p:nvSpPr>
        <p:spPr bwMode="auto">
          <a:xfrm>
            <a:off x="3641725" y="5199066"/>
            <a:ext cx="309708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Classes sorted by frequency</a:t>
            </a:r>
          </a:p>
        </p:txBody>
      </p:sp>
      <p:sp>
        <p:nvSpPr>
          <p:cNvPr id="202756" name="TextBox 14"/>
          <p:cNvSpPr txBox="1">
            <a:spLocks noChangeArrowheads="1"/>
          </p:cNvSpPr>
          <p:nvPr/>
        </p:nvSpPr>
        <p:spPr bwMode="auto">
          <a:xfrm>
            <a:off x="398463" y="515938"/>
            <a:ext cx="2736608" cy="58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dirty="0">
                <a:solidFill>
                  <a:prstClr val="black"/>
                </a:solidFill>
                <a:latin typeface="Myriad Pro"/>
                <a:cs typeface="Myriad Pro"/>
              </a:rPr>
              <a:t>SUN database</a:t>
            </a:r>
          </a:p>
        </p:txBody>
      </p:sp>
      <p:sp>
        <p:nvSpPr>
          <p:cNvPr id="202757" name="TextBox 19"/>
          <p:cNvSpPr txBox="1">
            <a:spLocks noChangeArrowheads="1"/>
          </p:cNvSpPr>
          <p:nvPr/>
        </p:nvSpPr>
        <p:spPr bwMode="auto">
          <a:xfrm>
            <a:off x="1371600" y="5767389"/>
            <a:ext cx="6705600" cy="923312"/>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solidFill>
                  <a:prstClr val="black"/>
                </a:solidFill>
              </a:rPr>
              <a:t>The first 9 objects account for 50% of all training examples</a:t>
            </a:r>
          </a:p>
          <a:p>
            <a:pPr algn="ctr" eaLnBrk="1" fontAlgn="base" hangingPunct="1">
              <a:spcBef>
                <a:spcPct val="0"/>
              </a:spcBef>
              <a:spcAft>
                <a:spcPct val="0"/>
              </a:spcAft>
            </a:pPr>
            <a:r>
              <a:rPr lang="en-US" sz="1800">
                <a:solidFill>
                  <a:prstClr val="black"/>
                </a:solidFill>
              </a:rPr>
              <a:t>17 classes with more than 300 examples</a:t>
            </a:r>
          </a:p>
          <a:p>
            <a:pPr algn="ctr" eaLnBrk="1" fontAlgn="base" hangingPunct="1">
              <a:spcBef>
                <a:spcPct val="0"/>
              </a:spcBef>
              <a:spcAft>
                <a:spcPct val="0"/>
              </a:spcAft>
            </a:pPr>
            <a:r>
              <a:rPr lang="en-US" sz="1800">
                <a:solidFill>
                  <a:prstClr val="black"/>
                </a:solidFill>
              </a:rPr>
              <a:t>109 classes with less than 50 examples</a:t>
            </a:r>
          </a:p>
        </p:txBody>
      </p:sp>
      <p:sp>
        <p:nvSpPr>
          <p:cNvPr id="202758" name="Rectangle 7"/>
          <p:cNvSpPr>
            <a:spLocks noChangeArrowheads="1"/>
          </p:cNvSpPr>
          <p:nvPr/>
        </p:nvSpPr>
        <p:spPr bwMode="auto">
          <a:xfrm>
            <a:off x="2300289" y="1268413"/>
            <a:ext cx="220366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p>
            <a:pPr fontAlgn="base">
              <a:spcBef>
                <a:spcPct val="0"/>
              </a:spcBef>
              <a:spcAft>
                <a:spcPct val="0"/>
              </a:spcAft>
            </a:pPr>
            <a:r>
              <a:rPr lang="en-US" sz="2400">
                <a:solidFill>
                  <a:prstClr val="black"/>
                </a:solidFill>
                <a:latin typeface="Arial" charset="0"/>
                <a:ea typeface="ＭＳ Ｐゴシック" charset="0"/>
                <a:cs typeface="ＭＳ Ｐゴシック" charset="0"/>
              </a:rPr>
              <a:t>200 categories</a:t>
            </a:r>
          </a:p>
        </p:txBody>
      </p:sp>
      <p:sp>
        <p:nvSpPr>
          <p:cNvPr id="202759" name="TextBox 8"/>
          <p:cNvSpPr txBox="1">
            <a:spLocks noChangeArrowheads="1"/>
          </p:cNvSpPr>
          <p:nvPr/>
        </p:nvSpPr>
        <p:spPr bwMode="auto">
          <a:xfrm>
            <a:off x="5054600" y="4011616"/>
            <a:ext cx="142855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 Zipf</a:t>
            </a:r>
            <a:r>
              <a:rPr lang="ja-JP" altLang="en-US" sz="1800">
                <a:solidFill>
                  <a:prstClr val="black"/>
                </a:solidFill>
              </a:rPr>
              <a:t>’</a:t>
            </a:r>
            <a:r>
              <a:rPr lang="en-US" sz="1800">
                <a:solidFill>
                  <a:prstClr val="black"/>
                </a:solidFill>
              </a:rPr>
              <a:t>s law </a:t>
            </a:r>
          </a:p>
        </p:txBody>
      </p:sp>
    </p:spTree>
    <p:extLst>
      <p:ext uri="{BB962C8B-B14F-4D97-AF65-F5344CB8AC3E}">
        <p14:creationId xmlns:p14="http://schemas.microsoft.com/office/powerpoint/2010/main" val="28008798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nasa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938" y="2433450"/>
            <a:ext cx="4967991" cy="3493365"/>
          </a:xfrm>
          <a:prstGeom prst="rect">
            <a:avLst/>
          </a:prstGeom>
        </p:spPr>
      </p:pic>
      <p:cxnSp>
        <p:nvCxnSpPr>
          <p:cNvPr id="6" name="Straight Arrow Connector 5"/>
          <p:cNvCxnSpPr/>
          <p:nvPr/>
        </p:nvCxnSpPr>
        <p:spPr>
          <a:xfrm>
            <a:off x="1524000" y="5943600"/>
            <a:ext cx="6705600" cy="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905000" y="1600200"/>
            <a:ext cx="0" cy="464820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15443" y="3540016"/>
            <a:ext cx="2883146" cy="523220"/>
          </a:xfrm>
          <a:prstGeom prst="rect">
            <a:avLst/>
          </a:prstGeom>
          <a:noFill/>
        </p:spPr>
        <p:txBody>
          <a:bodyPr wrap="none" rtlCol="0">
            <a:spAutoFit/>
          </a:bodyPr>
          <a:lstStyle/>
          <a:p>
            <a:r>
              <a:rPr lang="en-US" sz="2800" dirty="0" smtClean="0">
                <a:solidFill>
                  <a:prstClr val="black"/>
                </a:solidFill>
                <a:latin typeface="Calibri"/>
              </a:rPr>
              <a:t>Number of Images</a:t>
            </a:r>
            <a:endParaRPr lang="en-US" sz="2800" dirty="0">
              <a:solidFill>
                <a:prstClr val="black"/>
              </a:solidFill>
              <a:latin typeface="Calibri"/>
            </a:endParaRPr>
          </a:p>
        </p:txBody>
      </p:sp>
      <p:sp>
        <p:nvSpPr>
          <p:cNvPr id="13" name="TextBox 12"/>
          <p:cNvSpPr txBox="1"/>
          <p:nvPr/>
        </p:nvSpPr>
        <p:spPr>
          <a:xfrm>
            <a:off x="4343400" y="6019800"/>
            <a:ext cx="1288183" cy="523220"/>
          </a:xfrm>
          <a:prstGeom prst="rect">
            <a:avLst/>
          </a:prstGeom>
          <a:noFill/>
        </p:spPr>
        <p:txBody>
          <a:bodyPr wrap="none" rtlCol="0">
            <a:spAutoFit/>
          </a:bodyPr>
          <a:lstStyle/>
          <a:p>
            <a:r>
              <a:rPr lang="en-US" sz="2800" dirty="0" smtClean="0">
                <a:solidFill>
                  <a:prstClr val="black"/>
                </a:solidFill>
                <a:latin typeface="Calibri"/>
              </a:rPr>
              <a:t>Objects</a:t>
            </a:r>
            <a:endParaRPr lang="en-US" sz="2800" dirty="0">
              <a:solidFill>
                <a:prstClr val="black"/>
              </a:solidFill>
              <a:latin typeface="Calibri"/>
            </a:endParaRPr>
          </a:p>
        </p:txBody>
      </p:sp>
      <p:sp>
        <p:nvSpPr>
          <p:cNvPr id="8" name="Title 7"/>
          <p:cNvSpPr>
            <a:spLocks noGrp="1"/>
          </p:cNvSpPr>
          <p:nvPr>
            <p:ph type="title"/>
          </p:nvPr>
        </p:nvSpPr>
        <p:spPr/>
        <p:txBody>
          <a:bodyPr>
            <a:normAutofit fontScale="90000"/>
          </a:bodyPr>
          <a:lstStyle/>
          <a:p>
            <a:r>
              <a:rPr lang="en-US" sz="5300" b="1" dirty="0">
                <a:latin typeface="Myriad Pro"/>
                <a:cs typeface="Myriad Pro"/>
              </a:rPr>
              <a:t>Heavy-tailed </a:t>
            </a:r>
            <a:r>
              <a:rPr lang="en-US" sz="5300" b="1" dirty="0" smtClean="0">
                <a:latin typeface="Myriad Pro"/>
                <a:cs typeface="Myriad Pro"/>
              </a:rPr>
              <a:t>Distribution</a:t>
            </a:r>
            <a:endParaRPr lang="en-US" sz="5300" dirty="0"/>
          </a:p>
        </p:txBody>
      </p:sp>
      <p:sp>
        <p:nvSpPr>
          <p:cNvPr id="4" name="Slide Number Placeholder 3"/>
          <p:cNvSpPr>
            <a:spLocks noGrp="1"/>
          </p:cNvSpPr>
          <p:nvPr>
            <p:ph type="sldNum" sz="quarter" idx="12"/>
          </p:nvPr>
        </p:nvSpPr>
        <p:spPr/>
        <p:txBody>
          <a:bodyPr/>
          <a:lstStyle/>
          <a:p>
            <a:fld id="{5AABF26A-436C-4B4B-906D-DF82FEAEFE56}" type="slidenum">
              <a:rPr lang="en-US" smtClean="0">
                <a:solidFill>
                  <a:prstClr val="black">
                    <a:tint val="75000"/>
                  </a:prstClr>
                </a:solidFill>
                <a:latin typeface="Calibri"/>
              </a:rPr>
              <a:pPr/>
              <a:t>36</a:t>
            </a:fld>
            <a:endParaRPr lang="en-US">
              <a:solidFill>
                <a:prstClr val="black">
                  <a:tint val="75000"/>
                </a:prstClr>
              </a:solidFill>
              <a:latin typeface="Calibri"/>
            </a:endParaRPr>
          </a:p>
        </p:txBody>
      </p:sp>
    </p:spTree>
    <p:extLst>
      <p:ext uri="{BB962C8B-B14F-4D97-AF65-F5344CB8AC3E}">
        <p14:creationId xmlns:p14="http://schemas.microsoft.com/office/powerpoint/2010/main" val="1580856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514475"/>
            <a:ext cx="8153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Box 16"/>
          <p:cNvSpPr txBox="1">
            <a:spLocks noChangeArrowheads="1"/>
          </p:cNvSpPr>
          <p:nvPr/>
        </p:nvSpPr>
        <p:spPr bwMode="auto">
          <a:xfrm>
            <a:off x="1970088" y="5264151"/>
            <a:ext cx="309708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Classes sorted by frequency</a:t>
            </a:r>
          </a:p>
        </p:txBody>
      </p:sp>
      <p:sp>
        <p:nvSpPr>
          <p:cNvPr id="203780" name="TextBox 14"/>
          <p:cNvSpPr txBox="1">
            <a:spLocks noChangeArrowheads="1"/>
          </p:cNvSpPr>
          <p:nvPr/>
        </p:nvSpPr>
        <p:spPr bwMode="auto">
          <a:xfrm>
            <a:off x="546102" y="-7938"/>
            <a:ext cx="5546973" cy="120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Rare objects are similar to </a:t>
            </a:r>
            <a:br>
              <a:rPr lang="en-US" sz="3600">
                <a:solidFill>
                  <a:prstClr val="black"/>
                </a:solidFill>
              </a:rPr>
            </a:br>
            <a:r>
              <a:rPr lang="en-US" sz="3600">
                <a:solidFill>
                  <a:prstClr val="black"/>
                </a:solidFill>
              </a:rPr>
              <a:t>frequent objects</a:t>
            </a:r>
          </a:p>
        </p:txBody>
      </p:sp>
      <p:grpSp>
        <p:nvGrpSpPr>
          <p:cNvPr id="2" name="Group 33"/>
          <p:cNvGrpSpPr>
            <a:grpSpLocks/>
          </p:cNvGrpSpPr>
          <p:nvPr/>
        </p:nvGrpSpPr>
        <p:grpSpPr bwMode="auto">
          <a:xfrm>
            <a:off x="1433514" y="1120775"/>
            <a:ext cx="5286375" cy="3087688"/>
            <a:chOff x="1433872" y="1121021"/>
            <a:chExt cx="5286476" cy="3088005"/>
          </a:xfrm>
        </p:grpSpPr>
        <p:sp>
          <p:nvSpPr>
            <p:cNvPr id="203786" name="TextBox 12"/>
            <p:cNvSpPr txBox="1">
              <a:spLocks noChangeArrowheads="1"/>
            </p:cNvSpPr>
            <p:nvPr/>
          </p:nvSpPr>
          <p:spPr bwMode="auto">
            <a:xfrm>
              <a:off x="2515055" y="1121021"/>
              <a:ext cx="685004" cy="3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chair</a:t>
              </a:r>
            </a:p>
          </p:txBody>
        </p:sp>
        <p:pic>
          <p:nvPicPr>
            <p:cNvPr id="203787"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4599" y="2017259"/>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5"/>
            <p:cNvPicPr>
              <a:picLocks noChangeAspect="1"/>
            </p:cNvPicPr>
            <p:nvPr/>
          </p:nvPicPr>
          <p:blipFill>
            <a:blip r:embed="rId4">
              <a:extLst>
                <a:ext uri="{28A0092B-C50C-407E-A947-70E740481C1C}">
                  <a14:useLocalDpi xmlns:a14="http://schemas.microsoft.com/office/drawing/2010/main" val="0"/>
                </a:ext>
              </a:extLst>
            </a:blip>
            <a:srcRect l="16534" r="17941" b="3812"/>
            <a:stretch>
              <a:fillRect/>
            </a:stretch>
          </p:blipFill>
          <p:spPr bwMode="auto">
            <a:xfrm>
              <a:off x="2286000" y="1418802"/>
              <a:ext cx="1065161" cy="156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rot="10800000">
              <a:off x="1433872" y="1630661"/>
              <a:ext cx="1319237" cy="614425"/>
            </a:xfrm>
            <a:prstGeom prst="straightConnector1">
              <a:avLst/>
            </a:prstGeom>
            <a:ln w="38100" cap="flat" cmpd="sng" algn="ctr">
              <a:solidFill>
                <a:srgbClr val="34FF4D"/>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flipV="1">
              <a:off x="3227781" y="3310409"/>
              <a:ext cx="631837" cy="474711"/>
            </a:xfrm>
            <a:prstGeom prst="straightConnector1">
              <a:avLst/>
            </a:prstGeom>
            <a:ln w="38100" cap="flat" cmpd="sng" algn="ctr">
              <a:solidFill>
                <a:srgbClr val="34FF4D"/>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03791"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4748" y="258342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92" name="TextBox 9"/>
            <p:cNvSpPr txBox="1">
              <a:spLocks noChangeArrowheads="1"/>
            </p:cNvSpPr>
            <p:nvPr/>
          </p:nvSpPr>
          <p:spPr bwMode="auto">
            <a:xfrm>
              <a:off x="5236433" y="2308046"/>
              <a:ext cx="1416175" cy="3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Swivel chair</a:t>
              </a:r>
            </a:p>
          </p:txBody>
        </p:sp>
        <p:cxnSp>
          <p:nvCxnSpPr>
            <p:cNvPr id="25" name="Straight Arrow Connector 24"/>
            <p:cNvCxnSpPr/>
            <p:nvPr/>
          </p:nvCxnSpPr>
          <p:spPr>
            <a:xfrm rot="10800000" flipV="1">
              <a:off x="3937407" y="3826399"/>
              <a:ext cx="1485928" cy="333409"/>
            </a:xfrm>
            <a:prstGeom prst="straightConnector1">
              <a:avLst/>
            </a:prstGeom>
            <a:ln w="38100" cap="flat" cmpd="sng" algn="ctr">
              <a:solidFill>
                <a:srgbClr val="34FF4D"/>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3794" name="TextBox 10"/>
            <p:cNvSpPr txBox="1">
              <a:spLocks noChangeArrowheads="1"/>
            </p:cNvSpPr>
            <p:nvPr/>
          </p:nvSpPr>
          <p:spPr bwMode="auto">
            <a:xfrm>
              <a:off x="3794329" y="1756251"/>
              <a:ext cx="1082544" cy="3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armchair</a:t>
              </a:r>
            </a:p>
          </p:txBody>
        </p:sp>
      </p:grpSp>
      <p:pic>
        <p:nvPicPr>
          <p:cNvPr id="20378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62775" y="2927350"/>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Box 29"/>
          <p:cNvSpPr txBox="1">
            <a:spLocks noChangeArrowheads="1"/>
          </p:cNvSpPr>
          <p:nvPr/>
        </p:nvSpPr>
        <p:spPr bwMode="auto">
          <a:xfrm>
            <a:off x="7175501" y="2805116"/>
            <a:ext cx="1274995"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Deck chair</a:t>
            </a:r>
          </a:p>
        </p:txBody>
      </p:sp>
      <p:cxnSp>
        <p:nvCxnSpPr>
          <p:cNvPr id="31" name="Straight Arrow Connector 30"/>
          <p:cNvCxnSpPr/>
          <p:nvPr/>
        </p:nvCxnSpPr>
        <p:spPr>
          <a:xfrm rot="10800000" flipV="1">
            <a:off x="5842004" y="3871913"/>
            <a:ext cx="1585913" cy="601662"/>
          </a:xfrm>
          <a:prstGeom prst="straightConnector1">
            <a:avLst/>
          </a:prstGeom>
          <a:ln w="38100" cap="flat" cmpd="sng" algn="ctr">
            <a:solidFill>
              <a:srgbClr val="34FF4D"/>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3785" name="TextBox 19"/>
          <p:cNvSpPr txBox="1">
            <a:spLocks noChangeArrowheads="1"/>
          </p:cNvSpPr>
          <p:nvPr/>
        </p:nvSpPr>
        <p:spPr bwMode="auto">
          <a:xfrm>
            <a:off x="5257801" y="6581779"/>
            <a:ext cx="3894928"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prstClr val="black"/>
                </a:solidFill>
                <a:latin typeface="Helvetica" charset="0"/>
              </a:rPr>
              <a:t>Salakhutdinov, Torralba, and Tenenbaum, CVPR, 2011</a:t>
            </a:r>
            <a:endParaRPr lang="en-US" sz="1200">
              <a:solidFill>
                <a:prstClr val="black"/>
              </a:solidFill>
            </a:endParaRPr>
          </a:p>
        </p:txBody>
      </p:sp>
    </p:spTree>
    <p:extLst>
      <p:ext uri="{BB962C8B-B14F-4D97-AF65-F5344CB8AC3E}">
        <p14:creationId xmlns:p14="http://schemas.microsoft.com/office/powerpoint/2010/main" val="3927266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514475"/>
            <a:ext cx="8153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3"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1614" y="3148013"/>
            <a:ext cx="11588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p:nvPr/>
        </p:nvCxnSpPr>
        <p:spPr>
          <a:xfrm rot="5400000">
            <a:off x="7508875" y="4192588"/>
            <a:ext cx="452438" cy="392112"/>
          </a:xfrm>
          <a:prstGeom prst="straightConnector1">
            <a:avLst/>
          </a:prstGeom>
          <a:ln w="38100" cap="flat" cmpd="sng" algn="ctr">
            <a:solidFill>
              <a:srgbClr val="34FF4D"/>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4805" name="TextBox 31"/>
          <p:cNvSpPr txBox="1">
            <a:spLocks noChangeArrowheads="1"/>
          </p:cNvSpPr>
          <p:nvPr/>
        </p:nvSpPr>
        <p:spPr bwMode="auto">
          <a:xfrm>
            <a:off x="546102" y="-7938"/>
            <a:ext cx="5546973" cy="120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Rare objects are similar to </a:t>
            </a:r>
            <a:br>
              <a:rPr lang="en-US" sz="3600">
                <a:solidFill>
                  <a:prstClr val="black"/>
                </a:solidFill>
              </a:rPr>
            </a:br>
            <a:r>
              <a:rPr lang="en-US" sz="3600">
                <a:solidFill>
                  <a:prstClr val="black"/>
                </a:solidFill>
              </a:rPr>
              <a:t>frequent objects</a:t>
            </a:r>
          </a:p>
        </p:txBody>
      </p:sp>
      <p:sp>
        <p:nvSpPr>
          <p:cNvPr id="204806" name="TextBox 43"/>
          <p:cNvSpPr txBox="1">
            <a:spLocks noChangeArrowheads="1"/>
          </p:cNvSpPr>
          <p:nvPr/>
        </p:nvSpPr>
        <p:spPr bwMode="auto">
          <a:xfrm>
            <a:off x="7789864" y="2894016"/>
            <a:ext cx="55680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bus</a:t>
            </a:r>
          </a:p>
        </p:txBody>
      </p:sp>
      <p:grpSp>
        <p:nvGrpSpPr>
          <p:cNvPr id="2" name="Group 51"/>
          <p:cNvGrpSpPr>
            <a:grpSpLocks/>
          </p:cNvGrpSpPr>
          <p:nvPr/>
        </p:nvGrpSpPr>
        <p:grpSpPr bwMode="auto">
          <a:xfrm>
            <a:off x="2114551" y="1354138"/>
            <a:ext cx="5286375" cy="3255962"/>
            <a:chOff x="2113937" y="1354394"/>
            <a:chExt cx="5286476" cy="3255297"/>
          </a:xfrm>
        </p:grpSpPr>
        <p:cxnSp>
          <p:nvCxnSpPr>
            <p:cNvPr id="18" name="Straight Arrow Connector 17"/>
            <p:cNvCxnSpPr/>
            <p:nvPr/>
          </p:nvCxnSpPr>
          <p:spPr>
            <a:xfrm rot="10800000" flipV="1">
              <a:off x="2113937" y="2482875"/>
              <a:ext cx="401646" cy="352353"/>
            </a:xfrm>
            <a:prstGeom prst="straightConnector1">
              <a:avLst/>
            </a:prstGeom>
            <a:ln w="38100" cap="flat" cmpd="sng" algn="ctr">
              <a:solidFill>
                <a:srgbClr val="34FF4D"/>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04811"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0167" y="1354394"/>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2" name="Picture 20"/>
            <p:cNvPicPr>
              <a:picLocks noChangeAspect="1"/>
            </p:cNvPicPr>
            <p:nvPr/>
          </p:nvPicPr>
          <p:blipFill>
            <a:blip r:embed="rId5">
              <a:extLst>
                <a:ext uri="{28A0092B-C50C-407E-A947-70E740481C1C}">
                  <a14:useLocalDpi xmlns:a14="http://schemas.microsoft.com/office/drawing/2010/main" val="0"/>
                </a:ext>
              </a:extLst>
            </a:blip>
            <a:srcRect t="28578" b="28580"/>
            <a:stretch>
              <a:fillRect/>
            </a:stretch>
          </p:blipFill>
          <p:spPr bwMode="auto">
            <a:xfrm>
              <a:off x="5774813" y="3482259"/>
              <a:ext cx="1625600" cy="69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a:off x="6833665" y="4120841"/>
              <a:ext cx="512772" cy="488850"/>
            </a:xfrm>
            <a:prstGeom prst="straightConnector1">
              <a:avLst/>
            </a:prstGeom>
            <a:ln w="38100" cap="flat" cmpd="sng" algn="ctr">
              <a:solidFill>
                <a:srgbClr val="34FF4D"/>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04814"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7812" y="2957871"/>
              <a:ext cx="1226575" cy="122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p:nvPr/>
          </p:nvCxnSpPr>
          <p:spPr>
            <a:xfrm rot="16200000" flipH="1">
              <a:off x="5182671" y="4190662"/>
              <a:ext cx="336481" cy="133353"/>
            </a:xfrm>
            <a:prstGeom prst="straightConnector1">
              <a:avLst/>
            </a:prstGeom>
            <a:ln w="38100" cap="flat" cmpd="sng" algn="ctr">
              <a:solidFill>
                <a:srgbClr val="34FF4D"/>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4816" name="TextBox 44"/>
            <p:cNvSpPr txBox="1">
              <a:spLocks noChangeArrowheads="1"/>
            </p:cNvSpPr>
            <p:nvPr/>
          </p:nvSpPr>
          <p:spPr bwMode="auto">
            <a:xfrm>
              <a:off x="6286847" y="3145427"/>
              <a:ext cx="569673" cy="3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van</a:t>
              </a:r>
            </a:p>
          </p:txBody>
        </p:sp>
        <p:sp>
          <p:nvSpPr>
            <p:cNvPr id="204817" name="TextBox 45"/>
            <p:cNvSpPr txBox="1">
              <a:spLocks noChangeArrowheads="1"/>
            </p:cNvSpPr>
            <p:nvPr/>
          </p:nvSpPr>
          <p:spPr bwMode="auto">
            <a:xfrm>
              <a:off x="4718601" y="2675118"/>
              <a:ext cx="684891" cy="3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truck</a:t>
              </a:r>
            </a:p>
          </p:txBody>
        </p:sp>
        <p:sp>
          <p:nvSpPr>
            <p:cNvPr id="204818" name="TextBox 46"/>
            <p:cNvSpPr txBox="1">
              <a:spLocks noChangeArrowheads="1"/>
            </p:cNvSpPr>
            <p:nvPr/>
          </p:nvSpPr>
          <p:spPr bwMode="auto">
            <a:xfrm>
              <a:off x="3084807" y="1483776"/>
              <a:ext cx="505339" cy="3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car</a:t>
              </a:r>
            </a:p>
          </p:txBody>
        </p:sp>
      </p:grpSp>
      <p:sp>
        <p:nvSpPr>
          <p:cNvPr id="204808" name="TextBox 16"/>
          <p:cNvSpPr txBox="1">
            <a:spLocks noChangeArrowheads="1"/>
          </p:cNvSpPr>
          <p:nvPr/>
        </p:nvSpPr>
        <p:spPr bwMode="auto">
          <a:xfrm>
            <a:off x="1970088" y="5264151"/>
            <a:ext cx="309708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Classes sorted by frequency</a:t>
            </a:r>
          </a:p>
        </p:txBody>
      </p:sp>
      <p:sp>
        <p:nvSpPr>
          <p:cNvPr id="204809" name="TextBox 18"/>
          <p:cNvSpPr txBox="1">
            <a:spLocks noChangeArrowheads="1"/>
          </p:cNvSpPr>
          <p:nvPr/>
        </p:nvSpPr>
        <p:spPr bwMode="auto">
          <a:xfrm>
            <a:off x="5257801" y="6581779"/>
            <a:ext cx="3894928"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prstClr val="black"/>
                </a:solidFill>
                <a:latin typeface="Helvetica" charset="0"/>
              </a:rPr>
              <a:t>Salakhutdinov, Torralba, and Tenenbaum, CVPR, 2011</a:t>
            </a:r>
            <a:endParaRPr lang="en-US" sz="1200">
              <a:solidFill>
                <a:prstClr val="black"/>
              </a:solidFill>
            </a:endParaRPr>
          </a:p>
        </p:txBody>
      </p:sp>
    </p:spTree>
    <p:extLst>
      <p:ext uri="{BB962C8B-B14F-4D97-AF65-F5344CB8AC3E}">
        <p14:creationId xmlns:p14="http://schemas.microsoft.com/office/powerpoint/2010/main" val="4046287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76803" name="TextBox 6"/>
          <p:cNvSpPr txBox="1">
            <a:spLocks noChangeArrowheads="1"/>
          </p:cNvSpPr>
          <p:nvPr/>
        </p:nvSpPr>
        <p:spPr bwMode="auto">
          <a:xfrm>
            <a:off x="8380413" y="11589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5</a:t>
            </a:r>
          </a:p>
        </p:txBody>
      </p:sp>
      <p:sp>
        <p:nvSpPr>
          <p:cNvPr id="76804"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grpSp>
        <p:nvGrpSpPr>
          <p:cNvPr id="76806" name="Group 20"/>
          <p:cNvGrpSpPr>
            <a:grpSpLocks/>
          </p:cNvGrpSpPr>
          <p:nvPr/>
        </p:nvGrpSpPr>
        <p:grpSpPr bwMode="auto">
          <a:xfrm>
            <a:off x="2819400" y="2133600"/>
            <a:ext cx="3657600" cy="2971800"/>
            <a:chOff x="2819400" y="2133600"/>
            <a:chExt cx="3657600" cy="2971800"/>
          </a:xfrm>
        </p:grpSpPr>
        <p:pic>
          <p:nvPicPr>
            <p:cNvPr id="76807" name="Picture 8"/>
            <p:cNvPicPr>
              <a:picLocks noChangeAspect="1" noChangeArrowheads="1"/>
            </p:cNvPicPr>
            <p:nvPr/>
          </p:nvPicPr>
          <p:blipFill>
            <a:blip r:embed="rId3">
              <a:extLst>
                <a:ext uri="{28A0092B-C50C-407E-A947-70E740481C1C}">
                  <a14:useLocalDpi xmlns:a14="http://schemas.microsoft.com/office/drawing/2010/main" val="0"/>
                </a:ext>
              </a:extLst>
            </a:blip>
            <a:srcRect t="17909" b="23882"/>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8" name="Group 19"/>
            <p:cNvGrpSpPr>
              <a:grpSpLocks/>
            </p:cNvGrpSpPr>
            <p:nvPr/>
          </p:nvGrpSpPr>
          <p:grpSpPr bwMode="auto">
            <a:xfrm>
              <a:off x="4220916" y="3263636"/>
              <a:ext cx="864485" cy="705726"/>
              <a:chOff x="2819400" y="2119501"/>
              <a:chExt cx="3657600" cy="2985899"/>
            </a:xfrm>
          </p:grpSpPr>
          <p:pic>
            <p:nvPicPr>
              <p:cNvPr id="76809" name="Picture 18"/>
              <p:cNvPicPr>
                <a:picLocks noChangeAspect="1"/>
              </p:cNvPicPr>
              <p:nvPr/>
            </p:nvPicPr>
            <p:blipFill>
              <a:blip r:embed="rId4">
                <a:extLst>
                  <a:ext uri="{28A0092B-C50C-407E-A947-70E740481C1C}">
                    <a14:useLocalDpi xmlns:a14="http://schemas.microsoft.com/office/drawing/2010/main" val="0"/>
                  </a:ext>
                </a:extLst>
              </a:blip>
              <a:srcRect l="24619" r="12888" b="5766"/>
              <a:stretch>
                <a:fillRect/>
              </a:stretch>
            </p:blipFill>
            <p:spPr bwMode="auto">
              <a:xfrm>
                <a:off x="2819400" y="2119501"/>
                <a:ext cx="3657600" cy="298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0" name="Group 18"/>
              <p:cNvGrpSpPr>
                <a:grpSpLocks/>
              </p:cNvGrpSpPr>
              <p:nvPr/>
            </p:nvGrpSpPr>
            <p:grpSpPr bwMode="auto">
              <a:xfrm>
                <a:off x="4267200" y="3260558"/>
                <a:ext cx="701842" cy="701842"/>
                <a:chOff x="3200400" y="2133600"/>
                <a:chExt cx="2895600" cy="2895600"/>
              </a:xfrm>
            </p:grpSpPr>
            <p:pic>
              <p:nvPicPr>
                <p:cNvPr id="7681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200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2146300"/>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8"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4125686"/>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9"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4476224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Scenes are unique</a:t>
            </a:r>
          </a:p>
        </p:txBody>
      </p:sp>
      <p:pic>
        <p:nvPicPr>
          <p:cNvPr id="21507" name="Picture 3" descr="car_jump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7" y="976313"/>
            <a:ext cx="4700587"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0701699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888" y="4286250"/>
            <a:ext cx="342741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http://www.coolfunpics.com/slides/Weird_Bathro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7" y="1055688"/>
            <a:ext cx="3735387"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45723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78851" name="TextBox 6"/>
          <p:cNvSpPr txBox="1">
            <a:spLocks noChangeArrowheads="1"/>
          </p:cNvSpPr>
          <p:nvPr/>
        </p:nvSpPr>
        <p:spPr bwMode="auto">
          <a:xfrm>
            <a:off x="8380415" y="115891"/>
            <a:ext cx="51825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6-7</a:t>
            </a:r>
          </a:p>
        </p:txBody>
      </p:sp>
      <p:sp>
        <p:nvSpPr>
          <p:cNvPr id="78852"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grpSp>
        <p:nvGrpSpPr>
          <p:cNvPr id="78854" name="Group 20"/>
          <p:cNvGrpSpPr>
            <a:grpSpLocks/>
          </p:cNvGrpSpPr>
          <p:nvPr/>
        </p:nvGrpSpPr>
        <p:grpSpPr bwMode="auto">
          <a:xfrm>
            <a:off x="4210054" y="3263900"/>
            <a:ext cx="862013" cy="700088"/>
            <a:chOff x="2819400" y="2133600"/>
            <a:chExt cx="3657600" cy="2971800"/>
          </a:xfrm>
        </p:grpSpPr>
        <p:pic>
          <p:nvPicPr>
            <p:cNvPr id="78856" name="Picture 8"/>
            <p:cNvPicPr>
              <a:picLocks noChangeAspect="1" noChangeArrowheads="1"/>
            </p:cNvPicPr>
            <p:nvPr/>
          </p:nvPicPr>
          <p:blipFill>
            <a:blip r:embed="rId3">
              <a:extLst>
                <a:ext uri="{28A0092B-C50C-407E-A947-70E740481C1C}">
                  <a14:useLocalDpi xmlns:a14="http://schemas.microsoft.com/office/drawing/2010/main" val="0"/>
                </a:ext>
              </a:extLst>
            </a:blip>
            <a:srcRect t="17909" b="23882"/>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7" name="Group 19"/>
            <p:cNvGrpSpPr>
              <a:grpSpLocks/>
            </p:cNvGrpSpPr>
            <p:nvPr/>
          </p:nvGrpSpPr>
          <p:grpSpPr bwMode="auto">
            <a:xfrm>
              <a:off x="4220916" y="3263636"/>
              <a:ext cx="864485" cy="705726"/>
              <a:chOff x="2819400" y="2119501"/>
              <a:chExt cx="3657600" cy="2985899"/>
            </a:xfrm>
          </p:grpSpPr>
          <p:pic>
            <p:nvPicPr>
              <p:cNvPr id="78858" name="Picture 18"/>
              <p:cNvPicPr>
                <a:picLocks noChangeAspect="1"/>
              </p:cNvPicPr>
              <p:nvPr/>
            </p:nvPicPr>
            <p:blipFill>
              <a:blip r:embed="rId4">
                <a:extLst>
                  <a:ext uri="{28A0092B-C50C-407E-A947-70E740481C1C}">
                    <a14:useLocalDpi xmlns:a14="http://schemas.microsoft.com/office/drawing/2010/main" val="0"/>
                  </a:ext>
                </a:extLst>
              </a:blip>
              <a:srcRect l="24619" r="12888" b="5766"/>
              <a:stretch>
                <a:fillRect/>
              </a:stretch>
            </p:blipFill>
            <p:spPr bwMode="auto">
              <a:xfrm>
                <a:off x="2819400" y="2119501"/>
                <a:ext cx="3657600" cy="298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9" name="Group 18"/>
              <p:cNvGrpSpPr>
                <a:grpSpLocks/>
              </p:cNvGrpSpPr>
              <p:nvPr/>
            </p:nvGrpSpPr>
            <p:grpSpPr bwMode="auto">
              <a:xfrm>
                <a:off x="4267200" y="3260558"/>
                <a:ext cx="701842" cy="701842"/>
                <a:chOff x="3200400" y="2133600"/>
                <a:chExt cx="2895600" cy="2895600"/>
              </a:xfrm>
            </p:grpSpPr>
            <p:pic>
              <p:nvPicPr>
                <p:cNvPr id="7886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200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2146300"/>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4125686"/>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8855" name="TextBox 20"/>
          <p:cNvSpPr txBox="1">
            <a:spLocks noChangeArrowheads="1"/>
          </p:cNvSpPr>
          <p:nvPr/>
        </p:nvSpPr>
        <p:spPr bwMode="auto">
          <a:xfrm>
            <a:off x="2030415" y="5311776"/>
            <a:ext cx="336702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Things start getting out of hand</a:t>
            </a:r>
          </a:p>
        </p:txBody>
      </p:sp>
    </p:spTree>
    <p:extLst>
      <p:ext uri="{BB962C8B-B14F-4D97-AF65-F5344CB8AC3E}">
        <p14:creationId xmlns:p14="http://schemas.microsoft.com/office/powerpoint/2010/main" val="14147909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88900"/>
            <a:ext cx="9144000" cy="914400"/>
          </a:xfrm>
        </p:spPr>
        <p:txBody>
          <a:bodyPr/>
          <a:lstStyle/>
          <a:p>
            <a:pPr eaLnBrk="1" hangingPunct="1"/>
            <a:r>
              <a:rPr lang="en-US" sz="3600">
                <a:solidFill>
                  <a:srgbClr val="000000"/>
                </a:solidFill>
                <a:latin typeface="Calibri" charset="0"/>
                <a:ea typeface="ＭＳ Ｐゴシック" charset="0"/>
                <a:cs typeface="ＭＳ Ｐゴシック" charset="0"/>
              </a:rPr>
              <a:t>Collecting big datasets</a:t>
            </a:r>
          </a:p>
        </p:txBody>
      </p:sp>
      <p:sp>
        <p:nvSpPr>
          <p:cNvPr id="80899" name="Rectangle 3"/>
          <p:cNvSpPr>
            <a:spLocks noGrp="1" noChangeArrowheads="1"/>
          </p:cNvSpPr>
          <p:nvPr>
            <p:ph type="body" idx="1"/>
          </p:nvPr>
        </p:nvSpPr>
        <p:spPr>
          <a:xfrm>
            <a:off x="488950" y="1379538"/>
            <a:ext cx="8229600" cy="4206875"/>
          </a:xfrm>
        </p:spPr>
        <p:txBody>
          <a:bodyPr/>
          <a:lstStyle/>
          <a:p>
            <a:pPr eaLnBrk="1" hangingPunct="1">
              <a:lnSpc>
                <a:spcPct val="80000"/>
              </a:lnSpc>
            </a:pPr>
            <a:r>
              <a:rPr lang="en-US" sz="2000">
                <a:solidFill>
                  <a:srgbClr val="000000"/>
                </a:solidFill>
                <a:latin typeface="Calibri" charset="0"/>
                <a:ea typeface="ＭＳ Ｐゴシック" charset="0"/>
                <a:cs typeface="ＭＳ Ｐゴシック" charset="0"/>
              </a:rPr>
              <a:t>ESP game (CMU) </a:t>
            </a:r>
          </a:p>
          <a:p>
            <a:pPr eaLnBrk="1" hangingPunct="1">
              <a:lnSpc>
                <a:spcPct val="80000"/>
              </a:lnSpc>
              <a:buFontTx/>
              <a:buNone/>
            </a:pPr>
            <a:r>
              <a:rPr lang="en-US" sz="1400">
                <a:solidFill>
                  <a:srgbClr val="000000"/>
                </a:solidFill>
                <a:latin typeface="Calibri" charset="0"/>
                <a:ea typeface="ＭＳ Ｐゴシック" charset="0"/>
                <a:cs typeface="ＭＳ Ｐゴシック" charset="0"/>
              </a:rPr>
              <a:t>Luis Von Ahn</a:t>
            </a:r>
            <a:r>
              <a:rPr lang="en-US" sz="1200">
                <a:solidFill>
                  <a:srgbClr val="000000"/>
                </a:solidFill>
                <a:latin typeface="Calibri" charset="0"/>
                <a:ea typeface="ＭＳ Ｐゴシック" charset="0"/>
                <a:cs typeface="ＭＳ Ｐゴシック" charset="0"/>
              </a:rPr>
              <a:t> </a:t>
            </a:r>
            <a:r>
              <a:rPr lang="en-US" sz="1400">
                <a:solidFill>
                  <a:srgbClr val="000000"/>
                </a:solidFill>
                <a:latin typeface="Calibri" charset="0"/>
                <a:ea typeface="ＭＳ Ｐゴシック" charset="0"/>
                <a:cs typeface="ＭＳ Ｐゴシック" charset="0"/>
              </a:rPr>
              <a:t>and Laura Dabbish 2004</a:t>
            </a:r>
            <a:endParaRPr lang="en-US" sz="800">
              <a:solidFill>
                <a:srgbClr val="000000"/>
              </a:solidFill>
              <a:latin typeface="Calibri" charset="0"/>
              <a:ea typeface="ＭＳ Ｐゴシック" charset="0"/>
              <a:cs typeface="ＭＳ Ｐゴシック" charset="0"/>
            </a:endParaRPr>
          </a:p>
          <a:p>
            <a:pPr eaLnBrk="1" hangingPunct="1">
              <a:lnSpc>
                <a:spcPct val="80000"/>
              </a:lnSpc>
            </a:pPr>
            <a:endParaRPr lang="en-US" sz="1200">
              <a:solidFill>
                <a:srgbClr val="000000"/>
              </a:solidFill>
              <a:latin typeface="Calibri" charset="0"/>
              <a:ea typeface="ＭＳ Ｐゴシック" charset="0"/>
              <a:cs typeface="ＭＳ Ｐゴシック" charset="0"/>
            </a:endParaRPr>
          </a:p>
          <a:p>
            <a:pPr eaLnBrk="1" hangingPunct="1">
              <a:lnSpc>
                <a:spcPct val="80000"/>
              </a:lnSpc>
            </a:pPr>
            <a:r>
              <a:rPr lang="en-US" sz="2000">
                <a:solidFill>
                  <a:srgbClr val="000000"/>
                </a:solidFill>
                <a:latin typeface="Calibri" charset="0"/>
                <a:ea typeface="ＭＳ Ｐゴシック" charset="0"/>
                <a:cs typeface="ＭＳ Ｐゴシック" charset="0"/>
              </a:rPr>
              <a:t>LabelMe (MIT)</a:t>
            </a:r>
          </a:p>
          <a:p>
            <a:pPr eaLnBrk="1" hangingPunct="1">
              <a:lnSpc>
                <a:spcPct val="80000"/>
              </a:lnSpc>
              <a:buFontTx/>
              <a:buNone/>
            </a:pPr>
            <a:r>
              <a:rPr lang="en-US" sz="1400">
                <a:solidFill>
                  <a:srgbClr val="000000"/>
                </a:solidFill>
                <a:latin typeface="Calibri" charset="0"/>
                <a:ea typeface="ＭＳ Ｐゴシック" charset="0"/>
                <a:cs typeface="ＭＳ Ｐゴシック" charset="0"/>
              </a:rPr>
              <a:t>Russell, Torralba, Freeman, 2005</a:t>
            </a:r>
          </a:p>
          <a:p>
            <a:pPr eaLnBrk="1" hangingPunct="1">
              <a:lnSpc>
                <a:spcPct val="80000"/>
              </a:lnSpc>
              <a:buFontTx/>
              <a:buNone/>
            </a:pPr>
            <a:endParaRPr lang="en-US" sz="2000">
              <a:solidFill>
                <a:srgbClr val="000000"/>
              </a:solidFill>
              <a:latin typeface="Calibri" charset="0"/>
              <a:ea typeface="ＭＳ Ｐゴシック" charset="0"/>
              <a:cs typeface="ＭＳ Ｐゴシック" charset="0"/>
            </a:endParaRPr>
          </a:p>
          <a:p>
            <a:pPr eaLnBrk="1" hangingPunct="1">
              <a:lnSpc>
                <a:spcPct val="80000"/>
              </a:lnSpc>
            </a:pPr>
            <a:r>
              <a:rPr lang="en-US" sz="2000">
                <a:solidFill>
                  <a:srgbClr val="000000"/>
                </a:solidFill>
                <a:latin typeface="Calibri" charset="0"/>
                <a:ea typeface="ＭＳ Ｐゴシック" charset="0"/>
                <a:cs typeface="ＭＳ Ｐゴシック" charset="0"/>
              </a:rPr>
              <a:t>StreetScenes (CBCL-MIT)</a:t>
            </a:r>
          </a:p>
          <a:p>
            <a:pPr eaLnBrk="1" hangingPunct="1">
              <a:lnSpc>
                <a:spcPct val="80000"/>
              </a:lnSpc>
              <a:buFontTx/>
              <a:buNone/>
            </a:pPr>
            <a:r>
              <a:rPr lang="en-US" sz="1400">
                <a:solidFill>
                  <a:srgbClr val="000000"/>
                </a:solidFill>
                <a:latin typeface="Calibri" charset="0"/>
                <a:ea typeface="ＭＳ Ｐゴシック" charset="0"/>
                <a:cs typeface="ＭＳ Ｐゴシック" charset="0"/>
              </a:rPr>
              <a:t>Bileschi, Poggio, 2006</a:t>
            </a:r>
          </a:p>
          <a:p>
            <a:pPr eaLnBrk="1" hangingPunct="1">
              <a:lnSpc>
                <a:spcPct val="80000"/>
              </a:lnSpc>
              <a:buFontTx/>
              <a:buNone/>
            </a:pPr>
            <a:endParaRPr lang="en-US" sz="2000">
              <a:solidFill>
                <a:srgbClr val="000000"/>
              </a:solidFill>
              <a:latin typeface="Calibri" charset="0"/>
              <a:ea typeface="ＭＳ Ｐゴシック" charset="0"/>
              <a:cs typeface="ＭＳ Ｐゴシック" charset="0"/>
            </a:endParaRPr>
          </a:p>
          <a:p>
            <a:pPr eaLnBrk="1" hangingPunct="1">
              <a:lnSpc>
                <a:spcPct val="80000"/>
              </a:lnSpc>
            </a:pPr>
            <a:r>
              <a:rPr lang="en-US" sz="2000">
                <a:solidFill>
                  <a:srgbClr val="000000"/>
                </a:solidFill>
                <a:latin typeface="Calibri" charset="0"/>
                <a:ea typeface="ＭＳ Ｐゴシック" charset="0"/>
                <a:cs typeface="ＭＳ Ｐゴシック" charset="0"/>
              </a:rPr>
              <a:t>WhatWhere (Caltech)</a:t>
            </a:r>
          </a:p>
          <a:p>
            <a:pPr eaLnBrk="1" hangingPunct="1">
              <a:lnSpc>
                <a:spcPct val="80000"/>
              </a:lnSpc>
              <a:buFontTx/>
              <a:buNone/>
            </a:pPr>
            <a:r>
              <a:rPr lang="en-US" sz="1400">
                <a:solidFill>
                  <a:srgbClr val="000000"/>
                </a:solidFill>
                <a:latin typeface="Calibri" charset="0"/>
                <a:ea typeface="ＭＳ Ｐゴシック" charset="0"/>
                <a:cs typeface="ＭＳ Ｐゴシック" charset="0"/>
              </a:rPr>
              <a:t>Perona et al, 2007</a:t>
            </a:r>
          </a:p>
          <a:p>
            <a:pPr eaLnBrk="1" hangingPunct="1">
              <a:lnSpc>
                <a:spcPct val="80000"/>
              </a:lnSpc>
              <a:buFontTx/>
              <a:buNone/>
            </a:pPr>
            <a:endParaRPr lang="en-US" sz="1400">
              <a:solidFill>
                <a:srgbClr val="000000"/>
              </a:solidFill>
              <a:latin typeface="Calibri" charset="0"/>
              <a:ea typeface="ＭＳ Ｐゴシック" charset="0"/>
              <a:cs typeface="ＭＳ Ｐゴシック" charset="0"/>
            </a:endParaRPr>
          </a:p>
          <a:p>
            <a:pPr eaLnBrk="1" hangingPunct="1">
              <a:lnSpc>
                <a:spcPct val="80000"/>
              </a:lnSpc>
            </a:pPr>
            <a:r>
              <a:rPr lang="en-US" sz="2000">
                <a:solidFill>
                  <a:srgbClr val="000000"/>
                </a:solidFill>
                <a:latin typeface="Calibri" charset="0"/>
                <a:ea typeface="ＭＳ Ｐゴシック" charset="0"/>
                <a:cs typeface="ＭＳ Ｐゴシック" charset="0"/>
              </a:rPr>
              <a:t>PASCAL </a:t>
            </a:r>
            <a:r>
              <a:rPr lang="en-US" sz="1600">
                <a:solidFill>
                  <a:srgbClr val="000000"/>
                </a:solidFill>
                <a:latin typeface="Calibri" charset="0"/>
                <a:ea typeface="ＭＳ Ｐゴシック" charset="0"/>
                <a:cs typeface="ＭＳ Ｐゴシック" charset="0"/>
              </a:rPr>
              <a:t>challenge</a:t>
            </a:r>
          </a:p>
          <a:p>
            <a:pPr eaLnBrk="1" hangingPunct="1">
              <a:lnSpc>
                <a:spcPct val="80000"/>
              </a:lnSpc>
              <a:buFontTx/>
              <a:buNone/>
            </a:pPr>
            <a:r>
              <a:rPr lang="en-US" sz="1600">
                <a:solidFill>
                  <a:srgbClr val="000000"/>
                </a:solidFill>
                <a:latin typeface="Calibri" charset="0"/>
                <a:ea typeface="ＭＳ Ｐゴシック" charset="0"/>
                <a:cs typeface="ＭＳ Ｐゴシック" charset="0"/>
              </a:rPr>
              <a:t>2006, 2007</a:t>
            </a:r>
          </a:p>
          <a:p>
            <a:pPr eaLnBrk="1" hangingPunct="1">
              <a:lnSpc>
                <a:spcPct val="80000"/>
              </a:lnSpc>
            </a:pPr>
            <a:endParaRPr lang="en-US" sz="1400">
              <a:solidFill>
                <a:srgbClr val="000000"/>
              </a:solidFill>
              <a:latin typeface="Calibri" charset="0"/>
              <a:ea typeface="ＭＳ Ｐゴシック" charset="0"/>
              <a:cs typeface="ＭＳ Ｐゴシック" charset="0"/>
            </a:endParaRPr>
          </a:p>
          <a:p>
            <a:pPr eaLnBrk="1" hangingPunct="1">
              <a:lnSpc>
                <a:spcPct val="80000"/>
              </a:lnSpc>
            </a:pPr>
            <a:r>
              <a:rPr lang="en-US" sz="2000">
                <a:solidFill>
                  <a:srgbClr val="000000"/>
                </a:solidFill>
                <a:latin typeface="Calibri" charset="0"/>
                <a:ea typeface="ＭＳ Ｐゴシック" charset="0"/>
                <a:cs typeface="ＭＳ Ｐゴシック" charset="0"/>
              </a:rPr>
              <a:t>Lotus Hill Institute</a:t>
            </a:r>
          </a:p>
          <a:p>
            <a:pPr eaLnBrk="1" hangingPunct="1">
              <a:lnSpc>
                <a:spcPct val="80000"/>
              </a:lnSpc>
              <a:buFontTx/>
              <a:buNone/>
            </a:pPr>
            <a:r>
              <a:rPr lang="en-US" sz="1400">
                <a:solidFill>
                  <a:srgbClr val="000000"/>
                </a:solidFill>
                <a:latin typeface="Calibri" charset="0"/>
                <a:ea typeface="ＭＳ Ｐゴシック" charset="0"/>
                <a:cs typeface="ＭＳ Ｐゴシック" charset="0"/>
              </a:rPr>
              <a:t>Song-Chun Zhu et al, 2007</a:t>
            </a:r>
          </a:p>
          <a:p>
            <a:pPr eaLnBrk="1" hangingPunct="1">
              <a:lnSpc>
                <a:spcPct val="80000"/>
              </a:lnSpc>
              <a:buFontTx/>
              <a:buNone/>
            </a:pPr>
            <a:endParaRPr lang="en-US" sz="2000">
              <a:solidFill>
                <a:srgbClr val="000000"/>
              </a:solidFill>
              <a:latin typeface="Calibri" charset="0"/>
              <a:ea typeface="ＭＳ Ｐゴシック" charset="0"/>
              <a:cs typeface="ＭＳ Ｐゴシック" charset="0"/>
            </a:endParaRPr>
          </a:p>
          <a:p>
            <a:pPr eaLnBrk="1" hangingPunct="1">
              <a:lnSpc>
                <a:spcPct val="80000"/>
              </a:lnSpc>
            </a:pPr>
            <a:r>
              <a:rPr lang="en-US" sz="2000">
                <a:solidFill>
                  <a:srgbClr val="000000"/>
                </a:solidFill>
                <a:latin typeface="Calibri" charset="0"/>
                <a:ea typeface="ＭＳ Ｐゴシック" charset="0"/>
                <a:cs typeface="ＭＳ Ｐゴシック" charset="0"/>
              </a:rPr>
              <a:t>80 million images</a:t>
            </a:r>
          </a:p>
          <a:p>
            <a:pPr eaLnBrk="1" hangingPunct="1">
              <a:lnSpc>
                <a:spcPct val="80000"/>
              </a:lnSpc>
              <a:buFontTx/>
              <a:buNone/>
            </a:pPr>
            <a:r>
              <a:rPr lang="en-US" sz="1600">
                <a:solidFill>
                  <a:srgbClr val="000000"/>
                </a:solidFill>
                <a:latin typeface="Calibri" charset="0"/>
                <a:ea typeface="ＭＳ Ｐゴシック" charset="0"/>
                <a:cs typeface="ＭＳ Ｐゴシック" charset="0"/>
              </a:rPr>
              <a:t>Torralba, Fergus, Freeman, 2007</a:t>
            </a:r>
          </a:p>
          <a:p>
            <a:pPr eaLnBrk="1" hangingPunct="1">
              <a:lnSpc>
                <a:spcPct val="80000"/>
              </a:lnSpc>
            </a:pPr>
            <a:endParaRPr lang="en-US" sz="1600">
              <a:solidFill>
                <a:srgbClr val="000000"/>
              </a:solidFill>
              <a:latin typeface="Calibri" charset="0"/>
              <a:ea typeface="ＭＳ Ｐゴシック" charset="0"/>
              <a:cs typeface="ＭＳ Ｐゴシック" charset="0"/>
            </a:endParaRPr>
          </a:p>
        </p:txBody>
      </p:sp>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479" y="2441575"/>
            <a:ext cx="16240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650" y="1258888"/>
            <a:ext cx="183515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6"/>
          <p:cNvPicPr>
            <a:picLocks noChangeAspect="1" noChangeArrowheads="1"/>
          </p:cNvPicPr>
          <p:nvPr/>
        </p:nvPicPr>
        <p:blipFill>
          <a:blip r:embed="rId5">
            <a:extLst>
              <a:ext uri="{28A0092B-C50C-407E-A947-70E740481C1C}">
                <a14:useLocalDpi xmlns:a14="http://schemas.microsoft.com/office/drawing/2010/main" val="0"/>
              </a:ext>
            </a:extLst>
          </a:blip>
          <a:srcRect l="7756" r="4936" b="10448"/>
          <a:stretch>
            <a:fillRect/>
          </a:stretch>
        </p:blipFill>
        <p:spPr bwMode="auto">
          <a:xfrm>
            <a:off x="5000629" y="3562353"/>
            <a:ext cx="287496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7" descr="The_visual_dictionary_crop2"/>
          <p:cNvPicPr>
            <a:picLocks noChangeAspect="1" noChangeArrowheads="1"/>
          </p:cNvPicPr>
          <p:nvPr/>
        </p:nvPicPr>
        <p:blipFill>
          <a:blip r:embed="rId6">
            <a:extLst>
              <a:ext uri="{28A0092B-C50C-407E-A947-70E740481C1C}">
                <a14:useLocalDpi xmlns:a14="http://schemas.microsoft.com/office/drawing/2010/main" val="0"/>
              </a:ext>
            </a:extLst>
          </a:blip>
          <a:srcRect t="48595" r="50937"/>
          <a:stretch>
            <a:fillRect/>
          </a:stretch>
        </p:blipFill>
        <p:spPr bwMode="auto">
          <a:xfrm>
            <a:off x="5056188" y="5089528"/>
            <a:ext cx="2760662"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Box 7"/>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80905" name="TextBox 8"/>
          <p:cNvSpPr txBox="1">
            <a:spLocks noChangeArrowheads="1"/>
          </p:cNvSpPr>
          <p:nvPr/>
        </p:nvSpPr>
        <p:spPr bwMode="auto">
          <a:xfrm>
            <a:off x="8380415" y="115891"/>
            <a:ext cx="51825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6-7</a:t>
            </a:r>
          </a:p>
        </p:txBody>
      </p:sp>
      <p:sp>
        <p:nvSpPr>
          <p:cNvPr id="80906" name="TextBox 9"/>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Tree>
    <p:extLst>
      <p:ext uri="{BB962C8B-B14F-4D97-AF65-F5344CB8AC3E}">
        <p14:creationId xmlns:p14="http://schemas.microsoft.com/office/powerpoint/2010/main" val="10793707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a:xfrm>
            <a:off x="0" y="0"/>
            <a:ext cx="9144000" cy="685800"/>
          </a:xfrm>
        </p:spPr>
        <p:txBody>
          <a:bodyPr/>
          <a:lstStyle/>
          <a:p>
            <a:pPr eaLnBrk="1" hangingPunct="1"/>
            <a:r>
              <a:rPr lang="en-US" sz="3600">
                <a:latin typeface="Calibri" charset="0"/>
                <a:ea typeface="ＭＳ Ｐゴシック" charset="0"/>
                <a:cs typeface="ＭＳ Ｐゴシック" charset="0"/>
              </a:rPr>
              <a:t>80.000.000 images</a:t>
            </a:r>
          </a:p>
        </p:txBody>
      </p:sp>
      <p:grpSp>
        <p:nvGrpSpPr>
          <p:cNvPr id="2" name="Group 19"/>
          <p:cNvGrpSpPr>
            <a:grpSpLocks/>
          </p:cNvGrpSpPr>
          <p:nvPr/>
        </p:nvGrpSpPr>
        <p:grpSpPr bwMode="auto">
          <a:xfrm>
            <a:off x="136527" y="722313"/>
            <a:ext cx="4427539" cy="2354262"/>
            <a:chOff x="86" y="455"/>
            <a:chExt cx="2789" cy="1483"/>
          </a:xfrm>
        </p:grpSpPr>
        <p:sp>
          <p:nvSpPr>
            <p:cNvPr id="82965" name="Text Box 6"/>
            <p:cNvSpPr txBox="1">
              <a:spLocks noChangeArrowheads="1"/>
            </p:cNvSpPr>
            <p:nvPr/>
          </p:nvSpPr>
          <p:spPr bwMode="auto">
            <a:xfrm>
              <a:off x="86" y="455"/>
              <a:ext cx="278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75.000 non-abstract nouns from WordNet</a:t>
              </a:r>
            </a:p>
          </p:txBody>
        </p:sp>
        <p:grpSp>
          <p:nvGrpSpPr>
            <p:cNvPr id="82966" name="Group 10"/>
            <p:cNvGrpSpPr>
              <a:grpSpLocks/>
            </p:cNvGrpSpPr>
            <p:nvPr/>
          </p:nvGrpSpPr>
          <p:grpSpPr bwMode="auto">
            <a:xfrm>
              <a:off x="144" y="672"/>
              <a:ext cx="2592" cy="1266"/>
              <a:chOff x="144" y="672"/>
              <a:chExt cx="2592" cy="1266"/>
            </a:xfrm>
          </p:grpSpPr>
          <p:pic>
            <p:nvPicPr>
              <p:cNvPr id="82967" name="Picture 5"/>
              <p:cNvPicPr>
                <a:picLocks noChangeAspect="1" noChangeArrowheads="1"/>
              </p:cNvPicPr>
              <p:nvPr/>
            </p:nvPicPr>
            <p:blipFill>
              <a:blip r:embed="rId3">
                <a:extLst>
                  <a:ext uri="{28A0092B-C50C-407E-A947-70E740481C1C}">
                    <a14:useLocalDpi xmlns:a14="http://schemas.microsoft.com/office/drawing/2010/main" val="0"/>
                  </a:ext>
                </a:extLst>
              </a:blip>
              <a:srcRect b="21312"/>
              <a:stretch>
                <a:fillRect/>
              </a:stretch>
            </p:blipFill>
            <p:spPr bwMode="auto">
              <a:xfrm>
                <a:off x="144" y="672"/>
                <a:ext cx="2592"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8" name="Rectangle 9"/>
              <p:cNvSpPr>
                <a:spLocks noChangeArrowheads="1"/>
              </p:cNvSpPr>
              <p:nvPr/>
            </p:nvSpPr>
            <p:spPr bwMode="auto">
              <a:xfrm>
                <a:off x="2400" y="816"/>
                <a:ext cx="336" cy="192"/>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grpSp>
      </p:grpSp>
      <p:grpSp>
        <p:nvGrpSpPr>
          <p:cNvPr id="4" name="Group 20"/>
          <p:cNvGrpSpPr>
            <a:grpSpLocks/>
          </p:cNvGrpSpPr>
          <p:nvPr/>
        </p:nvGrpSpPr>
        <p:grpSpPr bwMode="auto">
          <a:xfrm>
            <a:off x="4648206" y="685800"/>
            <a:ext cx="3519489" cy="2166938"/>
            <a:chOff x="3264" y="432"/>
            <a:chExt cx="2217" cy="1365"/>
          </a:xfrm>
        </p:grpSpPr>
        <p:sp>
          <p:nvSpPr>
            <p:cNvPr id="82957" name="Text Box 7"/>
            <p:cNvSpPr txBox="1">
              <a:spLocks noChangeArrowheads="1"/>
            </p:cNvSpPr>
            <p:nvPr/>
          </p:nvSpPr>
          <p:spPr bwMode="auto">
            <a:xfrm>
              <a:off x="3360" y="432"/>
              <a:ext cx="212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7 Online image search engines</a:t>
              </a:r>
            </a:p>
          </p:txBody>
        </p:sp>
        <p:pic>
          <p:nvPicPr>
            <p:cNvPr id="82958" name="Picture 11" descr="Goo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 y="912"/>
              <a:ext cx="86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12" descr="AltaVist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 y="1296"/>
              <a:ext cx="62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0" name="Picture 13" descr="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2" y="768"/>
              <a:ext cx="837"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1" name="Picture 14" descr="Picsearch - the search engine for pictures and image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6" y="1296"/>
              <a:ext cx="782"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2" name="Picture 15" descr="cydra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2" y="672"/>
              <a:ext cx="69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3"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104"/>
              <a:ext cx="81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4"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4" y="1536"/>
              <a:ext cx="65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2"/>
          <p:cNvGrpSpPr>
            <a:grpSpLocks/>
          </p:cNvGrpSpPr>
          <p:nvPr/>
        </p:nvGrpSpPr>
        <p:grpSpPr bwMode="auto">
          <a:xfrm>
            <a:off x="914400" y="3505200"/>
            <a:ext cx="7010400" cy="3352800"/>
            <a:chOff x="576" y="2208"/>
            <a:chExt cx="4416" cy="2112"/>
          </a:xfrm>
        </p:grpSpPr>
        <p:pic>
          <p:nvPicPr>
            <p:cNvPr id="82955" name="Picture 6"/>
            <p:cNvPicPr>
              <a:picLocks noChangeAspect="1" noChangeArrowheads="1"/>
            </p:cNvPicPr>
            <p:nvPr/>
          </p:nvPicPr>
          <p:blipFill>
            <a:blip r:embed="rId13">
              <a:extLst>
                <a:ext uri="{28A0092B-C50C-407E-A947-70E740481C1C}">
                  <a14:useLocalDpi xmlns:a14="http://schemas.microsoft.com/office/drawing/2010/main" val="0"/>
                </a:ext>
              </a:extLst>
            </a:blip>
            <a:srcRect l="15858" t="14688" r="34297" b="45438"/>
            <a:stretch>
              <a:fillRect/>
            </a:stretch>
          </p:blipFill>
          <p:spPr bwMode="auto">
            <a:xfrm>
              <a:off x="576" y="2208"/>
              <a:ext cx="4416"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Rectangle 2"/>
            <p:cNvSpPr>
              <a:spLocks noChangeArrowheads="1"/>
            </p:cNvSpPr>
            <p:nvPr/>
          </p:nvSpPr>
          <p:spPr bwMode="auto">
            <a:xfrm>
              <a:off x="624" y="2208"/>
              <a:ext cx="1789"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20000"/>
                </a:spcBef>
                <a:spcAft>
                  <a:spcPct val="0"/>
                </a:spcAft>
                <a:buFont typeface="Arial" charset="0"/>
                <a:buNone/>
              </a:pPr>
              <a:r>
                <a:rPr lang="en-US">
                  <a:solidFill>
                    <a:prstClr val="black"/>
                  </a:solidFill>
                  <a:latin typeface="Arial" charset="0"/>
                  <a:ea typeface="ＭＳ Ｐゴシック" charset="0"/>
                  <a:cs typeface="Arial" charset="0"/>
                </a:rPr>
                <a:t>Google: </a:t>
              </a:r>
              <a:r>
                <a:rPr lang="en-US">
                  <a:solidFill>
                    <a:srgbClr val="FF3300"/>
                  </a:solidFill>
                  <a:latin typeface="Arial" charset="0"/>
                  <a:ea typeface="ＭＳ Ｐゴシック" charset="0"/>
                  <a:cs typeface="Arial" charset="0"/>
                </a:rPr>
                <a:t>80 million images</a:t>
              </a:r>
            </a:p>
          </p:txBody>
        </p:sp>
      </p:grpSp>
      <p:sp>
        <p:nvSpPr>
          <p:cNvPr id="546824" name="Text Box 8"/>
          <p:cNvSpPr txBox="1">
            <a:spLocks noChangeArrowheads="1"/>
          </p:cNvSpPr>
          <p:nvPr/>
        </p:nvSpPr>
        <p:spPr bwMode="auto">
          <a:xfrm>
            <a:off x="2514600" y="3124201"/>
            <a:ext cx="400855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And after 1 year downloading images </a:t>
            </a:r>
          </a:p>
        </p:txBody>
      </p:sp>
      <p:sp>
        <p:nvSpPr>
          <p:cNvPr id="82951" name="Rectangle 18"/>
          <p:cNvSpPr>
            <a:spLocks noChangeArrowheads="1"/>
          </p:cNvSpPr>
          <p:nvPr/>
        </p:nvSpPr>
        <p:spPr bwMode="auto">
          <a:xfrm>
            <a:off x="5554667" y="6582192"/>
            <a:ext cx="3578560" cy="276981"/>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91421" tIns="45711" rIns="91421" bIns="45711" anchor="ctr">
            <a:spAutoFit/>
          </a:bodyPr>
          <a:lstStyle/>
          <a:p>
            <a:pPr fontAlgn="base">
              <a:spcBef>
                <a:spcPct val="0"/>
              </a:spcBef>
              <a:spcAft>
                <a:spcPct val="0"/>
              </a:spcAft>
            </a:pPr>
            <a:r>
              <a:rPr lang="en-US" sz="1200">
                <a:solidFill>
                  <a:prstClr val="black"/>
                </a:solidFill>
                <a:latin typeface="Arial" charset="0"/>
                <a:ea typeface="ＭＳ Ｐゴシック" charset="0"/>
                <a:cs typeface="Arial" charset="0"/>
              </a:rPr>
              <a:t>A. Torralba, R. Fergus, W.T. Freeman. PAMI 2008</a:t>
            </a:r>
          </a:p>
        </p:txBody>
      </p:sp>
      <p:sp>
        <p:nvSpPr>
          <p:cNvPr id="82952" name="TextBox 21"/>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82953" name="TextBox 22"/>
          <p:cNvSpPr txBox="1">
            <a:spLocks noChangeArrowheads="1"/>
          </p:cNvSpPr>
          <p:nvPr/>
        </p:nvSpPr>
        <p:spPr bwMode="auto">
          <a:xfrm>
            <a:off x="8380415" y="115891"/>
            <a:ext cx="51825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6-7</a:t>
            </a:r>
          </a:p>
        </p:txBody>
      </p:sp>
      <p:sp>
        <p:nvSpPr>
          <p:cNvPr id="82954" name="TextBox 23"/>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Tree>
    <p:extLst>
      <p:ext uri="{BB962C8B-B14F-4D97-AF65-F5344CB8AC3E}">
        <p14:creationId xmlns:p14="http://schemas.microsoft.com/office/powerpoint/2010/main" val="1853116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68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04800" y="685800"/>
            <a:ext cx="8534400" cy="4525963"/>
          </a:xfrm>
        </p:spPr>
        <p:txBody>
          <a:bodyPr>
            <a:normAutofit/>
          </a:bodyPr>
          <a:lstStyle/>
          <a:p>
            <a:pPr eaLnBrk="1" hangingPunct="1"/>
            <a:r>
              <a:rPr lang="en-US">
                <a:latin typeface="Calibri" charset="0"/>
                <a:ea typeface="ＭＳ Ｐゴシック" charset="0"/>
                <a:cs typeface="ＭＳ Ｐゴシック" charset="0"/>
              </a:rPr>
              <a:t>An </a:t>
            </a:r>
            <a:r>
              <a:rPr lang="en-US">
                <a:solidFill>
                  <a:schemeClr val="accent1"/>
                </a:solidFill>
                <a:latin typeface="Calibri" charset="0"/>
                <a:ea typeface="ＭＳ Ｐゴシック" charset="0"/>
                <a:cs typeface="ＭＳ Ｐゴシック" charset="0"/>
              </a:rPr>
              <a:t>ontology of images</a:t>
            </a:r>
            <a:r>
              <a:rPr lang="en-US">
                <a:latin typeface="Calibri" charset="0"/>
                <a:ea typeface="ＭＳ Ｐゴシック" charset="0"/>
                <a:cs typeface="ＭＳ Ｐゴシック" charset="0"/>
              </a:rPr>
              <a:t> based on WordNet</a:t>
            </a:r>
          </a:p>
          <a:p>
            <a:pPr eaLnBrk="1" hangingPunct="1"/>
            <a:r>
              <a:rPr lang="en-US">
                <a:latin typeface="Calibri" charset="0"/>
                <a:ea typeface="ＭＳ Ｐゴシック" charset="0"/>
                <a:cs typeface="ＭＳ Ｐゴシック" charset="0"/>
              </a:rPr>
              <a:t>ImageNet currently has</a:t>
            </a:r>
          </a:p>
          <a:p>
            <a:pPr lvl="1" eaLnBrk="1" hangingPunct="1"/>
            <a:r>
              <a:rPr lang="en-US">
                <a:latin typeface="Calibri" charset="0"/>
                <a:ea typeface="ＭＳ Ｐゴシック" charset="0"/>
              </a:rPr>
              <a:t>13,000+ categories of visual concepts</a:t>
            </a:r>
          </a:p>
          <a:p>
            <a:pPr lvl="1" eaLnBrk="1" hangingPunct="1"/>
            <a:r>
              <a:rPr lang="en-US">
                <a:latin typeface="Calibri" charset="0"/>
                <a:ea typeface="ＭＳ Ｐゴシック" charset="0"/>
              </a:rPr>
              <a:t>10 million human-cleaned images (~700im/categ)</a:t>
            </a:r>
          </a:p>
          <a:p>
            <a:pPr lvl="1" eaLnBrk="1" hangingPunct="1"/>
            <a:r>
              <a:rPr lang="en-US">
                <a:latin typeface="Calibri" charset="0"/>
                <a:ea typeface="ＭＳ Ｐゴシック" charset="0"/>
              </a:rPr>
              <a:t>1/3+ is released online @ </a:t>
            </a:r>
            <a:r>
              <a:rPr lang="en-US" b="1">
                <a:effectLst>
                  <a:outerShdw blurRad="38100" dist="38100" dir="2700000" algn="tl">
                    <a:srgbClr val="DDDDDD"/>
                  </a:outerShdw>
                </a:effectLst>
                <a:latin typeface="Calibri" charset="0"/>
                <a:ea typeface="ＭＳ Ｐゴシック" charset="0"/>
              </a:rPr>
              <a:t>www.image-net.org</a:t>
            </a:r>
          </a:p>
          <a:p>
            <a:pPr eaLnBrk="1" hangingPunct="1"/>
            <a:endParaRPr lang="en-US">
              <a:latin typeface="Calibri" charset="0"/>
              <a:ea typeface="ＭＳ Ｐゴシック" charset="0"/>
              <a:cs typeface="ＭＳ Ｐゴシック" charset="0"/>
            </a:endParaRPr>
          </a:p>
          <a:p>
            <a:pPr eaLnBrk="1" hangingPunct="1">
              <a:buFont typeface="Arial" charset="0"/>
              <a:buNone/>
            </a:pPr>
            <a:endParaRPr lang="en-US">
              <a:latin typeface="Calibri" charset="0"/>
              <a:ea typeface="ＭＳ Ｐゴシック" charset="0"/>
              <a:cs typeface="ＭＳ Ｐゴシック" charset="0"/>
            </a:endParaRPr>
          </a:p>
        </p:txBody>
      </p:sp>
      <p:pic>
        <p:nvPicPr>
          <p:cNvPr id="84995" name="Picture 99" descr="logo_highr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3962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6" name="Group 100"/>
          <p:cNvGrpSpPr>
            <a:grpSpLocks/>
          </p:cNvGrpSpPr>
          <p:nvPr/>
        </p:nvGrpSpPr>
        <p:grpSpPr bwMode="auto">
          <a:xfrm>
            <a:off x="609601" y="3352800"/>
            <a:ext cx="8290415" cy="3124200"/>
            <a:chOff x="0" y="2895600"/>
            <a:chExt cx="9297661" cy="3962400"/>
          </a:xfrm>
        </p:grpSpPr>
        <p:sp>
          <p:nvSpPr>
            <p:cNvPr id="102" name="Oval 77"/>
            <p:cNvSpPr>
              <a:spLocks noChangeArrowheads="1"/>
            </p:cNvSpPr>
            <p:nvPr/>
          </p:nvSpPr>
          <p:spPr bwMode="auto">
            <a:xfrm>
              <a:off x="2553056" y="3962710"/>
              <a:ext cx="2590444" cy="2591265"/>
            </a:xfrm>
            <a:prstGeom prst="ellipse">
              <a:avLst/>
            </a:prstGeom>
            <a:solidFill>
              <a:srgbClr val="ECD9FF"/>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 name="AutoShape 6"/>
            <p:cNvSpPr>
              <a:spLocks noChangeArrowheads="1"/>
            </p:cNvSpPr>
            <p:nvPr/>
          </p:nvSpPr>
          <p:spPr bwMode="auto">
            <a:xfrm>
              <a:off x="0" y="3048620"/>
              <a:ext cx="2629613" cy="3656361"/>
            </a:xfrm>
            <a:prstGeom prst="triangle">
              <a:avLst>
                <a:gd name="adj" fmla="val 50000"/>
              </a:avLst>
            </a:prstGeom>
            <a:solidFill>
              <a:srgbClr val="BBE0E3"/>
            </a:solidFill>
            <a:ln w="9525">
              <a:solidFill>
                <a:srgbClr val="000000"/>
              </a:solidFill>
              <a:miter lim="800000"/>
              <a:headEnd/>
              <a:tailEnd/>
            </a:ln>
            <a:effectLst/>
          </p:spPr>
          <p:txBody>
            <a:bodyPr wrap="none" anchor="ctr"/>
            <a:lstStyle/>
            <a:p>
              <a:pPr algn="ctr" fontAlgn="base">
                <a:spcBef>
                  <a:spcPct val="0"/>
                </a:spcBef>
                <a:spcAft>
                  <a:spcPct val="0"/>
                </a:spcAft>
              </a:pPr>
              <a:endParaRPr lang="en-US">
                <a:solidFill>
                  <a:srgbClr val="000000"/>
                </a:solidFill>
                <a:latin typeface="Arial" charset="0"/>
                <a:ea typeface="ＭＳ Ｐゴシック" charset="0"/>
                <a:cs typeface="ＭＳ Ｐゴシック" charset="0"/>
              </a:endParaRPr>
            </a:p>
            <a:p>
              <a:pPr algn="ctr" fontAlgn="base">
                <a:spcBef>
                  <a:spcPct val="0"/>
                </a:spcBef>
                <a:spcAft>
                  <a:spcPct val="0"/>
                </a:spcAft>
              </a:pPr>
              <a:r>
                <a:rPr lang="en-US">
                  <a:solidFill>
                    <a:srgbClr val="000000"/>
                  </a:solidFill>
                  <a:latin typeface="Arial" charset="0"/>
                  <a:ea typeface="ＭＳ Ｐゴシック" charset="0"/>
                  <a:cs typeface="ＭＳ Ｐゴシック" charset="0"/>
                </a:rPr>
                <a:t>~10</a:t>
              </a:r>
              <a:r>
                <a:rPr lang="en-US" baseline="30000">
                  <a:solidFill>
                    <a:srgbClr val="000000"/>
                  </a:solidFill>
                  <a:latin typeface="Arial" charset="0"/>
                  <a:ea typeface="ＭＳ Ｐゴシック" charset="0"/>
                  <a:cs typeface="ＭＳ Ｐゴシック" charset="0"/>
                </a:rPr>
                <a:t>5</a:t>
              </a:r>
              <a:r>
                <a:rPr lang="en-US">
                  <a:solidFill>
                    <a:srgbClr val="000000"/>
                  </a:solidFill>
                  <a:latin typeface="Arial" charset="0"/>
                  <a:ea typeface="ＭＳ Ｐゴシック" charset="0"/>
                  <a:cs typeface="ＭＳ Ｐゴシック" charset="0"/>
                </a:rPr>
                <a:t>+ nodes</a:t>
              </a:r>
            </a:p>
            <a:p>
              <a:pPr algn="ctr" fontAlgn="base">
                <a:spcBef>
                  <a:spcPct val="0"/>
                </a:spcBef>
                <a:spcAft>
                  <a:spcPct val="0"/>
                </a:spcAft>
              </a:pPr>
              <a:r>
                <a:rPr lang="en-US">
                  <a:solidFill>
                    <a:srgbClr val="000000"/>
                  </a:solidFill>
                  <a:latin typeface="Arial" charset="0"/>
                  <a:ea typeface="ＭＳ Ｐゴシック" charset="0"/>
                  <a:cs typeface="ＭＳ Ｐゴシック" charset="0"/>
                </a:rPr>
                <a:t>~10</a:t>
              </a:r>
              <a:r>
                <a:rPr lang="en-US" baseline="30000">
                  <a:solidFill>
                    <a:srgbClr val="000000"/>
                  </a:solidFill>
                  <a:latin typeface="Arial" charset="0"/>
                  <a:ea typeface="ＭＳ Ｐゴシック" charset="0"/>
                  <a:cs typeface="ＭＳ Ｐゴシック" charset="0"/>
                </a:rPr>
                <a:t>8</a:t>
              </a:r>
              <a:r>
                <a:rPr lang="en-US">
                  <a:solidFill>
                    <a:srgbClr val="000000"/>
                  </a:solidFill>
                  <a:latin typeface="Arial" charset="0"/>
                  <a:ea typeface="ＭＳ Ｐゴシック" charset="0"/>
                  <a:cs typeface="ＭＳ Ｐゴシック" charset="0"/>
                </a:rPr>
                <a:t>+ images</a:t>
              </a:r>
            </a:p>
          </p:txBody>
        </p:sp>
        <p:sp>
          <p:nvSpPr>
            <p:cNvPr id="104" name="Oval 76"/>
            <p:cNvSpPr>
              <a:spLocks noChangeArrowheads="1"/>
            </p:cNvSpPr>
            <p:nvPr/>
          </p:nvSpPr>
          <p:spPr bwMode="auto">
            <a:xfrm>
              <a:off x="1942388" y="6171426"/>
              <a:ext cx="457556" cy="457044"/>
            </a:xfrm>
            <a:prstGeom prst="ellipse">
              <a:avLst/>
            </a:prstGeom>
            <a:solidFill>
              <a:srgbClr val="E4C9FF">
                <a:alpha val="78000"/>
              </a:srgbClr>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5" name="Line 78"/>
            <p:cNvSpPr>
              <a:spLocks noChangeShapeType="1"/>
            </p:cNvSpPr>
            <p:nvPr/>
          </p:nvSpPr>
          <p:spPr bwMode="auto">
            <a:xfrm flipV="1">
              <a:off x="2018944" y="4876800"/>
              <a:ext cx="610669" cy="1371136"/>
            </a:xfrm>
            <a:prstGeom prst="line">
              <a:avLst/>
            </a:prstGeom>
            <a:noFill/>
            <a:ln w="57150">
              <a:solidFill>
                <a:srgbClr val="E4C9FF"/>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06" name="Line 79"/>
            <p:cNvSpPr>
              <a:spLocks noChangeShapeType="1"/>
            </p:cNvSpPr>
            <p:nvPr/>
          </p:nvSpPr>
          <p:spPr bwMode="auto">
            <a:xfrm flipV="1">
              <a:off x="2172056" y="6553975"/>
              <a:ext cx="1751888" cy="74496"/>
            </a:xfrm>
            <a:prstGeom prst="line">
              <a:avLst/>
            </a:prstGeom>
            <a:noFill/>
            <a:ln w="57150">
              <a:solidFill>
                <a:srgbClr val="E4C9FF"/>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grpSp>
          <p:nvGrpSpPr>
            <p:cNvPr id="85006" name="Group 82"/>
            <p:cNvGrpSpPr>
              <a:grpSpLocks/>
            </p:cNvGrpSpPr>
            <p:nvPr/>
          </p:nvGrpSpPr>
          <p:grpSpPr bwMode="auto">
            <a:xfrm>
              <a:off x="2781300" y="4114800"/>
              <a:ext cx="2057400" cy="1808163"/>
              <a:chOff x="1104" y="784"/>
              <a:chExt cx="3065" cy="2692"/>
            </a:xfrm>
          </p:grpSpPr>
          <p:sp>
            <p:nvSpPr>
              <p:cNvPr id="108" name="Line 83"/>
              <p:cNvSpPr>
                <a:spLocks noChangeShapeType="1"/>
              </p:cNvSpPr>
              <p:nvPr/>
            </p:nvSpPr>
            <p:spPr bwMode="auto">
              <a:xfrm flipH="1">
                <a:off x="3103" y="2275"/>
                <a:ext cx="228" cy="381"/>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09" name="Line 84"/>
              <p:cNvSpPr>
                <a:spLocks noChangeShapeType="1"/>
              </p:cNvSpPr>
              <p:nvPr/>
            </p:nvSpPr>
            <p:spPr bwMode="auto">
              <a:xfrm>
                <a:off x="3305" y="2308"/>
                <a:ext cx="249"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10" name="Oval 85"/>
              <p:cNvSpPr>
                <a:spLocks noChangeArrowheads="1"/>
              </p:cNvSpPr>
              <p:nvPr/>
            </p:nvSpPr>
            <p:spPr bwMode="auto">
              <a:xfrm>
                <a:off x="3003" y="2557"/>
                <a:ext cx="202"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1" name="Line 86"/>
              <p:cNvSpPr>
                <a:spLocks noChangeShapeType="1"/>
              </p:cNvSpPr>
              <p:nvPr/>
            </p:nvSpPr>
            <p:spPr bwMode="auto">
              <a:xfrm flipH="1">
                <a:off x="2756" y="2656"/>
                <a:ext cx="398" cy="40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12" name="Line 87"/>
              <p:cNvSpPr>
                <a:spLocks noChangeShapeType="1"/>
              </p:cNvSpPr>
              <p:nvPr/>
            </p:nvSpPr>
            <p:spPr bwMode="auto">
              <a:xfrm>
                <a:off x="3103" y="2656"/>
                <a:ext cx="159" cy="375"/>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13" name="Oval 88"/>
              <p:cNvSpPr>
                <a:spLocks noChangeArrowheads="1"/>
              </p:cNvSpPr>
              <p:nvPr/>
            </p:nvSpPr>
            <p:spPr bwMode="auto">
              <a:xfrm>
                <a:off x="3154" y="2914"/>
                <a:ext cx="199"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4" name="Line 89"/>
              <p:cNvSpPr>
                <a:spLocks noChangeShapeType="1"/>
              </p:cNvSpPr>
              <p:nvPr/>
            </p:nvSpPr>
            <p:spPr bwMode="auto">
              <a:xfrm flipH="1">
                <a:off x="3082" y="2965"/>
                <a:ext cx="223" cy="354"/>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15" name="Line 90"/>
              <p:cNvSpPr>
                <a:spLocks noChangeShapeType="1"/>
              </p:cNvSpPr>
              <p:nvPr/>
            </p:nvSpPr>
            <p:spPr bwMode="auto">
              <a:xfrm>
                <a:off x="3204" y="2965"/>
                <a:ext cx="249"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16" name="Oval 91"/>
              <p:cNvSpPr>
                <a:spLocks noChangeArrowheads="1"/>
              </p:cNvSpPr>
              <p:nvPr/>
            </p:nvSpPr>
            <p:spPr bwMode="auto">
              <a:xfrm>
                <a:off x="2703" y="2914"/>
                <a:ext cx="202"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7" name="Line 92"/>
              <p:cNvSpPr>
                <a:spLocks noChangeShapeType="1"/>
              </p:cNvSpPr>
              <p:nvPr/>
            </p:nvSpPr>
            <p:spPr bwMode="auto">
              <a:xfrm flipH="1">
                <a:off x="2605" y="2965"/>
                <a:ext cx="249"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18" name="Oval 93"/>
              <p:cNvSpPr>
                <a:spLocks noChangeArrowheads="1"/>
              </p:cNvSpPr>
              <p:nvPr/>
            </p:nvSpPr>
            <p:spPr bwMode="auto">
              <a:xfrm>
                <a:off x="3406" y="2557"/>
                <a:ext cx="199"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9" name="Oval 94"/>
              <p:cNvSpPr>
                <a:spLocks noChangeArrowheads="1"/>
              </p:cNvSpPr>
              <p:nvPr/>
            </p:nvSpPr>
            <p:spPr bwMode="auto">
              <a:xfrm>
                <a:off x="2955" y="3258"/>
                <a:ext cx="199"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20" name="Oval 95"/>
              <p:cNvSpPr>
                <a:spLocks noChangeArrowheads="1"/>
              </p:cNvSpPr>
              <p:nvPr/>
            </p:nvSpPr>
            <p:spPr bwMode="auto">
              <a:xfrm>
                <a:off x="2504" y="3258"/>
                <a:ext cx="199"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21" name="Oval 96"/>
              <p:cNvSpPr>
                <a:spLocks noChangeArrowheads="1"/>
              </p:cNvSpPr>
              <p:nvPr/>
            </p:nvSpPr>
            <p:spPr bwMode="auto">
              <a:xfrm>
                <a:off x="3353" y="3258"/>
                <a:ext cx="202"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22" name="Oval 97"/>
              <p:cNvSpPr>
                <a:spLocks noChangeArrowheads="1"/>
              </p:cNvSpPr>
              <p:nvPr/>
            </p:nvSpPr>
            <p:spPr bwMode="auto">
              <a:xfrm>
                <a:off x="3050" y="1094"/>
                <a:ext cx="199"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23" name="Line 98"/>
              <p:cNvSpPr>
                <a:spLocks noChangeShapeType="1"/>
              </p:cNvSpPr>
              <p:nvPr/>
            </p:nvSpPr>
            <p:spPr bwMode="auto">
              <a:xfrm flipH="1">
                <a:off x="2949" y="1193"/>
                <a:ext cx="249" cy="40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24" name="Line 99"/>
              <p:cNvSpPr>
                <a:spLocks noChangeShapeType="1"/>
              </p:cNvSpPr>
              <p:nvPr/>
            </p:nvSpPr>
            <p:spPr bwMode="auto">
              <a:xfrm>
                <a:off x="3148" y="1244"/>
                <a:ext cx="252" cy="40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25" name="Oval 100"/>
              <p:cNvSpPr>
                <a:spLocks noChangeArrowheads="1"/>
              </p:cNvSpPr>
              <p:nvPr/>
            </p:nvSpPr>
            <p:spPr bwMode="auto">
              <a:xfrm>
                <a:off x="2849" y="1502"/>
                <a:ext cx="202"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26" name="Line 101"/>
              <p:cNvSpPr>
                <a:spLocks noChangeShapeType="1"/>
              </p:cNvSpPr>
              <p:nvPr/>
            </p:nvSpPr>
            <p:spPr bwMode="auto">
              <a:xfrm flipH="1">
                <a:off x="2597" y="1601"/>
                <a:ext cx="403"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27" name="Line 102"/>
              <p:cNvSpPr>
                <a:spLocks noChangeShapeType="1"/>
              </p:cNvSpPr>
              <p:nvPr/>
            </p:nvSpPr>
            <p:spPr bwMode="auto">
              <a:xfrm>
                <a:off x="2949" y="1601"/>
                <a:ext cx="149" cy="351"/>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28" name="Oval 103"/>
              <p:cNvSpPr>
                <a:spLocks noChangeArrowheads="1"/>
              </p:cNvSpPr>
              <p:nvPr/>
            </p:nvSpPr>
            <p:spPr bwMode="auto">
              <a:xfrm>
                <a:off x="3000" y="1850"/>
                <a:ext cx="199"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29" name="Line 104"/>
              <p:cNvSpPr>
                <a:spLocks noChangeShapeType="1"/>
              </p:cNvSpPr>
              <p:nvPr/>
            </p:nvSpPr>
            <p:spPr bwMode="auto">
              <a:xfrm flipH="1">
                <a:off x="2899" y="1894"/>
                <a:ext cx="249"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30" name="Line 105"/>
              <p:cNvSpPr>
                <a:spLocks noChangeShapeType="1"/>
              </p:cNvSpPr>
              <p:nvPr/>
            </p:nvSpPr>
            <p:spPr bwMode="auto">
              <a:xfrm>
                <a:off x="3050" y="1894"/>
                <a:ext cx="249"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31" name="Oval 106"/>
              <p:cNvSpPr>
                <a:spLocks noChangeArrowheads="1"/>
              </p:cNvSpPr>
              <p:nvPr/>
            </p:nvSpPr>
            <p:spPr bwMode="auto">
              <a:xfrm>
                <a:off x="2549" y="1850"/>
                <a:ext cx="199"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2" name="Line 107"/>
              <p:cNvSpPr>
                <a:spLocks noChangeShapeType="1"/>
              </p:cNvSpPr>
              <p:nvPr/>
            </p:nvSpPr>
            <p:spPr bwMode="auto">
              <a:xfrm flipH="1">
                <a:off x="2448" y="1894"/>
                <a:ext cx="249"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33" name="Oval 108"/>
              <p:cNvSpPr>
                <a:spLocks noChangeArrowheads="1"/>
              </p:cNvSpPr>
              <p:nvPr/>
            </p:nvSpPr>
            <p:spPr bwMode="auto">
              <a:xfrm>
                <a:off x="3249" y="1502"/>
                <a:ext cx="199"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4" name="Oval 109"/>
              <p:cNvSpPr>
                <a:spLocks noChangeArrowheads="1"/>
              </p:cNvSpPr>
              <p:nvPr/>
            </p:nvSpPr>
            <p:spPr bwMode="auto">
              <a:xfrm>
                <a:off x="2798" y="2194"/>
                <a:ext cx="202"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5" name="Oval 110"/>
              <p:cNvSpPr>
                <a:spLocks noChangeArrowheads="1"/>
              </p:cNvSpPr>
              <p:nvPr/>
            </p:nvSpPr>
            <p:spPr bwMode="auto">
              <a:xfrm>
                <a:off x="2347" y="2194"/>
                <a:ext cx="202"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6" name="Oval 111"/>
              <p:cNvSpPr>
                <a:spLocks noChangeArrowheads="1"/>
              </p:cNvSpPr>
              <p:nvPr/>
            </p:nvSpPr>
            <p:spPr bwMode="auto">
              <a:xfrm>
                <a:off x="3199" y="2194"/>
                <a:ext cx="202"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7" name="Oval 112"/>
              <p:cNvSpPr>
                <a:spLocks noChangeArrowheads="1"/>
              </p:cNvSpPr>
              <p:nvPr/>
            </p:nvSpPr>
            <p:spPr bwMode="auto">
              <a:xfrm>
                <a:off x="2141" y="1811"/>
                <a:ext cx="199"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8" name="Line 113"/>
              <p:cNvSpPr>
                <a:spLocks noChangeShapeType="1"/>
              </p:cNvSpPr>
              <p:nvPr/>
            </p:nvSpPr>
            <p:spPr bwMode="auto">
              <a:xfrm flipH="1">
                <a:off x="2040" y="1903"/>
                <a:ext cx="249"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39" name="Line 114"/>
              <p:cNvSpPr>
                <a:spLocks noChangeShapeType="1"/>
              </p:cNvSpPr>
              <p:nvPr/>
            </p:nvSpPr>
            <p:spPr bwMode="auto">
              <a:xfrm>
                <a:off x="2239" y="1954"/>
                <a:ext cx="252"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40" name="Oval 115"/>
              <p:cNvSpPr>
                <a:spLocks noChangeArrowheads="1"/>
              </p:cNvSpPr>
              <p:nvPr/>
            </p:nvSpPr>
            <p:spPr bwMode="auto">
              <a:xfrm>
                <a:off x="1939" y="2203"/>
                <a:ext cx="202"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1" name="Line 116"/>
              <p:cNvSpPr>
                <a:spLocks noChangeShapeType="1"/>
              </p:cNvSpPr>
              <p:nvPr/>
            </p:nvSpPr>
            <p:spPr bwMode="auto">
              <a:xfrm flipH="1">
                <a:off x="1690" y="2302"/>
                <a:ext cx="400" cy="402"/>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42" name="Line 117"/>
              <p:cNvSpPr>
                <a:spLocks noChangeShapeType="1"/>
              </p:cNvSpPr>
              <p:nvPr/>
            </p:nvSpPr>
            <p:spPr bwMode="auto">
              <a:xfrm>
                <a:off x="2040" y="2302"/>
                <a:ext cx="151" cy="351"/>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43" name="Oval 118"/>
              <p:cNvSpPr>
                <a:spLocks noChangeArrowheads="1"/>
              </p:cNvSpPr>
              <p:nvPr/>
            </p:nvSpPr>
            <p:spPr bwMode="auto">
              <a:xfrm>
                <a:off x="2090" y="2554"/>
                <a:ext cx="199"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4" name="Line 119"/>
              <p:cNvSpPr>
                <a:spLocks noChangeShapeType="1"/>
              </p:cNvSpPr>
              <p:nvPr/>
            </p:nvSpPr>
            <p:spPr bwMode="auto">
              <a:xfrm flipH="1">
                <a:off x="1989" y="2602"/>
                <a:ext cx="249" cy="40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45" name="Line 120"/>
              <p:cNvSpPr>
                <a:spLocks noChangeShapeType="1"/>
              </p:cNvSpPr>
              <p:nvPr/>
            </p:nvSpPr>
            <p:spPr bwMode="auto">
              <a:xfrm>
                <a:off x="2141" y="2602"/>
                <a:ext cx="249" cy="40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46" name="Oval 121"/>
              <p:cNvSpPr>
                <a:spLocks noChangeArrowheads="1"/>
              </p:cNvSpPr>
              <p:nvPr/>
            </p:nvSpPr>
            <p:spPr bwMode="auto">
              <a:xfrm>
                <a:off x="1639" y="2554"/>
                <a:ext cx="202"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7" name="Line 122"/>
              <p:cNvSpPr>
                <a:spLocks noChangeShapeType="1"/>
              </p:cNvSpPr>
              <p:nvPr/>
            </p:nvSpPr>
            <p:spPr bwMode="auto">
              <a:xfrm flipH="1">
                <a:off x="1538" y="2602"/>
                <a:ext cx="252" cy="40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48" name="Oval 123"/>
              <p:cNvSpPr>
                <a:spLocks noChangeArrowheads="1"/>
              </p:cNvSpPr>
              <p:nvPr/>
            </p:nvSpPr>
            <p:spPr bwMode="auto">
              <a:xfrm>
                <a:off x="2339" y="2203"/>
                <a:ext cx="202"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9" name="Oval 124"/>
              <p:cNvSpPr>
                <a:spLocks noChangeArrowheads="1"/>
              </p:cNvSpPr>
              <p:nvPr/>
            </p:nvSpPr>
            <p:spPr bwMode="auto">
              <a:xfrm>
                <a:off x="1889" y="2911"/>
                <a:ext cx="202"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50" name="Oval 125"/>
              <p:cNvSpPr>
                <a:spLocks noChangeArrowheads="1"/>
              </p:cNvSpPr>
              <p:nvPr/>
            </p:nvSpPr>
            <p:spPr bwMode="auto">
              <a:xfrm>
                <a:off x="1440" y="2911"/>
                <a:ext cx="199"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51" name="Oval 126"/>
              <p:cNvSpPr>
                <a:spLocks noChangeArrowheads="1"/>
              </p:cNvSpPr>
              <p:nvPr/>
            </p:nvSpPr>
            <p:spPr bwMode="auto">
              <a:xfrm>
                <a:off x="2289" y="2911"/>
                <a:ext cx="202"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52" name="Line 127"/>
              <p:cNvSpPr>
                <a:spLocks noChangeShapeType="1"/>
              </p:cNvSpPr>
              <p:nvPr/>
            </p:nvSpPr>
            <p:spPr bwMode="auto">
              <a:xfrm>
                <a:off x="2976" y="896"/>
                <a:ext cx="191" cy="306"/>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53" name="Line 128"/>
              <p:cNvSpPr>
                <a:spLocks noChangeShapeType="1"/>
              </p:cNvSpPr>
              <p:nvPr/>
            </p:nvSpPr>
            <p:spPr bwMode="auto">
              <a:xfrm flipH="1">
                <a:off x="2745" y="914"/>
                <a:ext cx="231" cy="321"/>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54" name="Oval 129"/>
              <p:cNvSpPr>
                <a:spLocks noChangeArrowheads="1"/>
              </p:cNvSpPr>
              <p:nvPr/>
            </p:nvSpPr>
            <p:spPr bwMode="auto">
              <a:xfrm>
                <a:off x="2644" y="1136"/>
                <a:ext cx="199"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55" name="Line 130"/>
              <p:cNvSpPr>
                <a:spLocks noChangeShapeType="1"/>
              </p:cNvSpPr>
              <p:nvPr/>
            </p:nvSpPr>
            <p:spPr bwMode="auto">
              <a:xfrm flipH="1">
                <a:off x="2544" y="1184"/>
                <a:ext cx="249" cy="40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56" name="Line 131"/>
              <p:cNvSpPr>
                <a:spLocks noChangeShapeType="1"/>
              </p:cNvSpPr>
              <p:nvPr/>
            </p:nvSpPr>
            <p:spPr bwMode="auto">
              <a:xfrm>
                <a:off x="2695" y="1184"/>
                <a:ext cx="249" cy="40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57" name="Oval 132"/>
              <p:cNvSpPr>
                <a:spLocks noChangeArrowheads="1"/>
              </p:cNvSpPr>
              <p:nvPr/>
            </p:nvSpPr>
            <p:spPr bwMode="auto">
              <a:xfrm>
                <a:off x="2894" y="785"/>
                <a:ext cx="202"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58" name="Oval 133"/>
              <p:cNvSpPr>
                <a:spLocks noChangeArrowheads="1"/>
              </p:cNvSpPr>
              <p:nvPr/>
            </p:nvSpPr>
            <p:spPr bwMode="auto">
              <a:xfrm>
                <a:off x="2443" y="1493"/>
                <a:ext cx="202"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59" name="Oval 134"/>
              <p:cNvSpPr>
                <a:spLocks noChangeArrowheads="1"/>
              </p:cNvSpPr>
              <p:nvPr/>
            </p:nvSpPr>
            <p:spPr bwMode="auto">
              <a:xfrm>
                <a:off x="2843" y="1493"/>
                <a:ext cx="202"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0" name="Line 135"/>
              <p:cNvSpPr>
                <a:spLocks noChangeShapeType="1"/>
              </p:cNvSpPr>
              <p:nvPr/>
            </p:nvSpPr>
            <p:spPr bwMode="auto">
              <a:xfrm flipH="1">
                <a:off x="1830" y="2983"/>
                <a:ext cx="223" cy="357"/>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61" name="Line 136"/>
              <p:cNvSpPr>
                <a:spLocks noChangeShapeType="1"/>
              </p:cNvSpPr>
              <p:nvPr/>
            </p:nvSpPr>
            <p:spPr bwMode="auto">
              <a:xfrm>
                <a:off x="1952" y="2983"/>
                <a:ext cx="252" cy="39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62" name="Oval 137"/>
              <p:cNvSpPr>
                <a:spLocks noChangeArrowheads="1"/>
              </p:cNvSpPr>
              <p:nvPr/>
            </p:nvSpPr>
            <p:spPr bwMode="auto">
              <a:xfrm>
                <a:off x="1703" y="3279"/>
                <a:ext cx="199"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3" name="Oval 138"/>
              <p:cNvSpPr>
                <a:spLocks noChangeArrowheads="1"/>
              </p:cNvSpPr>
              <p:nvPr/>
            </p:nvSpPr>
            <p:spPr bwMode="auto">
              <a:xfrm>
                <a:off x="2101" y="3279"/>
                <a:ext cx="204"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4" name="Line 139"/>
              <p:cNvSpPr>
                <a:spLocks noChangeShapeType="1"/>
              </p:cNvSpPr>
              <p:nvPr/>
            </p:nvSpPr>
            <p:spPr bwMode="auto">
              <a:xfrm flipH="1">
                <a:off x="1199" y="2983"/>
                <a:ext cx="350" cy="336"/>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65" name="Oval 140"/>
              <p:cNvSpPr>
                <a:spLocks noChangeArrowheads="1"/>
              </p:cNvSpPr>
              <p:nvPr/>
            </p:nvSpPr>
            <p:spPr bwMode="auto">
              <a:xfrm>
                <a:off x="1103" y="3264"/>
                <a:ext cx="199"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6" name="Line 141"/>
              <p:cNvSpPr>
                <a:spLocks noChangeShapeType="1"/>
              </p:cNvSpPr>
              <p:nvPr/>
            </p:nvSpPr>
            <p:spPr bwMode="auto">
              <a:xfrm>
                <a:off x="1536" y="3031"/>
                <a:ext cx="11" cy="351"/>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67" name="Oval 142"/>
              <p:cNvSpPr>
                <a:spLocks noChangeArrowheads="1"/>
              </p:cNvSpPr>
              <p:nvPr/>
            </p:nvSpPr>
            <p:spPr bwMode="auto">
              <a:xfrm>
                <a:off x="1446" y="3279"/>
                <a:ext cx="202"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8" name="Line 143"/>
              <p:cNvSpPr>
                <a:spLocks noChangeShapeType="1"/>
              </p:cNvSpPr>
              <p:nvPr/>
            </p:nvSpPr>
            <p:spPr bwMode="auto">
              <a:xfrm>
                <a:off x="3504" y="2641"/>
                <a:ext cx="159" cy="375"/>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69" name="Oval 144"/>
              <p:cNvSpPr>
                <a:spLocks noChangeArrowheads="1"/>
              </p:cNvSpPr>
              <p:nvPr/>
            </p:nvSpPr>
            <p:spPr bwMode="auto">
              <a:xfrm>
                <a:off x="3554" y="2899"/>
                <a:ext cx="199"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70" name="Line 145"/>
              <p:cNvSpPr>
                <a:spLocks noChangeShapeType="1"/>
              </p:cNvSpPr>
              <p:nvPr/>
            </p:nvSpPr>
            <p:spPr bwMode="auto">
              <a:xfrm>
                <a:off x="3697" y="3031"/>
                <a:ext cx="369" cy="28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71" name="Oval 146"/>
              <p:cNvSpPr>
                <a:spLocks noChangeArrowheads="1"/>
              </p:cNvSpPr>
              <p:nvPr/>
            </p:nvSpPr>
            <p:spPr bwMode="auto">
              <a:xfrm>
                <a:off x="3971" y="3264"/>
                <a:ext cx="199" cy="201"/>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72" name="Line 147"/>
              <p:cNvSpPr>
                <a:spLocks noChangeShapeType="1"/>
              </p:cNvSpPr>
              <p:nvPr/>
            </p:nvSpPr>
            <p:spPr bwMode="auto">
              <a:xfrm>
                <a:off x="3647" y="2935"/>
                <a:ext cx="109" cy="42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73" name="Oval 148"/>
              <p:cNvSpPr>
                <a:spLocks noChangeArrowheads="1"/>
              </p:cNvSpPr>
              <p:nvPr/>
            </p:nvSpPr>
            <p:spPr bwMode="auto">
              <a:xfrm>
                <a:off x="3655" y="3258"/>
                <a:ext cx="202" cy="198"/>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174" name="Oval 150"/>
            <p:cNvSpPr>
              <a:spLocks noChangeArrowheads="1"/>
            </p:cNvSpPr>
            <p:nvPr/>
          </p:nvSpPr>
          <p:spPr bwMode="auto">
            <a:xfrm>
              <a:off x="4381501" y="5410356"/>
              <a:ext cx="608888" cy="610064"/>
            </a:xfrm>
            <a:prstGeom prst="ellipse">
              <a:avLst/>
            </a:prstGeom>
            <a:solidFill>
              <a:srgbClr val="99CCFF">
                <a:alpha val="42000"/>
              </a:srgbClr>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75" name="Oval 151"/>
            <p:cNvSpPr>
              <a:spLocks noChangeArrowheads="1"/>
            </p:cNvSpPr>
            <p:nvPr/>
          </p:nvSpPr>
          <p:spPr bwMode="auto">
            <a:xfrm>
              <a:off x="5371388" y="2895600"/>
              <a:ext cx="2592224" cy="2591265"/>
            </a:xfrm>
            <a:prstGeom prst="ellipse">
              <a:avLst/>
            </a:prstGeom>
            <a:solidFill>
              <a:srgbClr val="99CCFF">
                <a:alpha val="77000"/>
              </a:srgbClr>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76" name="Oval 152"/>
            <p:cNvSpPr>
              <a:spLocks noChangeArrowheads="1"/>
            </p:cNvSpPr>
            <p:nvPr/>
          </p:nvSpPr>
          <p:spPr bwMode="auto">
            <a:xfrm>
              <a:off x="5828944" y="3276136"/>
              <a:ext cx="567940" cy="567783"/>
            </a:xfrm>
            <a:prstGeom prst="ellipse">
              <a:avLst/>
            </a:prstGeom>
            <a:solidFill>
              <a:srgbClr val="C0C0C0"/>
            </a:solidFill>
            <a:ln w="9525">
              <a:solidFill>
                <a:srgbClr val="C0C0C0"/>
              </a:solidFill>
              <a:round/>
              <a:headEnd/>
              <a:tailEnd/>
            </a:ln>
            <a:effectLst/>
          </p:spPr>
          <p:txBody>
            <a:bodyPr wrap="none" anchor="ctr"/>
            <a:lstStyle/>
            <a:p>
              <a:pPr algn="ct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77" name="Line 153"/>
            <p:cNvSpPr>
              <a:spLocks noChangeShapeType="1"/>
            </p:cNvSpPr>
            <p:nvPr/>
          </p:nvSpPr>
          <p:spPr bwMode="auto">
            <a:xfrm>
              <a:off x="6234869" y="3654658"/>
              <a:ext cx="1053981" cy="819459"/>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78" name="Oval 154"/>
            <p:cNvSpPr>
              <a:spLocks noChangeArrowheads="1"/>
            </p:cNvSpPr>
            <p:nvPr/>
          </p:nvSpPr>
          <p:spPr bwMode="auto">
            <a:xfrm>
              <a:off x="7014673" y="4337205"/>
              <a:ext cx="567940" cy="565770"/>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79" name="Line 155"/>
            <p:cNvSpPr>
              <a:spLocks noChangeShapeType="1"/>
            </p:cNvSpPr>
            <p:nvPr/>
          </p:nvSpPr>
          <p:spPr bwMode="auto">
            <a:xfrm>
              <a:off x="6099561" y="3380834"/>
              <a:ext cx="304444" cy="1214088"/>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80" name="Oval 156"/>
            <p:cNvSpPr>
              <a:spLocks noChangeArrowheads="1"/>
            </p:cNvSpPr>
            <p:nvPr/>
          </p:nvSpPr>
          <p:spPr bwMode="auto">
            <a:xfrm>
              <a:off x="6117364" y="4317071"/>
              <a:ext cx="573280" cy="565770"/>
            </a:xfrm>
            <a:prstGeom prst="ellipse">
              <a:avLst/>
            </a:prstGeom>
            <a:solidFill>
              <a:srgbClr val="C0C0C0"/>
            </a:solidFill>
            <a:ln w="9525">
              <a:solidFill>
                <a:srgbClr val="C0C0C0"/>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81" name="Text Box 159"/>
            <p:cNvSpPr txBox="1">
              <a:spLocks noChangeArrowheads="1"/>
            </p:cNvSpPr>
            <p:nvPr/>
          </p:nvSpPr>
          <p:spPr bwMode="auto">
            <a:xfrm>
              <a:off x="5780874" y="3296270"/>
              <a:ext cx="3143491" cy="468421"/>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shepherd dog, sheep dog</a:t>
              </a:r>
            </a:p>
          </p:txBody>
        </p:sp>
        <p:sp>
          <p:nvSpPr>
            <p:cNvPr id="182" name="Text Box 160"/>
            <p:cNvSpPr txBox="1">
              <a:spLocks noChangeArrowheads="1"/>
            </p:cNvSpPr>
            <p:nvPr/>
          </p:nvSpPr>
          <p:spPr bwMode="auto">
            <a:xfrm>
              <a:off x="7003991" y="4433849"/>
              <a:ext cx="2293670" cy="468421"/>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German shepherd</a:t>
              </a:r>
            </a:p>
          </p:txBody>
        </p:sp>
        <p:sp>
          <p:nvSpPr>
            <p:cNvPr id="183" name="Text Box 161"/>
            <p:cNvSpPr txBox="1">
              <a:spLocks noChangeArrowheads="1"/>
            </p:cNvSpPr>
            <p:nvPr/>
          </p:nvSpPr>
          <p:spPr bwMode="auto">
            <a:xfrm>
              <a:off x="5725682" y="4419756"/>
              <a:ext cx="1018374" cy="468421"/>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collie</a:t>
              </a:r>
            </a:p>
          </p:txBody>
        </p:sp>
        <p:sp>
          <p:nvSpPr>
            <p:cNvPr id="184" name="Line 162"/>
            <p:cNvSpPr>
              <a:spLocks noChangeShapeType="1"/>
            </p:cNvSpPr>
            <p:nvPr/>
          </p:nvSpPr>
          <p:spPr bwMode="auto">
            <a:xfrm flipV="1">
              <a:off x="4839056" y="5410356"/>
              <a:ext cx="2209444" cy="533554"/>
            </a:xfrm>
            <a:prstGeom prst="line">
              <a:avLst/>
            </a:prstGeom>
            <a:noFill/>
            <a:ln w="57150">
              <a:solidFill>
                <a:srgbClr val="99CCFF"/>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85" name="Line 163"/>
            <p:cNvSpPr>
              <a:spLocks noChangeShapeType="1"/>
            </p:cNvSpPr>
            <p:nvPr/>
          </p:nvSpPr>
          <p:spPr bwMode="auto">
            <a:xfrm flipV="1">
              <a:off x="4609388" y="3809690"/>
              <a:ext cx="838556" cy="1600665"/>
            </a:xfrm>
            <a:prstGeom prst="line">
              <a:avLst/>
            </a:prstGeom>
            <a:noFill/>
            <a:ln w="57150">
              <a:solidFill>
                <a:srgbClr val="99CCFF"/>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86" name="Line 165"/>
            <p:cNvSpPr>
              <a:spLocks noChangeShapeType="1"/>
            </p:cNvSpPr>
            <p:nvPr/>
          </p:nvSpPr>
          <p:spPr bwMode="auto">
            <a:xfrm flipH="1">
              <a:off x="5447944" y="3533853"/>
              <a:ext cx="685444" cy="962412"/>
            </a:xfrm>
            <a:prstGeom prst="line">
              <a:avLst/>
            </a:prstGeom>
            <a:noFill/>
            <a:ln w="38100">
              <a:solidFill>
                <a:srgbClr val="C0C0C0"/>
              </a:solidFill>
              <a:round/>
              <a:headEnd/>
              <a:tailEnd/>
            </a:ln>
            <a:effectLst/>
          </p:spPr>
          <p:txBody>
            <a:bodyPr/>
            <a:lstStyle/>
            <a:p>
              <a:pPr>
                <a:defRPr/>
              </a:pPr>
              <a:endParaRPr lang="en-US" kern="0">
                <a:solidFill>
                  <a:sysClr val="windowText" lastClr="000000"/>
                </a:solidFill>
                <a:latin typeface="Arial" pitchFamily="-65" charset="0"/>
                <a:ea typeface="ＭＳ Ｐゴシック" pitchFamily="-65" charset="-128"/>
                <a:cs typeface="ＭＳ Ｐゴシック" pitchFamily="-65" charset="-128"/>
              </a:endParaRPr>
            </a:p>
          </p:txBody>
        </p:sp>
        <p:sp>
          <p:nvSpPr>
            <p:cNvPr id="187" name="Text Box 164"/>
            <p:cNvSpPr txBox="1">
              <a:spLocks noChangeArrowheads="1"/>
            </p:cNvSpPr>
            <p:nvPr/>
          </p:nvSpPr>
          <p:spPr bwMode="auto">
            <a:xfrm>
              <a:off x="3144140" y="4039220"/>
              <a:ext cx="969703" cy="468421"/>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808080"/>
                  </a:solidFill>
                </a:rPr>
                <a:t>animal</a:t>
              </a:r>
            </a:p>
          </p:txBody>
        </p:sp>
        <p:grpSp>
          <p:nvGrpSpPr>
            <p:cNvPr id="85021" name="Group 175"/>
            <p:cNvGrpSpPr>
              <a:grpSpLocks/>
            </p:cNvGrpSpPr>
            <p:nvPr/>
          </p:nvGrpSpPr>
          <p:grpSpPr bwMode="auto">
            <a:xfrm>
              <a:off x="7451725" y="4800600"/>
              <a:ext cx="1196975" cy="2057400"/>
              <a:chOff x="5040" y="2400"/>
              <a:chExt cx="614" cy="1056"/>
            </a:xfrm>
          </p:grpSpPr>
          <p:pic>
            <p:nvPicPr>
              <p:cNvPr id="85023" name="Picture 1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 y="2400"/>
                <a:ext cx="28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4" name="Picture 1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 y="3231"/>
                <a:ext cx="305"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5" name="Picture 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 y="2714"/>
                <a:ext cx="34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6" name="Picture 1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 y="2642"/>
                <a:ext cx="23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7" name="Picture 1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 y="2400"/>
                <a:ext cx="230"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8" name="Picture 1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0" y="3219"/>
                <a:ext cx="304"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9" name="Picture 17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0" y="2964"/>
                <a:ext cx="30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0" name="Picture 1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0" y="2962"/>
                <a:ext cx="276"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5022" name="Picture 196" descr="logo_highres.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3810000"/>
              <a:ext cx="2057400" cy="63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997" name="TextBox 198"/>
          <p:cNvSpPr txBox="1">
            <a:spLocks noChangeArrowheads="1"/>
          </p:cNvSpPr>
          <p:nvPr/>
        </p:nvSpPr>
        <p:spPr bwMode="auto">
          <a:xfrm>
            <a:off x="3500440" y="6457953"/>
            <a:ext cx="5445107"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a:solidFill>
                  <a:prstClr val="black"/>
                </a:solidFill>
              </a:rPr>
              <a:t>Deng, Dong, Socher, Li &amp; Fei-Fei, CVPR 2009</a:t>
            </a:r>
          </a:p>
        </p:txBody>
      </p:sp>
      <p:sp>
        <p:nvSpPr>
          <p:cNvPr id="84998" name="TextBox 106"/>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84999" name="TextBox 187"/>
          <p:cNvSpPr txBox="1">
            <a:spLocks noChangeArrowheads="1"/>
          </p:cNvSpPr>
          <p:nvPr/>
        </p:nvSpPr>
        <p:spPr bwMode="auto">
          <a:xfrm>
            <a:off x="8380415" y="115891"/>
            <a:ext cx="51825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6-7</a:t>
            </a:r>
          </a:p>
        </p:txBody>
      </p:sp>
      <p:sp>
        <p:nvSpPr>
          <p:cNvPr id="85000" name="TextBox 19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Tree>
    <p:extLst>
      <p:ext uri="{BB962C8B-B14F-4D97-AF65-F5344CB8AC3E}">
        <p14:creationId xmlns:p14="http://schemas.microsoft.com/office/powerpoint/2010/main" val="139904247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endParaRPr lang="en-US">
              <a:latin typeface="Calibri" charset="0"/>
              <a:ea typeface="ＭＳ Ｐゴシック" charset="0"/>
              <a:cs typeface="ＭＳ Ｐゴシック" charset="0"/>
            </a:endParaRPr>
          </a:p>
        </p:txBody>
      </p:sp>
      <p:sp>
        <p:nvSpPr>
          <p:cNvPr id="86019" name="Content Placeholder 2"/>
          <p:cNvSpPr>
            <a:spLocks noGrp="1"/>
          </p:cNvSpPr>
          <p:nvPr>
            <p:ph idx="1"/>
          </p:nvPr>
        </p:nvSpPr>
        <p:spPr/>
        <p:txBody>
          <a:bodyPr/>
          <a:lstStyle/>
          <a:p>
            <a:pPr eaLnBrk="1" hangingPunct="1"/>
            <a:endParaRPr lang="en-US">
              <a:latin typeface="Calibri" charset="0"/>
              <a:ea typeface="ＭＳ Ｐゴシック" charset="0"/>
              <a:cs typeface="ＭＳ Ｐゴシック" charset="0"/>
            </a:endParaRPr>
          </a:p>
        </p:txBody>
      </p:sp>
      <p:pic>
        <p:nvPicPr>
          <p:cNvPr id="860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50800"/>
            <a:ext cx="912495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5632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5363"/>
            <a:ext cx="9144000"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5"/>
          <p:cNvSpPr txBox="1">
            <a:spLocks noChangeArrowheads="1"/>
          </p:cNvSpPr>
          <p:nvPr/>
        </p:nvSpPr>
        <p:spPr bwMode="auto">
          <a:xfrm>
            <a:off x="3471867" y="6319838"/>
            <a:ext cx="5672137"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dirty="0">
                <a:solidFill>
                  <a:prstClr val="black"/>
                </a:solidFill>
              </a:rPr>
              <a:t>Alexander Sorokin, David Forsyth, "Utility data annotation with Amazon Mechanical Turk", First IEEE Workshop on Internet Vision at CVPR 08.</a:t>
            </a:r>
          </a:p>
        </p:txBody>
      </p:sp>
      <p:sp>
        <p:nvSpPr>
          <p:cNvPr id="87045" name="TextBox 7"/>
          <p:cNvSpPr txBox="1">
            <a:spLocks noChangeArrowheads="1"/>
          </p:cNvSpPr>
          <p:nvPr/>
        </p:nvSpPr>
        <p:spPr bwMode="auto">
          <a:xfrm>
            <a:off x="3657600" y="0"/>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dirty="0">
                <a:solidFill>
                  <a:prstClr val="black"/>
                </a:solidFill>
              </a:rPr>
              <a:t>Labeling for money</a:t>
            </a:r>
          </a:p>
        </p:txBody>
      </p:sp>
    </p:spTree>
    <p:extLst>
      <p:ext uri="{BB962C8B-B14F-4D97-AF65-F5344CB8AC3E}">
        <p14:creationId xmlns:p14="http://schemas.microsoft.com/office/powerpoint/2010/main" val="969053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103427" name="TextBox 6"/>
          <p:cNvSpPr txBox="1">
            <a:spLocks noChangeArrowheads="1"/>
          </p:cNvSpPr>
          <p:nvPr/>
        </p:nvSpPr>
        <p:spPr bwMode="auto">
          <a:xfrm>
            <a:off x="8380415" y="115891"/>
            <a:ext cx="51825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6-7</a:t>
            </a:r>
          </a:p>
        </p:txBody>
      </p:sp>
      <p:sp>
        <p:nvSpPr>
          <p:cNvPr id="103428"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grpSp>
        <p:nvGrpSpPr>
          <p:cNvPr id="103430" name="Group 24"/>
          <p:cNvGrpSpPr>
            <a:grpSpLocks/>
          </p:cNvGrpSpPr>
          <p:nvPr/>
        </p:nvGrpSpPr>
        <p:grpSpPr bwMode="auto">
          <a:xfrm>
            <a:off x="2819400" y="2133600"/>
            <a:ext cx="3657600" cy="2971800"/>
            <a:chOff x="2819400" y="2133600"/>
            <a:chExt cx="3657600" cy="2971800"/>
          </a:xfrm>
        </p:grpSpPr>
        <p:pic>
          <p:nvPicPr>
            <p:cNvPr id="103431" name="Picture 3"/>
            <p:cNvPicPr>
              <a:picLocks noChangeAspect="1" noChangeArrowheads="1"/>
            </p:cNvPicPr>
            <p:nvPr/>
          </p:nvPicPr>
          <p:blipFill>
            <a:blip r:embed="rId3">
              <a:extLst>
                <a:ext uri="{28A0092B-C50C-407E-A947-70E740481C1C}">
                  <a14:useLocalDpi xmlns:a14="http://schemas.microsoft.com/office/drawing/2010/main" val="0"/>
                </a:ext>
              </a:extLst>
            </a:blip>
            <a:srcRect t="9694" r="37872" b="10077"/>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32" name="Group 20"/>
            <p:cNvGrpSpPr>
              <a:grpSpLocks/>
            </p:cNvGrpSpPr>
            <p:nvPr/>
          </p:nvGrpSpPr>
          <p:grpSpPr bwMode="auto">
            <a:xfrm>
              <a:off x="4210214" y="3263636"/>
              <a:ext cx="861952" cy="700336"/>
              <a:chOff x="2819400" y="2133600"/>
              <a:chExt cx="3657600" cy="2971800"/>
            </a:xfrm>
          </p:grpSpPr>
          <p:pic>
            <p:nvPicPr>
              <p:cNvPr id="103433" name="Picture 8"/>
              <p:cNvPicPr>
                <a:picLocks noChangeAspect="1" noChangeArrowheads="1"/>
              </p:cNvPicPr>
              <p:nvPr/>
            </p:nvPicPr>
            <p:blipFill>
              <a:blip r:embed="rId4">
                <a:extLst>
                  <a:ext uri="{28A0092B-C50C-407E-A947-70E740481C1C}">
                    <a14:useLocalDpi xmlns:a14="http://schemas.microsoft.com/office/drawing/2010/main" val="0"/>
                  </a:ext>
                </a:extLst>
              </a:blip>
              <a:srcRect t="17909" b="23882"/>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34" name="Group 19"/>
              <p:cNvGrpSpPr>
                <a:grpSpLocks/>
              </p:cNvGrpSpPr>
              <p:nvPr/>
            </p:nvGrpSpPr>
            <p:grpSpPr bwMode="auto">
              <a:xfrm>
                <a:off x="4220916" y="3263636"/>
                <a:ext cx="864485" cy="705726"/>
                <a:chOff x="2819400" y="2119501"/>
                <a:chExt cx="3657600" cy="2985899"/>
              </a:xfrm>
            </p:grpSpPr>
            <p:pic>
              <p:nvPicPr>
                <p:cNvPr id="103435" name="Picture 18"/>
                <p:cNvPicPr>
                  <a:picLocks noChangeAspect="1"/>
                </p:cNvPicPr>
                <p:nvPr/>
              </p:nvPicPr>
              <p:blipFill>
                <a:blip r:embed="rId5">
                  <a:extLst>
                    <a:ext uri="{28A0092B-C50C-407E-A947-70E740481C1C}">
                      <a14:useLocalDpi xmlns:a14="http://schemas.microsoft.com/office/drawing/2010/main" val="0"/>
                    </a:ext>
                  </a:extLst>
                </a:blip>
                <a:srcRect l="24619" r="12888" b="5766"/>
                <a:stretch>
                  <a:fillRect/>
                </a:stretch>
              </p:blipFill>
              <p:spPr bwMode="auto">
                <a:xfrm>
                  <a:off x="2819400" y="2119501"/>
                  <a:ext cx="3657600" cy="298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36" name="Group 18"/>
                <p:cNvGrpSpPr>
                  <a:grpSpLocks/>
                </p:cNvGrpSpPr>
                <p:nvPr/>
              </p:nvGrpSpPr>
              <p:grpSpPr bwMode="auto">
                <a:xfrm>
                  <a:off x="4267200" y="3260558"/>
                  <a:ext cx="701842" cy="701842"/>
                  <a:chOff x="3200400" y="2133600"/>
                  <a:chExt cx="2895600" cy="2895600"/>
                </a:xfrm>
              </p:grpSpPr>
              <p:pic>
                <p:nvPicPr>
                  <p:cNvPr id="10343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200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8"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9"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0"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1"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2146300"/>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2"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3"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4"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4125686"/>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5"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spTree>
    <p:extLst>
      <p:ext uri="{BB962C8B-B14F-4D97-AF65-F5344CB8AC3E}">
        <p14:creationId xmlns:p14="http://schemas.microsoft.com/office/powerpoint/2010/main" val="38297941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105475" name="TextBox 6"/>
          <p:cNvSpPr txBox="1">
            <a:spLocks noChangeArrowheads="1"/>
          </p:cNvSpPr>
          <p:nvPr/>
        </p:nvSpPr>
        <p:spPr bwMode="auto">
          <a:xfrm>
            <a:off x="8380415" y="115891"/>
            <a:ext cx="62949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8-11</a:t>
            </a:r>
          </a:p>
        </p:txBody>
      </p:sp>
      <p:sp>
        <p:nvSpPr>
          <p:cNvPr id="105476"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grpSp>
        <p:nvGrpSpPr>
          <p:cNvPr id="105478" name="Group 24"/>
          <p:cNvGrpSpPr>
            <a:grpSpLocks/>
          </p:cNvGrpSpPr>
          <p:nvPr/>
        </p:nvGrpSpPr>
        <p:grpSpPr bwMode="auto">
          <a:xfrm>
            <a:off x="4210054" y="3263900"/>
            <a:ext cx="862013" cy="700088"/>
            <a:chOff x="2819400" y="2133600"/>
            <a:chExt cx="3657600" cy="2971800"/>
          </a:xfrm>
        </p:grpSpPr>
        <p:pic>
          <p:nvPicPr>
            <p:cNvPr id="105479" name="Picture 3"/>
            <p:cNvPicPr>
              <a:picLocks noChangeAspect="1" noChangeArrowheads="1"/>
            </p:cNvPicPr>
            <p:nvPr/>
          </p:nvPicPr>
          <p:blipFill>
            <a:blip r:embed="rId3">
              <a:extLst>
                <a:ext uri="{28A0092B-C50C-407E-A947-70E740481C1C}">
                  <a14:useLocalDpi xmlns:a14="http://schemas.microsoft.com/office/drawing/2010/main" val="0"/>
                </a:ext>
              </a:extLst>
            </a:blip>
            <a:srcRect t="9694" r="37872" b="10077"/>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0" name="Group 20"/>
            <p:cNvGrpSpPr>
              <a:grpSpLocks/>
            </p:cNvGrpSpPr>
            <p:nvPr/>
          </p:nvGrpSpPr>
          <p:grpSpPr bwMode="auto">
            <a:xfrm>
              <a:off x="4210214" y="3263636"/>
              <a:ext cx="861952" cy="700336"/>
              <a:chOff x="2819400" y="2133600"/>
              <a:chExt cx="3657600" cy="2971800"/>
            </a:xfrm>
          </p:grpSpPr>
          <p:pic>
            <p:nvPicPr>
              <p:cNvPr id="105481" name="Picture 8"/>
              <p:cNvPicPr>
                <a:picLocks noChangeAspect="1" noChangeArrowheads="1"/>
              </p:cNvPicPr>
              <p:nvPr/>
            </p:nvPicPr>
            <p:blipFill>
              <a:blip r:embed="rId4">
                <a:extLst>
                  <a:ext uri="{28A0092B-C50C-407E-A947-70E740481C1C}">
                    <a14:useLocalDpi xmlns:a14="http://schemas.microsoft.com/office/drawing/2010/main" val="0"/>
                  </a:ext>
                </a:extLst>
              </a:blip>
              <a:srcRect t="17909" b="23882"/>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2" name="Group 19"/>
              <p:cNvGrpSpPr>
                <a:grpSpLocks/>
              </p:cNvGrpSpPr>
              <p:nvPr/>
            </p:nvGrpSpPr>
            <p:grpSpPr bwMode="auto">
              <a:xfrm>
                <a:off x="4220916" y="3263636"/>
                <a:ext cx="864485" cy="705726"/>
                <a:chOff x="2819400" y="2119501"/>
                <a:chExt cx="3657600" cy="2985899"/>
              </a:xfrm>
            </p:grpSpPr>
            <p:pic>
              <p:nvPicPr>
                <p:cNvPr id="105483" name="Picture 18"/>
                <p:cNvPicPr>
                  <a:picLocks noChangeAspect="1"/>
                </p:cNvPicPr>
                <p:nvPr/>
              </p:nvPicPr>
              <p:blipFill>
                <a:blip r:embed="rId5">
                  <a:extLst>
                    <a:ext uri="{28A0092B-C50C-407E-A947-70E740481C1C}">
                      <a14:useLocalDpi xmlns:a14="http://schemas.microsoft.com/office/drawing/2010/main" val="0"/>
                    </a:ext>
                  </a:extLst>
                </a:blip>
                <a:srcRect l="24619" r="12888" b="5766"/>
                <a:stretch>
                  <a:fillRect/>
                </a:stretch>
              </p:blipFill>
              <p:spPr bwMode="auto">
                <a:xfrm>
                  <a:off x="2819400" y="2119501"/>
                  <a:ext cx="3657600" cy="298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4" name="Group 18"/>
                <p:cNvGrpSpPr>
                  <a:grpSpLocks/>
                </p:cNvGrpSpPr>
                <p:nvPr/>
              </p:nvGrpSpPr>
              <p:grpSpPr bwMode="auto">
                <a:xfrm>
                  <a:off x="4267200" y="3260558"/>
                  <a:ext cx="701842" cy="701842"/>
                  <a:chOff x="3200400" y="2133600"/>
                  <a:chExt cx="2895600" cy="2895600"/>
                </a:xfrm>
              </p:grpSpPr>
              <p:pic>
                <p:nvPicPr>
                  <p:cNvPr id="105485"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200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6"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7"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8"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9"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2146300"/>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0"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1"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2"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4125686"/>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3"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spTree>
    <p:extLst>
      <p:ext uri="{BB962C8B-B14F-4D97-AF65-F5344CB8AC3E}">
        <p14:creationId xmlns:p14="http://schemas.microsoft.com/office/powerpoint/2010/main" val="30868571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2"/>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107523" name="TextBox 3"/>
          <p:cNvSpPr txBox="1">
            <a:spLocks noChangeArrowheads="1"/>
          </p:cNvSpPr>
          <p:nvPr/>
        </p:nvSpPr>
        <p:spPr bwMode="auto">
          <a:xfrm>
            <a:off x="8380415" y="115891"/>
            <a:ext cx="62949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8-11</a:t>
            </a:r>
          </a:p>
        </p:txBody>
      </p:sp>
      <p:sp>
        <p:nvSpPr>
          <p:cNvPr id="107524" name="TextBox 4"/>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grpSp>
        <p:nvGrpSpPr>
          <p:cNvPr id="107525" name="Group 20"/>
          <p:cNvGrpSpPr>
            <a:grpSpLocks/>
          </p:cNvGrpSpPr>
          <p:nvPr/>
        </p:nvGrpSpPr>
        <p:grpSpPr bwMode="auto">
          <a:xfrm>
            <a:off x="2547938" y="1354138"/>
            <a:ext cx="4464050" cy="2760662"/>
            <a:chOff x="3264" y="432"/>
            <a:chExt cx="2208" cy="1365"/>
          </a:xfrm>
        </p:grpSpPr>
        <p:sp>
          <p:nvSpPr>
            <p:cNvPr id="107527" name="Text Box 7"/>
            <p:cNvSpPr txBox="1">
              <a:spLocks noChangeArrowheads="1"/>
            </p:cNvSpPr>
            <p:nvPr/>
          </p:nvSpPr>
          <p:spPr bwMode="auto">
            <a:xfrm>
              <a:off x="3360" y="432"/>
              <a:ext cx="9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a:solidFill>
                  <a:prstClr val="black"/>
                </a:solidFill>
              </a:endParaRPr>
            </a:p>
          </p:txBody>
        </p:sp>
        <p:pic>
          <p:nvPicPr>
            <p:cNvPr id="107528" name="Picture 11" descr="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 y="931"/>
              <a:ext cx="86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2" descr="AltaVist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 y="1296"/>
              <a:ext cx="62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3"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768"/>
              <a:ext cx="837"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14" descr="Picsearch - the search engine for pictures and image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1296"/>
              <a:ext cx="782"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15" descr="cydr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2" y="672"/>
              <a:ext cx="69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8" y="1104"/>
              <a:ext cx="81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4" y="1536"/>
              <a:ext cx="65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7526" name="Pictur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81542" y="3960813"/>
            <a:ext cx="2046287"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8147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0"/>
          <p:cNvGrpSpPr>
            <a:grpSpLocks/>
          </p:cNvGrpSpPr>
          <p:nvPr/>
        </p:nvGrpSpPr>
        <p:grpSpPr bwMode="auto">
          <a:xfrm>
            <a:off x="2819400" y="2133600"/>
            <a:ext cx="3657600" cy="2362200"/>
            <a:chOff x="3264" y="432"/>
            <a:chExt cx="2208" cy="1365"/>
          </a:xfrm>
        </p:grpSpPr>
        <p:sp>
          <p:nvSpPr>
            <p:cNvPr id="108568" name="Text Box 7"/>
            <p:cNvSpPr txBox="1">
              <a:spLocks noChangeArrowheads="1"/>
            </p:cNvSpPr>
            <p:nvPr/>
          </p:nvSpPr>
          <p:spPr bwMode="auto">
            <a:xfrm>
              <a:off x="3360" y="432"/>
              <a:ext cx="11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a:solidFill>
                  <a:prstClr val="black"/>
                </a:solidFill>
              </a:endParaRPr>
            </a:p>
          </p:txBody>
        </p:sp>
        <p:pic>
          <p:nvPicPr>
            <p:cNvPr id="108569" name="Picture 11" descr="Goo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 y="931"/>
              <a:ext cx="86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0" name="Picture 12" descr="AltaVist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1296"/>
              <a:ext cx="62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1" name="Picture 13"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 y="768"/>
              <a:ext cx="837"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2" name="Picture 14" descr="Picsearch - the search engine for pictures and image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6" y="1296"/>
              <a:ext cx="782"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3" name="Picture 15" descr="cydr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 y="672"/>
              <a:ext cx="69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8" y="1104"/>
              <a:ext cx="81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5"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4" y="1536"/>
              <a:ext cx="65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547"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108548" name="TextBox 6"/>
          <p:cNvSpPr txBox="1">
            <a:spLocks noChangeArrowheads="1"/>
          </p:cNvSpPr>
          <p:nvPr/>
        </p:nvSpPr>
        <p:spPr bwMode="auto">
          <a:xfrm>
            <a:off x="8380415" y="115891"/>
            <a:ext cx="62949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8-11</a:t>
            </a:r>
          </a:p>
        </p:txBody>
      </p:sp>
      <p:sp>
        <p:nvSpPr>
          <p:cNvPr id="108549"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grpSp>
        <p:nvGrpSpPr>
          <p:cNvPr id="108551" name="Group 24"/>
          <p:cNvGrpSpPr>
            <a:grpSpLocks/>
          </p:cNvGrpSpPr>
          <p:nvPr/>
        </p:nvGrpSpPr>
        <p:grpSpPr bwMode="auto">
          <a:xfrm>
            <a:off x="4210054" y="3263900"/>
            <a:ext cx="862013" cy="700088"/>
            <a:chOff x="2819400" y="2133600"/>
            <a:chExt cx="3657600" cy="2971800"/>
          </a:xfrm>
        </p:grpSpPr>
        <p:pic>
          <p:nvPicPr>
            <p:cNvPr id="108553" name="Picture 3"/>
            <p:cNvPicPr>
              <a:picLocks noChangeAspect="1" noChangeArrowheads="1"/>
            </p:cNvPicPr>
            <p:nvPr/>
          </p:nvPicPr>
          <p:blipFill>
            <a:blip r:embed="rId12">
              <a:extLst>
                <a:ext uri="{28A0092B-C50C-407E-A947-70E740481C1C}">
                  <a14:useLocalDpi xmlns:a14="http://schemas.microsoft.com/office/drawing/2010/main" val="0"/>
                </a:ext>
              </a:extLst>
            </a:blip>
            <a:srcRect t="9694" r="37872" b="10077"/>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4" name="Group 20"/>
            <p:cNvGrpSpPr>
              <a:grpSpLocks/>
            </p:cNvGrpSpPr>
            <p:nvPr/>
          </p:nvGrpSpPr>
          <p:grpSpPr bwMode="auto">
            <a:xfrm>
              <a:off x="4210214" y="3263636"/>
              <a:ext cx="861952" cy="700336"/>
              <a:chOff x="2819400" y="2133600"/>
              <a:chExt cx="3657600" cy="2971800"/>
            </a:xfrm>
          </p:grpSpPr>
          <p:pic>
            <p:nvPicPr>
              <p:cNvPr id="108555" name="Picture 8"/>
              <p:cNvPicPr>
                <a:picLocks noChangeAspect="1" noChangeArrowheads="1"/>
              </p:cNvPicPr>
              <p:nvPr/>
            </p:nvPicPr>
            <p:blipFill>
              <a:blip r:embed="rId13">
                <a:extLst>
                  <a:ext uri="{28A0092B-C50C-407E-A947-70E740481C1C}">
                    <a14:useLocalDpi xmlns:a14="http://schemas.microsoft.com/office/drawing/2010/main" val="0"/>
                  </a:ext>
                </a:extLst>
              </a:blip>
              <a:srcRect t="17909" b="23882"/>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6" name="Group 19"/>
              <p:cNvGrpSpPr>
                <a:grpSpLocks/>
              </p:cNvGrpSpPr>
              <p:nvPr/>
            </p:nvGrpSpPr>
            <p:grpSpPr bwMode="auto">
              <a:xfrm>
                <a:off x="4220916" y="3263636"/>
                <a:ext cx="864485" cy="705726"/>
                <a:chOff x="2819400" y="2119501"/>
                <a:chExt cx="3657600" cy="2985899"/>
              </a:xfrm>
            </p:grpSpPr>
            <p:pic>
              <p:nvPicPr>
                <p:cNvPr id="108557" name="Picture 18"/>
                <p:cNvPicPr>
                  <a:picLocks noChangeAspect="1"/>
                </p:cNvPicPr>
                <p:nvPr/>
              </p:nvPicPr>
              <p:blipFill>
                <a:blip r:embed="rId14">
                  <a:extLst>
                    <a:ext uri="{28A0092B-C50C-407E-A947-70E740481C1C}">
                      <a14:useLocalDpi xmlns:a14="http://schemas.microsoft.com/office/drawing/2010/main" val="0"/>
                    </a:ext>
                  </a:extLst>
                </a:blip>
                <a:srcRect l="24619" r="12888" b="5766"/>
                <a:stretch>
                  <a:fillRect/>
                </a:stretch>
              </p:blipFill>
              <p:spPr bwMode="auto">
                <a:xfrm>
                  <a:off x="2819400" y="2119501"/>
                  <a:ext cx="3657600" cy="298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8" name="Group 18"/>
                <p:cNvGrpSpPr>
                  <a:grpSpLocks/>
                </p:cNvGrpSpPr>
                <p:nvPr/>
              </p:nvGrpSpPr>
              <p:grpSpPr bwMode="auto">
                <a:xfrm>
                  <a:off x="4267200" y="3260558"/>
                  <a:ext cx="701842" cy="701842"/>
                  <a:chOff x="3200400" y="2133600"/>
                  <a:chExt cx="2895600" cy="2895600"/>
                </a:xfrm>
              </p:grpSpPr>
              <p:pic>
                <p:nvPicPr>
                  <p:cNvPr id="108559" name="Picture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91000" y="3200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0" name="Picture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2004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1" name="Picture 1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2004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2" name="Picture 1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1910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3" name="Picture 1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81600" y="2146300"/>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4" name="Picture 1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2004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5" name="Picture 1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1910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6" name="Picture 1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81600" y="4125686"/>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7" name="Picture 1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1816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pic>
        <p:nvPicPr>
          <p:cNvPr id="108552" name="Picture 3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664075" y="4333878"/>
            <a:ext cx="16573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5101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z="4000">
                <a:latin typeface="Arial" charset="0"/>
                <a:ea typeface="ＭＳ Ｐゴシック" charset="0"/>
                <a:cs typeface="ＭＳ Ｐゴシック" charset="0"/>
              </a:rPr>
              <a:t>But not all scenes are so original</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563688"/>
            <a:ext cx="4641850"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5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5270500"/>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5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7392" y="1546225"/>
            <a:ext cx="21161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57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 y="5270500"/>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57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9450" y="5251450"/>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57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0617" y="5270500"/>
            <a:ext cx="21161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57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 y="3343275"/>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57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 y="1560513"/>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577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7867" y="3406775"/>
            <a:ext cx="21161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extLst>
      <p:ext uri="{BB962C8B-B14F-4D97-AF65-F5344CB8AC3E}">
        <p14:creationId xmlns:p14="http://schemas.microsoft.com/office/powerpoint/2010/main" val="1360400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5"/>
          <p:cNvSpPr txBox="1">
            <a:spLocks noChangeArrowheads="1"/>
          </p:cNvSpPr>
          <p:nvPr/>
        </p:nvSpPr>
        <p:spPr bwMode="auto">
          <a:xfrm>
            <a:off x="7883525" y="192088"/>
            <a:ext cx="9144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prstClr val="black"/>
                </a:solidFill>
              </a:rPr>
              <a:t>10</a:t>
            </a:r>
          </a:p>
        </p:txBody>
      </p:sp>
      <p:sp>
        <p:nvSpPr>
          <p:cNvPr id="110595" name="TextBox 6"/>
          <p:cNvSpPr txBox="1">
            <a:spLocks noChangeArrowheads="1"/>
          </p:cNvSpPr>
          <p:nvPr/>
        </p:nvSpPr>
        <p:spPr bwMode="auto">
          <a:xfrm>
            <a:off x="8380416" y="115891"/>
            <a:ext cx="559054"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&gt;11</a:t>
            </a:r>
          </a:p>
        </p:txBody>
      </p:sp>
      <p:sp>
        <p:nvSpPr>
          <p:cNvPr id="110596" name="TextBox 7"/>
          <p:cNvSpPr txBox="1">
            <a:spLocks noChangeArrowheads="1"/>
          </p:cNvSpPr>
          <p:nvPr/>
        </p:nvSpPr>
        <p:spPr bwMode="auto">
          <a:xfrm>
            <a:off x="7924802" y="609601"/>
            <a:ext cx="92874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images</a:t>
            </a:r>
          </a:p>
        </p:txBody>
      </p:sp>
      <p:sp>
        <p:nvSpPr>
          <p:cNvPr id="10" name="Rectangle 9"/>
          <p:cNvSpPr/>
          <p:nvPr/>
        </p:nvSpPr>
        <p:spPr>
          <a:xfrm>
            <a:off x="2819400" y="2133600"/>
            <a:ext cx="3657600" cy="2971800"/>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21" tIns="45711" rIns="91421" bIns="45711" anchor="ctr"/>
          <a:lstStyle/>
          <a:p>
            <a:pPr algn="ctr" fontAlgn="base">
              <a:spcBef>
                <a:spcPct val="0"/>
              </a:spcBef>
              <a:spcAft>
                <a:spcPct val="0"/>
              </a:spcAft>
            </a:pPr>
            <a:endParaRPr lang="en-US">
              <a:solidFill>
                <a:srgbClr val="FFFFFF"/>
              </a:solidFill>
              <a:latin typeface="Calibri" charset="0"/>
              <a:ea typeface="ＭＳ Ｐゴシック" charset="0"/>
              <a:cs typeface="ＭＳ Ｐゴシック" charset="0"/>
            </a:endParaRPr>
          </a:p>
        </p:txBody>
      </p:sp>
      <p:grpSp>
        <p:nvGrpSpPr>
          <p:cNvPr id="110598" name="Group 32"/>
          <p:cNvGrpSpPr>
            <a:grpSpLocks/>
          </p:cNvGrpSpPr>
          <p:nvPr/>
        </p:nvGrpSpPr>
        <p:grpSpPr bwMode="auto">
          <a:xfrm>
            <a:off x="4210050" y="3254378"/>
            <a:ext cx="819150" cy="631825"/>
            <a:chOff x="2819400" y="2133601"/>
            <a:chExt cx="3657600" cy="2819399"/>
          </a:xfrm>
        </p:grpSpPr>
        <p:grpSp>
          <p:nvGrpSpPr>
            <p:cNvPr id="110603" name="Group 20"/>
            <p:cNvGrpSpPr>
              <a:grpSpLocks/>
            </p:cNvGrpSpPr>
            <p:nvPr/>
          </p:nvGrpSpPr>
          <p:grpSpPr bwMode="auto">
            <a:xfrm>
              <a:off x="2819400" y="2133601"/>
              <a:ext cx="3657600" cy="2362200"/>
              <a:chOff x="3264" y="432"/>
              <a:chExt cx="2208" cy="1365"/>
            </a:xfrm>
          </p:grpSpPr>
          <p:sp>
            <p:nvSpPr>
              <p:cNvPr id="110621" name="Text Box 7"/>
              <p:cNvSpPr txBox="1">
                <a:spLocks noChangeArrowheads="1"/>
              </p:cNvSpPr>
              <p:nvPr/>
            </p:nvSpPr>
            <p:spPr bwMode="auto">
              <a:xfrm>
                <a:off x="3360" y="432"/>
                <a:ext cx="498"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a:solidFill>
                    <a:prstClr val="black"/>
                  </a:solidFill>
                </a:endParaRPr>
              </a:p>
            </p:txBody>
          </p:sp>
          <p:pic>
            <p:nvPicPr>
              <p:cNvPr id="110622" name="Picture 11" descr="Goo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 y="931"/>
                <a:ext cx="86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3" name="Picture 12" descr="AltaVist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1296"/>
                <a:ext cx="62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4" name="Picture 13"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 y="768"/>
                <a:ext cx="837"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5" name="Picture 14" descr="Picsearch - the search engine for pictures and image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6" y="1296"/>
                <a:ext cx="782"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6" name="Picture 15" descr="cydr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 y="672"/>
                <a:ext cx="695"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7"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8" y="1104"/>
                <a:ext cx="81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8"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4" y="1536"/>
                <a:ext cx="65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604" name="Group 24"/>
            <p:cNvGrpSpPr>
              <a:grpSpLocks/>
            </p:cNvGrpSpPr>
            <p:nvPr/>
          </p:nvGrpSpPr>
          <p:grpSpPr bwMode="auto">
            <a:xfrm>
              <a:off x="4210214" y="3263636"/>
              <a:ext cx="861952" cy="700336"/>
              <a:chOff x="2819400" y="2133600"/>
              <a:chExt cx="3657600" cy="2971800"/>
            </a:xfrm>
          </p:grpSpPr>
          <p:pic>
            <p:nvPicPr>
              <p:cNvPr id="110606" name="Picture 3"/>
              <p:cNvPicPr>
                <a:picLocks noChangeAspect="1" noChangeArrowheads="1"/>
              </p:cNvPicPr>
              <p:nvPr/>
            </p:nvPicPr>
            <p:blipFill>
              <a:blip r:embed="rId12">
                <a:extLst>
                  <a:ext uri="{28A0092B-C50C-407E-A947-70E740481C1C}">
                    <a14:useLocalDpi xmlns:a14="http://schemas.microsoft.com/office/drawing/2010/main" val="0"/>
                  </a:ext>
                </a:extLst>
              </a:blip>
              <a:srcRect t="9694" r="37872" b="10077"/>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7" name="Group 20"/>
              <p:cNvGrpSpPr>
                <a:grpSpLocks/>
              </p:cNvGrpSpPr>
              <p:nvPr/>
            </p:nvGrpSpPr>
            <p:grpSpPr bwMode="auto">
              <a:xfrm>
                <a:off x="4210214" y="3263636"/>
                <a:ext cx="861952" cy="700336"/>
                <a:chOff x="2819400" y="2133600"/>
                <a:chExt cx="3657600" cy="2971800"/>
              </a:xfrm>
            </p:grpSpPr>
            <p:pic>
              <p:nvPicPr>
                <p:cNvPr id="110608" name="Picture 8"/>
                <p:cNvPicPr>
                  <a:picLocks noChangeAspect="1" noChangeArrowheads="1"/>
                </p:cNvPicPr>
                <p:nvPr/>
              </p:nvPicPr>
              <p:blipFill>
                <a:blip r:embed="rId13">
                  <a:extLst>
                    <a:ext uri="{28A0092B-C50C-407E-A947-70E740481C1C}">
                      <a14:useLocalDpi xmlns:a14="http://schemas.microsoft.com/office/drawing/2010/main" val="0"/>
                    </a:ext>
                  </a:extLst>
                </a:blip>
                <a:srcRect t="17909" b="23882"/>
                <a:stretch>
                  <a:fillRect/>
                </a:stretch>
              </p:blipFill>
              <p:spPr bwMode="auto">
                <a:xfrm>
                  <a:off x="2819400" y="21336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9" name="Group 19"/>
                <p:cNvGrpSpPr>
                  <a:grpSpLocks/>
                </p:cNvGrpSpPr>
                <p:nvPr/>
              </p:nvGrpSpPr>
              <p:grpSpPr bwMode="auto">
                <a:xfrm>
                  <a:off x="4220916" y="3263636"/>
                  <a:ext cx="864485" cy="705726"/>
                  <a:chOff x="2819400" y="2119501"/>
                  <a:chExt cx="3657600" cy="2985899"/>
                </a:xfrm>
              </p:grpSpPr>
              <p:pic>
                <p:nvPicPr>
                  <p:cNvPr id="110610" name="Picture 18"/>
                  <p:cNvPicPr>
                    <a:picLocks noChangeAspect="1"/>
                  </p:cNvPicPr>
                  <p:nvPr/>
                </p:nvPicPr>
                <p:blipFill>
                  <a:blip r:embed="rId14">
                    <a:extLst>
                      <a:ext uri="{28A0092B-C50C-407E-A947-70E740481C1C}">
                        <a14:useLocalDpi xmlns:a14="http://schemas.microsoft.com/office/drawing/2010/main" val="0"/>
                      </a:ext>
                    </a:extLst>
                  </a:blip>
                  <a:srcRect l="24619" r="12888" b="5766"/>
                  <a:stretch>
                    <a:fillRect/>
                  </a:stretch>
                </p:blipFill>
                <p:spPr bwMode="auto">
                  <a:xfrm>
                    <a:off x="2819400" y="2119501"/>
                    <a:ext cx="3657600" cy="298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11" name="Group 18"/>
                  <p:cNvGrpSpPr>
                    <a:grpSpLocks/>
                  </p:cNvGrpSpPr>
                  <p:nvPr/>
                </p:nvGrpSpPr>
                <p:grpSpPr bwMode="auto">
                  <a:xfrm>
                    <a:off x="4267200" y="3260558"/>
                    <a:ext cx="701842" cy="701842"/>
                    <a:chOff x="3200400" y="2133600"/>
                    <a:chExt cx="2895600" cy="2895600"/>
                  </a:xfrm>
                </p:grpSpPr>
                <p:pic>
                  <p:nvPicPr>
                    <p:cNvPr id="110612" name="Picture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91000" y="3200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3" name="Picture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2004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4" name="Picture 1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2004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5" name="Picture 1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191000" y="213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6" name="Picture 1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81600" y="2146300"/>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7" name="Picture 1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2004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8" name="Picture 1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191000" y="41129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9" name="Picture 1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81600" y="4125686"/>
                      <a:ext cx="903514" cy="90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0" name="Picture 1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181600" y="3124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pic>
          <p:nvPicPr>
            <p:cNvPr id="110605" name="Picture 3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663818" y="4334051"/>
              <a:ext cx="1657900" cy="6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599" name="TextBox 33"/>
          <p:cNvSpPr txBox="1">
            <a:spLocks noChangeArrowheads="1"/>
          </p:cNvSpPr>
          <p:nvPr/>
        </p:nvSpPr>
        <p:spPr bwMode="auto">
          <a:xfrm>
            <a:off x="3276600" y="274320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t>
            </a:r>
          </a:p>
        </p:txBody>
      </p:sp>
      <p:sp>
        <p:nvSpPr>
          <p:cNvPr id="110600" name="TextBox 34"/>
          <p:cNvSpPr txBox="1">
            <a:spLocks noChangeArrowheads="1"/>
          </p:cNvSpPr>
          <p:nvPr/>
        </p:nvSpPr>
        <p:spPr bwMode="auto">
          <a:xfrm>
            <a:off x="5257800" y="2373316"/>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t>
            </a:r>
          </a:p>
        </p:txBody>
      </p:sp>
      <p:sp>
        <p:nvSpPr>
          <p:cNvPr id="110601" name="TextBox 35"/>
          <p:cNvSpPr txBox="1">
            <a:spLocks noChangeArrowheads="1"/>
          </p:cNvSpPr>
          <p:nvPr/>
        </p:nvSpPr>
        <p:spPr bwMode="auto">
          <a:xfrm>
            <a:off x="3721100" y="441960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t>
            </a:r>
          </a:p>
        </p:txBody>
      </p:sp>
      <p:sp>
        <p:nvSpPr>
          <p:cNvPr id="110602" name="TextBox 36"/>
          <p:cNvSpPr txBox="1">
            <a:spLocks noChangeArrowheads="1"/>
          </p:cNvSpPr>
          <p:nvPr/>
        </p:nvSpPr>
        <p:spPr bwMode="auto">
          <a:xfrm>
            <a:off x="5549900" y="4419601"/>
            <a:ext cx="3130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t>
            </a:r>
          </a:p>
        </p:txBody>
      </p:sp>
    </p:spTree>
    <p:extLst>
      <p:ext uri="{BB962C8B-B14F-4D97-AF65-F5344CB8AC3E}">
        <p14:creationId xmlns:p14="http://schemas.microsoft.com/office/powerpoint/2010/main" val="27562169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7330134" y="4973309"/>
            <a:ext cx="1123304" cy="817895"/>
          </a:xfrm>
          <a:prstGeom prst="rect">
            <a:avLst/>
          </a:prstGeom>
        </p:spPr>
      </p:pic>
      <p:sp>
        <p:nvSpPr>
          <p:cNvPr id="112642" name="Rectangle 2"/>
          <p:cNvSpPr>
            <a:spLocks noGrp="1" noChangeArrowheads="1"/>
          </p:cNvSpPr>
          <p:nvPr>
            <p:ph type="title"/>
          </p:nvPr>
        </p:nvSpPr>
        <p:spPr>
          <a:xfrm>
            <a:off x="0" y="0"/>
            <a:ext cx="6248400" cy="715963"/>
          </a:xfrm>
        </p:spPr>
        <p:txBody>
          <a:bodyPr/>
          <a:lstStyle/>
          <a:p>
            <a:pPr eaLnBrk="1" hangingPunct="1"/>
            <a:r>
              <a:rPr lang="en-US" sz="4000">
                <a:latin typeface="Calibri" charset="0"/>
                <a:ea typeface="ＭＳ Ｐゴシック" charset="0"/>
                <a:cs typeface="ＭＳ Ｐゴシック" charset="0"/>
              </a:rPr>
              <a:t>Datasets in perspective</a:t>
            </a:r>
          </a:p>
        </p:txBody>
      </p:sp>
      <p:grpSp>
        <p:nvGrpSpPr>
          <p:cNvPr id="2" name="Group 29"/>
          <p:cNvGrpSpPr>
            <a:grpSpLocks/>
          </p:cNvGrpSpPr>
          <p:nvPr/>
        </p:nvGrpSpPr>
        <p:grpSpPr bwMode="auto">
          <a:xfrm>
            <a:off x="361950" y="593728"/>
            <a:ext cx="7632700" cy="1120775"/>
            <a:chOff x="228" y="374"/>
            <a:chExt cx="4808" cy="706"/>
          </a:xfrm>
        </p:grpSpPr>
        <p:sp>
          <p:nvSpPr>
            <p:cNvPr id="112670" name="Text Box 4"/>
            <p:cNvSpPr txBox="1">
              <a:spLocks noChangeArrowheads="1"/>
            </p:cNvSpPr>
            <p:nvPr/>
          </p:nvSpPr>
          <p:spPr bwMode="auto">
            <a:xfrm>
              <a:off x="228" y="557"/>
              <a:ext cx="273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Number of images on my hard drive:  		10</a:t>
              </a:r>
              <a:r>
                <a:rPr lang="en-US" sz="1800" baseline="30000">
                  <a:solidFill>
                    <a:prstClr val="black"/>
                  </a:solidFill>
                </a:rPr>
                <a:t>3</a:t>
              </a:r>
            </a:p>
            <a:p>
              <a:pPr eaLnBrk="1" fontAlgn="base" hangingPunct="1">
                <a:spcBef>
                  <a:spcPct val="0"/>
                </a:spcBef>
                <a:spcAft>
                  <a:spcPct val="0"/>
                </a:spcAft>
              </a:pPr>
              <a:endParaRPr lang="en-US" sz="1800" baseline="30000">
                <a:solidFill>
                  <a:prstClr val="black"/>
                </a:solidFill>
              </a:endParaRPr>
            </a:p>
          </p:txBody>
        </p:sp>
        <p:pic>
          <p:nvPicPr>
            <p:cNvPr id="1126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 y="374"/>
              <a:ext cx="483"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0"/>
          <p:cNvGrpSpPr>
            <a:grpSpLocks/>
          </p:cNvGrpSpPr>
          <p:nvPr/>
        </p:nvGrpSpPr>
        <p:grpSpPr bwMode="auto">
          <a:xfrm>
            <a:off x="371475" y="1422404"/>
            <a:ext cx="8324850" cy="1438275"/>
            <a:chOff x="234" y="896"/>
            <a:chExt cx="5244" cy="906"/>
          </a:xfrm>
        </p:grpSpPr>
        <p:sp>
          <p:nvSpPr>
            <p:cNvPr id="112665" name="Rectangle 6"/>
            <p:cNvSpPr>
              <a:spLocks noChangeArrowheads="1"/>
            </p:cNvSpPr>
            <p:nvPr/>
          </p:nvSpPr>
          <p:spPr bwMode="auto">
            <a:xfrm>
              <a:off x="234" y="1439"/>
              <a:ext cx="432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solidFill>
                    <a:prstClr val="black"/>
                  </a:solidFill>
                  <a:latin typeface="Arial" charset="0"/>
                  <a:ea typeface="ＭＳ Ｐゴシック" charset="0"/>
                  <a:cs typeface="ＭＳ Ｐゴシック" charset="0"/>
                </a:rPr>
                <a:t>Number of images seen during my first 10 years:	10</a:t>
              </a:r>
              <a:r>
                <a:rPr lang="en-US" baseline="30000">
                  <a:solidFill>
                    <a:prstClr val="black"/>
                  </a:solidFill>
                  <a:latin typeface="Arial" charset="0"/>
                  <a:ea typeface="ＭＳ Ｐゴシック" charset="0"/>
                  <a:cs typeface="ＭＳ Ｐゴシック" charset="0"/>
                </a:rPr>
                <a:t>8</a:t>
              </a:r>
              <a:r>
                <a:rPr lang="en-US">
                  <a:solidFill>
                    <a:prstClr val="black"/>
                  </a:solidFill>
                  <a:latin typeface="Arial" charset="0"/>
                  <a:ea typeface="ＭＳ Ｐゴシック" charset="0"/>
                  <a:cs typeface="ＭＳ Ｐゴシック" charset="0"/>
                </a:rPr>
                <a:t> </a:t>
              </a:r>
            </a:p>
            <a:p>
              <a:pPr fontAlgn="base">
                <a:spcBef>
                  <a:spcPct val="0"/>
                </a:spcBef>
                <a:spcAft>
                  <a:spcPct val="0"/>
                </a:spcAft>
              </a:pPr>
              <a:r>
                <a:rPr lang="en-US" sz="1200">
                  <a:solidFill>
                    <a:prstClr val="black"/>
                  </a:solidFill>
                  <a:latin typeface="Arial" charset="0"/>
                  <a:ea typeface="ＭＳ Ｐゴシック" charset="0"/>
                  <a:cs typeface="ＭＳ Ｐゴシック" charset="0"/>
                </a:rPr>
                <a:t>(3 images/second * 60 * 60 * 16 * 365 * 10 = 630720000)</a:t>
              </a:r>
            </a:p>
          </p:txBody>
        </p:sp>
        <p:pic>
          <p:nvPicPr>
            <p:cNvPr id="11266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 y="1108"/>
              <a:ext cx="927"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67" name="Group 26"/>
            <p:cNvGrpSpPr>
              <a:grpSpLocks/>
            </p:cNvGrpSpPr>
            <p:nvPr/>
          </p:nvGrpSpPr>
          <p:grpSpPr bwMode="auto">
            <a:xfrm>
              <a:off x="4566" y="896"/>
              <a:ext cx="470" cy="540"/>
              <a:chOff x="4566" y="747"/>
              <a:chExt cx="470" cy="689"/>
            </a:xfrm>
          </p:grpSpPr>
          <p:sp>
            <p:nvSpPr>
              <p:cNvPr id="112668" name="Line 13"/>
              <p:cNvSpPr>
                <a:spLocks noChangeShapeType="1"/>
              </p:cNvSpPr>
              <p:nvPr/>
            </p:nvSpPr>
            <p:spPr bwMode="auto">
              <a:xfrm>
                <a:off x="4566" y="747"/>
                <a:ext cx="214" cy="68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112669" name="Line 14"/>
              <p:cNvSpPr>
                <a:spLocks noChangeShapeType="1"/>
              </p:cNvSpPr>
              <p:nvPr/>
            </p:nvSpPr>
            <p:spPr bwMode="auto">
              <a:xfrm flipH="1">
                <a:off x="4804" y="765"/>
                <a:ext cx="232" cy="6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grpSp>
      </p:grpSp>
      <p:grpSp>
        <p:nvGrpSpPr>
          <p:cNvPr id="5" name="Group 31"/>
          <p:cNvGrpSpPr>
            <a:grpSpLocks/>
          </p:cNvGrpSpPr>
          <p:nvPr/>
        </p:nvGrpSpPr>
        <p:grpSpPr bwMode="auto">
          <a:xfrm>
            <a:off x="371475" y="2854325"/>
            <a:ext cx="8313738" cy="1536700"/>
            <a:chOff x="234" y="1798"/>
            <a:chExt cx="5237" cy="968"/>
          </a:xfrm>
        </p:grpSpPr>
        <p:sp>
          <p:nvSpPr>
            <p:cNvPr id="112661" name="Text Box 7"/>
            <p:cNvSpPr txBox="1">
              <a:spLocks noChangeArrowheads="1"/>
            </p:cNvSpPr>
            <p:nvPr/>
          </p:nvSpPr>
          <p:spPr bwMode="auto">
            <a:xfrm>
              <a:off x="234" y="2216"/>
              <a:ext cx="3584"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Number of images seen by all humanity:  		10</a:t>
              </a:r>
              <a:r>
                <a:rPr lang="en-US" sz="1800" baseline="30000">
                  <a:solidFill>
                    <a:prstClr val="black"/>
                  </a:solidFill>
                </a:rPr>
                <a:t>20</a:t>
              </a:r>
            </a:p>
            <a:p>
              <a:pPr eaLnBrk="1" fontAlgn="base" hangingPunct="1">
                <a:spcBef>
                  <a:spcPct val="0"/>
                </a:spcBef>
                <a:spcAft>
                  <a:spcPct val="0"/>
                </a:spcAft>
              </a:pPr>
              <a:r>
                <a:rPr lang="en-US" sz="1200">
                  <a:solidFill>
                    <a:prstClr val="black"/>
                  </a:solidFill>
                </a:rPr>
                <a:t>106,456,367,669 humans</a:t>
              </a:r>
              <a:r>
                <a:rPr lang="en-US" sz="1200" baseline="30000">
                  <a:solidFill>
                    <a:prstClr val="black"/>
                  </a:solidFill>
                </a:rPr>
                <a:t>1</a:t>
              </a:r>
              <a:r>
                <a:rPr lang="en-US" sz="1200">
                  <a:solidFill>
                    <a:prstClr val="black"/>
                  </a:solidFill>
                </a:rPr>
                <a:t> * 100 years * 3 images/second * 60 * 60 * 16 * 365 = </a:t>
              </a:r>
              <a:endParaRPr lang="en-US" sz="1200" baseline="30000">
                <a:solidFill>
                  <a:prstClr val="black"/>
                </a:solidFill>
              </a:endParaRPr>
            </a:p>
            <a:p>
              <a:pPr eaLnBrk="1" fontAlgn="base" hangingPunct="1">
                <a:spcBef>
                  <a:spcPct val="0"/>
                </a:spcBef>
                <a:spcAft>
                  <a:spcPct val="0"/>
                </a:spcAft>
              </a:pPr>
              <a:r>
                <a:rPr lang="en-US" sz="1000">
                  <a:solidFill>
                    <a:prstClr val="black"/>
                  </a:solidFill>
                </a:rPr>
                <a:t>1 from http://www.prb.org/Articles/2002/HowManyPeopleHaveEverLivedonEarth.aspx</a:t>
              </a:r>
              <a:endParaRPr lang="en-US" sz="1000" baseline="30000">
                <a:solidFill>
                  <a:prstClr val="black"/>
                </a:solidFill>
              </a:endParaRPr>
            </a:p>
            <a:p>
              <a:pPr eaLnBrk="1" fontAlgn="base" hangingPunct="1">
                <a:spcBef>
                  <a:spcPct val="0"/>
                </a:spcBef>
                <a:spcAft>
                  <a:spcPct val="0"/>
                </a:spcAft>
              </a:pPr>
              <a:endParaRPr lang="en-US" sz="1000" baseline="30000">
                <a:solidFill>
                  <a:prstClr val="black"/>
                </a:solidFill>
              </a:endParaRPr>
            </a:p>
          </p:txBody>
        </p:sp>
        <p:pic>
          <p:nvPicPr>
            <p:cNvPr id="112662" name="Picture 15"/>
            <p:cNvPicPr>
              <a:picLocks noChangeAspect="1" noChangeArrowheads="1"/>
            </p:cNvPicPr>
            <p:nvPr/>
          </p:nvPicPr>
          <p:blipFill>
            <a:blip r:embed="rId6">
              <a:extLst>
                <a:ext uri="{28A0092B-C50C-407E-A947-70E740481C1C}">
                  <a14:useLocalDpi xmlns:a14="http://schemas.microsoft.com/office/drawing/2010/main" val="0"/>
                </a:ext>
              </a:extLst>
            </a:blip>
            <a:srcRect l="15242" t="2568" r="13960" b="3149"/>
            <a:stretch>
              <a:fillRect/>
            </a:stretch>
          </p:blipFill>
          <p:spPr bwMode="auto">
            <a:xfrm>
              <a:off x="4546" y="2023"/>
              <a:ext cx="759"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3" name="Line 16"/>
            <p:cNvSpPr>
              <a:spLocks noChangeShapeType="1"/>
            </p:cNvSpPr>
            <p:nvPr/>
          </p:nvSpPr>
          <p:spPr bwMode="auto">
            <a:xfrm>
              <a:off x="4544" y="1798"/>
              <a:ext cx="243" cy="43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112664" name="Line 17"/>
            <p:cNvSpPr>
              <a:spLocks noChangeShapeType="1"/>
            </p:cNvSpPr>
            <p:nvPr/>
          </p:nvSpPr>
          <p:spPr bwMode="auto">
            <a:xfrm flipH="1">
              <a:off x="4811" y="1799"/>
              <a:ext cx="660" cy="43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grpSp>
      <p:grpSp>
        <p:nvGrpSpPr>
          <p:cNvPr id="6" name="Group 33"/>
          <p:cNvGrpSpPr>
            <a:grpSpLocks/>
          </p:cNvGrpSpPr>
          <p:nvPr/>
        </p:nvGrpSpPr>
        <p:grpSpPr bwMode="auto">
          <a:xfrm>
            <a:off x="381000" y="4391022"/>
            <a:ext cx="8072438" cy="962025"/>
            <a:chOff x="234" y="3592"/>
            <a:chExt cx="5085" cy="606"/>
          </a:xfrm>
        </p:grpSpPr>
        <p:sp>
          <p:nvSpPr>
            <p:cNvPr id="112657" name="Text Box 9"/>
            <p:cNvSpPr txBox="1">
              <a:spLocks noChangeArrowheads="1"/>
            </p:cNvSpPr>
            <p:nvPr/>
          </p:nvSpPr>
          <p:spPr bwMode="auto">
            <a:xfrm>
              <a:off x="234" y="3810"/>
              <a:ext cx="376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Number of all 32x32 images:  		         10</a:t>
              </a:r>
              <a:r>
                <a:rPr lang="en-US" sz="1800" baseline="30000">
                  <a:solidFill>
                    <a:prstClr val="black"/>
                  </a:solidFill>
                </a:rPr>
                <a:t>7373</a:t>
              </a:r>
            </a:p>
            <a:p>
              <a:pPr eaLnBrk="1" fontAlgn="base" hangingPunct="1">
                <a:spcBef>
                  <a:spcPct val="0"/>
                </a:spcBef>
                <a:spcAft>
                  <a:spcPct val="0"/>
                </a:spcAft>
              </a:pPr>
              <a:r>
                <a:rPr lang="en-US" sz="1200">
                  <a:solidFill>
                    <a:srgbClr val="000000"/>
                  </a:solidFill>
                </a:rPr>
                <a:t>256 </a:t>
              </a:r>
              <a:r>
                <a:rPr lang="en-US" sz="1200" baseline="30000">
                  <a:solidFill>
                    <a:srgbClr val="000000"/>
                  </a:solidFill>
                </a:rPr>
                <a:t>32*32*3 </a:t>
              </a:r>
              <a:r>
                <a:rPr lang="en-US" sz="1200">
                  <a:solidFill>
                    <a:srgbClr val="000000"/>
                  </a:solidFill>
                </a:rPr>
                <a:t>~ 10</a:t>
              </a:r>
              <a:r>
                <a:rPr lang="en-US" sz="1200" baseline="30000">
                  <a:solidFill>
                    <a:srgbClr val="000000"/>
                  </a:solidFill>
                </a:rPr>
                <a:t>7373</a:t>
              </a:r>
            </a:p>
          </p:txBody>
        </p:sp>
        <p:sp>
          <p:nvSpPr>
            <p:cNvPr id="112659" name="Line 27"/>
            <p:cNvSpPr>
              <a:spLocks noChangeShapeType="1"/>
            </p:cNvSpPr>
            <p:nvPr/>
          </p:nvSpPr>
          <p:spPr bwMode="auto">
            <a:xfrm>
              <a:off x="4534" y="3592"/>
              <a:ext cx="463" cy="60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112660" name="Line 28"/>
            <p:cNvSpPr>
              <a:spLocks noChangeShapeType="1"/>
            </p:cNvSpPr>
            <p:nvPr/>
          </p:nvSpPr>
          <p:spPr bwMode="auto">
            <a:xfrm flipH="1">
              <a:off x="5002" y="3600"/>
              <a:ext cx="317" cy="5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grpSp>
      <p:cxnSp>
        <p:nvCxnSpPr>
          <p:cNvPr id="112647" name="Straight Arrow Connector 27"/>
          <p:cNvCxnSpPr>
            <a:cxnSpLocks noChangeShapeType="1"/>
          </p:cNvCxnSpPr>
          <p:nvPr/>
        </p:nvCxnSpPr>
        <p:spPr bwMode="auto">
          <a:xfrm rot="5400000">
            <a:off x="3938588" y="3252792"/>
            <a:ext cx="5075237" cy="158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0"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0750" y="2590800"/>
            <a:ext cx="933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3" name="TextBox 31"/>
          <p:cNvSpPr txBox="1">
            <a:spLocks noChangeArrowheads="1"/>
          </p:cNvSpPr>
          <p:nvPr/>
        </p:nvSpPr>
        <p:spPr bwMode="auto">
          <a:xfrm>
            <a:off x="5842003" y="1077916"/>
            <a:ext cx="1069861"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PASCAL</a:t>
            </a:r>
          </a:p>
        </p:txBody>
      </p:sp>
      <p:cxnSp>
        <p:nvCxnSpPr>
          <p:cNvPr id="112650" name="Straight Connector 34"/>
          <p:cNvCxnSpPr>
            <a:cxnSpLocks noChangeShapeType="1"/>
          </p:cNvCxnSpPr>
          <p:nvPr/>
        </p:nvCxnSpPr>
        <p:spPr bwMode="auto">
          <a:xfrm>
            <a:off x="6359525" y="2516188"/>
            <a:ext cx="2301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2651" name="Straight Connector 35"/>
          <p:cNvCxnSpPr>
            <a:cxnSpLocks noChangeShapeType="1"/>
          </p:cNvCxnSpPr>
          <p:nvPr/>
        </p:nvCxnSpPr>
        <p:spPr bwMode="auto">
          <a:xfrm>
            <a:off x="6359525" y="3735388"/>
            <a:ext cx="2301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2652" name="Straight Connector 37"/>
          <p:cNvCxnSpPr>
            <a:cxnSpLocks noChangeShapeType="1"/>
          </p:cNvCxnSpPr>
          <p:nvPr/>
        </p:nvCxnSpPr>
        <p:spPr bwMode="auto">
          <a:xfrm>
            <a:off x="6370642" y="5013325"/>
            <a:ext cx="2301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2653" name="Straight Connector 38"/>
          <p:cNvCxnSpPr>
            <a:cxnSpLocks noChangeShapeType="1"/>
          </p:cNvCxnSpPr>
          <p:nvPr/>
        </p:nvCxnSpPr>
        <p:spPr bwMode="auto">
          <a:xfrm>
            <a:off x="6359525" y="1082675"/>
            <a:ext cx="23018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40" name="Picture 3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02342" y="2868720"/>
            <a:ext cx="85883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9" name="Picture 4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00750" y="1493838"/>
            <a:ext cx="9334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6" name="TextBox 30"/>
          <p:cNvSpPr txBox="1">
            <a:spLocks noChangeArrowheads="1"/>
          </p:cNvSpPr>
          <p:nvPr/>
        </p:nvSpPr>
        <p:spPr bwMode="auto">
          <a:xfrm>
            <a:off x="5905501" y="5756279"/>
            <a:ext cx="127467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FF"/>
                </a:solidFill>
              </a:rPr>
              <a:t>Number of</a:t>
            </a:r>
          </a:p>
          <a:p>
            <a:pPr eaLnBrk="1" fontAlgn="base" hangingPunct="1">
              <a:spcBef>
                <a:spcPct val="0"/>
              </a:spcBef>
              <a:spcAft>
                <a:spcPct val="0"/>
              </a:spcAft>
            </a:pPr>
            <a:r>
              <a:rPr lang="en-US" sz="1800">
                <a:solidFill>
                  <a:srgbClr val="0000FF"/>
                </a:solidFill>
              </a:rPr>
              <a:t>samples</a:t>
            </a:r>
          </a:p>
        </p:txBody>
      </p:sp>
    </p:spTree>
    <p:extLst>
      <p:ext uri="{BB962C8B-B14F-4D97-AF65-F5344CB8AC3E}">
        <p14:creationId xmlns:p14="http://schemas.microsoft.com/office/powerpoint/2010/main" val="871684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53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53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atin typeface="Calibri" charset="0"/>
                <a:ea typeface="ＭＳ Ｐゴシック" charset="0"/>
                <a:cs typeface="ＭＳ Ｐゴシック" charset="0"/>
              </a:rPr>
              <a:t>The importance of data</a:t>
            </a:r>
          </a:p>
        </p:txBody>
      </p:sp>
      <p:sp>
        <p:nvSpPr>
          <p:cNvPr id="114691" name="Content Placeholder 2"/>
          <p:cNvSpPr>
            <a:spLocks noGrp="1"/>
          </p:cNvSpPr>
          <p:nvPr>
            <p:ph idx="1"/>
          </p:nvPr>
        </p:nvSpPr>
        <p:spPr/>
        <p:txBody>
          <a:bodyPr/>
          <a:lstStyle/>
          <a:p>
            <a:r>
              <a:rPr lang="en-US" dirty="0">
                <a:latin typeface="Calibri" charset="0"/>
                <a:ea typeface="ＭＳ Ｐゴシック" charset="0"/>
                <a:cs typeface="ＭＳ Ｐゴシック" charset="0"/>
              </a:rPr>
              <a:t>Why do we need data?</a:t>
            </a:r>
          </a:p>
          <a:p>
            <a:r>
              <a:rPr lang="en-US" dirty="0">
                <a:latin typeface="Calibri" charset="0"/>
                <a:ea typeface="ＭＳ Ｐゴシック" charset="0"/>
                <a:cs typeface="ＭＳ Ｐゴシック" charset="0"/>
              </a:rPr>
              <a:t>Collecting data</a:t>
            </a:r>
          </a:p>
          <a:p>
            <a:r>
              <a:rPr lang="en-US" b="1" dirty="0">
                <a:latin typeface="Calibri" charset="0"/>
                <a:ea typeface="ＭＳ Ｐゴシック" charset="0"/>
                <a:cs typeface="ＭＳ Ｐゴシック" charset="0"/>
              </a:rPr>
              <a:t>Data-driven Brute-force vision</a:t>
            </a:r>
          </a:p>
          <a:p>
            <a:r>
              <a:rPr lang="en-US" dirty="0" smtClean="0">
                <a:latin typeface="Calibri" charset="0"/>
                <a:ea typeface="ＭＳ Ｐゴシック" charset="0"/>
                <a:cs typeface="ＭＳ Ｐゴシック" charset="0"/>
              </a:rPr>
              <a:t>Dataset </a:t>
            </a:r>
            <a:r>
              <a:rPr lang="en-US" dirty="0">
                <a:latin typeface="Calibri" charset="0"/>
                <a:ea typeface="ＭＳ Ｐゴシック" charset="0"/>
                <a:cs typeface="ＭＳ Ｐゴシック" charset="0"/>
              </a:rPr>
              <a:t>issues</a:t>
            </a:r>
          </a:p>
        </p:txBody>
      </p:sp>
    </p:spTree>
    <p:extLst>
      <p:ext uri="{BB962C8B-B14F-4D97-AF65-F5344CB8AC3E}">
        <p14:creationId xmlns:p14="http://schemas.microsoft.com/office/powerpoint/2010/main" val="11288461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atin typeface="Calibri" charset="0"/>
                <a:ea typeface="ＭＳ Ｐゴシック" charset="0"/>
                <a:cs typeface="ＭＳ Ｐゴシック" charset="0"/>
              </a:rPr>
              <a:t>Brute force recognition</a:t>
            </a:r>
          </a:p>
        </p:txBody>
      </p:sp>
      <p:pic>
        <p:nvPicPr>
          <p:cNvPr id="130051" name="Picture 2"/>
          <p:cNvPicPr>
            <a:picLocks noChangeAspect="1" noChangeArrowheads="1"/>
          </p:cNvPicPr>
          <p:nvPr/>
        </p:nvPicPr>
        <p:blipFill>
          <a:blip r:embed="rId2">
            <a:extLst>
              <a:ext uri="{28A0092B-C50C-407E-A947-70E740481C1C}">
                <a14:useLocalDpi xmlns:a14="http://schemas.microsoft.com/office/drawing/2010/main" val="0"/>
              </a:ext>
            </a:extLst>
          </a:blip>
          <a:srcRect r="833"/>
          <a:stretch>
            <a:fillRect/>
          </a:stretch>
        </p:blipFill>
        <p:spPr bwMode="auto">
          <a:xfrm>
            <a:off x="1524001" y="2438400"/>
            <a:ext cx="6188075"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5" descr="C:\kmurphy\matlab\Wearables\Images\feb24_outdoors5\028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4" y="1066800"/>
            <a:ext cx="13128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Box 5"/>
          <p:cNvSpPr txBox="1">
            <a:spLocks noChangeArrowheads="1"/>
          </p:cNvSpPr>
          <p:nvPr/>
        </p:nvSpPr>
        <p:spPr bwMode="auto">
          <a:xfrm>
            <a:off x="609601" y="696915"/>
            <a:ext cx="150594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What is this?</a:t>
            </a:r>
          </a:p>
        </p:txBody>
      </p:sp>
      <p:cxnSp>
        <p:nvCxnSpPr>
          <p:cNvPr id="130054" name="Curved Connector 7"/>
          <p:cNvCxnSpPr>
            <a:cxnSpLocks noChangeShapeType="1"/>
          </p:cNvCxnSpPr>
          <p:nvPr/>
        </p:nvCxnSpPr>
        <p:spPr bwMode="auto">
          <a:xfrm rot="16200000" flipH="1">
            <a:off x="647700" y="2698750"/>
            <a:ext cx="2209800" cy="914400"/>
          </a:xfrm>
          <a:prstGeom prst="curvedConnector3">
            <a:avLst>
              <a:gd name="adj1" fmla="val 50000"/>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0055" name="Curved Connector 9"/>
          <p:cNvCxnSpPr>
            <a:cxnSpLocks noChangeShapeType="1"/>
          </p:cNvCxnSpPr>
          <p:nvPr/>
        </p:nvCxnSpPr>
        <p:spPr bwMode="auto">
          <a:xfrm>
            <a:off x="1922467" y="1828800"/>
            <a:ext cx="2116137" cy="1600200"/>
          </a:xfrm>
          <a:prstGeom prst="curvedConnector3">
            <a:avLst>
              <a:gd name="adj1" fmla="val 50000"/>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0056" name="Curved Connector 13"/>
          <p:cNvCxnSpPr>
            <a:cxnSpLocks noChangeShapeType="1"/>
          </p:cNvCxnSpPr>
          <p:nvPr/>
        </p:nvCxnSpPr>
        <p:spPr bwMode="auto">
          <a:xfrm>
            <a:off x="1922467" y="1250950"/>
            <a:ext cx="4097337" cy="2635250"/>
          </a:xfrm>
          <a:prstGeom prst="curvedConnector3">
            <a:avLst>
              <a:gd name="adj1" fmla="val 98912"/>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30057" name="TextBox 18"/>
          <p:cNvSpPr txBox="1">
            <a:spLocks noChangeArrowheads="1"/>
          </p:cNvSpPr>
          <p:nvPr/>
        </p:nvSpPr>
        <p:spPr bwMode="auto">
          <a:xfrm>
            <a:off x="5751514" y="904879"/>
            <a:ext cx="3392612"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  input and image and</a:t>
            </a:r>
            <a:br>
              <a:rPr lang="en-US" sz="1800">
                <a:solidFill>
                  <a:prstClr val="black"/>
                </a:solidFill>
              </a:rPr>
            </a:br>
            <a:r>
              <a:rPr lang="en-US" sz="1800">
                <a:solidFill>
                  <a:prstClr val="black"/>
                </a:solidFill>
              </a:rPr>
              <a:t>  output possible interpretations</a:t>
            </a:r>
          </a:p>
        </p:txBody>
      </p:sp>
    </p:spTree>
    <p:extLst>
      <p:ext uri="{BB962C8B-B14F-4D97-AF65-F5344CB8AC3E}">
        <p14:creationId xmlns:p14="http://schemas.microsoft.com/office/powerpoint/2010/main" val="326757772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65"/>
          <p:cNvSpPr txBox="1">
            <a:spLocks noChangeArrowheads="1"/>
          </p:cNvSpPr>
          <p:nvPr/>
        </p:nvSpPr>
        <p:spPr bwMode="auto">
          <a:xfrm>
            <a:off x="220326" y="334966"/>
            <a:ext cx="826179"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solidFill>
                  <a:srgbClr val="000000"/>
                </a:solidFill>
                <a:cs typeface="Arial" charset="0"/>
              </a:rPr>
              <a:t>Target</a:t>
            </a:r>
          </a:p>
        </p:txBody>
      </p:sp>
      <p:sp>
        <p:nvSpPr>
          <p:cNvPr id="131075" name="Text Box 66"/>
          <p:cNvSpPr txBox="1">
            <a:spLocks noChangeArrowheads="1"/>
          </p:cNvSpPr>
          <p:nvPr/>
        </p:nvSpPr>
        <p:spPr bwMode="auto">
          <a:xfrm>
            <a:off x="1366670" y="315916"/>
            <a:ext cx="3000715"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solidFill>
                  <a:srgbClr val="000000"/>
                </a:solidFill>
                <a:cs typeface="Arial" charset="0"/>
              </a:rPr>
              <a:t>Neighbors (SSD + warping)</a:t>
            </a:r>
          </a:p>
        </p:txBody>
      </p:sp>
      <p:sp>
        <p:nvSpPr>
          <p:cNvPr id="131076" name="Text Box 67"/>
          <p:cNvSpPr txBox="1">
            <a:spLocks noChangeArrowheads="1"/>
          </p:cNvSpPr>
          <p:nvPr/>
        </p:nvSpPr>
        <p:spPr bwMode="auto">
          <a:xfrm>
            <a:off x="8108687" y="325441"/>
            <a:ext cx="1053042"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solidFill>
                  <a:srgbClr val="000000"/>
                </a:solidFill>
                <a:cs typeface="Arial" charset="0"/>
              </a:rPr>
              <a:t>Average</a:t>
            </a:r>
          </a:p>
        </p:txBody>
      </p:sp>
      <p:pic>
        <p:nvPicPr>
          <p:cNvPr id="131077" name="Picture 2" descr="street_art104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88" y="720725"/>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3" descr="sibbling_aver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1988" y="719138"/>
            <a:ext cx="747712"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4" descr="sibbling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0813" y="733425"/>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Picture 5" descr="sibbling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0138" y="733425"/>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Picture 6" descr="sibbling0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8354" y="733425"/>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Picture 7" descr="sibbling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9579" y="733425"/>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3" name="Picture 8" descr="sibbling00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0804" y="733425"/>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Picture 9" descr="sibbling0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2025" y="733425"/>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5" name="Picture 10" descr="sibbling00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3563" y="731838"/>
            <a:ext cx="7493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11" descr="roni">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188" y="1571625"/>
            <a:ext cx="7477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7" name="Picture 12" descr="sibbling_aver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81988" y="1565275"/>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8" name="Picture 13" descr="sibbling0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20813" y="1563688"/>
            <a:ext cx="747712"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9" name="Picture 14" descr="sibbling0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70138" y="1563688"/>
            <a:ext cx="747712"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0" name="Picture 15" descr="sibbling00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81363" y="1563688"/>
            <a:ext cx="747712"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1" name="Picture 16" descr="sibbling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92588" y="1563688"/>
            <a:ext cx="7493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2" name="Picture 17" descr="sibbling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05404" y="1563688"/>
            <a:ext cx="74771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3" name="Picture 18" descr="sibbling00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16629" y="1563688"/>
            <a:ext cx="74771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4" name="Picture 19" descr="sibbling00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13563" y="1565275"/>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5" name="Picture 20" descr="room40">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0188" y="2397125"/>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6" name="Picture 21" descr="sibbling_averag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281988" y="2406650"/>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7" name="Picture 22" descr="sibbling00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20813" y="2387600"/>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8" name="Picture 23" descr="sibbling00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360613" y="2387600"/>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9" name="Picture 24" descr="sibbling00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73429" y="2387600"/>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0" name="Picture 25" descr="sibbling00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84654" y="2387600"/>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1" name="Picture 26" descr="sibbling005"/>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095879" y="2387600"/>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2" name="Picture 27" descr="sibbling006"/>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007100" y="2387600"/>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3" name="Picture 28" descr="sibbling00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913563" y="2397125"/>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4" name="Picture 29" descr="pers222">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30188" y="3197225"/>
            <a:ext cx="7477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5" name="Picture 30" descr="sibbling_averag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281988" y="3224213"/>
            <a:ext cx="747712"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6" name="Picture 31" descr="sibbling00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420813" y="3206750"/>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7" name="Picture 32" descr="sibbling00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351088" y="3206750"/>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8" name="Picture 33" descr="sibbling00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262313" y="3206750"/>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09" name="Picture 34" descr="sibbling00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173538" y="3206750"/>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0" name="Picture 35" descr="sibbling005"/>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086354" y="3206750"/>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1" name="Picture 36" descr="sibbling006"/>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997579" y="3206750"/>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2" name="Picture 37" descr="sibbling007"/>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913563" y="3206750"/>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3" name="Picture 38" descr="opencountry_nat455">
            <a:hlinkClick r:id="rId43"/>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38129" y="4016375"/>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4" name="Picture 39" descr="sibbling_averag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289929" y="4025900"/>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5" name="Picture 40" descr="sibbling001"/>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428754" y="4025900"/>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6" name="Picture 41" descr="sibbling002"/>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339979" y="4025900"/>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7" name="Picture 42" descr="sibbling003"/>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251204" y="4025900"/>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8" name="Picture 43" descr="sibbling004"/>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162425" y="4025900"/>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9" name="Picture 44" descr="sibbling005"/>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075238" y="4025900"/>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0" name="Picture 45" descr="sibbling006"/>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986463" y="4025900"/>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1" name="Picture 46" descr="sibbling007"/>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921500" y="4024313"/>
            <a:ext cx="7493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2" name="Picture 47" descr="office6">
            <a:hlinkClick r:id="rId53"/>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0188" y="4852988"/>
            <a:ext cx="747712"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3" name="Picture 48" descr="sibbling_average"/>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281988" y="4826000"/>
            <a:ext cx="7477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4" name="Picture 49" descr="sibbling001"/>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420813" y="4841875"/>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5" name="Picture 50" descr="sibbling002"/>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332038" y="4841875"/>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6" name="Picture 51" descr="sibbling003"/>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3243263" y="4841875"/>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7" name="Picture 52" descr="sibbling00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154488" y="4841875"/>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8" name="Picture 53" descr="sibbling005"/>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5067304" y="4841875"/>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9" name="Picture 54" descr="sibbling006"/>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5978529" y="4841875"/>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30" name="Picture 55" descr="sibbling007"/>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6913563" y="4841875"/>
            <a:ext cx="7493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31" name="Line 68"/>
          <p:cNvSpPr>
            <a:spLocks noChangeShapeType="1"/>
          </p:cNvSpPr>
          <p:nvPr/>
        </p:nvSpPr>
        <p:spPr bwMode="auto">
          <a:xfrm>
            <a:off x="1027113" y="1149350"/>
            <a:ext cx="330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131132" name="Line 69"/>
          <p:cNvSpPr>
            <a:spLocks noChangeShapeType="1"/>
          </p:cNvSpPr>
          <p:nvPr/>
        </p:nvSpPr>
        <p:spPr bwMode="auto">
          <a:xfrm>
            <a:off x="1039813" y="1965325"/>
            <a:ext cx="330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131133" name="Line 70"/>
          <p:cNvSpPr>
            <a:spLocks noChangeShapeType="1"/>
          </p:cNvSpPr>
          <p:nvPr/>
        </p:nvSpPr>
        <p:spPr bwMode="auto">
          <a:xfrm>
            <a:off x="1030288" y="2770188"/>
            <a:ext cx="330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131134" name="Line 71"/>
          <p:cNvSpPr>
            <a:spLocks noChangeShapeType="1"/>
          </p:cNvSpPr>
          <p:nvPr/>
        </p:nvSpPr>
        <p:spPr bwMode="auto">
          <a:xfrm>
            <a:off x="1042988" y="3563938"/>
            <a:ext cx="330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131135" name="Line 72"/>
          <p:cNvSpPr>
            <a:spLocks noChangeShapeType="1"/>
          </p:cNvSpPr>
          <p:nvPr/>
        </p:nvSpPr>
        <p:spPr bwMode="auto">
          <a:xfrm>
            <a:off x="1050925" y="4376738"/>
            <a:ext cx="330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131136" name="Line 73"/>
          <p:cNvSpPr>
            <a:spLocks noChangeShapeType="1"/>
          </p:cNvSpPr>
          <p:nvPr/>
        </p:nvSpPr>
        <p:spPr bwMode="auto">
          <a:xfrm>
            <a:off x="1042988" y="5224463"/>
            <a:ext cx="330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pic>
        <p:nvPicPr>
          <p:cNvPr id="131137" name="Picture 91" descr="modelA">
            <a:hlinkClick r:id="rId63"/>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93676" y="565150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38" name="Picture 92" descr="sibbling_average"/>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8283576" y="565150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39" name="Picture 94" descr="sibbling001"/>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417639" y="565150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40" name="Picture 95" descr="sibbling002"/>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328864" y="565150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41" name="Picture 96" descr="sibbling003"/>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3238501" y="565150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42" name="Picture 97" descr="sibbling00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4164014" y="565150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43" name="Picture 98" descr="sibbling005"/>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060951" y="565150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44" name="Picture 99" descr="sibbling006"/>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980114" y="565150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45" name="Picture 100" descr="sibbling007"/>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6904039" y="565150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46" name="Line 104"/>
          <p:cNvSpPr>
            <a:spLocks noChangeShapeType="1"/>
          </p:cNvSpPr>
          <p:nvPr/>
        </p:nvSpPr>
        <p:spPr bwMode="auto">
          <a:xfrm>
            <a:off x="1038225" y="6038850"/>
            <a:ext cx="330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30042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endParaRPr lang="en-US">
              <a:latin typeface="Calibri" charset="0"/>
              <a:ea typeface="ＭＳ Ｐゴシック" charset="0"/>
              <a:cs typeface="ＭＳ Ｐゴシック" charset="0"/>
            </a:endParaRPr>
          </a:p>
        </p:txBody>
      </p:sp>
      <p:sp>
        <p:nvSpPr>
          <p:cNvPr id="133123" name="Rectangle 3"/>
          <p:cNvSpPr>
            <a:spLocks noGrp="1" noChangeArrowheads="1"/>
          </p:cNvSpPr>
          <p:nvPr>
            <p:ph type="body" idx="1"/>
          </p:nvPr>
        </p:nvSpPr>
        <p:spPr/>
        <p:txBody>
          <a:bodyPr/>
          <a:lstStyle/>
          <a:p>
            <a:endParaRPr lang="en-US">
              <a:latin typeface="Calibri" charset="0"/>
              <a:ea typeface="ＭＳ Ｐゴシック" charset="0"/>
              <a:cs typeface="ＭＳ Ｐゴシック" charset="0"/>
            </a:endParaRPr>
          </a:p>
        </p:txBody>
      </p:sp>
      <p:pic>
        <p:nvPicPr>
          <p:cNvPr id="133124" name="Picture 4"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85878"/>
            <a:ext cx="89154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6913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597" y="-990600"/>
            <a:ext cx="12863513"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15038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p:cNvPicPr>
            <a:picLocks noChangeAspect="1"/>
          </p:cNvPicPr>
          <p:nvPr/>
        </p:nvPicPr>
        <p:blipFill rotWithShape="1">
          <a:blip r:embed="rId2">
            <a:extLst>
              <a:ext uri="{28A0092B-C50C-407E-A947-70E740481C1C}">
                <a14:useLocalDpi xmlns:a14="http://schemas.microsoft.com/office/drawing/2010/main" val="0"/>
              </a:ext>
            </a:extLst>
          </a:blip>
          <a:srcRect l="1909" t="10492" r="2950" b="13854"/>
          <a:stretch/>
        </p:blipFill>
        <p:spPr bwMode="auto">
          <a:xfrm>
            <a:off x="86868" y="1617024"/>
            <a:ext cx="8970264" cy="39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4770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sz="4000">
                <a:latin typeface="Arial" charset="0"/>
                <a:ea typeface="ＭＳ Ｐゴシック" charset="0"/>
                <a:cs typeface="ＭＳ Ｐゴシック" charset="0"/>
              </a:rPr>
              <a:t>im2gps</a:t>
            </a:r>
          </a:p>
        </p:txBody>
      </p:sp>
      <p:pic>
        <p:nvPicPr>
          <p:cNvPr id="137219" name="Picture 4"/>
          <p:cNvPicPr>
            <a:picLocks noChangeAspect="1" noChangeArrowheads="1"/>
          </p:cNvPicPr>
          <p:nvPr/>
        </p:nvPicPr>
        <p:blipFill>
          <a:blip r:embed="rId3">
            <a:extLst>
              <a:ext uri="{28A0092B-C50C-407E-A947-70E740481C1C}">
                <a14:useLocalDpi xmlns:a14="http://schemas.microsoft.com/office/drawing/2010/main" val="0"/>
              </a:ext>
            </a:extLst>
          </a:blip>
          <a:srcRect l="1930" r="1208"/>
          <a:stretch>
            <a:fillRect/>
          </a:stretch>
        </p:blipFill>
        <p:spPr bwMode="auto">
          <a:xfrm>
            <a:off x="290513" y="1450975"/>
            <a:ext cx="8526462"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5"/>
          <p:cNvSpPr txBox="1">
            <a:spLocks noChangeArrowheads="1"/>
          </p:cNvSpPr>
          <p:nvPr/>
        </p:nvSpPr>
        <p:spPr bwMode="auto">
          <a:xfrm>
            <a:off x="190500" y="747718"/>
            <a:ext cx="868045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1800">
                <a:solidFill>
                  <a:srgbClr val="000000"/>
                </a:solidFill>
              </a:rPr>
              <a:t>Instead of using objects labels, the web provides other kinds of metadata associate to large collections of images</a:t>
            </a:r>
          </a:p>
        </p:txBody>
      </p:sp>
      <p:sp>
        <p:nvSpPr>
          <p:cNvPr id="137221" name="Text Box 6"/>
          <p:cNvSpPr txBox="1">
            <a:spLocks noChangeArrowheads="1"/>
          </p:cNvSpPr>
          <p:nvPr/>
        </p:nvSpPr>
        <p:spPr bwMode="auto">
          <a:xfrm>
            <a:off x="6234117" y="6491291"/>
            <a:ext cx="290988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1800">
                <a:solidFill>
                  <a:srgbClr val="000000"/>
                </a:solidFill>
              </a:rPr>
              <a:t>Hays &amp; Efros. CVPR 2008</a:t>
            </a:r>
          </a:p>
        </p:txBody>
      </p:sp>
      <p:sp>
        <p:nvSpPr>
          <p:cNvPr id="137222" name="Rectangle 7"/>
          <p:cNvSpPr>
            <a:spLocks noChangeArrowheads="1"/>
          </p:cNvSpPr>
          <p:nvPr/>
        </p:nvSpPr>
        <p:spPr bwMode="auto">
          <a:xfrm>
            <a:off x="1216025" y="4546601"/>
            <a:ext cx="656748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p>
            <a:pPr fontAlgn="base">
              <a:spcBef>
                <a:spcPct val="0"/>
              </a:spcBef>
              <a:spcAft>
                <a:spcPct val="0"/>
              </a:spcAft>
            </a:pPr>
            <a:r>
              <a:rPr lang="en-US">
                <a:solidFill>
                  <a:srgbClr val="000000"/>
                </a:solidFill>
                <a:latin typeface="Arial" charset="0"/>
                <a:ea typeface="ＭＳ Ｐゴシック" charset="0"/>
                <a:cs typeface="ＭＳ Ｐゴシック" charset="0"/>
              </a:rPr>
              <a:t>20 million geotagged and geographic text-labeled images</a:t>
            </a:r>
          </a:p>
        </p:txBody>
      </p:sp>
    </p:spTree>
    <p:extLst>
      <p:ext uri="{BB962C8B-B14F-4D97-AF65-F5344CB8AC3E}">
        <p14:creationId xmlns:p14="http://schemas.microsoft.com/office/powerpoint/2010/main" val="57892700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5125"/>
            <a:ext cx="914400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5"/>
          <p:cNvSpPr txBox="1">
            <a:spLocks noChangeArrowheads="1"/>
          </p:cNvSpPr>
          <p:nvPr/>
        </p:nvSpPr>
        <p:spPr bwMode="auto">
          <a:xfrm>
            <a:off x="6234117" y="1"/>
            <a:ext cx="290988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1800">
                <a:solidFill>
                  <a:srgbClr val="000000"/>
                </a:solidFill>
              </a:rPr>
              <a:t>Hays &amp; Efros. CVPR 2008</a:t>
            </a:r>
          </a:p>
        </p:txBody>
      </p:sp>
      <p:pic>
        <p:nvPicPr>
          <p:cNvPr id="1392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 y="358775"/>
            <a:ext cx="41973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Rectangle 2"/>
          <p:cNvSpPr>
            <a:spLocks noGrp="1" noChangeArrowheads="1"/>
          </p:cNvSpPr>
          <p:nvPr>
            <p:ph type="title"/>
          </p:nvPr>
        </p:nvSpPr>
        <p:spPr/>
        <p:txBody>
          <a:bodyPr/>
          <a:lstStyle/>
          <a:p>
            <a:r>
              <a:rPr lang="en-US" sz="4000">
                <a:latin typeface="Arial" charset="0"/>
                <a:ea typeface="ＭＳ Ｐゴシック" charset="0"/>
                <a:cs typeface="ＭＳ Ｐゴシック" charset="0"/>
              </a:rPr>
              <a:t>im2gps</a:t>
            </a:r>
          </a:p>
        </p:txBody>
      </p:sp>
    </p:spTree>
    <p:extLst>
      <p:ext uri="{BB962C8B-B14F-4D97-AF65-F5344CB8AC3E}">
        <p14:creationId xmlns:p14="http://schemas.microsoft.com/office/powerpoint/2010/main" val="42004327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4000">
                <a:latin typeface="Arial" charset="0"/>
                <a:ea typeface="ＭＳ Ｐゴシック" charset="0"/>
                <a:cs typeface="ＭＳ Ｐゴシック" charset="0"/>
              </a:rPr>
              <a:t>But not all scenes are so original</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1639888"/>
            <a:ext cx="4545012"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2" name="Group 4"/>
          <p:cNvGrpSpPr>
            <a:grpSpLocks/>
          </p:cNvGrpSpPr>
          <p:nvPr/>
        </p:nvGrpSpPr>
        <p:grpSpPr bwMode="auto">
          <a:xfrm>
            <a:off x="0" y="1624013"/>
            <a:ext cx="9144000" cy="5233987"/>
            <a:chOff x="0" y="1023"/>
            <a:chExt cx="5760" cy="3297"/>
          </a:xfrm>
        </p:grpSpPr>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1"/>
              <a:ext cx="1385"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3"/>
              <a:ext cx="137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560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0" y="3287"/>
              <a:ext cx="137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560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3" y="3287"/>
              <a:ext cx="137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560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3" y="1104"/>
              <a:ext cx="137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561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3" y="2202"/>
              <a:ext cx="137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561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175"/>
              <a:ext cx="137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561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9" y="3287"/>
              <a:ext cx="137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Tree>
    <p:extLst>
      <p:ext uri="{BB962C8B-B14F-4D97-AF65-F5344CB8AC3E}">
        <p14:creationId xmlns:p14="http://schemas.microsoft.com/office/powerpoint/2010/main" val="477830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457200" y="0"/>
            <a:ext cx="8229600" cy="762000"/>
          </a:xfrm>
        </p:spPr>
        <p:txBody>
          <a:bodyPr/>
          <a:lstStyle/>
          <a:p>
            <a:pPr eaLnBrk="1" hangingPunct="1"/>
            <a:r>
              <a:rPr lang="en-US">
                <a:latin typeface="Arial" charset="0"/>
                <a:ea typeface="ＭＳ Ｐゴシック" charset="0"/>
                <a:cs typeface="ＭＳ Ｐゴシック" charset="0"/>
              </a:rPr>
              <a:t>Image completion</a:t>
            </a:r>
          </a:p>
        </p:txBody>
      </p:sp>
      <p:pic>
        <p:nvPicPr>
          <p:cNvPr id="1413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07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8604" y="3440116"/>
            <a:ext cx="5560949"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Instead, generate proposals using millions of images</a:t>
            </a:r>
          </a:p>
        </p:txBody>
      </p:sp>
      <p:sp>
        <p:nvSpPr>
          <p:cNvPr id="141317" name="TextBox 8"/>
          <p:cNvSpPr txBox="1">
            <a:spLocks noChangeArrowheads="1"/>
          </p:cNvSpPr>
          <p:nvPr/>
        </p:nvSpPr>
        <p:spPr bwMode="auto">
          <a:xfrm>
            <a:off x="7124701" y="6488116"/>
            <a:ext cx="201934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Hays, Efros, 2007</a:t>
            </a:r>
          </a:p>
        </p:txBody>
      </p:sp>
      <p:grpSp>
        <p:nvGrpSpPr>
          <p:cNvPr id="2" name="Group 12"/>
          <p:cNvGrpSpPr>
            <a:grpSpLocks/>
          </p:cNvGrpSpPr>
          <p:nvPr/>
        </p:nvGrpSpPr>
        <p:grpSpPr bwMode="auto">
          <a:xfrm>
            <a:off x="322267" y="3809998"/>
            <a:ext cx="2725737" cy="2655811"/>
            <a:chOff x="322680" y="3810000"/>
            <a:chExt cx="2725320" cy="2655255"/>
          </a:xfrm>
        </p:grpSpPr>
        <p:pic>
          <p:nvPicPr>
            <p:cNvPr id="14132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680" y="3810000"/>
              <a:ext cx="2725320" cy="237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7" name="TextBox 9"/>
            <p:cNvSpPr txBox="1">
              <a:spLocks noChangeArrowheads="1"/>
            </p:cNvSpPr>
            <p:nvPr/>
          </p:nvSpPr>
          <p:spPr bwMode="auto">
            <a:xfrm>
              <a:off x="1206935" y="6096000"/>
              <a:ext cx="697958" cy="36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Input</a:t>
              </a:r>
            </a:p>
          </p:txBody>
        </p:sp>
      </p:grpSp>
      <p:grpSp>
        <p:nvGrpSpPr>
          <p:cNvPr id="3" name="Group 13"/>
          <p:cNvGrpSpPr>
            <a:grpSpLocks/>
          </p:cNvGrpSpPr>
          <p:nvPr/>
        </p:nvGrpSpPr>
        <p:grpSpPr bwMode="auto">
          <a:xfrm>
            <a:off x="3200400" y="3810000"/>
            <a:ext cx="2725738" cy="2971800"/>
            <a:chOff x="3200400" y="3810000"/>
            <a:chExt cx="2725320" cy="2971800"/>
          </a:xfrm>
        </p:grpSpPr>
        <p:pic>
          <p:nvPicPr>
            <p:cNvPr id="1413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810000"/>
              <a:ext cx="2725320" cy="237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5" name="TextBox 10"/>
            <p:cNvSpPr txBox="1">
              <a:spLocks noChangeArrowheads="1"/>
            </p:cNvSpPr>
            <p:nvPr/>
          </p:nvSpPr>
          <p:spPr bwMode="auto">
            <a:xfrm>
              <a:off x="3505378" y="6135469"/>
              <a:ext cx="23530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solidFill>
                    <a:srgbClr val="000000"/>
                  </a:solidFill>
                </a:rPr>
                <a:t>16 nearest neighbors</a:t>
              </a:r>
              <a:br>
                <a:rPr lang="en-US" sz="1800">
                  <a:solidFill>
                    <a:srgbClr val="000000"/>
                  </a:solidFill>
                </a:rPr>
              </a:br>
              <a:r>
                <a:rPr lang="en-US" sz="1800">
                  <a:solidFill>
                    <a:srgbClr val="000000"/>
                  </a:solidFill>
                </a:rPr>
                <a:t>(gist+color matching)</a:t>
              </a:r>
            </a:p>
          </p:txBody>
        </p:sp>
      </p:grpSp>
      <p:grpSp>
        <p:nvGrpSpPr>
          <p:cNvPr id="4" name="Group 15"/>
          <p:cNvGrpSpPr>
            <a:grpSpLocks/>
          </p:cNvGrpSpPr>
          <p:nvPr/>
        </p:nvGrpSpPr>
        <p:grpSpPr bwMode="auto">
          <a:xfrm>
            <a:off x="6096001" y="3809998"/>
            <a:ext cx="2733675" cy="2655811"/>
            <a:chOff x="6096000" y="3810000"/>
            <a:chExt cx="2733174" cy="2655255"/>
          </a:xfrm>
        </p:grpSpPr>
        <p:pic>
          <p:nvPicPr>
            <p:cNvPr id="14132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810000"/>
              <a:ext cx="2733174"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3" name="TextBox 11"/>
            <p:cNvSpPr txBox="1">
              <a:spLocks noChangeArrowheads="1"/>
            </p:cNvSpPr>
            <p:nvPr/>
          </p:nvSpPr>
          <p:spPr bwMode="auto">
            <a:xfrm>
              <a:off x="7162800" y="6096000"/>
              <a:ext cx="826292" cy="36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output</a:t>
              </a:r>
            </a:p>
          </p:txBody>
        </p:sp>
      </p:grpSp>
      <p:sp>
        <p:nvSpPr>
          <p:cNvPr id="15" name="Rectangle 14"/>
          <p:cNvSpPr>
            <a:spLocks noChangeArrowheads="1"/>
          </p:cNvSpPr>
          <p:nvPr/>
        </p:nvSpPr>
        <p:spPr bwMode="auto">
          <a:xfrm>
            <a:off x="4572000" y="4419600"/>
            <a:ext cx="685800" cy="609600"/>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1" tIns="45711" rIns="91421" bIns="45711"/>
          <a:lstStyle/>
          <a:p>
            <a:pPr defTabSz="914218"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45440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57150"/>
            <a:ext cx="8229600" cy="914400"/>
          </a:xfrm>
        </p:spPr>
        <p:txBody>
          <a:bodyPr/>
          <a:lstStyle/>
          <a:p>
            <a:r>
              <a:rPr lang="en-US" sz="3600">
                <a:solidFill>
                  <a:schemeClr val="tx1"/>
                </a:solidFill>
                <a:latin typeface="Arial" charset="0"/>
                <a:ea typeface="ＭＳ Ｐゴシック" charset="0"/>
                <a:cs typeface="ＭＳ Ｐゴシック" charset="0"/>
              </a:rPr>
              <a:t>With a good image similarity</a:t>
            </a:r>
            <a:br>
              <a:rPr lang="en-US" sz="3600">
                <a:solidFill>
                  <a:schemeClr val="tx1"/>
                </a:solidFill>
                <a:latin typeface="Arial" charset="0"/>
                <a:ea typeface="ＭＳ Ｐゴシック" charset="0"/>
                <a:cs typeface="ＭＳ Ｐゴシック" charset="0"/>
              </a:rPr>
            </a:br>
            <a:r>
              <a:rPr lang="en-US" sz="3600">
                <a:solidFill>
                  <a:schemeClr val="tx1"/>
                </a:solidFill>
                <a:latin typeface="Arial" charset="0"/>
                <a:ea typeface="ＭＳ Ｐゴシック" charset="0"/>
                <a:cs typeface="ＭＳ Ｐゴシック" charset="0"/>
              </a:rPr>
              <a:t>and a lot of data…</a:t>
            </a:r>
          </a:p>
        </p:txBody>
      </p:sp>
      <p:sp>
        <p:nvSpPr>
          <p:cNvPr id="142339" name="AutoShape 3"/>
          <p:cNvSpPr>
            <a:spLocks noChangeAspect="1" noChangeArrowheads="1" noTextEdit="1"/>
          </p:cNvSpPr>
          <p:nvPr/>
        </p:nvSpPr>
        <p:spPr bwMode="auto">
          <a:xfrm>
            <a:off x="0" y="1600200"/>
            <a:ext cx="9031288"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2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86868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714501" y="1984375"/>
            <a:ext cx="2625725" cy="1117600"/>
            <a:chOff x="1080" y="1250"/>
            <a:chExt cx="1654" cy="704"/>
          </a:xfrm>
        </p:grpSpPr>
        <p:sp>
          <p:nvSpPr>
            <p:cNvPr id="142359" name="Freeform 6"/>
            <p:cNvSpPr>
              <a:spLocks/>
            </p:cNvSpPr>
            <p:nvPr/>
          </p:nvSpPr>
          <p:spPr bwMode="auto">
            <a:xfrm>
              <a:off x="1080" y="1250"/>
              <a:ext cx="1503" cy="607"/>
            </a:xfrm>
            <a:custGeom>
              <a:avLst/>
              <a:gdLst>
                <a:gd name="T0" fmla="*/ 1627 w 1627"/>
                <a:gd name="T1" fmla="*/ 657 h 657"/>
                <a:gd name="T2" fmla="*/ 0 w 1627"/>
                <a:gd name="T3" fmla="*/ 225 h 657"/>
                <a:gd name="T4" fmla="*/ 0 60000 65536"/>
                <a:gd name="T5" fmla="*/ 0 60000 65536"/>
                <a:gd name="T6" fmla="*/ 0 w 1627"/>
                <a:gd name="T7" fmla="*/ 0 h 657"/>
                <a:gd name="T8" fmla="*/ 1627 w 1627"/>
                <a:gd name="T9" fmla="*/ 657 h 657"/>
              </a:gdLst>
              <a:ahLst/>
              <a:cxnLst>
                <a:cxn ang="T4">
                  <a:pos x="T0" y="T1"/>
                </a:cxn>
                <a:cxn ang="T5">
                  <a:pos x="T2" y="T3"/>
                </a:cxn>
              </a:cxnLst>
              <a:rect l="T6" t="T7" r="T8" b="T9"/>
              <a:pathLst>
                <a:path w="1627" h="657">
                  <a:moveTo>
                    <a:pt x="1627" y="657"/>
                  </a:moveTo>
                  <a:cubicBezTo>
                    <a:pt x="1490" y="193"/>
                    <a:pt x="762" y="0"/>
                    <a:pt x="0" y="225"/>
                  </a:cubicBezTo>
                </a:path>
              </a:pathLst>
            </a:custGeom>
            <a:noFill/>
            <a:ln w="44450">
              <a:solidFill>
                <a:srgbClr val="DE280B"/>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2360" name="Oval 7"/>
            <p:cNvSpPr>
              <a:spLocks noChangeArrowheads="1"/>
            </p:cNvSpPr>
            <p:nvPr/>
          </p:nvSpPr>
          <p:spPr bwMode="auto">
            <a:xfrm>
              <a:off x="2431" y="1760"/>
              <a:ext cx="303" cy="194"/>
            </a:xfrm>
            <a:prstGeom prst="ellipse">
              <a:avLst/>
            </a:prstGeom>
            <a:noFill/>
            <a:ln w="44450">
              <a:solidFill>
                <a:srgbClr val="DE280B"/>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2361" name="Oval 8"/>
            <p:cNvSpPr>
              <a:spLocks noChangeArrowheads="1"/>
            </p:cNvSpPr>
            <p:nvPr/>
          </p:nvSpPr>
          <p:spPr bwMode="auto">
            <a:xfrm>
              <a:off x="2562" y="1839"/>
              <a:ext cx="39" cy="42"/>
            </a:xfrm>
            <a:prstGeom prst="ellipse">
              <a:avLst/>
            </a:prstGeom>
            <a:solidFill>
              <a:srgbClr val="DE280B"/>
            </a:solidFill>
            <a:ln w="44450">
              <a:solidFill>
                <a:srgbClr val="DE280B"/>
              </a:solidFill>
              <a:miter lim="800000"/>
              <a:headEnd/>
              <a:tailEnd/>
            </a:ln>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grpSp>
        <p:nvGrpSpPr>
          <p:cNvPr id="3" name="Group 9"/>
          <p:cNvGrpSpPr>
            <a:grpSpLocks/>
          </p:cNvGrpSpPr>
          <p:nvPr/>
        </p:nvGrpSpPr>
        <p:grpSpPr bwMode="auto">
          <a:xfrm>
            <a:off x="0" y="1447803"/>
            <a:ext cx="1876426" cy="1717675"/>
            <a:chOff x="0" y="912"/>
            <a:chExt cx="1182" cy="1082"/>
          </a:xfrm>
        </p:grpSpPr>
        <p:pic>
          <p:nvPicPr>
            <p:cNvPr id="14235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0"/>
              <a:ext cx="1058"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8" name="Rectangle 11"/>
            <p:cNvSpPr>
              <a:spLocks noChangeArrowheads="1"/>
            </p:cNvSpPr>
            <p:nvPr/>
          </p:nvSpPr>
          <p:spPr bwMode="auto">
            <a:xfrm>
              <a:off x="0" y="912"/>
              <a:ext cx="118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800">
                  <a:solidFill>
                    <a:srgbClr val="000000"/>
                  </a:solidFill>
                  <a:latin typeface="Arial" charset="0"/>
                  <a:ea typeface="ＭＳ Ｐゴシック" charset="0"/>
                  <a:cs typeface="ＭＳ Ｐゴシック" charset="0"/>
                </a:rPr>
                <a:t>Input image</a:t>
              </a:r>
              <a:endParaRPr lang="en-US">
                <a:solidFill>
                  <a:srgbClr val="000000"/>
                </a:solidFill>
                <a:latin typeface="Arial" charset="0"/>
                <a:ea typeface="ＭＳ Ｐゴシック" charset="0"/>
                <a:cs typeface="ＭＳ Ｐゴシック" charset="0"/>
              </a:endParaRPr>
            </a:p>
          </p:txBody>
        </p:sp>
      </p:grpSp>
      <p:grpSp>
        <p:nvGrpSpPr>
          <p:cNvPr id="4" name="Group 12"/>
          <p:cNvGrpSpPr>
            <a:grpSpLocks/>
          </p:cNvGrpSpPr>
          <p:nvPr/>
        </p:nvGrpSpPr>
        <p:grpSpPr bwMode="auto">
          <a:xfrm>
            <a:off x="4381501" y="1143000"/>
            <a:ext cx="4651375" cy="2546350"/>
            <a:chOff x="2760" y="720"/>
            <a:chExt cx="2930" cy="1604"/>
          </a:xfrm>
        </p:grpSpPr>
        <p:pic>
          <p:nvPicPr>
            <p:cNvPr id="14234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2" y="1476"/>
              <a:ext cx="544"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2" y="1619"/>
              <a:ext cx="538"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7" y="1851"/>
              <a:ext cx="541"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 y="1108"/>
              <a:ext cx="553"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1" y="1922"/>
              <a:ext cx="539"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1"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6" y="1457"/>
              <a:ext cx="547"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2"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9" y="1198"/>
              <a:ext cx="54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3"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9" y="1008"/>
              <a:ext cx="548"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4" name="Line 21"/>
            <p:cNvSpPr>
              <a:spLocks noChangeShapeType="1"/>
            </p:cNvSpPr>
            <p:nvPr/>
          </p:nvSpPr>
          <p:spPr bwMode="auto">
            <a:xfrm flipV="1">
              <a:off x="2760" y="1671"/>
              <a:ext cx="1170" cy="167"/>
            </a:xfrm>
            <a:prstGeom prst="line">
              <a:avLst/>
            </a:prstGeom>
            <a:noFill/>
            <a:ln w="44450">
              <a:solidFill>
                <a:srgbClr val="DE280B"/>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2355" name="Freeform 22"/>
            <p:cNvSpPr>
              <a:spLocks/>
            </p:cNvSpPr>
            <p:nvPr/>
          </p:nvSpPr>
          <p:spPr bwMode="auto">
            <a:xfrm>
              <a:off x="3896" y="1632"/>
              <a:ext cx="97" cy="86"/>
            </a:xfrm>
            <a:custGeom>
              <a:avLst/>
              <a:gdLst>
                <a:gd name="T0" fmla="*/ 105 w 105"/>
                <a:gd name="T1" fmla="*/ 32 h 93"/>
                <a:gd name="T2" fmla="*/ 18 w 105"/>
                <a:gd name="T3" fmla="*/ 93 h 93"/>
                <a:gd name="T4" fmla="*/ 28 w 105"/>
                <a:gd name="T5" fmla="*/ 43 h 93"/>
                <a:gd name="T6" fmla="*/ 0 w 105"/>
                <a:gd name="T7" fmla="*/ 0 h 93"/>
                <a:gd name="T8" fmla="*/ 105 w 105"/>
                <a:gd name="T9" fmla="*/ 32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105" y="32"/>
                  </a:moveTo>
                  <a:cubicBezTo>
                    <a:pt x="75" y="47"/>
                    <a:pt x="39" y="71"/>
                    <a:pt x="18" y="93"/>
                  </a:cubicBezTo>
                  <a:cubicBezTo>
                    <a:pt x="28" y="43"/>
                    <a:pt x="28" y="43"/>
                    <a:pt x="28" y="43"/>
                  </a:cubicBezTo>
                  <a:cubicBezTo>
                    <a:pt x="0" y="0"/>
                    <a:pt x="0" y="0"/>
                    <a:pt x="0" y="0"/>
                  </a:cubicBezTo>
                  <a:cubicBezTo>
                    <a:pt x="28" y="15"/>
                    <a:pt x="71" y="27"/>
                    <a:pt x="105" y="32"/>
                  </a:cubicBezTo>
                  <a:close/>
                </a:path>
              </a:pathLst>
            </a:custGeom>
            <a:solidFill>
              <a:srgbClr val="DE28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2356" name="Rectangle 23"/>
            <p:cNvSpPr>
              <a:spLocks noChangeArrowheads="1"/>
            </p:cNvSpPr>
            <p:nvPr/>
          </p:nvSpPr>
          <p:spPr bwMode="auto">
            <a:xfrm>
              <a:off x="3829" y="720"/>
              <a:ext cx="184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2800">
                  <a:solidFill>
                    <a:srgbClr val="000000"/>
                  </a:solidFill>
                  <a:latin typeface="Arial" charset="0"/>
                  <a:ea typeface="ＭＳ Ｐゴシック" charset="0"/>
                  <a:cs typeface="ＭＳ Ｐゴシック" charset="0"/>
                </a:rPr>
                <a:t>Nearest neighbors</a:t>
              </a:r>
              <a:endParaRPr lang="en-US">
                <a:solidFill>
                  <a:srgbClr val="000000"/>
                </a:solidFill>
                <a:latin typeface="Arial" charset="0"/>
                <a:ea typeface="ＭＳ Ｐゴシック" charset="0"/>
                <a:cs typeface="ＭＳ Ｐゴシック" charset="0"/>
              </a:endParaRPr>
            </a:p>
          </p:txBody>
        </p:sp>
      </p:grpSp>
      <p:sp>
        <p:nvSpPr>
          <p:cNvPr id="142344" name="Text Box 24"/>
          <p:cNvSpPr txBox="1">
            <a:spLocks noChangeArrowheads="1"/>
          </p:cNvSpPr>
          <p:nvPr/>
        </p:nvSpPr>
        <p:spPr bwMode="auto">
          <a:xfrm>
            <a:off x="1066803" y="5791201"/>
            <a:ext cx="263575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22,000 LabelMe scenes</a:t>
            </a:r>
          </a:p>
        </p:txBody>
      </p:sp>
      <p:sp>
        <p:nvSpPr>
          <p:cNvPr id="142345" name="Text Box 25"/>
          <p:cNvSpPr txBox="1">
            <a:spLocks noChangeArrowheads="1"/>
          </p:cNvSpPr>
          <p:nvPr/>
        </p:nvSpPr>
        <p:spPr bwMode="auto">
          <a:xfrm>
            <a:off x="5423176" y="6400802"/>
            <a:ext cx="3720827"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200">
                <a:solidFill>
                  <a:srgbClr val="000000"/>
                </a:solidFill>
              </a:rPr>
              <a:t>Hays, Efros, Siggraph 2006</a:t>
            </a:r>
          </a:p>
          <a:p>
            <a:pPr algn="r" eaLnBrk="1" fontAlgn="base" hangingPunct="1">
              <a:spcBef>
                <a:spcPct val="0"/>
              </a:spcBef>
              <a:spcAft>
                <a:spcPct val="0"/>
              </a:spcAft>
            </a:pPr>
            <a:r>
              <a:rPr lang="en-US" sz="1200">
                <a:solidFill>
                  <a:srgbClr val="000000"/>
                </a:solidFill>
              </a:rPr>
              <a:t>Russell, Liu, Torralba, Fergus, Freeman. NIPS 2007</a:t>
            </a:r>
          </a:p>
        </p:txBody>
      </p:sp>
    </p:spTree>
    <p:extLst>
      <p:ext uri="{BB962C8B-B14F-4D97-AF65-F5344CB8AC3E}">
        <p14:creationId xmlns:p14="http://schemas.microsoft.com/office/powerpoint/2010/main" val="3899820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p:cNvGrpSpPr>
            <a:grpSpLocks/>
          </p:cNvGrpSpPr>
          <p:nvPr/>
        </p:nvGrpSpPr>
        <p:grpSpPr bwMode="auto">
          <a:xfrm>
            <a:off x="141288" y="1825628"/>
            <a:ext cx="9002712" cy="5032375"/>
            <a:chOff x="89" y="1150"/>
            <a:chExt cx="5671" cy="3170"/>
          </a:xfrm>
        </p:grpSpPr>
        <p:pic>
          <p:nvPicPr>
            <p:cNvPr id="1444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 y="3306"/>
              <a:ext cx="1344"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 y="3328"/>
              <a:ext cx="1324"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 y="3317"/>
              <a:ext cx="1329"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 y="2233"/>
              <a:ext cx="1337"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2" y="3325"/>
              <a:ext cx="1328"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1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6" y="1155"/>
              <a:ext cx="1344"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1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3" y="2245"/>
              <a:ext cx="1337"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1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 y="1150"/>
              <a:ext cx="1344"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grpSp>
        <p:nvGrpSpPr>
          <p:cNvPr id="3" name="Group 11"/>
          <p:cNvGrpSpPr>
            <a:grpSpLocks/>
          </p:cNvGrpSpPr>
          <p:nvPr/>
        </p:nvGrpSpPr>
        <p:grpSpPr bwMode="auto">
          <a:xfrm>
            <a:off x="128588" y="1816103"/>
            <a:ext cx="9015412" cy="5051425"/>
            <a:chOff x="81" y="1144"/>
            <a:chExt cx="5679" cy="3182"/>
          </a:xfrm>
        </p:grpSpPr>
        <p:pic>
          <p:nvPicPr>
            <p:cNvPr id="144401"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 y="3301"/>
              <a:ext cx="1344"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02"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4" y="3329"/>
              <a:ext cx="1327"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03"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7" y="3311"/>
              <a:ext cx="1337"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04"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 y="2230"/>
              <a:ext cx="1365"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05"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29" y="3326"/>
              <a:ext cx="1331"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06"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08" y="1153"/>
              <a:ext cx="1352"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07"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22" y="2234"/>
              <a:ext cx="1338"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4408"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 y="1144"/>
              <a:ext cx="1352"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pic>
        <p:nvPicPr>
          <p:cNvPr id="144388"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55850" y="1852613"/>
            <a:ext cx="438785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44389" name="Rectangle 21"/>
          <p:cNvSpPr>
            <a:spLocks noChangeArrowheads="1"/>
          </p:cNvSpPr>
          <p:nvPr/>
        </p:nvSpPr>
        <p:spPr bwMode="auto">
          <a:xfrm>
            <a:off x="0" y="142875"/>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p>
            <a:pPr algn="ctr" fontAlgn="base">
              <a:spcBef>
                <a:spcPct val="0"/>
              </a:spcBef>
              <a:spcAft>
                <a:spcPct val="0"/>
              </a:spcAft>
            </a:pPr>
            <a:r>
              <a:rPr lang="en-US" sz="4000">
                <a:solidFill>
                  <a:srgbClr val="000000"/>
                </a:solidFill>
                <a:latin typeface="Arial" charset="0"/>
                <a:ea typeface="ＭＳ Ｐゴシック" charset="0"/>
                <a:cs typeface="ＭＳ Ｐゴシック" charset="0"/>
              </a:rPr>
              <a:t>With a good image similarity</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and a lot of data…</a:t>
            </a:r>
          </a:p>
        </p:txBody>
      </p:sp>
      <p:pic>
        <p:nvPicPr>
          <p:cNvPr id="256022"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36804" y="1836738"/>
            <a:ext cx="4386263"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4" name="Group 23"/>
          <p:cNvGrpSpPr>
            <a:grpSpLocks/>
          </p:cNvGrpSpPr>
          <p:nvPr/>
        </p:nvGrpSpPr>
        <p:grpSpPr bwMode="auto">
          <a:xfrm>
            <a:off x="1524000" y="2609850"/>
            <a:ext cx="6419850" cy="3409950"/>
            <a:chOff x="960" y="1644"/>
            <a:chExt cx="4044" cy="2148"/>
          </a:xfrm>
        </p:grpSpPr>
        <p:sp>
          <p:nvSpPr>
            <p:cNvPr id="144393" name="Line 24"/>
            <p:cNvSpPr>
              <a:spLocks noChangeShapeType="1"/>
            </p:cNvSpPr>
            <p:nvPr/>
          </p:nvSpPr>
          <p:spPr bwMode="auto">
            <a:xfrm>
              <a:off x="1218" y="2004"/>
              <a:ext cx="378" cy="9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4394" name="Line 25"/>
            <p:cNvSpPr>
              <a:spLocks noChangeShapeType="1"/>
            </p:cNvSpPr>
            <p:nvPr/>
          </p:nvSpPr>
          <p:spPr bwMode="auto">
            <a:xfrm flipV="1">
              <a:off x="1212" y="2784"/>
              <a:ext cx="456" cy="204"/>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4395" name="Line 26"/>
            <p:cNvSpPr>
              <a:spLocks noChangeShapeType="1"/>
            </p:cNvSpPr>
            <p:nvPr/>
          </p:nvSpPr>
          <p:spPr bwMode="auto">
            <a:xfrm flipV="1">
              <a:off x="960" y="2946"/>
              <a:ext cx="852" cy="684"/>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4396" name="Line 27"/>
            <p:cNvSpPr>
              <a:spLocks noChangeShapeType="1"/>
            </p:cNvSpPr>
            <p:nvPr/>
          </p:nvSpPr>
          <p:spPr bwMode="auto">
            <a:xfrm flipV="1">
              <a:off x="2190" y="2880"/>
              <a:ext cx="108" cy="798"/>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4397" name="Line 28"/>
            <p:cNvSpPr>
              <a:spLocks noChangeShapeType="1"/>
            </p:cNvSpPr>
            <p:nvPr/>
          </p:nvSpPr>
          <p:spPr bwMode="auto">
            <a:xfrm flipH="1" flipV="1">
              <a:off x="2904" y="2826"/>
              <a:ext cx="324" cy="966"/>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4398" name="Line 29"/>
            <p:cNvSpPr>
              <a:spLocks noChangeShapeType="1"/>
            </p:cNvSpPr>
            <p:nvPr/>
          </p:nvSpPr>
          <p:spPr bwMode="auto">
            <a:xfrm flipH="1" flipV="1">
              <a:off x="3552" y="2706"/>
              <a:ext cx="978" cy="54"/>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4399" name="Line 30"/>
            <p:cNvSpPr>
              <a:spLocks noChangeShapeType="1"/>
            </p:cNvSpPr>
            <p:nvPr/>
          </p:nvSpPr>
          <p:spPr bwMode="auto">
            <a:xfrm flipH="1" flipV="1">
              <a:off x="3804" y="2922"/>
              <a:ext cx="1200" cy="738"/>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4400" name="Line 31"/>
            <p:cNvSpPr>
              <a:spLocks noChangeShapeType="1"/>
            </p:cNvSpPr>
            <p:nvPr/>
          </p:nvSpPr>
          <p:spPr bwMode="auto">
            <a:xfrm flipH="1">
              <a:off x="3864" y="1644"/>
              <a:ext cx="954" cy="306"/>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144392" name="Rectangle 32"/>
          <p:cNvSpPr>
            <a:spLocks noChangeArrowheads="1"/>
          </p:cNvSpPr>
          <p:nvPr/>
        </p:nvSpPr>
        <p:spPr bwMode="auto">
          <a:xfrm>
            <a:off x="4872041" y="6553200"/>
            <a:ext cx="4302567"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p>
            <a:pPr fontAlgn="base">
              <a:spcBef>
                <a:spcPct val="0"/>
              </a:spcBef>
              <a:spcAft>
                <a:spcPct val="0"/>
              </a:spcAft>
            </a:pPr>
            <a:r>
              <a:rPr lang="en-US" sz="1400">
                <a:solidFill>
                  <a:srgbClr val="000000"/>
                </a:solidFill>
                <a:latin typeface="Arial" charset="0"/>
                <a:ea typeface="ＭＳ Ｐゴシック" charset="0"/>
                <a:cs typeface="ＭＳ Ｐゴシック" charset="0"/>
              </a:rPr>
              <a:t>Russell, Liu, Torralba, Fergus, Freeman. NIPS 2007</a:t>
            </a:r>
          </a:p>
        </p:txBody>
      </p:sp>
    </p:spTree>
    <p:extLst>
      <p:ext uri="{BB962C8B-B14F-4D97-AF65-F5344CB8AC3E}">
        <p14:creationId xmlns:p14="http://schemas.microsoft.com/office/powerpoint/2010/main" val="3957290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1852613"/>
            <a:ext cx="438785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6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00" y="1824038"/>
            <a:ext cx="4395788"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6436" name="Group 4"/>
          <p:cNvGrpSpPr>
            <a:grpSpLocks/>
          </p:cNvGrpSpPr>
          <p:nvPr/>
        </p:nvGrpSpPr>
        <p:grpSpPr bwMode="auto">
          <a:xfrm>
            <a:off x="128588" y="1816103"/>
            <a:ext cx="9015412" cy="5051425"/>
            <a:chOff x="81" y="1144"/>
            <a:chExt cx="5679" cy="3182"/>
          </a:xfrm>
        </p:grpSpPr>
        <p:pic>
          <p:nvPicPr>
            <p:cNvPr id="14643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 y="3301"/>
              <a:ext cx="1344"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644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4" y="3329"/>
              <a:ext cx="1327"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644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7" y="3311"/>
              <a:ext cx="1337"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644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 y="2230"/>
              <a:ext cx="1365"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644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9" y="3326"/>
              <a:ext cx="1331"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644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8" y="1153"/>
              <a:ext cx="1352"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644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2" y="2234"/>
              <a:ext cx="1338"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644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 y="1144"/>
              <a:ext cx="1352"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
        <p:nvSpPr>
          <p:cNvPr id="146437" name="Rectangle 13"/>
          <p:cNvSpPr>
            <a:spLocks noChangeArrowheads="1"/>
          </p:cNvSpPr>
          <p:nvPr/>
        </p:nvSpPr>
        <p:spPr bwMode="auto">
          <a:xfrm>
            <a:off x="0" y="1143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p>
            <a:pPr algn="ctr" fontAlgn="base">
              <a:spcBef>
                <a:spcPct val="0"/>
              </a:spcBef>
              <a:spcAft>
                <a:spcPct val="0"/>
              </a:spcAft>
            </a:pPr>
            <a:r>
              <a:rPr lang="en-US" sz="4000">
                <a:solidFill>
                  <a:srgbClr val="000000"/>
                </a:solidFill>
                <a:latin typeface="Arial" charset="0"/>
                <a:ea typeface="ＭＳ Ｐゴシック" charset="0"/>
                <a:cs typeface="ＭＳ Ｐゴシック" charset="0"/>
              </a:rPr>
              <a:t>With a good image similarity</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and a lot of data…</a:t>
            </a:r>
          </a:p>
        </p:txBody>
      </p:sp>
      <p:sp>
        <p:nvSpPr>
          <p:cNvPr id="146438" name="Rectangle 14"/>
          <p:cNvSpPr>
            <a:spLocks noChangeArrowheads="1"/>
          </p:cNvSpPr>
          <p:nvPr/>
        </p:nvSpPr>
        <p:spPr bwMode="auto">
          <a:xfrm>
            <a:off x="4872041" y="6553200"/>
            <a:ext cx="4302567"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p>
            <a:pPr fontAlgn="base">
              <a:spcBef>
                <a:spcPct val="0"/>
              </a:spcBef>
              <a:spcAft>
                <a:spcPct val="0"/>
              </a:spcAft>
            </a:pPr>
            <a:r>
              <a:rPr lang="en-US" sz="1400">
                <a:solidFill>
                  <a:srgbClr val="000000"/>
                </a:solidFill>
                <a:latin typeface="Arial" charset="0"/>
                <a:ea typeface="ＭＳ Ｐゴシック" charset="0"/>
                <a:cs typeface="ＭＳ Ｐゴシック" charset="0"/>
              </a:rPr>
              <a:t>Russell, Liu, Torralba, Fergus, Freeman. NIPS 2007</a:t>
            </a:r>
          </a:p>
        </p:txBody>
      </p:sp>
    </p:spTree>
    <p:extLst>
      <p:ext uri="{BB962C8B-B14F-4D97-AF65-F5344CB8AC3E}">
        <p14:creationId xmlns:p14="http://schemas.microsoft.com/office/powerpoint/2010/main" val="11248426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1852613"/>
            <a:ext cx="438785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148483" name="Group 3"/>
          <p:cNvGrpSpPr>
            <a:grpSpLocks/>
          </p:cNvGrpSpPr>
          <p:nvPr/>
        </p:nvGrpSpPr>
        <p:grpSpPr bwMode="auto">
          <a:xfrm>
            <a:off x="128588" y="1816103"/>
            <a:ext cx="9015412" cy="5051425"/>
            <a:chOff x="81" y="1144"/>
            <a:chExt cx="5679" cy="3182"/>
          </a:xfrm>
        </p:grpSpPr>
        <p:pic>
          <p:nvPicPr>
            <p:cNvPr id="1484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 y="3301"/>
              <a:ext cx="1344"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848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 y="3329"/>
              <a:ext cx="1327"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848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 y="3311"/>
              <a:ext cx="1337"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849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 y="2230"/>
              <a:ext cx="1365"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849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 y="3326"/>
              <a:ext cx="1331"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8492"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 y="1153"/>
              <a:ext cx="1352"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849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2" y="2234"/>
              <a:ext cx="1338"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8494"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 y="1144"/>
              <a:ext cx="1352"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
        <p:nvSpPr>
          <p:cNvPr id="148484" name="Rectangle 12"/>
          <p:cNvSpPr>
            <a:spLocks noChangeArrowheads="1"/>
          </p:cNvSpPr>
          <p:nvPr/>
        </p:nvSpPr>
        <p:spPr bwMode="auto">
          <a:xfrm>
            <a:off x="0" y="1143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p>
            <a:pPr algn="ctr" fontAlgn="base">
              <a:spcBef>
                <a:spcPct val="0"/>
              </a:spcBef>
              <a:spcAft>
                <a:spcPct val="0"/>
              </a:spcAft>
            </a:pPr>
            <a:r>
              <a:rPr lang="en-US" sz="4000">
                <a:solidFill>
                  <a:srgbClr val="000000"/>
                </a:solidFill>
                <a:latin typeface="Arial" charset="0"/>
                <a:ea typeface="ＭＳ Ｐゴシック" charset="0"/>
                <a:cs typeface="ＭＳ Ｐゴシック" charset="0"/>
              </a:rPr>
              <a:t>With a good image similarity</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and a lot of data…</a:t>
            </a:r>
          </a:p>
        </p:txBody>
      </p:sp>
      <p:pic>
        <p:nvPicPr>
          <p:cNvPr id="14848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8388" y="1844675"/>
            <a:ext cx="4392612"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48486" name="Rectangle 14"/>
          <p:cNvSpPr>
            <a:spLocks noChangeArrowheads="1"/>
          </p:cNvSpPr>
          <p:nvPr/>
        </p:nvSpPr>
        <p:spPr bwMode="auto">
          <a:xfrm>
            <a:off x="4872041" y="6553200"/>
            <a:ext cx="4302567"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p>
            <a:pPr fontAlgn="base">
              <a:spcBef>
                <a:spcPct val="0"/>
              </a:spcBef>
              <a:spcAft>
                <a:spcPct val="0"/>
              </a:spcAft>
            </a:pPr>
            <a:r>
              <a:rPr lang="en-US" sz="1400">
                <a:solidFill>
                  <a:srgbClr val="000000"/>
                </a:solidFill>
                <a:latin typeface="Arial" charset="0"/>
                <a:ea typeface="ＭＳ Ｐゴシック" charset="0"/>
                <a:cs typeface="ＭＳ Ｐゴシック" charset="0"/>
              </a:rPr>
              <a:t>Russell, Liu, Torralba, Fergus, Freeman. NIPS 2007</a:t>
            </a:r>
          </a:p>
        </p:txBody>
      </p:sp>
    </p:spTree>
    <p:extLst>
      <p:ext uri="{BB962C8B-B14F-4D97-AF65-F5344CB8AC3E}">
        <p14:creationId xmlns:p14="http://schemas.microsoft.com/office/powerpoint/2010/main" val="423373283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1852613"/>
            <a:ext cx="438785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150531" name="Group 3"/>
          <p:cNvGrpSpPr>
            <a:grpSpLocks/>
          </p:cNvGrpSpPr>
          <p:nvPr/>
        </p:nvGrpSpPr>
        <p:grpSpPr bwMode="auto">
          <a:xfrm>
            <a:off x="128588" y="1816103"/>
            <a:ext cx="9015412" cy="5051425"/>
            <a:chOff x="81" y="1144"/>
            <a:chExt cx="5679" cy="3182"/>
          </a:xfrm>
        </p:grpSpPr>
        <p:pic>
          <p:nvPicPr>
            <p:cNvPr id="15053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 y="3301"/>
              <a:ext cx="1344"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053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 y="3329"/>
              <a:ext cx="1327"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053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 y="3311"/>
              <a:ext cx="1337"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053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 y="2230"/>
              <a:ext cx="1365"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053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 y="3326"/>
              <a:ext cx="1331"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054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 y="1153"/>
              <a:ext cx="1352"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0541"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2" y="2234"/>
              <a:ext cx="1338"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0542"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 y="1144"/>
              <a:ext cx="1352"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
        <p:nvSpPr>
          <p:cNvPr id="150532" name="Rectangle 12"/>
          <p:cNvSpPr>
            <a:spLocks noChangeArrowheads="1"/>
          </p:cNvSpPr>
          <p:nvPr/>
        </p:nvSpPr>
        <p:spPr bwMode="auto">
          <a:xfrm>
            <a:off x="0" y="1143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p>
            <a:pPr algn="ctr" fontAlgn="base">
              <a:spcBef>
                <a:spcPct val="0"/>
              </a:spcBef>
              <a:spcAft>
                <a:spcPct val="0"/>
              </a:spcAft>
            </a:pPr>
            <a:r>
              <a:rPr lang="en-US" sz="4000">
                <a:solidFill>
                  <a:srgbClr val="000000"/>
                </a:solidFill>
                <a:latin typeface="Arial" charset="0"/>
                <a:ea typeface="ＭＳ Ｐゴシック" charset="0"/>
                <a:cs typeface="ＭＳ Ｐゴシック" charset="0"/>
              </a:rPr>
              <a:t>With a good image similarity</a:t>
            </a:r>
            <a:br>
              <a:rPr lang="en-US" sz="4000">
                <a:solidFill>
                  <a:srgbClr val="000000"/>
                </a:solidFill>
                <a:latin typeface="Arial" charset="0"/>
                <a:ea typeface="ＭＳ Ｐゴシック" charset="0"/>
                <a:cs typeface="ＭＳ Ｐゴシック" charset="0"/>
              </a:rPr>
            </a:br>
            <a:r>
              <a:rPr lang="en-US" sz="4000">
                <a:solidFill>
                  <a:srgbClr val="000000"/>
                </a:solidFill>
                <a:latin typeface="Arial" charset="0"/>
                <a:ea typeface="ＭＳ Ｐゴシック" charset="0"/>
                <a:cs typeface="ＭＳ Ｐゴシック" charset="0"/>
              </a:rPr>
              <a:t>and a lot of data…</a:t>
            </a:r>
          </a:p>
        </p:txBody>
      </p:sp>
      <p:pic>
        <p:nvPicPr>
          <p:cNvPr id="150533"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3151" y="1839913"/>
            <a:ext cx="43910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50534" name="Rectangle 14"/>
          <p:cNvSpPr>
            <a:spLocks noChangeArrowheads="1"/>
          </p:cNvSpPr>
          <p:nvPr/>
        </p:nvSpPr>
        <p:spPr bwMode="auto">
          <a:xfrm>
            <a:off x="4872041" y="6553200"/>
            <a:ext cx="4302567"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p>
            <a:pPr fontAlgn="base">
              <a:spcBef>
                <a:spcPct val="0"/>
              </a:spcBef>
              <a:spcAft>
                <a:spcPct val="0"/>
              </a:spcAft>
            </a:pPr>
            <a:r>
              <a:rPr lang="en-US" sz="1400">
                <a:solidFill>
                  <a:srgbClr val="000000"/>
                </a:solidFill>
                <a:latin typeface="Arial" charset="0"/>
                <a:ea typeface="ＭＳ Ｐゴシック" charset="0"/>
                <a:cs typeface="ＭＳ Ｐゴシック" charset="0"/>
              </a:rPr>
              <a:t>Russell, Liu, Torralba, Fergus, Freeman. NIPS 2007</a:t>
            </a:r>
          </a:p>
        </p:txBody>
      </p:sp>
    </p:spTree>
    <p:extLst>
      <p:ext uri="{BB962C8B-B14F-4D97-AF65-F5344CB8AC3E}">
        <p14:creationId xmlns:p14="http://schemas.microsoft.com/office/powerpoint/2010/main" val="49555597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solidFill>
                  <a:schemeClr val="tx1"/>
                </a:solidFill>
                <a:latin typeface="Arial" charset="0"/>
                <a:ea typeface="ＭＳ Ｐゴシック" charset="0"/>
                <a:cs typeface="ＭＳ Ｐゴシック" charset="0"/>
              </a:rPr>
              <a:t>SIFT flow</a:t>
            </a:r>
          </a:p>
        </p:txBody>
      </p:sp>
      <p:sp>
        <p:nvSpPr>
          <p:cNvPr id="5" name="Rectangle 4"/>
          <p:cNvSpPr/>
          <p:nvPr/>
        </p:nvSpPr>
        <p:spPr>
          <a:xfrm>
            <a:off x="1219200" y="1371600"/>
            <a:ext cx="6934200" cy="762000"/>
          </a:xfrm>
          <a:prstGeom prst="rect">
            <a:avLst/>
          </a:prstGeom>
        </p:spPr>
        <p:style>
          <a:lnRef idx="1">
            <a:schemeClr val="accent3"/>
          </a:lnRef>
          <a:fillRef idx="2">
            <a:schemeClr val="accent3"/>
          </a:fillRef>
          <a:effectRef idx="1">
            <a:schemeClr val="accent3"/>
          </a:effectRef>
          <a:fontRef idx="minor">
            <a:schemeClr val="dk1"/>
          </a:fontRef>
        </p:style>
        <p:txBody>
          <a:bodyPr lIns="91421" tIns="45711" rIns="91421" bIns="45711" anchor="ctr"/>
          <a:lstStyle/>
          <a:p>
            <a:pPr marL="226968" fontAlgn="base">
              <a:spcBef>
                <a:spcPct val="0"/>
              </a:spcBef>
              <a:spcAft>
                <a:spcPct val="0"/>
              </a:spcAft>
            </a:pPr>
            <a:r>
              <a:rPr lang="en-US" sz="2200">
                <a:solidFill>
                  <a:srgbClr val="000000"/>
                </a:solidFill>
                <a:latin typeface="Arial" charset="0"/>
                <a:ea typeface="ＭＳ Ｐゴシック" charset="0"/>
                <a:cs typeface="ＭＳ Ｐゴシック" charset="0"/>
              </a:rPr>
              <a:t>Dense sampling in time : classical optical flow :: </a:t>
            </a:r>
          </a:p>
          <a:p>
            <a:pPr marL="226968" fontAlgn="base">
              <a:spcBef>
                <a:spcPct val="0"/>
              </a:spcBef>
              <a:spcAft>
                <a:spcPct val="0"/>
              </a:spcAft>
            </a:pPr>
            <a:r>
              <a:rPr lang="en-US" sz="2200">
                <a:solidFill>
                  <a:srgbClr val="000000"/>
                </a:solidFill>
                <a:latin typeface="Arial" charset="0"/>
                <a:ea typeface="ＭＳ Ｐゴシック" charset="0"/>
                <a:cs typeface="ＭＳ Ｐゴシック" charset="0"/>
              </a:rPr>
              <a:t>Dense sampling in world images: SIFT flow</a:t>
            </a:r>
          </a:p>
        </p:txBody>
      </p:sp>
      <p:pic>
        <p:nvPicPr>
          <p:cNvPr id="156676" name="Picture 4"/>
          <p:cNvPicPr>
            <a:picLocks noChangeAspect="1" noChangeArrowheads="1"/>
          </p:cNvPicPr>
          <p:nvPr/>
        </p:nvPicPr>
        <p:blipFill>
          <a:blip r:embed="rId3">
            <a:extLst>
              <a:ext uri="{28A0092B-C50C-407E-A947-70E740481C1C}">
                <a14:useLocalDpi xmlns:a14="http://schemas.microsoft.com/office/drawing/2010/main" val="0"/>
              </a:ext>
            </a:extLst>
          </a:blip>
          <a:srcRect l="14035" t="15933" r="7018" b="18983"/>
          <a:stretch>
            <a:fillRect/>
          </a:stretch>
        </p:blipFill>
        <p:spPr bwMode="auto">
          <a:xfrm>
            <a:off x="-76200" y="2209800"/>
            <a:ext cx="92964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Text Box 5"/>
          <p:cNvSpPr txBox="1">
            <a:spLocks noChangeArrowheads="1"/>
          </p:cNvSpPr>
          <p:nvPr/>
        </p:nvSpPr>
        <p:spPr bwMode="auto">
          <a:xfrm>
            <a:off x="2057400" y="838203"/>
            <a:ext cx="5486400"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2000">
                <a:solidFill>
                  <a:srgbClr val="000000"/>
                </a:solidFill>
              </a:rPr>
              <a:t>Ce Liu, Jenny Yuen, Torralba, Sivic, Freeman</a:t>
            </a:r>
          </a:p>
        </p:txBody>
      </p:sp>
    </p:spTree>
    <p:extLst>
      <p:ext uri="{BB962C8B-B14F-4D97-AF65-F5344CB8AC3E}">
        <p14:creationId xmlns:p14="http://schemas.microsoft.com/office/powerpoint/2010/main" val="415908165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p:txBody>
          <a:bodyPr/>
          <a:lstStyle/>
          <a:p>
            <a:r>
              <a:rPr lang="en-US">
                <a:latin typeface="Arial" charset="0"/>
                <a:ea typeface="ＭＳ Ｐゴシック" charset="0"/>
                <a:cs typeface="ＭＳ Ｐゴシック" charset="0"/>
              </a:rPr>
              <a:t>Matching frames / views</a:t>
            </a:r>
          </a:p>
        </p:txBody>
      </p:sp>
      <p:sp>
        <p:nvSpPr>
          <p:cNvPr id="158723" name="Content Placeholder 2"/>
          <p:cNvSpPr>
            <a:spLocks noGrp="1"/>
          </p:cNvSpPr>
          <p:nvPr>
            <p:ph idx="4294967295"/>
          </p:nvPr>
        </p:nvSpPr>
        <p:spPr>
          <a:xfrm>
            <a:off x="457200" y="1219200"/>
            <a:ext cx="8229600" cy="4525963"/>
          </a:xfrm>
        </p:spPr>
        <p:txBody>
          <a:bodyPr/>
          <a:lstStyle/>
          <a:p>
            <a:pPr defTabSz="457108">
              <a:buNone/>
            </a:pPr>
            <a:r>
              <a:rPr lang="en-US">
                <a:latin typeface="Arial" charset="0"/>
                <a:ea typeface="ＭＳ Ｐゴシック" charset="0"/>
                <a:cs typeface="ＭＳ Ｐゴシック" charset="0"/>
              </a:rPr>
              <a:t>The two images are taken from the same scene with different time and/or perspective</a:t>
            </a:r>
          </a:p>
        </p:txBody>
      </p:sp>
      <p:pic>
        <p:nvPicPr>
          <p:cNvPr id="1587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76600"/>
            <a:ext cx="3429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276600"/>
            <a:ext cx="3429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Text Box 6"/>
          <p:cNvSpPr txBox="1">
            <a:spLocks noChangeArrowheads="1"/>
          </p:cNvSpPr>
          <p:nvPr/>
        </p:nvSpPr>
        <p:spPr bwMode="auto">
          <a:xfrm>
            <a:off x="5332416" y="6553200"/>
            <a:ext cx="3820414"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a:solidFill>
                  <a:srgbClr val="FFFFFF"/>
                </a:solidFill>
              </a:rPr>
              <a:t>Liu, Yuen, Torralba, Sivic, Freeman. ECCV 08</a:t>
            </a:r>
          </a:p>
        </p:txBody>
      </p:sp>
    </p:spTree>
    <p:extLst>
      <p:ext uri="{BB962C8B-B14F-4D97-AF65-F5344CB8AC3E}">
        <p14:creationId xmlns:p14="http://schemas.microsoft.com/office/powerpoint/2010/main" val="396344068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p:txBody>
          <a:bodyPr/>
          <a:lstStyle/>
          <a:p>
            <a:r>
              <a:rPr lang="en-US">
                <a:latin typeface="Arial" charset="0"/>
                <a:ea typeface="ＭＳ Ｐゴシック" charset="0"/>
                <a:cs typeface="ＭＳ Ｐゴシック" charset="0"/>
              </a:rPr>
              <a:t>Matching scenes</a:t>
            </a:r>
          </a:p>
        </p:txBody>
      </p:sp>
      <p:sp>
        <p:nvSpPr>
          <p:cNvPr id="160771" name="Content Placeholder 2"/>
          <p:cNvSpPr>
            <a:spLocks noGrp="1"/>
          </p:cNvSpPr>
          <p:nvPr>
            <p:ph idx="4294967295"/>
          </p:nvPr>
        </p:nvSpPr>
        <p:spPr>
          <a:xfrm>
            <a:off x="457200" y="1143000"/>
            <a:ext cx="8229600" cy="4525963"/>
          </a:xfrm>
        </p:spPr>
        <p:txBody>
          <a:bodyPr/>
          <a:lstStyle/>
          <a:p>
            <a:pPr defTabSz="457108">
              <a:buNone/>
            </a:pPr>
            <a:r>
              <a:rPr lang="en-US">
                <a:latin typeface="Arial" charset="0"/>
                <a:ea typeface="ＭＳ Ｐゴシック" charset="0"/>
                <a:cs typeface="ＭＳ Ｐゴシック" charset="0"/>
              </a:rPr>
              <a:t>Two images taken from the same scene category, but different instances</a:t>
            </a:r>
          </a:p>
          <a:p>
            <a:pPr defTabSz="457108"/>
            <a:r>
              <a:rPr lang="en-US">
                <a:latin typeface="Arial" charset="0"/>
                <a:ea typeface="ＭＳ Ｐゴシック" charset="0"/>
                <a:cs typeface="ＭＳ Ｐゴシック" charset="0"/>
              </a:rPr>
              <a:t>Contain different objects with different scales, perspectives and spatial location</a:t>
            </a:r>
          </a:p>
          <a:p>
            <a:pPr defTabSz="457108">
              <a:buNone/>
            </a:pPr>
            <a:endParaRPr lang="en-US">
              <a:latin typeface="Arial" charset="0"/>
              <a:ea typeface="ＭＳ Ｐゴシック" charset="0"/>
              <a:cs typeface="ＭＳ Ｐゴシック" charset="0"/>
            </a:endParaRPr>
          </a:p>
        </p:txBody>
      </p:sp>
      <p:pic>
        <p:nvPicPr>
          <p:cNvPr id="1607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657603"/>
            <a:ext cx="26797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657603"/>
            <a:ext cx="26797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ext Box 6"/>
          <p:cNvSpPr txBox="1">
            <a:spLocks noChangeArrowheads="1"/>
          </p:cNvSpPr>
          <p:nvPr/>
        </p:nvSpPr>
        <p:spPr bwMode="auto">
          <a:xfrm>
            <a:off x="5332416" y="6553200"/>
            <a:ext cx="3820414"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a:solidFill>
                  <a:srgbClr val="FFFFFF"/>
                </a:solidFill>
              </a:rPr>
              <a:t>Liu, Yuen, Torralba, Sivic, Freeman. ECCV 08</a:t>
            </a:r>
          </a:p>
        </p:txBody>
      </p:sp>
    </p:spTree>
    <p:extLst>
      <p:ext uri="{BB962C8B-B14F-4D97-AF65-F5344CB8AC3E}">
        <p14:creationId xmlns:p14="http://schemas.microsoft.com/office/powerpoint/2010/main" val="120550492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Image representation</a:t>
            </a:r>
          </a:p>
        </p:txBody>
      </p:sp>
      <p:pic>
        <p:nvPicPr>
          <p:cNvPr id="162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62400"/>
            <a:ext cx="21526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828803"/>
            <a:ext cx="34290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Rectangle 5"/>
          <p:cNvSpPr>
            <a:spLocks noChangeArrowheads="1"/>
          </p:cNvSpPr>
          <p:nvPr/>
        </p:nvSpPr>
        <p:spPr bwMode="auto">
          <a:xfrm>
            <a:off x="990600" y="4572000"/>
            <a:ext cx="381000" cy="3810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1" rIns="91421" bIns="45711"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2822" name="Freeform 6"/>
          <p:cNvSpPr>
            <a:spLocks/>
          </p:cNvSpPr>
          <p:nvPr/>
        </p:nvSpPr>
        <p:spPr bwMode="auto">
          <a:xfrm>
            <a:off x="1219200" y="2743200"/>
            <a:ext cx="1600200" cy="1828800"/>
          </a:xfrm>
          <a:custGeom>
            <a:avLst/>
            <a:gdLst>
              <a:gd name="T0" fmla="*/ 0 w 1008"/>
              <a:gd name="T1" fmla="*/ 1152 h 1152"/>
              <a:gd name="T2" fmla="*/ 96 w 1008"/>
              <a:gd name="T3" fmla="*/ 672 h 1152"/>
              <a:gd name="T4" fmla="*/ 336 w 1008"/>
              <a:gd name="T5" fmla="*/ 288 h 1152"/>
              <a:gd name="T6" fmla="*/ 816 w 1008"/>
              <a:gd name="T7" fmla="*/ 48 h 1152"/>
              <a:gd name="T8" fmla="*/ 1008 w 1008"/>
              <a:gd name="T9" fmla="*/ 0 h 1152"/>
              <a:gd name="T10" fmla="*/ 0 60000 65536"/>
              <a:gd name="T11" fmla="*/ 0 60000 65536"/>
              <a:gd name="T12" fmla="*/ 0 60000 65536"/>
              <a:gd name="T13" fmla="*/ 0 60000 65536"/>
              <a:gd name="T14" fmla="*/ 0 60000 65536"/>
              <a:gd name="T15" fmla="*/ 0 w 1008"/>
              <a:gd name="T16" fmla="*/ 0 h 1152"/>
              <a:gd name="T17" fmla="*/ 1008 w 1008"/>
              <a:gd name="T18" fmla="*/ 1152 h 1152"/>
            </a:gdLst>
            <a:ahLst/>
            <a:cxnLst>
              <a:cxn ang="T10">
                <a:pos x="T0" y="T1"/>
              </a:cxn>
              <a:cxn ang="T11">
                <a:pos x="T2" y="T3"/>
              </a:cxn>
              <a:cxn ang="T12">
                <a:pos x="T4" y="T5"/>
              </a:cxn>
              <a:cxn ang="T13">
                <a:pos x="T6" y="T7"/>
              </a:cxn>
              <a:cxn ang="T14">
                <a:pos x="T8" y="T9"/>
              </a:cxn>
            </a:cxnLst>
            <a:rect l="T15" t="T16" r="T17" b="T18"/>
            <a:pathLst>
              <a:path w="1008" h="1152">
                <a:moveTo>
                  <a:pt x="0" y="1152"/>
                </a:moveTo>
                <a:lnTo>
                  <a:pt x="96" y="672"/>
                </a:lnTo>
                <a:lnTo>
                  <a:pt x="336" y="288"/>
                </a:lnTo>
                <a:lnTo>
                  <a:pt x="816" y="48"/>
                </a:lnTo>
                <a:lnTo>
                  <a:pt x="1008" y="0"/>
                </a:lnTo>
              </a:path>
            </a:pathLst>
          </a:custGeom>
          <a:noFill/>
          <a:ln w="3810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lIns="91421" tIns="45711" rIns="91421" bIns="45711"/>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2823" name="Line 7"/>
          <p:cNvSpPr>
            <a:spLocks noChangeShapeType="1"/>
          </p:cNvSpPr>
          <p:nvPr/>
        </p:nvSpPr>
        <p:spPr bwMode="auto">
          <a:xfrm>
            <a:off x="6400800" y="2590800"/>
            <a:ext cx="3048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91421" tIns="45711" rIns="91421" bIns="45711"/>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2824" name="Rectangle 8"/>
          <p:cNvSpPr>
            <a:spLocks noChangeArrowheads="1"/>
          </p:cNvSpPr>
          <p:nvPr/>
        </p:nvSpPr>
        <p:spPr bwMode="auto">
          <a:xfrm>
            <a:off x="6781800" y="1600200"/>
            <a:ext cx="76200" cy="2057400"/>
          </a:xfrm>
          <a:prstGeom prst="rect">
            <a:avLst/>
          </a:prstGeom>
          <a:solidFill>
            <a:schemeClr val="accent1"/>
          </a:solidFill>
          <a:ln w="9525">
            <a:solidFill>
              <a:schemeClr val="tx1"/>
            </a:solidFill>
            <a:miter lim="800000"/>
            <a:headEnd/>
            <a:tailEnd/>
          </a:ln>
        </p:spPr>
        <p:txBody>
          <a:bodyPr wrap="none" lIns="91421" tIns="45711" rIns="91421" bIns="45711" anchor="ct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2825" name="Text Box 9"/>
          <p:cNvSpPr txBox="1">
            <a:spLocks noChangeArrowheads="1"/>
          </p:cNvSpPr>
          <p:nvPr/>
        </p:nvSpPr>
        <p:spPr bwMode="auto">
          <a:xfrm>
            <a:off x="5791203" y="1143000"/>
            <a:ext cx="2100817"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a:solidFill>
                  <a:srgbClr val="FFFFFF"/>
                </a:solidFill>
              </a:rPr>
              <a:t>128 dimensions/pixel</a:t>
            </a:r>
          </a:p>
        </p:txBody>
      </p:sp>
      <p:grpSp>
        <p:nvGrpSpPr>
          <p:cNvPr id="2" name="Group 10"/>
          <p:cNvGrpSpPr>
            <a:grpSpLocks/>
          </p:cNvGrpSpPr>
          <p:nvPr/>
        </p:nvGrpSpPr>
        <p:grpSpPr bwMode="auto">
          <a:xfrm>
            <a:off x="6858004" y="3962400"/>
            <a:ext cx="2195514" cy="2671763"/>
            <a:chOff x="4320" y="2496"/>
            <a:chExt cx="1383" cy="1683"/>
          </a:xfrm>
        </p:grpSpPr>
        <p:pic>
          <p:nvPicPr>
            <p:cNvPr id="16282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2496"/>
              <a:ext cx="1356" cy="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8" name="Text Box 12"/>
            <p:cNvSpPr txBox="1">
              <a:spLocks noChangeArrowheads="1"/>
            </p:cNvSpPr>
            <p:nvPr/>
          </p:nvSpPr>
          <p:spPr bwMode="auto">
            <a:xfrm>
              <a:off x="4320" y="3888"/>
              <a:ext cx="138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srgbClr val="FFFFFF"/>
                  </a:solidFill>
                </a:rPr>
                <a:t>SIFT Visualization: map 128</a:t>
              </a:r>
              <a:br>
                <a:rPr lang="en-US" sz="1200">
                  <a:solidFill>
                    <a:srgbClr val="FFFFFF"/>
                  </a:solidFill>
                </a:rPr>
              </a:br>
              <a:r>
                <a:rPr lang="en-US" sz="1200">
                  <a:solidFill>
                    <a:srgbClr val="FFFFFF"/>
                  </a:solidFill>
                </a:rPr>
                <a:t>dimensions in 3D color space</a:t>
              </a:r>
            </a:p>
          </p:txBody>
        </p:sp>
      </p:grpSp>
    </p:spTree>
    <p:extLst>
      <p:ext uri="{BB962C8B-B14F-4D97-AF65-F5344CB8AC3E}">
        <p14:creationId xmlns:p14="http://schemas.microsoft.com/office/powerpoint/2010/main" val="2124685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b="50381"/>
          <a:stretch>
            <a:fillRect/>
          </a:stretch>
        </p:blipFill>
        <p:spPr bwMode="auto">
          <a:xfrm>
            <a:off x="2063751" y="38103"/>
            <a:ext cx="5387975"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219079" y="3"/>
            <a:ext cx="1649413" cy="206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3200">
                <a:solidFill>
                  <a:srgbClr val="000000"/>
                </a:solidFill>
                <a:cs typeface="Arial" charset="0"/>
              </a:rPr>
              <a:t>Lots </a:t>
            </a:r>
          </a:p>
          <a:p>
            <a:pPr eaLnBrk="1" fontAlgn="base" hangingPunct="1">
              <a:spcBef>
                <a:spcPct val="50000"/>
              </a:spcBef>
              <a:spcAft>
                <a:spcPct val="0"/>
              </a:spcAft>
            </a:pPr>
            <a:r>
              <a:rPr lang="en-US" sz="3200">
                <a:solidFill>
                  <a:srgbClr val="000000"/>
                </a:solidFill>
                <a:cs typeface="Arial" charset="0"/>
              </a:rPr>
              <a:t>Of </a:t>
            </a:r>
          </a:p>
          <a:p>
            <a:pPr eaLnBrk="1" fontAlgn="base" hangingPunct="1">
              <a:spcBef>
                <a:spcPct val="50000"/>
              </a:spcBef>
              <a:spcAft>
                <a:spcPct val="0"/>
              </a:spcAft>
            </a:pPr>
            <a:r>
              <a:rPr lang="en-US" sz="3200">
                <a:solidFill>
                  <a:srgbClr val="000000"/>
                </a:solidFill>
                <a:cs typeface="Arial" charset="0"/>
              </a:rPr>
              <a:t>Images</a:t>
            </a:r>
          </a:p>
        </p:txBody>
      </p:sp>
      <p:sp>
        <p:nvSpPr>
          <p:cNvPr id="27652" name="Rectangle 4"/>
          <p:cNvSpPr>
            <a:spLocks noChangeArrowheads="1"/>
          </p:cNvSpPr>
          <p:nvPr/>
        </p:nvSpPr>
        <p:spPr bwMode="auto">
          <a:xfrm>
            <a:off x="5507039" y="6552030"/>
            <a:ext cx="3535805"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1" rIns="91421" bIns="45711" anchor="ctr">
            <a:spAutoFit/>
          </a:bodyPr>
          <a:lstStyle/>
          <a:p>
            <a:pPr fontAlgn="base">
              <a:spcBef>
                <a:spcPct val="0"/>
              </a:spcBef>
              <a:spcAft>
                <a:spcPct val="0"/>
              </a:spcAft>
            </a:pPr>
            <a:r>
              <a:rPr lang="en-US" sz="1200">
                <a:solidFill>
                  <a:srgbClr val="000000"/>
                </a:solidFill>
                <a:latin typeface="Arial" charset="0"/>
                <a:ea typeface="ＭＳ Ｐゴシック" charset="0"/>
                <a:cs typeface="Arial" charset="0"/>
              </a:rPr>
              <a:t>A. Torralba, R. Fergus, W.T.Freeman. PAMI 2008</a:t>
            </a:r>
          </a:p>
        </p:txBody>
      </p:sp>
    </p:spTree>
    <p:extLst>
      <p:ext uri="{BB962C8B-B14F-4D97-AF65-F5344CB8AC3E}">
        <p14:creationId xmlns:p14="http://schemas.microsoft.com/office/powerpoint/2010/main" val="38707455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1341438"/>
            <a:ext cx="5499100" cy="1874837"/>
            <a:chOff x="192" y="845"/>
            <a:chExt cx="3464" cy="1181"/>
          </a:xfrm>
        </p:grpSpPr>
        <p:pic>
          <p:nvPicPr>
            <p:cNvPr id="1648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845"/>
              <a:ext cx="1607" cy="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845"/>
              <a:ext cx="1640" cy="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5"/>
          <p:cNvGrpSpPr>
            <a:grpSpLocks/>
          </p:cNvGrpSpPr>
          <p:nvPr/>
        </p:nvGrpSpPr>
        <p:grpSpPr bwMode="auto">
          <a:xfrm>
            <a:off x="304800" y="3246438"/>
            <a:ext cx="5473700" cy="1874837"/>
            <a:chOff x="192" y="2045"/>
            <a:chExt cx="3448" cy="1181"/>
          </a:xfrm>
        </p:grpSpPr>
        <p:pic>
          <p:nvPicPr>
            <p:cNvPr id="164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2045"/>
              <a:ext cx="1624" cy="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6" y="2045"/>
              <a:ext cx="1624" cy="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413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325563"/>
            <a:ext cx="25781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3276600"/>
            <a:ext cx="25781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648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41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4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idx="4294967295"/>
          </p:nvPr>
        </p:nvSpPr>
        <p:spPr>
          <a:xfrm>
            <a:off x="457200" y="152400"/>
            <a:ext cx="8229600" cy="1143000"/>
          </a:xfrm>
        </p:spPr>
        <p:txBody>
          <a:bodyPr/>
          <a:lstStyle/>
          <a:p>
            <a:r>
              <a:rPr lang="en-US">
                <a:latin typeface="Arial" charset="0"/>
                <a:ea typeface="ＭＳ Ｐゴシック" charset="0"/>
                <a:cs typeface="ＭＳ Ｐゴシック" charset="0"/>
              </a:rPr>
              <a:t>Same scene instance matching</a:t>
            </a:r>
          </a:p>
        </p:txBody>
      </p:sp>
      <p:pic>
        <p:nvPicPr>
          <p:cNvPr id="166915" name="Picture 5"/>
          <p:cNvPicPr>
            <a:picLocks noChangeAspect="1"/>
          </p:cNvPicPr>
          <p:nvPr/>
        </p:nvPicPr>
        <p:blipFill>
          <a:blip r:embed="rId3">
            <a:extLst>
              <a:ext uri="{28A0092B-C50C-407E-A947-70E740481C1C}">
                <a14:useLocalDpi xmlns:a14="http://schemas.microsoft.com/office/drawing/2010/main" val="0"/>
              </a:ext>
            </a:extLst>
          </a:blip>
          <a:srcRect l="883" t="1558" r="23193" b="16925"/>
          <a:stretch>
            <a:fillRect/>
          </a:stretch>
        </p:blipFill>
        <p:spPr bwMode="auto">
          <a:xfrm>
            <a:off x="381000" y="1219203"/>
            <a:ext cx="85344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6"/>
          <p:cNvSpPr txBox="1">
            <a:spLocks noChangeArrowheads="1"/>
          </p:cNvSpPr>
          <p:nvPr/>
        </p:nvSpPr>
        <p:spPr bwMode="auto">
          <a:xfrm>
            <a:off x="533404" y="6400804"/>
            <a:ext cx="1024889"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FFFFFF"/>
                </a:solidFill>
                <a:latin typeface="Times New Roman" charset="0"/>
              </a:rPr>
              <a:t>(a) Query image</a:t>
            </a:r>
          </a:p>
        </p:txBody>
      </p:sp>
      <p:sp>
        <p:nvSpPr>
          <p:cNvPr id="166917" name="TextBox 7"/>
          <p:cNvSpPr txBox="1">
            <a:spLocks noChangeArrowheads="1"/>
          </p:cNvSpPr>
          <p:nvPr/>
        </p:nvSpPr>
        <p:spPr bwMode="auto">
          <a:xfrm>
            <a:off x="1946277" y="6400804"/>
            <a:ext cx="980118"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FFFFFF"/>
                </a:solidFill>
                <a:latin typeface="Times New Roman" charset="0"/>
              </a:rPr>
              <a:t>(b) Dense SIFT</a:t>
            </a:r>
          </a:p>
        </p:txBody>
      </p:sp>
      <p:sp>
        <p:nvSpPr>
          <p:cNvPr id="166918" name="TextBox 8"/>
          <p:cNvSpPr txBox="1">
            <a:spLocks noChangeArrowheads="1"/>
          </p:cNvSpPr>
          <p:nvPr/>
        </p:nvSpPr>
        <p:spPr bwMode="auto">
          <a:xfrm>
            <a:off x="3433766" y="6400804"/>
            <a:ext cx="93240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FFFFFF"/>
                </a:solidFill>
                <a:latin typeface="Times New Roman" charset="0"/>
              </a:rPr>
              <a:t>(c) Best match</a:t>
            </a:r>
          </a:p>
        </p:txBody>
      </p:sp>
      <p:sp>
        <p:nvSpPr>
          <p:cNvPr id="166919" name="TextBox 9"/>
          <p:cNvSpPr txBox="1">
            <a:spLocks noChangeArrowheads="1"/>
          </p:cNvSpPr>
          <p:nvPr/>
        </p:nvSpPr>
        <p:spPr bwMode="auto">
          <a:xfrm>
            <a:off x="4852990" y="6400804"/>
            <a:ext cx="941245"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FFFFFF"/>
                </a:solidFill>
                <a:latin typeface="Times New Roman" charset="0"/>
              </a:rPr>
              <a:t>(d) SIFT of (c)</a:t>
            </a:r>
          </a:p>
        </p:txBody>
      </p:sp>
      <p:sp>
        <p:nvSpPr>
          <p:cNvPr id="166920" name="TextBox 10"/>
          <p:cNvSpPr txBox="1">
            <a:spLocks noChangeArrowheads="1"/>
          </p:cNvSpPr>
          <p:nvPr/>
        </p:nvSpPr>
        <p:spPr bwMode="auto">
          <a:xfrm>
            <a:off x="6335714" y="6400804"/>
            <a:ext cx="928421"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FFFFFF"/>
                </a:solidFill>
                <a:latin typeface="Times New Roman" charset="0"/>
              </a:rPr>
              <a:t>(e) Warped (c)</a:t>
            </a:r>
          </a:p>
        </p:txBody>
      </p:sp>
      <p:sp>
        <p:nvSpPr>
          <p:cNvPr id="166921" name="TextBox 11"/>
          <p:cNvSpPr txBox="1">
            <a:spLocks noChangeArrowheads="1"/>
          </p:cNvSpPr>
          <p:nvPr/>
        </p:nvSpPr>
        <p:spPr bwMode="auto">
          <a:xfrm>
            <a:off x="7758114" y="6400803"/>
            <a:ext cx="919629"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FFFFFF"/>
                </a:solidFill>
                <a:latin typeface="Times New Roman" charset="0"/>
              </a:rPr>
              <a:t>(f) Warped (d)</a:t>
            </a:r>
          </a:p>
        </p:txBody>
      </p:sp>
    </p:spTree>
    <p:extLst>
      <p:ext uri="{BB962C8B-B14F-4D97-AF65-F5344CB8AC3E}">
        <p14:creationId xmlns:p14="http://schemas.microsoft.com/office/powerpoint/2010/main" val="401915702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idx="4294967295"/>
          </p:nvPr>
        </p:nvSpPr>
        <p:spPr/>
        <p:txBody>
          <a:bodyPr/>
          <a:lstStyle/>
          <a:p>
            <a:r>
              <a:rPr lang="en-US" sz="4000">
                <a:latin typeface="Arial" charset="0"/>
                <a:ea typeface="ＭＳ Ｐゴシック" charset="0"/>
                <a:cs typeface="ＭＳ Ｐゴシック" charset="0"/>
              </a:rPr>
              <a:t>Matching different scenes</a:t>
            </a:r>
          </a:p>
        </p:txBody>
      </p:sp>
      <p:pic>
        <p:nvPicPr>
          <p:cNvPr id="168963" name="Picture 3"/>
          <p:cNvPicPr>
            <a:picLocks noChangeAspect="1"/>
          </p:cNvPicPr>
          <p:nvPr/>
        </p:nvPicPr>
        <p:blipFill>
          <a:blip r:embed="rId3">
            <a:extLst>
              <a:ext uri="{28A0092B-C50C-407E-A947-70E740481C1C}">
                <a14:useLocalDpi xmlns:a14="http://schemas.microsoft.com/office/drawing/2010/main" val="0"/>
              </a:ext>
            </a:extLst>
          </a:blip>
          <a:srcRect t="-639" r="24779"/>
          <a:stretch>
            <a:fillRect/>
          </a:stretch>
        </p:blipFill>
        <p:spPr bwMode="auto">
          <a:xfrm>
            <a:off x="228600" y="1066800"/>
            <a:ext cx="8610600"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06072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idx="4294967295"/>
          </p:nvPr>
        </p:nvSpPr>
        <p:spPr/>
        <p:txBody>
          <a:bodyPr/>
          <a:lstStyle/>
          <a:p>
            <a:r>
              <a:rPr lang="en-US" sz="4000">
                <a:latin typeface="Arial" charset="0"/>
                <a:ea typeface="ＭＳ Ｐゴシック" charset="0"/>
                <a:cs typeface="ＭＳ Ｐゴシック" charset="0"/>
              </a:rPr>
              <a:t>Matching: objects</a:t>
            </a:r>
          </a:p>
        </p:txBody>
      </p:sp>
      <p:pic>
        <p:nvPicPr>
          <p:cNvPr id="171011" name="Picture 3"/>
          <p:cNvPicPr>
            <a:picLocks noChangeAspect="1"/>
          </p:cNvPicPr>
          <p:nvPr/>
        </p:nvPicPr>
        <p:blipFill>
          <a:blip r:embed="rId3">
            <a:extLst>
              <a:ext uri="{28A0092B-C50C-407E-A947-70E740481C1C}">
                <a14:useLocalDpi xmlns:a14="http://schemas.microsoft.com/office/drawing/2010/main" val="0"/>
              </a:ext>
            </a:extLst>
          </a:blip>
          <a:srcRect r="24277"/>
          <a:stretch>
            <a:fillRect/>
          </a:stretch>
        </p:blipFill>
        <p:spPr bwMode="auto">
          <a:xfrm>
            <a:off x="228600" y="1143000"/>
            <a:ext cx="8763000"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49881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idx="4294967295"/>
          </p:nvPr>
        </p:nvSpPr>
        <p:spPr>
          <a:xfrm>
            <a:off x="457200" y="0"/>
            <a:ext cx="8229600" cy="1143000"/>
          </a:xfrm>
        </p:spPr>
        <p:txBody>
          <a:bodyPr/>
          <a:lstStyle/>
          <a:p>
            <a:r>
              <a:rPr lang="en-US">
                <a:latin typeface="Arial" charset="0"/>
                <a:ea typeface="ＭＳ Ｐゴシック" charset="0"/>
                <a:cs typeface="ＭＳ Ｐゴシック" charset="0"/>
              </a:rPr>
              <a:t>Scene matching</a:t>
            </a:r>
          </a:p>
        </p:txBody>
      </p:sp>
      <p:pic>
        <p:nvPicPr>
          <p:cNvPr id="173059" name="Picture 3"/>
          <p:cNvPicPr>
            <a:picLocks noChangeAspect="1"/>
          </p:cNvPicPr>
          <p:nvPr/>
        </p:nvPicPr>
        <p:blipFill>
          <a:blip r:embed="rId3">
            <a:extLst>
              <a:ext uri="{28A0092B-C50C-407E-A947-70E740481C1C}">
                <a14:useLocalDpi xmlns:a14="http://schemas.microsoft.com/office/drawing/2010/main" val="0"/>
              </a:ext>
            </a:extLst>
          </a:blip>
          <a:srcRect r="24918" b="50000"/>
          <a:stretch>
            <a:fillRect/>
          </a:stretch>
        </p:blipFill>
        <p:spPr bwMode="auto">
          <a:xfrm>
            <a:off x="152400" y="1066800"/>
            <a:ext cx="90678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46361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idx="4294967295"/>
          </p:nvPr>
        </p:nvSpPr>
        <p:spPr>
          <a:xfrm>
            <a:off x="457200" y="0"/>
            <a:ext cx="8229600" cy="1143000"/>
          </a:xfrm>
        </p:spPr>
        <p:txBody>
          <a:bodyPr/>
          <a:lstStyle/>
          <a:p>
            <a:r>
              <a:rPr lang="en-US">
                <a:latin typeface="Arial" charset="0"/>
                <a:ea typeface="ＭＳ Ｐゴシック" charset="0"/>
                <a:cs typeface="ＭＳ Ｐゴシック" charset="0"/>
              </a:rPr>
              <a:t>Scene matching</a:t>
            </a:r>
          </a:p>
        </p:txBody>
      </p:sp>
      <p:pic>
        <p:nvPicPr>
          <p:cNvPr id="175107" name="Picture 3"/>
          <p:cNvPicPr>
            <a:picLocks noChangeAspect="1"/>
          </p:cNvPicPr>
          <p:nvPr/>
        </p:nvPicPr>
        <p:blipFill>
          <a:blip r:embed="rId3">
            <a:extLst>
              <a:ext uri="{28A0092B-C50C-407E-A947-70E740481C1C}">
                <a14:useLocalDpi xmlns:a14="http://schemas.microsoft.com/office/drawing/2010/main" val="0"/>
              </a:ext>
            </a:extLst>
          </a:blip>
          <a:srcRect t="49554" r="24928" b="37"/>
          <a:stretch>
            <a:fillRect/>
          </a:stretch>
        </p:blipFill>
        <p:spPr bwMode="auto">
          <a:xfrm>
            <a:off x="152400" y="1447800"/>
            <a:ext cx="8915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11313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idx="4294967295"/>
          </p:nvPr>
        </p:nvSpPr>
        <p:spPr/>
        <p:txBody>
          <a:bodyPr/>
          <a:lstStyle/>
          <a:p>
            <a:r>
              <a:rPr lang="en-US">
                <a:latin typeface="Arial" charset="0"/>
                <a:ea typeface="ＭＳ Ｐゴシック" charset="0"/>
                <a:cs typeface="ＭＳ Ｐゴシック" charset="0"/>
              </a:rPr>
              <a:t>Failures</a:t>
            </a:r>
          </a:p>
        </p:txBody>
      </p:sp>
      <p:sp>
        <p:nvSpPr>
          <p:cNvPr id="177155" name="Content Placeholder 2"/>
          <p:cNvSpPr>
            <a:spLocks noGrp="1"/>
          </p:cNvSpPr>
          <p:nvPr>
            <p:ph idx="4294967295"/>
          </p:nvPr>
        </p:nvSpPr>
        <p:spPr>
          <a:xfrm>
            <a:off x="457200" y="1295400"/>
            <a:ext cx="8229600" cy="4525963"/>
          </a:xfrm>
        </p:spPr>
        <p:txBody>
          <a:bodyPr/>
          <a:lstStyle/>
          <a:p>
            <a:r>
              <a:rPr lang="en-US" sz="2800">
                <a:latin typeface="Arial" charset="0"/>
                <a:ea typeface="ＭＳ Ｐゴシック" charset="0"/>
                <a:cs typeface="ＭＳ Ｐゴシック" charset="0"/>
              </a:rPr>
              <a:t>The nearest neighbors may not contain similar scenes or object categories (SIFT flow tries to match image structures anyway)</a:t>
            </a:r>
          </a:p>
        </p:txBody>
      </p:sp>
      <p:pic>
        <p:nvPicPr>
          <p:cNvPr id="177156" name="Picture 3"/>
          <p:cNvPicPr>
            <a:picLocks noChangeAspect="1"/>
          </p:cNvPicPr>
          <p:nvPr/>
        </p:nvPicPr>
        <p:blipFill>
          <a:blip r:embed="rId3">
            <a:extLst>
              <a:ext uri="{28A0092B-C50C-407E-A947-70E740481C1C}">
                <a14:useLocalDpi xmlns:a14="http://schemas.microsoft.com/office/drawing/2010/main" val="0"/>
              </a:ext>
            </a:extLst>
          </a:blip>
          <a:srcRect r="24348"/>
          <a:stretch>
            <a:fillRect/>
          </a:stretch>
        </p:blipFill>
        <p:spPr bwMode="auto">
          <a:xfrm>
            <a:off x="228600" y="2971800"/>
            <a:ext cx="8839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90284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idx="4294967295"/>
          </p:nvPr>
        </p:nvSpPr>
        <p:spPr/>
        <p:txBody>
          <a:bodyPr/>
          <a:lstStyle/>
          <a:p>
            <a:pPr eaLnBrk="1" hangingPunct="1"/>
            <a:r>
              <a:rPr lang="en-US" sz="3900" b="1">
                <a:solidFill>
                  <a:srgbClr val="000000"/>
                </a:solidFill>
                <a:latin typeface="Calibri" charset="0"/>
                <a:ea typeface="ＭＳ Ｐゴシック" charset="0"/>
                <a:cs typeface="ＭＳ Ｐゴシック" charset="0"/>
              </a:rPr>
              <a:t>System overview</a:t>
            </a:r>
          </a:p>
        </p:txBody>
      </p:sp>
      <p:pic>
        <p:nvPicPr>
          <p:cNvPr id="1792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42" y="3081338"/>
            <a:ext cx="1106487"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
          <p:cNvGrpSpPr>
            <a:grpSpLocks/>
          </p:cNvGrpSpPr>
          <p:nvPr/>
        </p:nvGrpSpPr>
        <p:grpSpPr bwMode="auto">
          <a:xfrm>
            <a:off x="304800" y="5454642"/>
            <a:ext cx="1828800" cy="1097734"/>
            <a:chOff x="4701382" y="5604931"/>
            <a:chExt cx="1828800" cy="1097457"/>
          </a:xfrm>
        </p:grpSpPr>
        <p:pic>
          <p:nvPicPr>
            <p:cNvPr id="17924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7581" y="5608636"/>
              <a:ext cx="80803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46" name="TextBox 16"/>
            <p:cNvSpPr txBox="1">
              <a:spLocks noChangeArrowheads="1"/>
            </p:cNvSpPr>
            <p:nvPr/>
          </p:nvSpPr>
          <p:spPr bwMode="auto">
            <a:xfrm>
              <a:off x="4701382" y="6425459"/>
              <a:ext cx="1828800" cy="27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000000"/>
                  </a:solidFill>
                  <a:latin typeface="Times New Roman" charset="0"/>
                </a:rPr>
                <a:t>Flow visualization code</a:t>
              </a:r>
            </a:p>
          </p:txBody>
        </p:sp>
        <p:pic>
          <p:nvPicPr>
            <p:cNvPr id="179247"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22021" y="5604931"/>
              <a:ext cx="808360" cy="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Box 22"/>
          <p:cNvSpPr txBox="1">
            <a:spLocks noChangeArrowheads="1"/>
          </p:cNvSpPr>
          <p:nvPr/>
        </p:nvSpPr>
        <p:spPr bwMode="auto">
          <a:xfrm>
            <a:off x="976313" y="4506916"/>
            <a:ext cx="77470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solidFill>
                  <a:srgbClr val="000000"/>
                </a:solidFill>
                <a:latin typeface="Times New Roman" charset="0"/>
              </a:rPr>
              <a:t>Query </a:t>
            </a:r>
          </a:p>
        </p:txBody>
      </p:sp>
      <p:sp>
        <p:nvSpPr>
          <p:cNvPr id="179206" name="TextBox 23"/>
          <p:cNvSpPr txBox="1">
            <a:spLocks noChangeArrowheads="1"/>
          </p:cNvSpPr>
          <p:nvPr/>
        </p:nvSpPr>
        <p:spPr bwMode="auto">
          <a:xfrm>
            <a:off x="354013" y="4205288"/>
            <a:ext cx="774700"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RGB</a:t>
            </a:r>
          </a:p>
        </p:txBody>
      </p:sp>
      <p:grpSp>
        <p:nvGrpSpPr>
          <p:cNvPr id="3" name="Group 33"/>
          <p:cNvGrpSpPr>
            <a:grpSpLocks/>
          </p:cNvGrpSpPr>
          <p:nvPr/>
        </p:nvGrpSpPr>
        <p:grpSpPr bwMode="auto">
          <a:xfrm>
            <a:off x="1363667" y="3081334"/>
            <a:ext cx="1106487" cy="1431725"/>
            <a:chOff x="1363133" y="3081868"/>
            <a:chExt cx="1106424" cy="1431185"/>
          </a:xfrm>
        </p:grpSpPr>
        <p:pic>
          <p:nvPicPr>
            <p:cNvPr id="17924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63133"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44" name="TextBox 24"/>
            <p:cNvSpPr txBox="1">
              <a:spLocks noChangeArrowheads="1"/>
            </p:cNvSpPr>
            <p:nvPr/>
          </p:nvSpPr>
          <p:spPr bwMode="auto">
            <a:xfrm>
              <a:off x="1510762" y="4205392"/>
              <a:ext cx="774656" cy="30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SIFT</a:t>
              </a:r>
            </a:p>
          </p:txBody>
        </p:sp>
      </p:grpSp>
      <p:grpSp>
        <p:nvGrpSpPr>
          <p:cNvPr id="4" name="Group 30"/>
          <p:cNvGrpSpPr>
            <a:grpSpLocks/>
          </p:cNvGrpSpPr>
          <p:nvPr/>
        </p:nvGrpSpPr>
        <p:grpSpPr bwMode="auto">
          <a:xfrm>
            <a:off x="3810000" y="1822450"/>
            <a:ext cx="1106488" cy="3900290"/>
            <a:chOff x="3809997" y="1823044"/>
            <a:chExt cx="1106424" cy="3899706"/>
          </a:xfrm>
        </p:grpSpPr>
        <p:pic>
          <p:nvPicPr>
            <p:cNvPr id="17923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09997" y="1823044"/>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40"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09997"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41"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9997" y="43010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42" name="TextBox 25"/>
            <p:cNvSpPr txBox="1">
              <a:spLocks noChangeArrowheads="1"/>
            </p:cNvSpPr>
            <p:nvPr/>
          </p:nvSpPr>
          <p:spPr bwMode="auto">
            <a:xfrm>
              <a:off x="3970325" y="5415019"/>
              <a:ext cx="774656" cy="3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RGB</a:t>
              </a:r>
            </a:p>
          </p:txBody>
        </p:sp>
      </p:grpSp>
      <p:grpSp>
        <p:nvGrpSpPr>
          <p:cNvPr id="5" name="Group 31"/>
          <p:cNvGrpSpPr>
            <a:grpSpLocks/>
          </p:cNvGrpSpPr>
          <p:nvPr/>
        </p:nvGrpSpPr>
        <p:grpSpPr bwMode="auto">
          <a:xfrm>
            <a:off x="4960942" y="1822450"/>
            <a:ext cx="1106487" cy="3900290"/>
            <a:chOff x="4961464" y="1823044"/>
            <a:chExt cx="1106424" cy="3899411"/>
          </a:xfrm>
        </p:grpSpPr>
        <p:pic>
          <p:nvPicPr>
            <p:cNvPr id="179235"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61464" y="1823044"/>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6"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61464"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7" name="Picture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61464" y="43010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38" name="TextBox 26"/>
            <p:cNvSpPr txBox="1">
              <a:spLocks noChangeArrowheads="1"/>
            </p:cNvSpPr>
            <p:nvPr/>
          </p:nvSpPr>
          <p:spPr bwMode="auto">
            <a:xfrm>
              <a:off x="5128142" y="5414747"/>
              <a:ext cx="774655" cy="30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SIFT</a:t>
              </a:r>
            </a:p>
          </p:txBody>
        </p:sp>
      </p:grpSp>
      <p:grpSp>
        <p:nvGrpSpPr>
          <p:cNvPr id="6" name="Group 32"/>
          <p:cNvGrpSpPr>
            <a:grpSpLocks/>
          </p:cNvGrpSpPr>
          <p:nvPr/>
        </p:nvGrpSpPr>
        <p:grpSpPr bwMode="auto">
          <a:xfrm>
            <a:off x="6111876" y="1822453"/>
            <a:ext cx="1120775" cy="3895527"/>
            <a:chOff x="6111322" y="1823044"/>
            <a:chExt cx="1121191" cy="3894735"/>
          </a:xfrm>
        </p:grpSpPr>
        <p:pic>
          <p:nvPicPr>
            <p:cNvPr id="179231"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11322" y="1823044"/>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2" name="Picture 1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11322"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3" name="Picture 1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11322" y="43010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34" name="TextBox 27"/>
            <p:cNvSpPr txBox="1">
              <a:spLocks noChangeArrowheads="1"/>
            </p:cNvSpPr>
            <p:nvPr/>
          </p:nvSpPr>
          <p:spPr bwMode="auto">
            <a:xfrm>
              <a:off x="6125615" y="5410065"/>
              <a:ext cx="1106898" cy="3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Annotation</a:t>
              </a:r>
            </a:p>
          </p:txBody>
        </p:sp>
      </p:grpSp>
      <p:grpSp>
        <p:nvGrpSpPr>
          <p:cNvPr id="7" name="Group 34"/>
          <p:cNvGrpSpPr>
            <a:grpSpLocks/>
          </p:cNvGrpSpPr>
          <p:nvPr/>
        </p:nvGrpSpPr>
        <p:grpSpPr bwMode="auto">
          <a:xfrm>
            <a:off x="2590800" y="1822453"/>
            <a:ext cx="1112838" cy="3903465"/>
            <a:chOff x="2590800" y="1823044"/>
            <a:chExt cx="1112263" cy="3902119"/>
          </a:xfrm>
        </p:grpSpPr>
        <p:pic>
          <p:nvPicPr>
            <p:cNvPr id="179227" name="Picture 1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96639" y="1823044"/>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28" name="Picture 1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596639"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29" name="Picture 1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596639" y="43010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30" name="TextBox 28"/>
            <p:cNvSpPr txBox="1">
              <a:spLocks noChangeArrowheads="1"/>
            </p:cNvSpPr>
            <p:nvPr/>
          </p:nvSpPr>
          <p:spPr bwMode="auto">
            <a:xfrm>
              <a:off x="2590800" y="5417492"/>
              <a:ext cx="1112263" cy="30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SIFT flow</a:t>
              </a:r>
            </a:p>
          </p:txBody>
        </p:sp>
      </p:grpSp>
      <p:sp>
        <p:nvSpPr>
          <p:cNvPr id="30" name="TextBox 29"/>
          <p:cNvSpPr txBox="1">
            <a:spLocks noChangeArrowheads="1"/>
          </p:cNvSpPr>
          <p:nvPr/>
        </p:nvSpPr>
        <p:spPr bwMode="auto">
          <a:xfrm>
            <a:off x="4441829" y="5734051"/>
            <a:ext cx="213201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solidFill>
                  <a:srgbClr val="000000"/>
                </a:solidFill>
                <a:latin typeface="Times New Roman" charset="0"/>
              </a:rPr>
              <a:t>Nearest neighbors</a:t>
            </a:r>
          </a:p>
        </p:txBody>
      </p:sp>
      <p:grpSp>
        <p:nvGrpSpPr>
          <p:cNvPr id="8" name="Group 49"/>
          <p:cNvGrpSpPr>
            <a:grpSpLocks/>
          </p:cNvGrpSpPr>
          <p:nvPr/>
        </p:nvGrpSpPr>
        <p:grpSpPr bwMode="auto">
          <a:xfrm>
            <a:off x="8043871" y="5240344"/>
            <a:ext cx="946677" cy="1389062"/>
            <a:chOff x="7837642" y="5014369"/>
            <a:chExt cx="947094" cy="1389408"/>
          </a:xfrm>
        </p:grpSpPr>
        <p:grpSp>
          <p:nvGrpSpPr>
            <p:cNvPr id="179214" name="Group 42"/>
            <p:cNvGrpSpPr>
              <a:grpSpLocks/>
            </p:cNvGrpSpPr>
            <p:nvPr/>
          </p:nvGrpSpPr>
          <p:grpSpPr bwMode="auto">
            <a:xfrm>
              <a:off x="7837642" y="5032177"/>
              <a:ext cx="282884" cy="1371600"/>
              <a:chOff x="7696200" y="3505200"/>
              <a:chExt cx="457200" cy="2216792"/>
            </a:xfrm>
          </p:grpSpPr>
          <p:sp>
            <p:nvSpPr>
              <p:cNvPr id="37" name="Rectangle 36"/>
              <p:cNvSpPr>
                <a:spLocks noChangeArrowheads="1"/>
              </p:cNvSpPr>
              <p:nvPr/>
            </p:nvSpPr>
            <p:spPr bwMode="auto">
              <a:xfrm>
                <a:off x="7696200" y="3504647"/>
                <a:ext cx="456902" cy="318230"/>
              </a:xfrm>
              <a:prstGeom prst="rect">
                <a:avLst/>
              </a:prstGeom>
              <a:solidFill>
                <a:srgbClr val="7AA340"/>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38" name="Rectangle 37"/>
              <p:cNvSpPr>
                <a:spLocks noChangeArrowheads="1"/>
              </p:cNvSpPr>
              <p:nvPr/>
            </p:nvSpPr>
            <p:spPr bwMode="auto">
              <a:xfrm>
                <a:off x="7696200" y="3887037"/>
                <a:ext cx="456902" cy="318230"/>
              </a:xfrm>
              <a:prstGeom prst="rect">
                <a:avLst/>
              </a:prstGeom>
              <a:solidFill>
                <a:srgbClr val="3E70B6"/>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39" name="Rectangle 38"/>
              <p:cNvSpPr>
                <a:spLocks noChangeArrowheads="1"/>
              </p:cNvSpPr>
              <p:nvPr/>
            </p:nvSpPr>
            <p:spPr bwMode="auto">
              <a:xfrm>
                <a:off x="7696200" y="4264293"/>
                <a:ext cx="456902" cy="318230"/>
              </a:xfrm>
              <a:prstGeom prst="rect">
                <a:avLst/>
              </a:prstGeom>
              <a:solidFill>
                <a:srgbClr val="B8D08D"/>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40" name="Rectangle 39"/>
              <p:cNvSpPr>
                <a:spLocks noChangeArrowheads="1"/>
              </p:cNvSpPr>
              <p:nvPr/>
            </p:nvSpPr>
            <p:spPr bwMode="auto">
              <a:xfrm>
                <a:off x="7696200" y="4641550"/>
                <a:ext cx="456902" cy="318230"/>
              </a:xfrm>
              <a:prstGeom prst="rect">
                <a:avLst/>
              </a:prstGeom>
              <a:solidFill>
                <a:srgbClr val="CDCD2B"/>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41" name="Rectangle 40"/>
              <p:cNvSpPr>
                <a:spLocks noChangeArrowheads="1"/>
              </p:cNvSpPr>
              <p:nvPr/>
            </p:nvSpPr>
            <p:spPr bwMode="auto">
              <a:xfrm>
                <a:off x="7696200" y="5021373"/>
                <a:ext cx="456902" cy="320796"/>
              </a:xfrm>
              <a:prstGeom prst="rect">
                <a:avLst/>
              </a:prstGeom>
              <a:solidFill>
                <a:srgbClr val="A87FA1"/>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42" name="Rectangle 41"/>
              <p:cNvSpPr>
                <a:spLocks noChangeArrowheads="1"/>
              </p:cNvSpPr>
              <p:nvPr/>
            </p:nvSpPr>
            <p:spPr bwMode="auto">
              <a:xfrm>
                <a:off x="7696200" y="5403762"/>
                <a:ext cx="456902" cy="318230"/>
              </a:xfrm>
              <a:prstGeom prst="rect">
                <a:avLst/>
              </a:prstGeom>
              <a:solidFill>
                <a:srgbClr val="5C5C5C"/>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179215" name="TextBox 43"/>
            <p:cNvSpPr txBox="1">
              <a:spLocks noChangeArrowheads="1"/>
            </p:cNvSpPr>
            <p:nvPr/>
          </p:nvSpPr>
          <p:spPr bwMode="auto">
            <a:xfrm>
              <a:off x="8075692" y="5014369"/>
              <a:ext cx="389834" cy="24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tree</a:t>
              </a:r>
            </a:p>
          </p:txBody>
        </p:sp>
        <p:sp>
          <p:nvSpPr>
            <p:cNvPr id="179216" name="TextBox 44"/>
            <p:cNvSpPr txBox="1">
              <a:spLocks noChangeArrowheads="1"/>
            </p:cNvSpPr>
            <p:nvPr/>
          </p:nvSpPr>
          <p:spPr bwMode="auto">
            <a:xfrm>
              <a:off x="8078866" y="5239850"/>
              <a:ext cx="364363" cy="24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sky</a:t>
              </a:r>
            </a:p>
          </p:txBody>
        </p:sp>
        <p:sp>
          <p:nvSpPr>
            <p:cNvPr id="179217" name="TextBox 45"/>
            <p:cNvSpPr txBox="1">
              <a:spLocks noChangeArrowheads="1"/>
            </p:cNvSpPr>
            <p:nvPr/>
          </p:nvSpPr>
          <p:spPr bwMode="auto">
            <a:xfrm>
              <a:off x="8078866" y="5462155"/>
              <a:ext cx="428511" cy="24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road</a:t>
              </a:r>
            </a:p>
          </p:txBody>
        </p:sp>
        <p:sp>
          <p:nvSpPr>
            <p:cNvPr id="179218" name="TextBox 46"/>
            <p:cNvSpPr txBox="1">
              <a:spLocks noChangeArrowheads="1"/>
            </p:cNvSpPr>
            <p:nvPr/>
          </p:nvSpPr>
          <p:spPr bwMode="auto">
            <a:xfrm>
              <a:off x="8077279" y="5705103"/>
              <a:ext cx="432684" cy="24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field</a:t>
              </a:r>
            </a:p>
          </p:txBody>
        </p:sp>
        <p:sp>
          <p:nvSpPr>
            <p:cNvPr id="179219" name="TextBox 47"/>
            <p:cNvSpPr txBox="1">
              <a:spLocks noChangeArrowheads="1"/>
            </p:cNvSpPr>
            <p:nvPr/>
          </p:nvSpPr>
          <p:spPr bwMode="auto">
            <a:xfrm>
              <a:off x="8079560" y="5940747"/>
              <a:ext cx="341359" cy="24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car</a:t>
              </a:r>
            </a:p>
          </p:txBody>
        </p:sp>
        <p:sp>
          <p:nvSpPr>
            <p:cNvPr id="179220" name="TextBox 48"/>
            <p:cNvSpPr txBox="1">
              <a:spLocks noChangeArrowheads="1"/>
            </p:cNvSpPr>
            <p:nvPr/>
          </p:nvSpPr>
          <p:spPr bwMode="auto">
            <a:xfrm>
              <a:off x="8086801" y="6154478"/>
              <a:ext cx="697935" cy="24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unlabeled</a:t>
              </a:r>
            </a:p>
          </p:txBody>
        </p:sp>
      </p:grpSp>
    </p:spTree>
    <p:extLst>
      <p:ext uri="{BB962C8B-B14F-4D97-AF65-F5344CB8AC3E}">
        <p14:creationId xmlns:p14="http://schemas.microsoft.com/office/powerpoint/2010/main" val="289603993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2" accel="50000" decel="5000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accel="50000" decel="5000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2" accel="50000" decel="5000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000"/>
                                        <p:tgtEl>
                                          <p:spTgt spid="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idx="4294967295"/>
          </p:nvPr>
        </p:nvSpPr>
        <p:spPr/>
        <p:txBody>
          <a:bodyPr/>
          <a:lstStyle/>
          <a:p>
            <a:pPr eaLnBrk="1" hangingPunct="1"/>
            <a:r>
              <a:rPr lang="en-US" sz="3900" b="1">
                <a:solidFill>
                  <a:srgbClr val="000000"/>
                </a:solidFill>
                <a:latin typeface="Calibri" charset="0"/>
                <a:ea typeface="ＭＳ Ｐゴシック" charset="0"/>
                <a:cs typeface="ＭＳ Ｐゴシック" charset="0"/>
              </a:rPr>
              <a:t>System overview</a:t>
            </a:r>
          </a:p>
        </p:txBody>
      </p:sp>
      <p:pic>
        <p:nvPicPr>
          <p:cNvPr id="1812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42" y="3081338"/>
            <a:ext cx="1106487"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3667" y="3081338"/>
            <a:ext cx="1106487"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0"/>
          <p:cNvGrpSpPr>
            <a:grpSpLocks/>
          </p:cNvGrpSpPr>
          <p:nvPr/>
        </p:nvGrpSpPr>
        <p:grpSpPr bwMode="auto">
          <a:xfrm>
            <a:off x="304800" y="5454642"/>
            <a:ext cx="1828800" cy="1097734"/>
            <a:chOff x="4701382" y="5604931"/>
            <a:chExt cx="1828800" cy="1097457"/>
          </a:xfrm>
        </p:grpSpPr>
        <p:pic>
          <p:nvPicPr>
            <p:cNvPr id="18129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7581" y="5608636"/>
              <a:ext cx="80803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97" name="TextBox 16"/>
            <p:cNvSpPr txBox="1">
              <a:spLocks noChangeArrowheads="1"/>
            </p:cNvSpPr>
            <p:nvPr/>
          </p:nvSpPr>
          <p:spPr bwMode="auto">
            <a:xfrm>
              <a:off x="4701382" y="6425459"/>
              <a:ext cx="1828800" cy="27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000000"/>
                  </a:solidFill>
                  <a:latin typeface="Times New Roman" charset="0"/>
                </a:rPr>
                <a:t>Flow visualization code</a:t>
              </a:r>
            </a:p>
          </p:txBody>
        </p:sp>
        <p:pic>
          <p:nvPicPr>
            <p:cNvPr id="181298"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22021" y="5604931"/>
              <a:ext cx="808360" cy="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6"/>
          <p:cNvGrpSpPr>
            <a:grpSpLocks/>
          </p:cNvGrpSpPr>
          <p:nvPr/>
        </p:nvGrpSpPr>
        <p:grpSpPr bwMode="auto">
          <a:xfrm>
            <a:off x="2590800" y="1822453"/>
            <a:ext cx="1112838" cy="3903465"/>
            <a:chOff x="2590800" y="1823044"/>
            <a:chExt cx="1112263" cy="3902119"/>
          </a:xfrm>
        </p:grpSpPr>
        <p:pic>
          <p:nvPicPr>
            <p:cNvPr id="181292"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96639" y="1823044"/>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3"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96639"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94"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96639" y="43010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95" name="TextBox 37"/>
            <p:cNvSpPr txBox="1">
              <a:spLocks noChangeArrowheads="1"/>
            </p:cNvSpPr>
            <p:nvPr/>
          </p:nvSpPr>
          <p:spPr bwMode="auto">
            <a:xfrm>
              <a:off x="2590800" y="5417492"/>
              <a:ext cx="1112263" cy="30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SIFT flow</a:t>
              </a:r>
            </a:p>
          </p:txBody>
        </p:sp>
      </p:grpSp>
      <p:grpSp>
        <p:nvGrpSpPr>
          <p:cNvPr id="4" name="Group 45"/>
          <p:cNvGrpSpPr>
            <a:grpSpLocks/>
          </p:cNvGrpSpPr>
          <p:nvPr/>
        </p:nvGrpSpPr>
        <p:grpSpPr bwMode="auto">
          <a:xfrm>
            <a:off x="3810000" y="1822452"/>
            <a:ext cx="3422650" cy="4280931"/>
            <a:chOff x="3809997" y="1823044"/>
            <a:chExt cx="3422516" cy="4279784"/>
          </a:xfrm>
        </p:grpSpPr>
        <p:pic>
          <p:nvPicPr>
            <p:cNvPr id="181279"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9997" y="1823044"/>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9997"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09997" y="43010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61464" y="1823044"/>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961464"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2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961464" y="43010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2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111322" y="1823044"/>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6" name="Picture 2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111322"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7" name="Picture 2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111322" y="43010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88" name="TextBox 34"/>
            <p:cNvSpPr txBox="1">
              <a:spLocks noChangeArrowheads="1"/>
            </p:cNvSpPr>
            <p:nvPr/>
          </p:nvSpPr>
          <p:spPr bwMode="auto">
            <a:xfrm>
              <a:off x="3970328" y="5414594"/>
              <a:ext cx="774670" cy="3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RGB</a:t>
              </a:r>
            </a:p>
          </p:txBody>
        </p:sp>
        <p:sp>
          <p:nvSpPr>
            <p:cNvPr id="181289" name="TextBox 35"/>
            <p:cNvSpPr txBox="1">
              <a:spLocks noChangeArrowheads="1"/>
            </p:cNvSpPr>
            <p:nvPr/>
          </p:nvSpPr>
          <p:spPr bwMode="auto">
            <a:xfrm>
              <a:off x="5127570" y="5414594"/>
              <a:ext cx="774670" cy="3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SIFT</a:t>
              </a:r>
            </a:p>
          </p:txBody>
        </p:sp>
        <p:sp>
          <p:nvSpPr>
            <p:cNvPr id="181290" name="TextBox 36"/>
            <p:cNvSpPr txBox="1">
              <a:spLocks noChangeArrowheads="1"/>
            </p:cNvSpPr>
            <p:nvPr/>
          </p:nvSpPr>
          <p:spPr bwMode="auto">
            <a:xfrm>
              <a:off x="6126069" y="5409832"/>
              <a:ext cx="1106444" cy="3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Annotation</a:t>
              </a:r>
            </a:p>
          </p:txBody>
        </p:sp>
        <p:sp>
          <p:nvSpPr>
            <p:cNvPr id="181291" name="TextBox 38"/>
            <p:cNvSpPr txBox="1">
              <a:spLocks noChangeArrowheads="1"/>
            </p:cNvSpPr>
            <p:nvPr/>
          </p:nvSpPr>
          <p:spPr bwMode="auto">
            <a:xfrm>
              <a:off x="3809997" y="5733595"/>
              <a:ext cx="3408230" cy="36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solidFill>
                    <a:srgbClr val="000000"/>
                  </a:solidFill>
                  <a:latin typeface="Times New Roman" charset="0"/>
                </a:rPr>
                <a:t>Warped nearest neighbors</a:t>
              </a:r>
            </a:p>
          </p:txBody>
        </p:sp>
      </p:grpSp>
      <p:sp>
        <p:nvSpPr>
          <p:cNvPr id="181256" name="TextBox 39"/>
          <p:cNvSpPr txBox="1">
            <a:spLocks noChangeArrowheads="1"/>
          </p:cNvSpPr>
          <p:nvPr/>
        </p:nvSpPr>
        <p:spPr bwMode="auto">
          <a:xfrm>
            <a:off x="976313" y="4506916"/>
            <a:ext cx="77470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a:solidFill>
                  <a:srgbClr val="000000"/>
                </a:solidFill>
                <a:latin typeface="Times New Roman" charset="0"/>
              </a:rPr>
              <a:t>Query </a:t>
            </a:r>
          </a:p>
        </p:txBody>
      </p:sp>
      <p:sp>
        <p:nvSpPr>
          <p:cNvPr id="181257" name="TextBox 40"/>
          <p:cNvSpPr txBox="1">
            <a:spLocks noChangeArrowheads="1"/>
          </p:cNvSpPr>
          <p:nvPr/>
        </p:nvSpPr>
        <p:spPr bwMode="auto">
          <a:xfrm>
            <a:off x="354013" y="4205288"/>
            <a:ext cx="774700"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RGB</a:t>
            </a:r>
          </a:p>
        </p:txBody>
      </p:sp>
      <p:sp>
        <p:nvSpPr>
          <p:cNvPr id="181258" name="TextBox 41"/>
          <p:cNvSpPr txBox="1">
            <a:spLocks noChangeArrowheads="1"/>
          </p:cNvSpPr>
          <p:nvPr/>
        </p:nvSpPr>
        <p:spPr bwMode="auto">
          <a:xfrm>
            <a:off x="1511300" y="4205288"/>
            <a:ext cx="774700"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SIFT</a:t>
            </a:r>
          </a:p>
        </p:txBody>
      </p:sp>
      <p:grpSp>
        <p:nvGrpSpPr>
          <p:cNvPr id="5" name="Group 61"/>
          <p:cNvGrpSpPr>
            <a:grpSpLocks/>
          </p:cNvGrpSpPr>
          <p:nvPr/>
        </p:nvGrpSpPr>
        <p:grpSpPr bwMode="auto">
          <a:xfrm>
            <a:off x="6324600" y="3081344"/>
            <a:ext cx="1106488" cy="1425377"/>
            <a:chOff x="7467600" y="3081868"/>
            <a:chExt cx="1106424" cy="1424095"/>
          </a:xfrm>
        </p:grpSpPr>
        <p:pic>
          <p:nvPicPr>
            <p:cNvPr id="181277" name="Picture 2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467600"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Box 42"/>
            <p:cNvSpPr txBox="1">
              <a:spLocks noChangeArrowheads="1"/>
            </p:cNvSpPr>
            <p:nvPr/>
          </p:nvSpPr>
          <p:spPr bwMode="auto">
            <a:xfrm>
              <a:off x="7467600" y="4198463"/>
              <a:ext cx="1106424" cy="30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Parsing</a:t>
              </a:r>
            </a:p>
          </p:txBody>
        </p:sp>
      </p:grpSp>
      <p:grpSp>
        <p:nvGrpSpPr>
          <p:cNvPr id="6" name="Group 62"/>
          <p:cNvGrpSpPr>
            <a:grpSpLocks/>
          </p:cNvGrpSpPr>
          <p:nvPr/>
        </p:nvGrpSpPr>
        <p:grpSpPr bwMode="auto">
          <a:xfrm>
            <a:off x="7504117" y="3081337"/>
            <a:ext cx="1106487" cy="1425375"/>
            <a:chOff x="8647176" y="3081868"/>
            <a:chExt cx="1106424" cy="1424227"/>
          </a:xfrm>
        </p:grpSpPr>
        <p:pic>
          <p:nvPicPr>
            <p:cNvPr id="181275" name="Picture 4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647176" y="3081868"/>
              <a:ext cx="1106424"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6" name="TextBox 44"/>
            <p:cNvSpPr txBox="1">
              <a:spLocks noChangeArrowheads="1"/>
            </p:cNvSpPr>
            <p:nvPr/>
          </p:nvSpPr>
          <p:spPr bwMode="auto">
            <a:xfrm>
              <a:off x="8647176" y="4198566"/>
              <a:ext cx="1106424" cy="30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a:solidFill>
                    <a:srgbClr val="000000"/>
                  </a:solidFill>
                  <a:latin typeface="Times New Roman" charset="0"/>
                </a:rPr>
                <a:t>Ground truth</a:t>
              </a:r>
            </a:p>
          </p:txBody>
        </p:sp>
      </p:grpSp>
      <p:grpSp>
        <p:nvGrpSpPr>
          <p:cNvPr id="181261" name="Group 47"/>
          <p:cNvGrpSpPr>
            <a:grpSpLocks/>
          </p:cNvGrpSpPr>
          <p:nvPr/>
        </p:nvGrpSpPr>
        <p:grpSpPr bwMode="auto">
          <a:xfrm>
            <a:off x="8043871" y="5240342"/>
            <a:ext cx="946677" cy="1389062"/>
            <a:chOff x="7837642" y="5014369"/>
            <a:chExt cx="947094" cy="1389400"/>
          </a:xfrm>
        </p:grpSpPr>
        <p:grpSp>
          <p:nvGrpSpPr>
            <p:cNvPr id="181262" name="Group 42"/>
            <p:cNvGrpSpPr>
              <a:grpSpLocks/>
            </p:cNvGrpSpPr>
            <p:nvPr/>
          </p:nvGrpSpPr>
          <p:grpSpPr bwMode="auto">
            <a:xfrm>
              <a:off x="7837642" y="5032173"/>
              <a:ext cx="282884" cy="1371596"/>
              <a:chOff x="7696200" y="3505200"/>
              <a:chExt cx="457200" cy="2216792"/>
            </a:xfrm>
          </p:grpSpPr>
          <p:sp>
            <p:nvSpPr>
              <p:cNvPr id="56" name="Rectangle 55"/>
              <p:cNvSpPr>
                <a:spLocks noChangeArrowheads="1"/>
              </p:cNvSpPr>
              <p:nvPr/>
            </p:nvSpPr>
            <p:spPr bwMode="auto">
              <a:xfrm>
                <a:off x="7696200" y="3504654"/>
                <a:ext cx="456902" cy="318229"/>
              </a:xfrm>
              <a:prstGeom prst="rect">
                <a:avLst/>
              </a:prstGeom>
              <a:solidFill>
                <a:srgbClr val="7AA340"/>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57" name="Rectangle 56"/>
              <p:cNvSpPr>
                <a:spLocks noChangeArrowheads="1"/>
              </p:cNvSpPr>
              <p:nvPr/>
            </p:nvSpPr>
            <p:spPr bwMode="auto">
              <a:xfrm>
                <a:off x="7696200" y="3887043"/>
                <a:ext cx="456902" cy="318229"/>
              </a:xfrm>
              <a:prstGeom prst="rect">
                <a:avLst/>
              </a:prstGeom>
              <a:solidFill>
                <a:srgbClr val="3E70B6"/>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58" name="Rectangle 57"/>
              <p:cNvSpPr>
                <a:spLocks noChangeArrowheads="1"/>
              </p:cNvSpPr>
              <p:nvPr/>
            </p:nvSpPr>
            <p:spPr bwMode="auto">
              <a:xfrm>
                <a:off x="7696200" y="4264297"/>
                <a:ext cx="456902" cy="318229"/>
              </a:xfrm>
              <a:prstGeom prst="rect">
                <a:avLst/>
              </a:prstGeom>
              <a:solidFill>
                <a:srgbClr val="B8D08D"/>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59" name="Rectangle 58"/>
              <p:cNvSpPr>
                <a:spLocks noChangeArrowheads="1"/>
              </p:cNvSpPr>
              <p:nvPr/>
            </p:nvSpPr>
            <p:spPr bwMode="auto">
              <a:xfrm>
                <a:off x="7696200" y="4641554"/>
                <a:ext cx="456902" cy="318229"/>
              </a:xfrm>
              <a:prstGeom prst="rect">
                <a:avLst/>
              </a:prstGeom>
              <a:solidFill>
                <a:srgbClr val="CDCD2B"/>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60" name="Rectangle 59"/>
              <p:cNvSpPr>
                <a:spLocks noChangeArrowheads="1"/>
              </p:cNvSpPr>
              <p:nvPr/>
            </p:nvSpPr>
            <p:spPr bwMode="auto">
              <a:xfrm>
                <a:off x="7696200" y="5021375"/>
                <a:ext cx="456902" cy="320795"/>
              </a:xfrm>
              <a:prstGeom prst="rect">
                <a:avLst/>
              </a:prstGeom>
              <a:solidFill>
                <a:srgbClr val="A87FA1"/>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61" name="Rectangle 60"/>
              <p:cNvSpPr>
                <a:spLocks noChangeArrowheads="1"/>
              </p:cNvSpPr>
              <p:nvPr/>
            </p:nvSpPr>
            <p:spPr bwMode="auto">
              <a:xfrm>
                <a:off x="7696200" y="5403763"/>
                <a:ext cx="456902" cy="318229"/>
              </a:xfrm>
              <a:prstGeom prst="rect">
                <a:avLst/>
              </a:prstGeom>
              <a:solidFill>
                <a:srgbClr val="5C5C5C"/>
              </a:solid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grpSp>
        <p:sp>
          <p:nvSpPr>
            <p:cNvPr id="181263" name="TextBox 49"/>
            <p:cNvSpPr txBox="1">
              <a:spLocks noChangeArrowheads="1"/>
            </p:cNvSpPr>
            <p:nvPr/>
          </p:nvSpPr>
          <p:spPr bwMode="auto">
            <a:xfrm>
              <a:off x="8075692" y="5014369"/>
              <a:ext cx="389834" cy="24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tree</a:t>
              </a:r>
            </a:p>
          </p:txBody>
        </p:sp>
        <p:sp>
          <p:nvSpPr>
            <p:cNvPr id="181264" name="TextBox 50"/>
            <p:cNvSpPr txBox="1">
              <a:spLocks noChangeArrowheads="1"/>
            </p:cNvSpPr>
            <p:nvPr/>
          </p:nvSpPr>
          <p:spPr bwMode="auto">
            <a:xfrm>
              <a:off x="8078866" y="5239849"/>
              <a:ext cx="364363" cy="24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sky</a:t>
              </a:r>
            </a:p>
          </p:txBody>
        </p:sp>
        <p:sp>
          <p:nvSpPr>
            <p:cNvPr id="181265" name="TextBox 51"/>
            <p:cNvSpPr txBox="1">
              <a:spLocks noChangeArrowheads="1"/>
            </p:cNvSpPr>
            <p:nvPr/>
          </p:nvSpPr>
          <p:spPr bwMode="auto">
            <a:xfrm>
              <a:off x="8078866" y="5462153"/>
              <a:ext cx="428511" cy="24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road</a:t>
              </a:r>
            </a:p>
          </p:txBody>
        </p:sp>
        <p:sp>
          <p:nvSpPr>
            <p:cNvPr id="181266" name="TextBox 52"/>
            <p:cNvSpPr txBox="1">
              <a:spLocks noChangeArrowheads="1"/>
            </p:cNvSpPr>
            <p:nvPr/>
          </p:nvSpPr>
          <p:spPr bwMode="auto">
            <a:xfrm>
              <a:off x="8077279" y="5705099"/>
              <a:ext cx="432684" cy="24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field</a:t>
              </a:r>
            </a:p>
          </p:txBody>
        </p:sp>
        <p:sp>
          <p:nvSpPr>
            <p:cNvPr id="181267" name="TextBox 53"/>
            <p:cNvSpPr txBox="1">
              <a:spLocks noChangeArrowheads="1"/>
            </p:cNvSpPr>
            <p:nvPr/>
          </p:nvSpPr>
          <p:spPr bwMode="auto">
            <a:xfrm>
              <a:off x="8079560" y="5940747"/>
              <a:ext cx="341359" cy="24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car</a:t>
              </a:r>
            </a:p>
          </p:txBody>
        </p:sp>
        <p:sp>
          <p:nvSpPr>
            <p:cNvPr id="181268" name="TextBox 54"/>
            <p:cNvSpPr txBox="1">
              <a:spLocks noChangeArrowheads="1"/>
            </p:cNvSpPr>
            <p:nvPr/>
          </p:nvSpPr>
          <p:spPr bwMode="auto">
            <a:xfrm>
              <a:off x="8086801" y="6154471"/>
              <a:ext cx="697935" cy="24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latin typeface="Times New Roman" charset="0"/>
                </a:rPr>
                <a:t>unlabeled</a:t>
              </a:r>
            </a:p>
          </p:txBody>
        </p:sp>
      </p:grpSp>
    </p:spTree>
    <p:extLst>
      <p:ext uri="{BB962C8B-B14F-4D97-AF65-F5344CB8AC3E}">
        <p14:creationId xmlns:p14="http://schemas.microsoft.com/office/powerpoint/2010/main" val="19837530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par>
                          <p:cTn id="11" fill="hold" nodeType="afterGroup">
                            <p:stCondLst>
                              <p:cond delay="500"/>
                            </p:stCondLst>
                            <p:childTnLst>
                              <p:par>
                                <p:cTn id="12" presetID="35" presetClass="path" presetSubtype="0" accel="50000" decel="50000" fill="hold" nodeType="afterEffect">
                                  <p:stCondLst>
                                    <p:cond delay="0"/>
                                  </p:stCondLst>
                                  <p:childTnLst>
                                    <p:animMotion origin="layout" path="M 5.55556E-7 2.22222E-6 L -0.12049 2.22222E-6 " pathEditMode="relative" rAng="0" ptsTypes="AA">
                                      <p:cBhvr>
                                        <p:cTn id="13" dur="1000" fill="hold"/>
                                        <p:tgtEl>
                                          <p:spTgt spid="4"/>
                                        </p:tgtEl>
                                        <p:attrNameLst>
                                          <p:attrName>ppt_x</p:attrName>
                                          <p:attrName>ppt_y</p:attrName>
                                        </p:attrNameLst>
                                      </p:cBhvr>
                                      <p:rCtr x="-6000" y="0"/>
                                    </p:animMotion>
                                  </p:childTnLst>
                                </p:cTn>
                              </p:par>
                            </p:childTnLst>
                          </p:cTn>
                        </p:par>
                        <p:par>
                          <p:cTn id="14" fill="hold" nodeType="afterGroup">
                            <p:stCondLst>
                              <p:cond delay="1500"/>
                            </p:stCondLst>
                            <p:childTnLst>
                              <p:par>
                                <p:cTn id="15" presetID="2" presetClass="entr" presetSubtype="2" decel="50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decel="5000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idx="4294967295"/>
          </p:nvPr>
        </p:nvSpPr>
        <p:spPr/>
        <p:txBody>
          <a:bodyPr/>
          <a:lstStyle/>
          <a:p>
            <a:r>
              <a:rPr lang="en-US" sz="4300" b="1">
                <a:latin typeface="Calibri" charset="0"/>
                <a:ea typeface="ＭＳ Ｐゴシック" charset="0"/>
                <a:cs typeface="ＭＳ Ｐゴシック" charset="0"/>
              </a:rPr>
              <a:t>Scene parsing results (1)</a:t>
            </a:r>
          </a:p>
        </p:txBody>
      </p:sp>
      <p:pic>
        <p:nvPicPr>
          <p:cNvPr id="18329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36688"/>
            <a:ext cx="76962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Box 6"/>
          <p:cNvSpPr txBox="1">
            <a:spLocks noChangeArrowheads="1"/>
          </p:cNvSpPr>
          <p:nvPr/>
        </p:nvSpPr>
        <p:spPr bwMode="auto">
          <a:xfrm>
            <a:off x="1087440" y="6303966"/>
            <a:ext cx="582172"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prstClr val="black"/>
                </a:solidFill>
                <a:latin typeface="Times New Roman" charset="0"/>
              </a:rPr>
              <a:t>Query</a:t>
            </a:r>
          </a:p>
        </p:txBody>
      </p:sp>
      <p:sp>
        <p:nvSpPr>
          <p:cNvPr id="183301" name="TextBox 7"/>
          <p:cNvSpPr txBox="1">
            <a:spLocks noChangeArrowheads="1"/>
          </p:cNvSpPr>
          <p:nvPr/>
        </p:nvSpPr>
        <p:spPr bwMode="auto">
          <a:xfrm>
            <a:off x="2106999" y="6302379"/>
            <a:ext cx="877125"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prstClr val="black"/>
                </a:solidFill>
                <a:latin typeface="Times New Roman" charset="0"/>
              </a:rPr>
              <a:t>Best match</a:t>
            </a:r>
          </a:p>
        </p:txBody>
      </p:sp>
      <p:sp>
        <p:nvSpPr>
          <p:cNvPr id="183302" name="TextBox 8"/>
          <p:cNvSpPr txBox="1">
            <a:spLocks noChangeArrowheads="1"/>
          </p:cNvSpPr>
          <p:nvPr/>
        </p:nvSpPr>
        <p:spPr bwMode="auto">
          <a:xfrm>
            <a:off x="3124200" y="6302377"/>
            <a:ext cx="12192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prstClr val="black"/>
                </a:solidFill>
                <a:latin typeface="Times New Roman" charset="0"/>
              </a:rPr>
              <a:t>Annotation of best match</a:t>
            </a:r>
          </a:p>
        </p:txBody>
      </p:sp>
      <p:sp>
        <p:nvSpPr>
          <p:cNvPr id="183303" name="TextBox 9"/>
          <p:cNvSpPr txBox="1">
            <a:spLocks noChangeArrowheads="1"/>
          </p:cNvSpPr>
          <p:nvPr/>
        </p:nvSpPr>
        <p:spPr bwMode="auto">
          <a:xfrm>
            <a:off x="4305300" y="6307138"/>
            <a:ext cx="12192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prstClr val="black"/>
                </a:solidFill>
                <a:latin typeface="Times New Roman" charset="0"/>
              </a:rPr>
              <a:t>Warped best match to query</a:t>
            </a:r>
          </a:p>
        </p:txBody>
      </p:sp>
      <p:sp>
        <p:nvSpPr>
          <p:cNvPr id="183304" name="TextBox 10"/>
          <p:cNvSpPr txBox="1">
            <a:spLocks noChangeArrowheads="1"/>
          </p:cNvSpPr>
          <p:nvPr/>
        </p:nvSpPr>
        <p:spPr bwMode="auto">
          <a:xfrm>
            <a:off x="5492750" y="6305554"/>
            <a:ext cx="1219200"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prstClr val="black"/>
                </a:solidFill>
                <a:latin typeface="Times New Roman" charset="0"/>
              </a:rPr>
              <a:t>Parsing result</a:t>
            </a:r>
          </a:p>
        </p:txBody>
      </p:sp>
      <p:sp>
        <p:nvSpPr>
          <p:cNvPr id="183305" name="TextBox 11"/>
          <p:cNvSpPr txBox="1">
            <a:spLocks noChangeArrowheads="1"/>
          </p:cNvSpPr>
          <p:nvPr/>
        </p:nvSpPr>
        <p:spPr bwMode="auto">
          <a:xfrm>
            <a:off x="6699250" y="6305554"/>
            <a:ext cx="1219200"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prstClr val="black"/>
                </a:solidFill>
                <a:latin typeface="Times New Roman" charset="0"/>
              </a:rPr>
              <a:t>Ground truth</a:t>
            </a:r>
          </a:p>
        </p:txBody>
      </p:sp>
    </p:spTree>
    <p:extLst>
      <p:ext uri="{BB962C8B-B14F-4D97-AF65-F5344CB8AC3E}">
        <p14:creationId xmlns:p14="http://schemas.microsoft.com/office/powerpoint/2010/main" val="26094481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b="24902"/>
          <a:stretch>
            <a:fillRect/>
          </a:stretch>
        </p:blipFill>
        <p:spPr bwMode="auto">
          <a:xfrm>
            <a:off x="2063751" y="38100"/>
            <a:ext cx="538797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219079" y="3"/>
            <a:ext cx="1649413" cy="206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3200">
                <a:solidFill>
                  <a:srgbClr val="000000"/>
                </a:solidFill>
                <a:cs typeface="Arial" charset="0"/>
              </a:rPr>
              <a:t>Lots </a:t>
            </a:r>
          </a:p>
          <a:p>
            <a:pPr eaLnBrk="1" fontAlgn="base" hangingPunct="1">
              <a:spcBef>
                <a:spcPct val="50000"/>
              </a:spcBef>
              <a:spcAft>
                <a:spcPct val="0"/>
              </a:spcAft>
            </a:pPr>
            <a:r>
              <a:rPr lang="en-US" sz="3200">
                <a:solidFill>
                  <a:srgbClr val="000000"/>
                </a:solidFill>
                <a:cs typeface="Arial" charset="0"/>
              </a:rPr>
              <a:t>Of </a:t>
            </a:r>
          </a:p>
          <a:p>
            <a:pPr eaLnBrk="1" fontAlgn="base" hangingPunct="1">
              <a:spcBef>
                <a:spcPct val="50000"/>
              </a:spcBef>
              <a:spcAft>
                <a:spcPct val="0"/>
              </a:spcAft>
            </a:pPr>
            <a:r>
              <a:rPr lang="en-US" sz="3200">
                <a:solidFill>
                  <a:srgbClr val="000000"/>
                </a:solidFill>
                <a:cs typeface="Arial" charset="0"/>
              </a:rPr>
              <a:t>Images</a:t>
            </a:r>
          </a:p>
        </p:txBody>
      </p:sp>
      <p:sp>
        <p:nvSpPr>
          <p:cNvPr id="29700" name="Rectangle 4"/>
          <p:cNvSpPr>
            <a:spLocks noChangeArrowheads="1"/>
          </p:cNvSpPr>
          <p:nvPr/>
        </p:nvSpPr>
        <p:spPr bwMode="auto">
          <a:xfrm>
            <a:off x="5507039" y="6552030"/>
            <a:ext cx="3535805"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21" tIns="45711" rIns="91421" bIns="45711" anchor="ctr">
            <a:spAutoFit/>
          </a:bodyPr>
          <a:lstStyle/>
          <a:p>
            <a:pPr fontAlgn="base">
              <a:spcBef>
                <a:spcPct val="0"/>
              </a:spcBef>
              <a:spcAft>
                <a:spcPct val="0"/>
              </a:spcAft>
            </a:pPr>
            <a:r>
              <a:rPr lang="en-US" sz="1200">
                <a:solidFill>
                  <a:srgbClr val="000000"/>
                </a:solidFill>
                <a:latin typeface="Arial" charset="0"/>
                <a:ea typeface="ＭＳ Ｐゴシック" charset="0"/>
                <a:cs typeface="Arial" charset="0"/>
              </a:rPr>
              <a:t>A. Torralba, R. Fergus, W.T.Freeman. PAMI 2008</a:t>
            </a:r>
          </a:p>
        </p:txBody>
      </p:sp>
    </p:spTree>
    <p:extLst>
      <p:ext uri="{BB962C8B-B14F-4D97-AF65-F5344CB8AC3E}">
        <p14:creationId xmlns:p14="http://schemas.microsoft.com/office/powerpoint/2010/main" val="129560537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idx="4294967295"/>
          </p:nvPr>
        </p:nvSpPr>
        <p:spPr/>
        <p:txBody>
          <a:bodyPr/>
          <a:lstStyle/>
          <a:p>
            <a:pPr eaLnBrk="1" hangingPunct="1"/>
            <a:r>
              <a:rPr lang="en-US" sz="3900" b="1">
                <a:solidFill>
                  <a:srgbClr val="000000"/>
                </a:solidFill>
                <a:latin typeface="Calibri" charset="0"/>
                <a:ea typeface="ＭＳ Ｐゴシック" charset="0"/>
                <a:cs typeface="ＭＳ Ｐゴシック" charset="0"/>
              </a:rPr>
              <a:t>Scene parsing results (2)</a:t>
            </a:r>
          </a:p>
        </p:txBody>
      </p:sp>
      <p:pic>
        <p:nvPicPr>
          <p:cNvPr id="1853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54150"/>
            <a:ext cx="7627938"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Box 3"/>
          <p:cNvSpPr txBox="1">
            <a:spLocks noChangeArrowheads="1"/>
          </p:cNvSpPr>
          <p:nvPr/>
        </p:nvSpPr>
        <p:spPr bwMode="auto">
          <a:xfrm>
            <a:off x="1087440" y="6303966"/>
            <a:ext cx="582172"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srgbClr val="000000"/>
                </a:solidFill>
                <a:latin typeface="Times New Roman" charset="0"/>
              </a:rPr>
              <a:t>Query</a:t>
            </a:r>
          </a:p>
        </p:txBody>
      </p:sp>
      <p:sp>
        <p:nvSpPr>
          <p:cNvPr id="185349" name="TextBox 4"/>
          <p:cNvSpPr txBox="1">
            <a:spLocks noChangeArrowheads="1"/>
          </p:cNvSpPr>
          <p:nvPr/>
        </p:nvSpPr>
        <p:spPr bwMode="auto">
          <a:xfrm>
            <a:off x="2106999" y="6302379"/>
            <a:ext cx="877125"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000000"/>
                </a:solidFill>
                <a:latin typeface="Times New Roman" charset="0"/>
              </a:rPr>
              <a:t>Best match</a:t>
            </a:r>
          </a:p>
        </p:txBody>
      </p:sp>
      <p:sp>
        <p:nvSpPr>
          <p:cNvPr id="185350" name="TextBox 5"/>
          <p:cNvSpPr txBox="1">
            <a:spLocks noChangeArrowheads="1"/>
          </p:cNvSpPr>
          <p:nvPr/>
        </p:nvSpPr>
        <p:spPr bwMode="auto">
          <a:xfrm>
            <a:off x="3124200" y="6302377"/>
            <a:ext cx="12192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000000"/>
                </a:solidFill>
                <a:latin typeface="Times New Roman" charset="0"/>
              </a:rPr>
              <a:t>Annotation of best match</a:t>
            </a:r>
          </a:p>
        </p:txBody>
      </p:sp>
      <p:sp>
        <p:nvSpPr>
          <p:cNvPr id="185351" name="TextBox 6"/>
          <p:cNvSpPr txBox="1">
            <a:spLocks noChangeArrowheads="1"/>
          </p:cNvSpPr>
          <p:nvPr/>
        </p:nvSpPr>
        <p:spPr bwMode="auto">
          <a:xfrm>
            <a:off x="4305300" y="6307138"/>
            <a:ext cx="12192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000000"/>
                </a:solidFill>
                <a:latin typeface="Times New Roman" charset="0"/>
              </a:rPr>
              <a:t>Warped best match to query</a:t>
            </a:r>
          </a:p>
        </p:txBody>
      </p:sp>
      <p:sp>
        <p:nvSpPr>
          <p:cNvPr id="185352" name="TextBox 7"/>
          <p:cNvSpPr txBox="1">
            <a:spLocks noChangeArrowheads="1"/>
          </p:cNvSpPr>
          <p:nvPr/>
        </p:nvSpPr>
        <p:spPr bwMode="auto">
          <a:xfrm>
            <a:off x="5492750" y="6305554"/>
            <a:ext cx="1219200"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000000"/>
                </a:solidFill>
                <a:latin typeface="Times New Roman" charset="0"/>
              </a:rPr>
              <a:t>Parsing result</a:t>
            </a:r>
          </a:p>
        </p:txBody>
      </p:sp>
      <p:sp>
        <p:nvSpPr>
          <p:cNvPr id="185353" name="TextBox 8"/>
          <p:cNvSpPr txBox="1">
            <a:spLocks noChangeArrowheads="1"/>
          </p:cNvSpPr>
          <p:nvPr/>
        </p:nvSpPr>
        <p:spPr bwMode="auto">
          <a:xfrm>
            <a:off x="6699250" y="6305554"/>
            <a:ext cx="1219200" cy="27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000000"/>
                </a:solidFill>
                <a:latin typeface="Times New Roman" charset="0"/>
              </a:rPr>
              <a:t>Ground truth</a:t>
            </a:r>
          </a:p>
        </p:txBody>
      </p:sp>
    </p:spTree>
    <p:extLst>
      <p:ext uri="{BB962C8B-B14F-4D97-AF65-F5344CB8AC3E}">
        <p14:creationId xmlns:p14="http://schemas.microsoft.com/office/powerpoint/2010/main" val="275177706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dirty="0">
                <a:latin typeface="Arial" charset="0"/>
                <a:ea typeface="ＭＳ Ｐゴシック" charset="0"/>
                <a:cs typeface="ＭＳ Ｐゴシック" charset="0"/>
              </a:rPr>
              <a:t>A common </a:t>
            </a:r>
            <a:r>
              <a:rPr lang="en-US" dirty="0" smtClean="0">
                <a:latin typeface="Arial" charset="0"/>
                <a:ea typeface="ＭＳ Ｐゴシック" charset="0"/>
                <a:cs typeface="ＭＳ Ｐゴシック" charset="0"/>
              </a:rPr>
              <a:t>recipe</a:t>
            </a:r>
            <a:endParaRPr lang="en-US" dirty="0">
              <a:latin typeface="Arial" charset="0"/>
              <a:ea typeface="ＭＳ Ｐゴシック" charset="0"/>
              <a:cs typeface="ＭＳ Ｐゴシック" charset="0"/>
            </a:endParaRPr>
          </a:p>
        </p:txBody>
      </p:sp>
      <p:sp>
        <p:nvSpPr>
          <p:cNvPr id="198659" name="Content Placeholder 2"/>
          <p:cNvSpPr>
            <a:spLocks noGrp="1"/>
          </p:cNvSpPr>
          <p:nvPr>
            <p:ph idx="1"/>
          </p:nvPr>
        </p:nvSpPr>
        <p:spPr/>
        <p:txBody>
          <a:bodyPr/>
          <a:lstStyle/>
          <a:p>
            <a:pPr marL="514247" indent="-514247">
              <a:buFontTx/>
              <a:buAutoNum type="arabicParenR"/>
            </a:pPr>
            <a:r>
              <a:rPr lang="en-US">
                <a:latin typeface="Arial" charset="0"/>
                <a:ea typeface="ＭＳ Ｐゴシック" charset="0"/>
                <a:cs typeface="ＭＳ Ｐゴシック" charset="0"/>
              </a:rPr>
              <a:t>Build big database</a:t>
            </a:r>
          </a:p>
          <a:p>
            <a:pPr marL="514247" indent="-514247">
              <a:buFontTx/>
              <a:buAutoNum type="arabicParenR"/>
            </a:pPr>
            <a:r>
              <a:rPr lang="en-US">
                <a:latin typeface="Arial" charset="0"/>
                <a:ea typeface="ＭＳ Ｐゴシック" charset="0"/>
                <a:cs typeface="ＭＳ Ｐゴシック" charset="0"/>
              </a:rPr>
              <a:t>Given an input, index similar images to the input</a:t>
            </a:r>
          </a:p>
          <a:p>
            <a:pPr marL="514247" indent="-514247">
              <a:buFontTx/>
              <a:buAutoNum type="arabicParenR"/>
            </a:pPr>
            <a:r>
              <a:rPr lang="en-US">
                <a:latin typeface="Arial" charset="0"/>
                <a:ea typeface="ＭＳ Ｐゴシック" charset="0"/>
                <a:cs typeface="ＭＳ Ｐゴシック" charset="0"/>
              </a:rPr>
              <a:t>Build local model and transfer metadata from nearest neighbors to the input image</a:t>
            </a:r>
          </a:p>
        </p:txBody>
      </p:sp>
    </p:spTree>
    <p:extLst>
      <p:ext uri="{BB962C8B-B14F-4D97-AF65-F5344CB8AC3E}">
        <p14:creationId xmlns:p14="http://schemas.microsoft.com/office/powerpoint/2010/main" val="112999008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a:latin typeface="Calibri" charset="0"/>
                <a:ea typeface="ＭＳ Ｐゴシック" charset="0"/>
                <a:cs typeface="ＭＳ Ｐゴシック" charset="0"/>
              </a:rPr>
              <a:t>The importance of data</a:t>
            </a:r>
          </a:p>
        </p:txBody>
      </p:sp>
      <p:sp>
        <p:nvSpPr>
          <p:cNvPr id="199683" name="Content Placeholder 2"/>
          <p:cNvSpPr>
            <a:spLocks noGrp="1"/>
          </p:cNvSpPr>
          <p:nvPr>
            <p:ph idx="1"/>
          </p:nvPr>
        </p:nvSpPr>
        <p:spPr/>
        <p:txBody>
          <a:bodyPr/>
          <a:lstStyle/>
          <a:p>
            <a:r>
              <a:rPr lang="en-US" dirty="0">
                <a:latin typeface="Calibri" charset="0"/>
                <a:ea typeface="ＭＳ Ｐゴシック" charset="0"/>
                <a:cs typeface="ＭＳ Ｐゴシック" charset="0"/>
              </a:rPr>
              <a:t>Why do we need data?</a:t>
            </a:r>
          </a:p>
          <a:p>
            <a:r>
              <a:rPr lang="en-US" dirty="0">
                <a:latin typeface="Calibri" charset="0"/>
                <a:ea typeface="ＭＳ Ｐゴシック" charset="0"/>
                <a:cs typeface="ＭＳ Ｐゴシック" charset="0"/>
              </a:rPr>
              <a:t>Collecting data</a:t>
            </a:r>
          </a:p>
          <a:p>
            <a:r>
              <a:rPr lang="en-US" dirty="0">
                <a:latin typeface="Calibri" charset="0"/>
                <a:ea typeface="ＭＳ Ｐゴシック" charset="0"/>
                <a:cs typeface="ＭＳ Ｐゴシック" charset="0"/>
              </a:rPr>
              <a:t>Data-driven Brute-force vision</a:t>
            </a:r>
          </a:p>
          <a:p>
            <a:r>
              <a:rPr lang="en-US" b="1" dirty="0" smtClean="0">
                <a:latin typeface="Calibri" charset="0"/>
                <a:ea typeface="ＭＳ Ｐゴシック" charset="0"/>
                <a:cs typeface="ＭＳ Ｐゴシック" charset="0"/>
              </a:rPr>
              <a:t>Dataset </a:t>
            </a:r>
            <a:r>
              <a:rPr lang="en-US" b="1" dirty="0">
                <a:latin typeface="Calibri" charset="0"/>
                <a:ea typeface="ＭＳ Ｐゴシック" charset="0"/>
                <a:cs typeface="ＭＳ Ｐゴシック" charset="0"/>
              </a:rPr>
              <a:t>issues</a:t>
            </a:r>
          </a:p>
        </p:txBody>
      </p:sp>
    </p:spTree>
    <p:extLst>
      <p:ext uri="{BB962C8B-B14F-4D97-AF65-F5344CB8AC3E}">
        <p14:creationId xmlns:p14="http://schemas.microsoft.com/office/powerpoint/2010/main" val="358059492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4" y="746127"/>
            <a:ext cx="6869113"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 y="1"/>
            <a:ext cx="8467143" cy="523202"/>
          </a:xfrm>
          <a:prstGeom prst="rect">
            <a:avLst/>
          </a:prstGeom>
        </p:spPr>
        <p:txBody>
          <a:bodyPr wrap="none" lIns="91421" tIns="45711" rIns="91421" bIns="45711">
            <a:spAutoFit/>
          </a:bodyPr>
          <a:lstStyle/>
          <a:p>
            <a:pPr fontAlgn="base">
              <a:spcBef>
                <a:spcPct val="0"/>
              </a:spcBef>
              <a:spcAft>
                <a:spcPct val="0"/>
              </a:spcAft>
            </a:pPr>
            <a:r>
              <a:rPr lang="en-US" sz="2800">
                <a:solidFill>
                  <a:srgbClr val="000000"/>
                </a:solidFill>
                <a:latin typeface="Arial" charset="0"/>
                <a:ea typeface="ＭＳ Ｐゴシック" charset="0"/>
                <a:cs typeface="Arial" charset="0"/>
              </a:rPr>
              <a:t>Some bias comes from the way the data is collected</a:t>
            </a:r>
            <a:endParaRPr lang="en-US" sz="280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4869321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r>
              <a:rPr lang="ja-JP" altLang="en-US">
                <a:latin typeface="Calibri" charset="0"/>
                <a:ea typeface="ＭＳ Ｐゴシック" charset="0"/>
                <a:cs typeface="ＭＳ Ｐゴシック" charset="0"/>
              </a:rPr>
              <a:t>“</a:t>
            </a:r>
            <a:r>
              <a:rPr lang="en-US" i="1">
                <a:latin typeface="Calibri" charset="0"/>
                <a:ea typeface="ＭＳ Ｐゴシック" charset="0"/>
                <a:cs typeface="ＭＳ Ｐゴシック" charset="0"/>
              </a:rPr>
              <a:t>Name That Dataset!</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 game</a:t>
            </a:r>
          </a:p>
        </p:txBody>
      </p:sp>
      <p:pic>
        <p:nvPicPr>
          <p:cNvPr id="209923" name="Picture 4" descr="datasetsJeopardy"/>
          <p:cNvPicPr>
            <a:picLocks noChangeAspect="1" noChangeArrowheads="1"/>
          </p:cNvPicPr>
          <p:nvPr/>
        </p:nvPicPr>
        <p:blipFill>
          <a:blip r:embed="rId2">
            <a:extLst>
              <a:ext uri="{28A0092B-C50C-407E-A947-70E740481C1C}">
                <a14:useLocalDpi xmlns:a14="http://schemas.microsoft.com/office/drawing/2010/main" val="0"/>
              </a:ext>
            </a:extLst>
          </a:blip>
          <a:srcRect b="14902"/>
          <a:stretch>
            <a:fillRect/>
          </a:stretch>
        </p:blipFill>
        <p:spPr bwMode="auto">
          <a:xfrm>
            <a:off x="228604" y="1100138"/>
            <a:ext cx="6126163"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7"/>
          <p:cNvSpPr txBox="1">
            <a:spLocks noChangeArrowheads="1"/>
          </p:cNvSpPr>
          <p:nvPr/>
        </p:nvSpPr>
        <p:spPr bwMode="auto">
          <a:xfrm>
            <a:off x="6669091" y="1752601"/>
            <a:ext cx="2285062" cy="378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a:solidFill>
                  <a:prstClr val="black"/>
                </a:solidFill>
              </a:rPr>
              <a:t>__  Caltech 101</a:t>
            </a:r>
          </a:p>
          <a:p>
            <a:pPr eaLnBrk="1" fontAlgn="base" hangingPunct="1">
              <a:spcBef>
                <a:spcPct val="0"/>
              </a:spcBef>
              <a:spcAft>
                <a:spcPct val="0"/>
              </a:spcAft>
            </a:pPr>
            <a:r>
              <a:rPr lang="en-US" sz="2000" b="1">
                <a:solidFill>
                  <a:prstClr val="black"/>
                </a:solidFill>
              </a:rPr>
              <a:t>__  Caltech 256</a:t>
            </a:r>
          </a:p>
          <a:p>
            <a:pPr eaLnBrk="1" fontAlgn="base" hangingPunct="1">
              <a:spcBef>
                <a:spcPct val="0"/>
              </a:spcBef>
              <a:spcAft>
                <a:spcPct val="0"/>
              </a:spcAft>
            </a:pPr>
            <a:r>
              <a:rPr lang="en-US" sz="2000" b="1">
                <a:solidFill>
                  <a:prstClr val="black"/>
                </a:solidFill>
              </a:rPr>
              <a:t>__  MSRC </a:t>
            </a:r>
          </a:p>
          <a:p>
            <a:pPr eaLnBrk="1" fontAlgn="base" hangingPunct="1">
              <a:spcBef>
                <a:spcPct val="0"/>
              </a:spcBef>
              <a:spcAft>
                <a:spcPct val="0"/>
              </a:spcAft>
            </a:pPr>
            <a:r>
              <a:rPr lang="en-US" sz="2000" b="1">
                <a:solidFill>
                  <a:prstClr val="black"/>
                </a:solidFill>
              </a:rPr>
              <a:t>__  UIUC cars</a:t>
            </a:r>
          </a:p>
          <a:p>
            <a:pPr eaLnBrk="1" fontAlgn="base" hangingPunct="1">
              <a:spcBef>
                <a:spcPct val="0"/>
              </a:spcBef>
              <a:spcAft>
                <a:spcPct val="0"/>
              </a:spcAft>
            </a:pPr>
            <a:r>
              <a:rPr lang="en-US" sz="2000" b="1">
                <a:solidFill>
                  <a:prstClr val="black"/>
                </a:solidFill>
              </a:rPr>
              <a:t>__  Tiny Images</a:t>
            </a:r>
          </a:p>
          <a:p>
            <a:pPr eaLnBrk="1" fontAlgn="base" hangingPunct="1">
              <a:spcBef>
                <a:spcPct val="0"/>
              </a:spcBef>
              <a:spcAft>
                <a:spcPct val="0"/>
              </a:spcAft>
            </a:pPr>
            <a:r>
              <a:rPr lang="en-US" sz="2000" b="1">
                <a:solidFill>
                  <a:prstClr val="black"/>
                </a:solidFill>
              </a:rPr>
              <a:t>__  Corel</a:t>
            </a:r>
          </a:p>
          <a:p>
            <a:pPr eaLnBrk="1" fontAlgn="base" hangingPunct="1">
              <a:spcBef>
                <a:spcPct val="0"/>
              </a:spcBef>
              <a:spcAft>
                <a:spcPct val="0"/>
              </a:spcAft>
            </a:pPr>
            <a:r>
              <a:rPr lang="en-US" sz="2000" b="1">
                <a:solidFill>
                  <a:prstClr val="black"/>
                </a:solidFill>
              </a:rPr>
              <a:t>__  PASCAL 2007</a:t>
            </a:r>
          </a:p>
          <a:p>
            <a:pPr eaLnBrk="1" fontAlgn="base" hangingPunct="1">
              <a:spcBef>
                <a:spcPct val="0"/>
              </a:spcBef>
              <a:spcAft>
                <a:spcPct val="0"/>
              </a:spcAft>
            </a:pPr>
            <a:r>
              <a:rPr lang="en-US" sz="2000" b="1">
                <a:solidFill>
                  <a:prstClr val="black"/>
                </a:solidFill>
              </a:rPr>
              <a:t>__  LabelMe</a:t>
            </a:r>
          </a:p>
          <a:p>
            <a:pPr eaLnBrk="1" fontAlgn="base" hangingPunct="1">
              <a:spcBef>
                <a:spcPct val="0"/>
              </a:spcBef>
              <a:spcAft>
                <a:spcPct val="0"/>
              </a:spcAft>
            </a:pPr>
            <a:r>
              <a:rPr lang="en-US" sz="2000" b="1">
                <a:solidFill>
                  <a:prstClr val="black"/>
                </a:solidFill>
              </a:rPr>
              <a:t>__  COIL-100</a:t>
            </a:r>
          </a:p>
          <a:p>
            <a:pPr eaLnBrk="1" fontAlgn="base" hangingPunct="1">
              <a:spcBef>
                <a:spcPct val="0"/>
              </a:spcBef>
              <a:spcAft>
                <a:spcPct val="0"/>
              </a:spcAft>
            </a:pPr>
            <a:r>
              <a:rPr lang="en-US" sz="2000" b="1">
                <a:solidFill>
                  <a:prstClr val="black"/>
                </a:solidFill>
              </a:rPr>
              <a:t>__  ImageNet</a:t>
            </a:r>
          </a:p>
          <a:p>
            <a:pPr eaLnBrk="1" fontAlgn="base" hangingPunct="1">
              <a:spcBef>
                <a:spcPct val="0"/>
              </a:spcBef>
              <a:spcAft>
                <a:spcPct val="0"/>
              </a:spcAft>
            </a:pPr>
            <a:r>
              <a:rPr lang="en-US" sz="2000" b="1">
                <a:solidFill>
                  <a:prstClr val="black"/>
                </a:solidFill>
              </a:rPr>
              <a:t>__  15 Scenes</a:t>
            </a:r>
          </a:p>
          <a:p>
            <a:pPr eaLnBrk="1" fontAlgn="base" hangingPunct="1">
              <a:spcBef>
                <a:spcPct val="0"/>
              </a:spcBef>
              <a:spcAft>
                <a:spcPct val="0"/>
              </a:spcAft>
            </a:pPr>
            <a:r>
              <a:rPr lang="en-US" sz="2000" b="1">
                <a:solidFill>
                  <a:prstClr val="black"/>
                </a:solidFill>
              </a:rPr>
              <a:t>__  SUN</a:t>
            </a:r>
            <a:r>
              <a:rPr lang="ja-JP" altLang="en-US" sz="2000" b="1">
                <a:solidFill>
                  <a:prstClr val="black"/>
                </a:solidFill>
              </a:rPr>
              <a:t>’</a:t>
            </a:r>
            <a:r>
              <a:rPr lang="en-US" sz="2000" b="1">
                <a:solidFill>
                  <a:prstClr val="black"/>
                </a:solidFill>
              </a:rPr>
              <a:t>09 </a:t>
            </a:r>
          </a:p>
        </p:txBody>
      </p:sp>
    </p:spTree>
    <p:extLst>
      <p:ext uri="{BB962C8B-B14F-4D97-AF65-F5344CB8AC3E}">
        <p14:creationId xmlns:p14="http://schemas.microsoft.com/office/powerpoint/2010/main" val="175374034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SVM plays </a:t>
            </a:r>
            <a:r>
              <a:rPr lang="ja-JP" altLang="en-US" i="1">
                <a:latin typeface="Calibri" charset="0"/>
                <a:ea typeface="ＭＳ Ｐゴシック" charset="0"/>
                <a:cs typeface="ＭＳ Ｐゴシック" charset="0"/>
              </a:rPr>
              <a:t>“</a:t>
            </a:r>
            <a:r>
              <a:rPr lang="en-US" i="1">
                <a:latin typeface="Calibri" charset="0"/>
                <a:ea typeface="ＭＳ Ｐゴシック" charset="0"/>
                <a:cs typeface="ＭＳ Ｐゴシック" charset="0"/>
              </a:rPr>
              <a:t>Name that dataset!</a:t>
            </a:r>
            <a:r>
              <a:rPr lang="ja-JP" altLang="en-US" i="1">
                <a:latin typeface="Calibri" charset="0"/>
                <a:ea typeface="ＭＳ Ｐゴシック" charset="0"/>
                <a:cs typeface="ＭＳ Ｐゴシック" charset="0"/>
              </a:rPr>
              <a:t>”</a:t>
            </a:r>
            <a:endParaRPr lang="en-US" i="1">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4476344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SVM plays </a:t>
            </a:r>
            <a:r>
              <a:rPr lang="ja-JP" altLang="en-US" i="1">
                <a:latin typeface="Calibri" charset="0"/>
                <a:ea typeface="ＭＳ Ｐゴシック" charset="0"/>
                <a:cs typeface="ＭＳ Ｐゴシック" charset="0"/>
              </a:rPr>
              <a:t>“</a:t>
            </a:r>
            <a:r>
              <a:rPr lang="en-US" i="1">
                <a:latin typeface="Calibri" charset="0"/>
                <a:ea typeface="ＭＳ Ｐゴシック" charset="0"/>
                <a:cs typeface="ＭＳ Ｐゴシック" charset="0"/>
              </a:rPr>
              <a:t>Name that dataset!</a:t>
            </a:r>
            <a:r>
              <a:rPr lang="ja-JP" altLang="en-US" i="1">
                <a:latin typeface="Calibri" charset="0"/>
                <a:ea typeface="ＭＳ Ｐゴシック" charset="0"/>
                <a:cs typeface="ＭＳ Ｐゴシック" charset="0"/>
              </a:rPr>
              <a:t>”</a:t>
            </a:r>
            <a:endParaRPr lang="en-US" i="1">
              <a:latin typeface="Calibri" charset="0"/>
              <a:ea typeface="ＭＳ Ｐゴシック" charset="0"/>
              <a:cs typeface="ＭＳ Ｐゴシック" charset="0"/>
            </a:endParaRPr>
          </a:p>
        </p:txBody>
      </p:sp>
      <p:sp>
        <p:nvSpPr>
          <p:cNvPr id="211971" name="Rectangle 6"/>
          <p:cNvSpPr>
            <a:spLocks noGrp="1" noChangeArrowheads="1"/>
          </p:cNvSpPr>
          <p:nvPr>
            <p:ph type="body" idx="1"/>
          </p:nvPr>
        </p:nvSpPr>
        <p:spPr>
          <a:xfrm>
            <a:off x="6172200" y="1466850"/>
            <a:ext cx="2971800" cy="4248150"/>
          </a:xfrm>
        </p:spPr>
        <p:txBody>
          <a:bodyPr/>
          <a:lstStyle/>
          <a:p>
            <a:pPr eaLnBrk="1" hangingPunct="1"/>
            <a:r>
              <a:rPr lang="en-US" sz="2300">
                <a:latin typeface="Calibri" charset="0"/>
                <a:ea typeface="ＭＳ Ｐゴシック" charset="0"/>
                <a:cs typeface="ＭＳ Ｐゴシック" charset="0"/>
              </a:rPr>
              <a:t>12 1-vs-all classifiers</a:t>
            </a:r>
          </a:p>
          <a:p>
            <a:pPr eaLnBrk="1" hangingPunct="1"/>
            <a:r>
              <a:rPr lang="en-US" sz="2300">
                <a:latin typeface="Calibri" charset="0"/>
                <a:ea typeface="ＭＳ Ｐゴシック" charset="0"/>
                <a:cs typeface="ＭＳ Ｐゴシック" charset="0"/>
              </a:rPr>
              <a:t>Standard full-image features</a:t>
            </a:r>
          </a:p>
          <a:p>
            <a:pPr eaLnBrk="1" hangingPunct="1"/>
            <a:endParaRPr lang="en-US" sz="2300">
              <a:latin typeface="Calibri" charset="0"/>
              <a:ea typeface="ＭＳ Ｐゴシック" charset="0"/>
              <a:cs typeface="ＭＳ Ｐゴシック" charset="0"/>
            </a:endParaRPr>
          </a:p>
          <a:p>
            <a:pPr eaLnBrk="1" hangingPunct="1"/>
            <a:r>
              <a:rPr lang="en-US" sz="2300">
                <a:latin typeface="Calibri" charset="0"/>
                <a:ea typeface="ＭＳ Ｐゴシック" charset="0"/>
                <a:cs typeface="ＭＳ Ｐゴシック" charset="0"/>
              </a:rPr>
              <a:t>39% performance (chance is 8%)</a:t>
            </a:r>
          </a:p>
        </p:txBody>
      </p:sp>
      <p:pic>
        <p:nvPicPr>
          <p:cNvPr id="211972" name="Picture 4" descr="confusionMatrix_h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4" y="1143003"/>
            <a:ext cx="589121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61265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Datasets have different goals…</a:t>
            </a:r>
          </a:p>
        </p:txBody>
      </p:sp>
      <p:sp>
        <p:nvSpPr>
          <p:cNvPr id="23555" name="Rectangle 3"/>
          <p:cNvSpPr>
            <a:spLocks noGrp="1" noChangeArrowheads="1"/>
          </p:cNvSpPr>
          <p:nvPr>
            <p:ph type="body" idx="1"/>
          </p:nvPr>
        </p:nvSpPr>
        <p:spPr/>
        <p:txBody>
          <a:bodyPr/>
          <a:lstStyle/>
          <a:p>
            <a:pPr eaLnBrk="1" hangingPunct="1"/>
            <a:r>
              <a:rPr lang="en-US">
                <a:latin typeface="Calibri" charset="0"/>
                <a:ea typeface="ＭＳ Ｐゴシック" charset="0"/>
                <a:cs typeface="ＭＳ Ｐゴシック" charset="0"/>
              </a:rPr>
              <a:t>Some are object-centric (e.g. Caltech, ImageNet)</a:t>
            </a:r>
          </a:p>
          <a:p>
            <a:pPr eaLnBrk="1" hangingPunct="1"/>
            <a:r>
              <a:rPr lang="en-US">
                <a:latin typeface="Calibri" charset="0"/>
                <a:ea typeface="ＭＳ Ｐゴシック" charset="0"/>
                <a:cs typeface="ＭＳ Ｐゴシック" charset="0"/>
              </a:rPr>
              <a:t>Otherwise are scene-centric (e.g. LabelMe, SUN</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09)</a:t>
            </a:r>
          </a:p>
          <a:p>
            <a:pPr eaLnBrk="1" hangingPunct="1"/>
            <a:endParaRPr lang="en-US">
              <a:latin typeface="Calibri" charset="0"/>
              <a:ea typeface="ＭＳ Ｐゴシック" charset="0"/>
              <a:cs typeface="ＭＳ Ｐゴシック" charset="0"/>
            </a:endParaRPr>
          </a:p>
          <a:p>
            <a:pPr eaLnBrk="1" hangingPunct="1"/>
            <a:r>
              <a:rPr lang="en-US">
                <a:latin typeface="Calibri" charset="0"/>
                <a:ea typeface="ＭＳ Ｐゴシック" charset="0"/>
                <a:cs typeface="ＭＳ Ｐゴシック" charset="0"/>
              </a:rPr>
              <a:t>What about playing </a:t>
            </a:r>
            <a:r>
              <a:rPr lang="ja-JP" altLang="en-US" i="1">
                <a:latin typeface="Calibri" charset="0"/>
                <a:ea typeface="ＭＳ Ｐゴシック" charset="0"/>
                <a:cs typeface="ＭＳ Ｐゴシック" charset="0"/>
              </a:rPr>
              <a:t>“</a:t>
            </a:r>
            <a:r>
              <a:rPr lang="en-US" i="1">
                <a:latin typeface="Calibri" charset="0"/>
                <a:ea typeface="ＭＳ Ｐゴシック" charset="0"/>
                <a:cs typeface="ＭＳ Ｐゴシック" charset="0"/>
              </a:rPr>
              <a:t>name that dataset</a:t>
            </a:r>
            <a:r>
              <a:rPr lang="ja-JP" altLang="en-US" i="1">
                <a:latin typeface="Calibri" charset="0"/>
                <a:ea typeface="ＭＳ Ｐゴシック" charset="0"/>
                <a:cs typeface="ＭＳ Ｐゴシック" charset="0"/>
              </a:rPr>
              <a:t>”</a:t>
            </a:r>
            <a:r>
              <a:rPr lang="en-US">
                <a:latin typeface="Calibri" charset="0"/>
                <a:ea typeface="ＭＳ Ｐゴシック" charset="0"/>
                <a:cs typeface="ＭＳ Ｐゴシック" charset="0"/>
              </a:rPr>
              <a:t> on bounding boxes?</a:t>
            </a:r>
          </a:p>
        </p:txBody>
      </p:sp>
    </p:spTree>
    <p:extLst>
      <p:ext uri="{BB962C8B-B14F-4D97-AF65-F5344CB8AC3E}">
        <p14:creationId xmlns:p14="http://schemas.microsoft.com/office/powerpoint/2010/main" val="2574138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76200" y="-144462"/>
            <a:ext cx="8458200" cy="906463"/>
          </a:xfrm>
        </p:spPr>
        <p:txBody>
          <a:bodyPr/>
          <a:lstStyle/>
          <a:p>
            <a:pPr eaLnBrk="1" hangingPunct="1"/>
            <a:r>
              <a:rPr lang="en-US">
                <a:latin typeface="Calibri" charset="0"/>
                <a:ea typeface="ＭＳ Ｐゴシック" charset="0"/>
                <a:cs typeface="ＭＳ Ｐゴシック" charset="0"/>
              </a:rPr>
              <a:t>Similar results</a:t>
            </a:r>
          </a:p>
        </p:txBody>
      </p:sp>
      <p:pic>
        <p:nvPicPr>
          <p:cNvPr id="215043" name="Picture 4" descr="prototypicalCars_g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4" y="609600"/>
            <a:ext cx="6983413" cy="618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5"/>
          <p:cNvSpPr txBox="1">
            <a:spLocks noChangeArrowheads="1"/>
          </p:cNvSpPr>
          <p:nvPr/>
        </p:nvSpPr>
        <p:spPr bwMode="auto">
          <a:xfrm>
            <a:off x="7086603" y="3321053"/>
            <a:ext cx="2198888"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prstClr val="black"/>
                </a:solidFill>
              </a:rPr>
              <a:t>Performance: 61% </a:t>
            </a:r>
          </a:p>
          <a:p>
            <a:pPr eaLnBrk="1" fontAlgn="base" hangingPunct="1">
              <a:spcBef>
                <a:spcPct val="0"/>
              </a:spcBef>
              <a:spcAft>
                <a:spcPct val="0"/>
              </a:spcAft>
            </a:pPr>
            <a:r>
              <a:rPr lang="en-US" sz="1800" b="1">
                <a:solidFill>
                  <a:prstClr val="black"/>
                </a:solidFill>
              </a:rPr>
              <a:t>(chance:  20%)</a:t>
            </a:r>
          </a:p>
        </p:txBody>
      </p:sp>
    </p:spTree>
    <p:extLst>
      <p:ext uri="{BB962C8B-B14F-4D97-AF65-F5344CB8AC3E}">
        <p14:creationId xmlns:p14="http://schemas.microsoft.com/office/powerpoint/2010/main" val="348291642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Cross-Dataset Generalization</a:t>
            </a:r>
          </a:p>
        </p:txBody>
      </p:sp>
      <p:pic>
        <p:nvPicPr>
          <p:cNvPr id="216067" name="Picture 4" descr="ClassificationMS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990600"/>
            <a:ext cx="7143750"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5"/>
          <p:cNvSpPr txBox="1">
            <a:spLocks noChangeArrowheads="1"/>
          </p:cNvSpPr>
          <p:nvPr/>
        </p:nvSpPr>
        <p:spPr bwMode="auto">
          <a:xfrm>
            <a:off x="1981201" y="6324603"/>
            <a:ext cx="4854025"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prstClr val="black"/>
                </a:solidFill>
              </a:rPr>
              <a:t>Classifier trained on MSRC cars</a:t>
            </a:r>
          </a:p>
        </p:txBody>
      </p:sp>
      <p:sp>
        <p:nvSpPr>
          <p:cNvPr id="216069" name="Text Box 7"/>
          <p:cNvSpPr txBox="1">
            <a:spLocks noChangeArrowheads="1"/>
          </p:cNvSpPr>
          <p:nvPr/>
        </p:nvSpPr>
        <p:spPr bwMode="auto">
          <a:xfrm>
            <a:off x="228601" y="5715001"/>
            <a:ext cx="86427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MSRC</a:t>
            </a:r>
          </a:p>
        </p:txBody>
      </p:sp>
      <p:sp>
        <p:nvSpPr>
          <p:cNvPr id="216070" name="Text Box 8"/>
          <p:cNvSpPr txBox="1">
            <a:spLocks noChangeArrowheads="1"/>
          </p:cNvSpPr>
          <p:nvPr/>
        </p:nvSpPr>
        <p:spPr bwMode="auto">
          <a:xfrm>
            <a:off x="31751" y="4876801"/>
            <a:ext cx="135242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Caltech101</a:t>
            </a:r>
          </a:p>
        </p:txBody>
      </p:sp>
      <p:sp>
        <p:nvSpPr>
          <p:cNvPr id="216071" name="Text Box 9"/>
          <p:cNvSpPr txBox="1">
            <a:spLocks noChangeArrowheads="1"/>
          </p:cNvSpPr>
          <p:nvPr/>
        </p:nvSpPr>
        <p:spPr bwMode="auto">
          <a:xfrm>
            <a:off x="120651" y="3976691"/>
            <a:ext cx="1185390"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ImageNet</a:t>
            </a:r>
          </a:p>
        </p:txBody>
      </p:sp>
      <p:sp>
        <p:nvSpPr>
          <p:cNvPr id="216072" name="Text Box 10"/>
          <p:cNvSpPr txBox="1">
            <a:spLocks noChangeArrowheads="1"/>
          </p:cNvSpPr>
          <p:nvPr/>
        </p:nvSpPr>
        <p:spPr bwMode="auto">
          <a:xfrm>
            <a:off x="76203" y="3124201"/>
            <a:ext cx="1069861"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PASCAL</a:t>
            </a:r>
          </a:p>
        </p:txBody>
      </p:sp>
      <p:sp>
        <p:nvSpPr>
          <p:cNvPr id="216073" name="Text Box 11"/>
          <p:cNvSpPr txBox="1">
            <a:spLocks noChangeArrowheads="1"/>
          </p:cNvSpPr>
          <p:nvPr/>
        </p:nvSpPr>
        <p:spPr bwMode="auto">
          <a:xfrm>
            <a:off x="76202" y="2286001"/>
            <a:ext cx="107008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LabelMe</a:t>
            </a:r>
          </a:p>
        </p:txBody>
      </p:sp>
      <p:sp>
        <p:nvSpPr>
          <p:cNvPr id="216074" name="Text Box 12"/>
          <p:cNvSpPr txBox="1">
            <a:spLocks noChangeArrowheads="1"/>
          </p:cNvSpPr>
          <p:nvPr/>
        </p:nvSpPr>
        <p:spPr bwMode="auto">
          <a:xfrm>
            <a:off x="285751" y="1371601"/>
            <a:ext cx="671991"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SUN</a:t>
            </a:r>
          </a:p>
        </p:txBody>
      </p:sp>
      <p:sp>
        <p:nvSpPr>
          <p:cNvPr id="27662" name="Rectangle 14"/>
          <p:cNvSpPr>
            <a:spLocks noChangeArrowheads="1"/>
          </p:cNvSpPr>
          <p:nvPr/>
        </p:nvSpPr>
        <p:spPr bwMode="auto">
          <a:xfrm>
            <a:off x="0" y="990600"/>
            <a:ext cx="8839200" cy="449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nchor="ctr"/>
          <a:lstStyle/>
          <a:p>
            <a:pPr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29888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6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38100"/>
            <a:ext cx="53879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219079" y="3"/>
            <a:ext cx="1649413" cy="206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3200">
                <a:solidFill>
                  <a:srgbClr val="000000"/>
                </a:solidFill>
                <a:cs typeface="Arial" charset="0"/>
              </a:rPr>
              <a:t>Lots </a:t>
            </a:r>
          </a:p>
          <a:p>
            <a:pPr eaLnBrk="1" fontAlgn="base" hangingPunct="1">
              <a:spcBef>
                <a:spcPct val="50000"/>
              </a:spcBef>
              <a:spcAft>
                <a:spcPct val="0"/>
              </a:spcAft>
            </a:pPr>
            <a:r>
              <a:rPr lang="en-US" sz="3200">
                <a:solidFill>
                  <a:srgbClr val="000000"/>
                </a:solidFill>
                <a:cs typeface="Arial" charset="0"/>
              </a:rPr>
              <a:t>Of </a:t>
            </a:r>
          </a:p>
          <a:p>
            <a:pPr eaLnBrk="1" fontAlgn="base" hangingPunct="1">
              <a:spcBef>
                <a:spcPct val="50000"/>
              </a:spcBef>
              <a:spcAft>
                <a:spcPct val="0"/>
              </a:spcAft>
            </a:pPr>
            <a:r>
              <a:rPr lang="en-US" sz="3200">
                <a:solidFill>
                  <a:srgbClr val="000000"/>
                </a:solidFill>
                <a:cs typeface="Arial" charset="0"/>
              </a:rPr>
              <a:t>Images</a:t>
            </a:r>
          </a:p>
        </p:txBody>
      </p:sp>
    </p:spTree>
    <p:extLst>
      <p:ext uri="{BB962C8B-B14F-4D97-AF65-F5344CB8AC3E}">
        <p14:creationId xmlns:p14="http://schemas.microsoft.com/office/powerpoint/2010/main" val="319632150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7089" y="1225550"/>
            <a:ext cx="494982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TextBox 9"/>
          <p:cNvSpPr txBox="1">
            <a:spLocks noChangeArrowheads="1"/>
          </p:cNvSpPr>
          <p:nvPr/>
        </p:nvSpPr>
        <p:spPr bwMode="auto">
          <a:xfrm>
            <a:off x="1570039" y="3497266"/>
            <a:ext cx="501208"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AP</a:t>
            </a:r>
          </a:p>
        </p:txBody>
      </p:sp>
      <p:sp>
        <p:nvSpPr>
          <p:cNvPr id="217092" name="TextBox 10"/>
          <p:cNvSpPr txBox="1">
            <a:spLocks noChangeArrowheads="1"/>
          </p:cNvSpPr>
          <p:nvPr/>
        </p:nvSpPr>
        <p:spPr bwMode="auto">
          <a:xfrm>
            <a:off x="3373442" y="6118226"/>
            <a:ext cx="2878875"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Number training examples</a:t>
            </a:r>
          </a:p>
        </p:txBody>
      </p:sp>
      <p:cxnSp>
        <p:nvCxnSpPr>
          <p:cNvPr id="217093" name="Straight Arrow Connector 11"/>
          <p:cNvCxnSpPr>
            <a:cxnSpLocks noChangeShapeType="1"/>
          </p:cNvCxnSpPr>
          <p:nvPr/>
        </p:nvCxnSpPr>
        <p:spPr bwMode="auto">
          <a:xfrm rot="16200000" flipH="1">
            <a:off x="3177382" y="4533110"/>
            <a:ext cx="844550" cy="214313"/>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7094" name="TextBox 12"/>
          <p:cNvSpPr txBox="1">
            <a:spLocks noChangeArrowheads="1"/>
          </p:cNvSpPr>
          <p:nvPr/>
        </p:nvSpPr>
        <p:spPr bwMode="auto">
          <a:xfrm>
            <a:off x="2771776" y="3543304"/>
            <a:ext cx="1330900"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Training on</a:t>
            </a:r>
            <a:br>
              <a:rPr lang="en-US" sz="1800">
                <a:solidFill>
                  <a:prstClr val="black"/>
                </a:solidFill>
              </a:rPr>
            </a:br>
            <a:r>
              <a:rPr lang="en-US" sz="1800">
                <a:solidFill>
                  <a:prstClr val="black"/>
                </a:solidFill>
              </a:rPr>
              <a:t>PASCAL</a:t>
            </a:r>
          </a:p>
        </p:txBody>
      </p:sp>
      <p:grpSp>
        <p:nvGrpSpPr>
          <p:cNvPr id="2" name="Group 25"/>
          <p:cNvGrpSpPr>
            <a:grpSpLocks/>
          </p:cNvGrpSpPr>
          <p:nvPr/>
        </p:nvGrpSpPr>
        <p:grpSpPr bwMode="auto">
          <a:xfrm>
            <a:off x="4083051" y="1508125"/>
            <a:ext cx="2695575" cy="2647950"/>
            <a:chOff x="4082440" y="1069837"/>
            <a:chExt cx="2696455" cy="2648300"/>
          </a:xfrm>
        </p:grpSpPr>
        <p:pic>
          <p:nvPicPr>
            <p:cNvPr id="21710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120" y="1069837"/>
              <a:ext cx="2494775" cy="26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7107" name="Straight Arrow Connector 15"/>
            <p:cNvCxnSpPr>
              <a:cxnSpLocks noChangeShapeType="1"/>
            </p:cNvCxnSpPr>
            <p:nvPr/>
          </p:nvCxnSpPr>
          <p:spPr bwMode="auto">
            <a:xfrm rot="16200000" flipH="1">
              <a:off x="4775268" y="2055041"/>
              <a:ext cx="598588" cy="14381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7108" name="TextBox 16"/>
            <p:cNvSpPr txBox="1">
              <a:spLocks noChangeArrowheads="1"/>
            </p:cNvSpPr>
            <p:nvPr/>
          </p:nvSpPr>
          <p:spPr bwMode="auto">
            <a:xfrm>
              <a:off x="4082440" y="1181743"/>
              <a:ext cx="1506784" cy="64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Adding more</a:t>
              </a:r>
              <a:br>
                <a:rPr lang="en-US" sz="1800">
                  <a:solidFill>
                    <a:prstClr val="black"/>
                  </a:solidFill>
                </a:rPr>
              </a:br>
              <a:r>
                <a:rPr lang="en-US" sz="1800">
                  <a:solidFill>
                    <a:prstClr val="black"/>
                  </a:solidFill>
                </a:rPr>
                <a:t>PASCAL</a:t>
              </a:r>
            </a:p>
          </p:txBody>
        </p:sp>
      </p:grpSp>
      <p:grpSp>
        <p:nvGrpSpPr>
          <p:cNvPr id="3" name="Group 26"/>
          <p:cNvGrpSpPr>
            <a:grpSpLocks/>
          </p:cNvGrpSpPr>
          <p:nvPr/>
        </p:nvGrpSpPr>
        <p:grpSpPr bwMode="auto">
          <a:xfrm>
            <a:off x="4310063" y="1874838"/>
            <a:ext cx="4673780" cy="2292350"/>
            <a:chOff x="4310065" y="1437109"/>
            <a:chExt cx="4674303" cy="2292904"/>
          </a:xfrm>
        </p:grpSpPr>
        <p:pic>
          <p:nvPicPr>
            <p:cNvPr id="2171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065" y="1887718"/>
              <a:ext cx="2494775" cy="184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7104" name="Straight Arrow Connector 18"/>
            <p:cNvCxnSpPr>
              <a:cxnSpLocks noChangeShapeType="1"/>
            </p:cNvCxnSpPr>
            <p:nvPr/>
          </p:nvCxnSpPr>
          <p:spPr bwMode="auto">
            <a:xfrm rot="10800000" flipV="1">
              <a:off x="6590116" y="1859928"/>
              <a:ext cx="770224" cy="27662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7105" name="TextBox 19"/>
            <p:cNvSpPr txBox="1">
              <a:spLocks noChangeArrowheads="1"/>
            </p:cNvSpPr>
            <p:nvPr/>
          </p:nvSpPr>
          <p:spPr bwMode="auto">
            <a:xfrm>
              <a:off x="7375442" y="1437109"/>
              <a:ext cx="1608926" cy="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Adding more</a:t>
              </a:r>
              <a:br>
                <a:rPr lang="en-US" sz="1800">
                  <a:solidFill>
                    <a:prstClr val="black"/>
                  </a:solidFill>
                </a:rPr>
              </a:br>
              <a:r>
                <a:rPr lang="en-US" sz="1800">
                  <a:solidFill>
                    <a:prstClr val="black"/>
                  </a:solidFill>
                </a:rPr>
                <a:t>from LabelMe</a:t>
              </a:r>
            </a:p>
          </p:txBody>
        </p:sp>
      </p:grpSp>
      <p:grpSp>
        <p:nvGrpSpPr>
          <p:cNvPr id="4" name="Group 27"/>
          <p:cNvGrpSpPr>
            <a:grpSpLocks/>
          </p:cNvGrpSpPr>
          <p:nvPr/>
        </p:nvGrpSpPr>
        <p:grpSpPr bwMode="auto">
          <a:xfrm>
            <a:off x="4294191" y="3040063"/>
            <a:ext cx="4544835" cy="1303337"/>
            <a:chOff x="4294897" y="2602013"/>
            <a:chExt cx="4544424" cy="1303756"/>
          </a:xfrm>
        </p:grpSpPr>
        <p:pic>
          <p:nvPicPr>
            <p:cNvPr id="21710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4897" y="3445195"/>
              <a:ext cx="1420103" cy="46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7101" name="Straight Arrow Connector 21"/>
            <p:cNvCxnSpPr>
              <a:cxnSpLocks noChangeShapeType="1"/>
            </p:cNvCxnSpPr>
            <p:nvPr/>
          </p:nvCxnSpPr>
          <p:spPr bwMode="auto">
            <a:xfrm rot="10800000" flipV="1">
              <a:off x="5970237" y="3024832"/>
              <a:ext cx="770224" cy="27662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7102" name="TextBox 22"/>
            <p:cNvSpPr txBox="1">
              <a:spLocks noChangeArrowheads="1"/>
            </p:cNvSpPr>
            <p:nvPr/>
          </p:nvSpPr>
          <p:spPr bwMode="auto">
            <a:xfrm>
              <a:off x="6884278" y="2602013"/>
              <a:ext cx="1955043" cy="64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prstClr val="black"/>
                  </a:solidFill>
                </a:rPr>
                <a:t>Adding more</a:t>
              </a:r>
              <a:br>
                <a:rPr lang="en-US" sz="1800">
                  <a:solidFill>
                    <a:prstClr val="black"/>
                  </a:solidFill>
                </a:rPr>
              </a:br>
              <a:r>
                <a:rPr lang="en-US" sz="1800">
                  <a:solidFill>
                    <a:prstClr val="black"/>
                  </a:solidFill>
                </a:rPr>
                <a:t>from Caltech 101</a:t>
              </a:r>
            </a:p>
          </p:txBody>
        </p:sp>
      </p:grpSp>
      <p:sp>
        <p:nvSpPr>
          <p:cNvPr id="217098" name="Title 1"/>
          <p:cNvSpPr txBox="1">
            <a:spLocks/>
          </p:cNvSpPr>
          <p:nvPr/>
        </p:nvSpPr>
        <p:spPr bwMode="auto">
          <a:xfrm>
            <a:off x="612775" y="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4000">
                <a:solidFill>
                  <a:prstClr val="black"/>
                </a:solidFill>
              </a:rPr>
              <a:t>Mixing datasets</a:t>
            </a:r>
          </a:p>
        </p:txBody>
      </p:sp>
      <p:sp>
        <p:nvSpPr>
          <p:cNvPr id="217099" name="Rectangle 20"/>
          <p:cNvSpPr>
            <a:spLocks noChangeArrowheads="1"/>
          </p:cNvSpPr>
          <p:nvPr/>
        </p:nvSpPr>
        <p:spPr bwMode="auto">
          <a:xfrm>
            <a:off x="3124204" y="914403"/>
            <a:ext cx="3198273" cy="58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p>
            <a:pPr fontAlgn="base">
              <a:spcBef>
                <a:spcPct val="0"/>
              </a:spcBef>
              <a:spcAft>
                <a:spcPct val="0"/>
              </a:spcAft>
            </a:pPr>
            <a:r>
              <a:rPr lang="en-US" sz="3200">
                <a:solidFill>
                  <a:prstClr val="black"/>
                </a:solidFill>
                <a:latin typeface="Arial" charset="0"/>
                <a:ea typeface="ＭＳ Ｐゴシック" charset="0"/>
                <a:cs typeface="ＭＳ Ｐゴシック" charset="0"/>
              </a:rPr>
              <a:t>Test on PASCAL</a:t>
            </a:r>
          </a:p>
        </p:txBody>
      </p:sp>
    </p:spTree>
    <p:extLst>
      <p:ext uri="{BB962C8B-B14F-4D97-AF65-F5344CB8AC3E}">
        <p14:creationId xmlns:p14="http://schemas.microsoft.com/office/powerpoint/2010/main" val="2891363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293</TotalTime>
  <Words>2303</Words>
  <Application>Microsoft Macintosh PowerPoint</Application>
  <PresentationFormat>On-screen Show (4:3)</PresentationFormat>
  <Paragraphs>557</Paragraphs>
  <Slides>90</Slides>
  <Notes>58</Notes>
  <HiddenSlides>0</HiddenSlides>
  <MMClips>0</MMClips>
  <ScaleCrop>false</ScaleCrop>
  <HeadingPairs>
    <vt:vector size="4" baseType="variant">
      <vt:variant>
        <vt:lpstr>Theme</vt:lpstr>
      </vt:variant>
      <vt:variant>
        <vt:i4>4</vt:i4>
      </vt:variant>
      <vt:variant>
        <vt:lpstr>Slide Titles</vt:lpstr>
      </vt:variant>
      <vt:variant>
        <vt:i4>90</vt:i4>
      </vt:variant>
    </vt:vector>
  </HeadingPairs>
  <TitlesOfParts>
    <vt:vector size="94" baseType="lpstr">
      <vt:lpstr>Office Theme</vt:lpstr>
      <vt:lpstr>6_Office Theme</vt:lpstr>
      <vt:lpstr>3_Default Design</vt:lpstr>
      <vt:lpstr>1_Office Theme</vt:lpstr>
      <vt:lpstr>The unreasonable effectiveness  of big visual data</vt:lpstr>
      <vt:lpstr>The importance of data</vt:lpstr>
      <vt:lpstr>The extremes of learning</vt:lpstr>
      <vt:lpstr>Scenes are unique</vt:lpstr>
      <vt:lpstr>But not all scenes are so original</vt:lpstr>
      <vt:lpstr>But not all scenes are so original</vt:lpstr>
      <vt:lpstr>PowerPoint Presentation</vt:lpstr>
      <vt:lpstr>PowerPoint Presentation</vt:lpstr>
      <vt:lpstr>PowerPoint Presentation</vt:lpstr>
      <vt:lpstr>Automatic Colorization Result</vt:lpstr>
      <vt:lpstr>Automatic Orientation</vt:lpstr>
      <vt:lpstr>Automatic Orientation Examples</vt:lpstr>
      <vt:lpstr>The need and value of data</vt:lpstr>
      <vt:lpstr>The more data, the better</vt:lpstr>
      <vt:lpstr>The importance of data</vt:lpstr>
      <vt:lpstr>Datasets and  Powers of 10</vt:lpstr>
      <vt:lpstr>PowerPoint Presentation</vt:lpstr>
      <vt:lpstr>PowerPoint Presentation</vt:lpstr>
      <vt:lpstr>PowerPoint Presentation</vt:lpstr>
      <vt:lpstr>PowerPoint Presentation</vt:lpstr>
      <vt:lpstr>PowerPoint Presentation</vt:lpstr>
      <vt:lpstr>PowerPoint Presentation</vt:lpstr>
      <vt:lpstr>The PASCAL Visual Object Classes </vt:lpstr>
      <vt:lpstr>PowerPoint Presentation</vt:lpstr>
      <vt:lpstr>PowerPoint Presentation</vt:lpstr>
      <vt:lpstr>Caltech 101 and 256</vt:lpstr>
      <vt:lpstr>Lotus Hill Research Institute image corpus</vt:lpstr>
      <vt:lpstr>PowerPoint Presentation</vt:lpstr>
      <vt:lpstr>Quality of labeling</vt:lpstr>
      <vt:lpstr>Extreme labeling</vt:lpstr>
      <vt:lpstr>The other extreme of extreme labeling</vt:lpstr>
      <vt:lpstr>Creative testing</vt:lpstr>
      <vt:lpstr>Scene and object biases</vt:lpstr>
      <vt:lpstr>PowerPoint Presentation</vt:lpstr>
      <vt:lpstr>PowerPoint Presentation</vt:lpstr>
      <vt:lpstr>Heavy-tailed Distribution</vt:lpstr>
      <vt:lpstr>PowerPoint Presentation</vt:lpstr>
      <vt:lpstr>PowerPoint Presentation</vt:lpstr>
      <vt:lpstr>PowerPoint Presentation</vt:lpstr>
      <vt:lpstr>PowerPoint Presentation</vt:lpstr>
      <vt:lpstr>Collecting big datasets</vt:lpstr>
      <vt:lpstr>80.000.000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Datasets in perspective</vt:lpstr>
      <vt:lpstr>The importance of data</vt:lpstr>
      <vt:lpstr>Brute force recognition</vt:lpstr>
      <vt:lpstr>PowerPoint Presentation</vt:lpstr>
      <vt:lpstr>PowerPoint Presentation</vt:lpstr>
      <vt:lpstr>PowerPoint Presentation</vt:lpstr>
      <vt:lpstr>PowerPoint Presentation</vt:lpstr>
      <vt:lpstr>im2gps</vt:lpstr>
      <vt:lpstr>im2gps</vt:lpstr>
      <vt:lpstr>Image completion</vt:lpstr>
      <vt:lpstr>With a good image similarity and a lot of data…</vt:lpstr>
      <vt:lpstr>PowerPoint Presentation</vt:lpstr>
      <vt:lpstr>PowerPoint Presentation</vt:lpstr>
      <vt:lpstr>PowerPoint Presentation</vt:lpstr>
      <vt:lpstr>PowerPoint Presentation</vt:lpstr>
      <vt:lpstr>SIFT flow</vt:lpstr>
      <vt:lpstr>Matching frames / views</vt:lpstr>
      <vt:lpstr>Matching scenes</vt:lpstr>
      <vt:lpstr>Image representation</vt:lpstr>
      <vt:lpstr>PowerPoint Presentation</vt:lpstr>
      <vt:lpstr>Same scene instance matching</vt:lpstr>
      <vt:lpstr>Matching different scenes</vt:lpstr>
      <vt:lpstr>Matching: objects</vt:lpstr>
      <vt:lpstr>Scene matching</vt:lpstr>
      <vt:lpstr>Scene matching</vt:lpstr>
      <vt:lpstr>Failures</vt:lpstr>
      <vt:lpstr>System overview</vt:lpstr>
      <vt:lpstr>System overview</vt:lpstr>
      <vt:lpstr>Scene parsing results (1)</vt:lpstr>
      <vt:lpstr>Scene parsing results (2)</vt:lpstr>
      <vt:lpstr>A common recipe</vt:lpstr>
      <vt:lpstr>The importance of data</vt:lpstr>
      <vt:lpstr>PowerPoint Presentation</vt:lpstr>
      <vt:lpstr>“Name That Dataset!” game</vt:lpstr>
      <vt:lpstr>SVM plays “Name that dataset!”</vt:lpstr>
      <vt:lpstr>SVM plays “Name that dataset!”</vt:lpstr>
      <vt:lpstr>Datasets have different goals…</vt:lpstr>
      <vt:lpstr>Similar results</vt:lpstr>
      <vt:lpstr>Cross-Dataset Generalization</vt:lpstr>
      <vt:lpstr>PowerPoint Presentation</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Jianxiong Xiao</dc:creator>
  <cp:lastModifiedBy>Jianxiong Xiao</cp:lastModifiedBy>
  <cp:revision>37</cp:revision>
  <dcterms:created xsi:type="dcterms:W3CDTF">2014-11-20T01:51:33Z</dcterms:created>
  <dcterms:modified xsi:type="dcterms:W3CDTF">2014-11-20T06:57:27Z</dcterms:modified>
</cp:coreProperties>
</file>